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68" r:id="rId1"/>
  </p:sldMasterIdLst>
  <p:notesMasterIdLst>
    <p:notesMasterId r:id="rId59"/>
  </p:notesMasterIdLst>
  <p:handoutMasterIdLst>
    <p:handoutMasterId r:id="rId60"/>
  </p:handoutMasterIdLst>
  <p:sldIdLst>
    <p:sldId id="256" r:id="rId2"/>
    <p:sldId id="308" r:id="rId3"/>
    <p:sldId id="309" r:id="rId4"/>
    <p:sldId id="337" r:id="rId5"/>
    <p:sldId id="338" r:id="rId6"/>
    <p:sldId id="339" r:id="rId7"/>
    <p:sldId id="340" r:id="rId8"/>
    <p:sldId id="341" r:id="rId9"/>
    <p:sldId id="342" r:id="rId10"/>
    <p:sldId id="312" r:id="rId11"/>
    <p:sldId id="311" r:id="rId12"/>
    <p:sldId id="310" r:id="rId13"/>
    <p:sldId id="313" r:id="rId14"/>
    <p:sldId id="314" r:id="rId15"/>
    <p:sldId id="351"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15" r:id="rId29"/>
    <p:sldId id="318" r:id="rId30"/>
    <p:sldId id="319" r:id="rId31"/>
    <p:sldId id="320" r:id="rId32"/>
    <p:sldId id="321" r:id="rId33"/>
    <p:sldId id="323" r:id="rId34"/>
    <p:sldId id="322" r:id="rId35"/>
    <p:sldId id="324" r:id="rId36"/>
    <p:sldId id="325" r:id="rId37"/>
    <p:sldId id="326" r:id="rId38"/>
    <p:sldId id="327" r:id="rId39"/>
    <p:sldId id="328" r:id="rId40"/>
    <p:sldId id="364" r:id="rId41"/>
    <p:sldId id="365" r:id="rId42"/>
    <p:sldId id="329" r:id="rId43"/>
    <p:sldId id="330" r:id="rId44"/>
    <p:sldId id="331" r:id="rId45"/>
    <p:sldId id="332" r:id="rId46"/>
    <p:sldId id="333" r:id="rId47"/>
    <p:sldId id="334" r:id="rId48"/>
    <p:sldId id="335" r:id="rId49"/>
    <p:sldId id="336" r:id="rId50"/>
    <p:sldId id="343" r:id="rId51"/>
    <p:sldId id="344" r:id="rId52"/>
    <p:sldId id="345" r:id="rId53"/>
    <p:sldId id="347" r:id="rId54"/>
    <p:sldId id="346" r:id="rId55"/>
    <p:sldId id="348" r:id="rId56"/>
    <p:sldId id="349" r:id="rId57"/>
    <p:sldId id="350" r:id="rId58"/>
  </p:sldIdLst>
  <p:sldSz cx="9906000" cy="6858000" type="A4"/>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CC00FF"/>
    <a:srgbClr val="CC3300"/>
    <a:srgbClr val="CC0066"/>
    <a:srgbClr val="0000CC"/>
    <a:srgbClr val="009999"/>
    <a:srgbClr val="008080"/>
    <a:srgbClr val="9966FF"/>
    <a:srgbClr val="33CC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3120" autoAdjust="0"/>
  </p:normalViewPr>
  <p:slideViewPr>
    <p:cSldViewPr>
      <p:cViewPr varScale="1">
        <p:scale>
          <a:sx n="82" d="100"/>
          <a:sy n="82" d="100"/>
        </p:scale>
        <p:origin x="1262" y="72"/>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A338A6-B98E-4148-9F80-91FE7477F5EC}" type="datetimeFigureOut">
              <a:rPr lang="es-AR" smtClean="0"/>
              <a:t>20/4/2021</a:t>
            </a:fld>
            <a:endParaRPr lang="es-A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77A8BC-8433-40AA-B731-17C114757AE4}" type="slidenum">
              <a:rPr lang="es-AR" smtClean="0"/>
              <a:t>‹Nº›</a:t>
            </a:fld>
            <a:endParaRPr lang="es-AR"/>
          </a:p>
        </p:txBody>
      </p:sp>
    </p:spTree>
    <p:extLst>
      <p:ext uri="{BB962C8B-B14F-4D97-AF65-F5344CB8AC3E}">
        <p14:creationId xmlns:p14="http://schemas.microsoft.com/office/powerpoint/2010/main" val="62408442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540BC9-2012-4469-B091-BF71658AC732}" type="datetimeFigureOut">
              <a:rPr lang="es-AR" smtClean="0"/>
              <a:t>20/4/2021</a:t>
            </a:fld>
            <a:endParaRPr lang="es-AR"/>
          </a:p>
        </p:txBody>
      </p:sp>
      <p:sp>
        <p:nvSpPr>
          <p:cNvPr id="4" name="3 Marcador de imagen de diapositiva"/>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128DC-819A-47F0-87BE-AA332902B22A}" type="slidenum">
              <a:rPr lang="es-AR" smtClean="0"/>
              <a:t>‹Nº›</a:t>
            </a:fld>
            <a:endParaRPr lang="es-AR"/>
          </a:p>
        </p:txBody>
      </p:sp>
    </p:spTree>
    <p:extLst>
      <p:ext uri="{BB962C8B-B14F-4D97-AF65-F5344CB8AC3E}">
        <p14:creationId xmlns:p14="http://schemas.microsoft.com/office/powerpoint/2010/main" val="278596673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258771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773470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557383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478239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07503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059646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556089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531565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00970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41880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905088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943151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76784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55348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057965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91689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17855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53385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56365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16769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858537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83423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543826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43434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47736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354630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377850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627481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212961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888227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028632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063150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78746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401795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574385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65082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491760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438303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286077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3928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545011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045336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676031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75419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22314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500493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475146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90099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129044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354034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24839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8580156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31372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4417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269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186793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lstStyle/>
          <a:p>
            <a:endParaRPr lang="es-AR"/>
          </a:p>
        </p:txBody>
      </p:sp>
      <p:sp>
        <p:nvSpPr>
          <p:cNvPr id="5" name="4 Marcador de encabezado"/>
          <p:cNvSpPr>
            <a:spLocks noGrp="1"/>
          </p:cNvSpPr>
          <p:nvPr>
            <p:ph type="hdr" sz="quarter" idx="11"/>
          </p:nvPr>
        </p:nvSpPr>
        <p:spPr/>
        <p:txBody>
          <a:bodyPr/>
          <a:lstStyle/>
          <a:p>
            <a:endParaRPr lang="es-AR"/>
          </a:p>
        </p:txBody>
      </p:sp>
    </p:spTree>
    <p:extLst>
      <p:ext uri="{BB962C8B-B14F-4D97-AF65-F5344CB8AC3E}">
        <p14:creationId xmlns:p14="http://schemas.microsoft.com/office/powerpoint/2010/main" val="201143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77850" y="1371600"/>
            <a:ext cx="8505952"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77850" y="3228536"/>
            <a:ext cx="8509254"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3E860C70-E50B-443B-8E9D-84C3B1D32FB0}" type="datetime1">
              <a:rPr lang="es-AR" smtClean="0"/>
              <a:t>20/4/2021</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A2EBDC9-68A9-4572-BD79-D13DDAD0C273}"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3474E2F1-49A2-42AF-97F3-AE3FB3F79898}" type="datetime1">
              <a:rPr lang="es-AR" smtClean="0"/>
              <a:t>20/4/2021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914402"/>
            <a:ext cx="222885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95300" y="914402"/>
            <a:ext cx="652145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E1B1254A-53E7-4B55-B2E8-235578C54F65}" type="datetime1">
              <a:rPr lang="es-AR" smtClean="0"/>
              <a:t>20/4/2021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5A91270A-5809-4B68-8FE3-EC0B84403D1C}" type="datetime1">
              <a:rPr lang="es-AR" smtClean="0"/>
              <a:t>20/4/2021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4548" y="1316736"/>
            <a:ext cx="84201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74548" y="2704664"/>
            <a:ext cx="84201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3B9046AF-CC93-44FF-97DD-465A5B45EAD2}" type="datetime1">
              <a:rPr lang="es-AR" smtClean="0"/>
              <a:t>20/4/2021</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A2EBDC9-68A9-4572-BD79-D13DDAD0C273}"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9530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5035550" y="1920085"/>
            <a:ext cx="437515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D410A53C-B56B-41E6-BD06-05DE8CDA0E1B}" type="datetime1">
              <a:rPr lang="es-AR" smtClean="0"/>
              <a:t>20/4/2021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154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95300" y="1855248"/>
            <a:ext cx="4376870"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5032111" y="1859758"/>
            <a:ext cx="437859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95300" y="2514600"/>
            <a:ext cx="437687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5032111" y="2514600"/>
            <a:ext cx="4378590"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1E9BC952-F7E9-419D-A6EC-C79CF00578A8}" type="datetime1">
              <a:rPr lang="es-AR" smtClean="0"/>
              <a:t>20/4/2021</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95300" y="704088"/>
            <a:ext cx="899795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AE5D6768-B8BF-43D6-96B7-8E35D36B1A4A}" type="datetime1">
              <a:rPr lang="es-AR" smtClean="0"/>
              <a:t>20/4/2021</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14AD6-0C4A-4C57-9F74-B3D472080985}" type="datetime1">
              <a:rPr lang="es-AR" smtClean="0"/>
              <a:t>20/4/2021</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42950" y="514352"/>
            <a:ext cx="29718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742950" y="1676400"/>
            <a:ext cx="29718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872971" y="1676400"/>
            <a:ext cx="553772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62DCAD27-530D-47FB-B5B8-61816939331A}" type="datetime1">
              <a:rPr lang="es-AR" smtClean="0"/>
              <a:t>20/4/2021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A2EBDC9-68A9-4572-BD79-D13DDAD0C273}"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429566" y="1108077"/>
            <a:ext cx="569595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671145" y="5359769"/>
            <a:ext cx="168402"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60400" y="1176997"/>
            <a:ext cx="2397252"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60400" y="2828785"/>
            <a:ext cx="239395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BB12DBA2-B868-4997-94D5-AFA23F595777}" type="datetime1">
              <a:rPr lang="es-AR" smtClean="0"/>
              <a:t>20/4/2021</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750300" y="6356351"/>
            <a:ext cx="660400" cy="365125"/>
          </a:xfrm>
        </p:spPr>
        <p:txBody>
          <a:bodyPr/>
          <a:lstStyle/>
          <a:p>
            <a:fld id="{AA2EBDC9-68A9-4572-BD79-D13DDAD0C273}" type="slidenum">
              <a:rPr lang="es-AR" smtClean="0"/>
              <a:t>‹Nº›</a:t>
            </a:fld>
            <a:endParaRPr lang="es-AR"/>
          </a:p>
        </p:txBody>
      </p:sp>
      <p:sp>
        <p:nvSpPr>
          <p:cNvPr id="3" name="Picture Placeholder 2"/>
          <p:cNvSpPr>
            <a:spLocks noGrp="1"/>
          </p:cNvSpPr>
          <p:nvPr>
            <p:ph type="pic" idx="1"/>
          </p:nvPr>
        </p:nvSpPr>
        <p:spPr>
          <a:xfrm rot="420000">
            <a:off x="3776276" y="1199517"/>
            <a:ext cx="500253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10319" y="5816600"/>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746625" y="6219826"/>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0319" y="-7144"/>
            <a:ext cx="992663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746625" y="-7144"/>
            <a:ext cx="5159375"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95300" y="704088"/>
            <a:ext cx="89154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95300" y="1935480"/>
            <a:ext cx="89154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95300" y="6356351"/>
            <a:ext cx="2311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68512C6-DA53-47EA-BA11-3B00D494CC57}" type="datetime1">
              <a:rPr lang="es-AR" smtClean="0"/>
              <a:t>20/4/2021</a:t>
            </a:fld>
            <a:endParaRPr lang="es-AR"/>
          </a:p>
        </p:txBody>
      </p:sp>
      <p:sp>
        <p:nvSpPr>
          <p:cNvPr id="22" name="Footer Placeholder 21"/>
          <p:cNvSpPr>
            <a:spLocks noGrp="1"/>
          </p:cNvSpPr>
          <p:nvPr>
            <p:ph type="ftr" sz="quarter" idx="3"/>
          </p:nvPr>
        </p:nvSpPr>
        <p:spPr>
          <a:xfrm>
            <a:off x="2889250" y="6356351"/>
            <a:ext cx="36322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8585200" y="6356351"/>
            <a:ext cx="8255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A2EBDC9-68A9-4572-BD79-D13DDAD0C273}" type="slidenum">
              <a:rPr lang="es-AR" smtClean="0"/>
              <a:t>‹Nº›</a:t>
            </a:fld>
            <a:endParaRPr lang="es-AR"/>
          </a:p>
        </p:txBody>
      </p:sp>
      <p:grpSp>
        <p:nvGrpSpPr>
          <p:cNvPr id="2" name="Group 1"/>
          <p:cNvGrpSpPr/>
          <p:nvPr/>
        </p:nvGrpSpPr>
        <p:grpSpPr>
          <a:xfrm>
            <a:off x="-20602" y="202408"/>
            <a:ext cx="9945594"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emf"/><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emf"/><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emf"/><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emf"/><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emf"/><Relationship Id="rId7"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2.emf"/><Relationship Id="rId7"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3.png"/><Relationship Id="rId9" Type="http://schemas.openxmlformats.org/officeDocument/2006/relationships/image" Target="../media/image50.jp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2.emf"/><Relationship Id="rId7"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3.png"/><Relationship Id="rId9"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emf"/><Relationship Id="rId7"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3.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emf"/><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2.emf"/><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3.pn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10" Type="http://schemas.openxmlformats.org/officeDocument/2006/relationships/image" Target="../media/image3.png"/><Relationship Id="rId4" Type="http://schemas.openxmlformats.org/officeDocument/2006/relationships/image" Target="../media/image82.emf"/><Relationship Id="rId9"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89.emf"/><Relationship Id="rId4" Type="http://schemas.openxmlformats.org/officeDocument/2006/relationships/image" Target="../media/image88.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93.emf"/><Relationship Id="rId4" Type="http://schemas.openxmlformats.org/officeDocument/2006/relationships/image" Target="../media/image92.emf"/></Relationships>
</file>

<file path=ppt/slides/_rels/slide35.xml.rels><?xml version="1.0" encoding="UTF-8" standalone="yes"?>
<Relationships xmlns="http://schemas.openxmlformats.org/package/2006/relationships"><Relationship Id="rId8" Type="http://schemas.openxmlformats.org/officeDocument/2006/relationships/image" Target="../media/image99.emf"/><Relationship Id="rId13" Type="http://schemas.openxmlformats.org/officeDocument/2006/relationships/image" Target="../media/image3.png"/><Relationship Id="rId3" Type="http://schemas.openxmlformats.org/officeDocument/2006/relationships/image" Target="../media/image94.emf"/><Relationship Id="rId7" Type="http://schemas.openxmlformats.org/officeDocument/2006/relationships/image" Target="../media/image98.emf"/><Relationship Id="rId12"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7.emf"/><Relationship Id="rId11" Type="http://schemas.openxmlformats.org/officeDocument/2006/relationships/image" Target="../media/image102.emf"/><Relationship Id="rId5" Type="http://schemas.openxmlformats.org/officeDocument/2006/relationships/image" Target="../media/image96.emf"/><Relationship Id="rId10" Type="http://schemas.openxmlformats.org/officeDocument/2006/relationships/image" Target="../media/image101.emf"/><Relationship Id="rId4" Type="http://schemas.openxmlformats.org/officeDocument/2006/relationships/image" Target="../media/image95.png"/><Relationship Id="rId9" Type="http://schemas.openxmlformats.org/officeDocument/2006/relationships/image" Target="../media/image100.emf"/></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3.png"/><Relationship Id="rId5" Type="http://schemas.openxmlformats.org/officeDocument/2006/relationships/image" Target="../media/image105.png"/><Relationship Id="rId10" Type="http://schemas.openxmlformats.org/officeDocument/2006/relationships/image" Target="../media/image2.emf"/><Relationship Id="rId4" Type="http://schemas.openxmlformats.org/officeDocument/2006/relationships/image" Target="../media/image104.emf"/><Relationship Id="rId9" Type="http://schemas.openxmlformats.org/officeDocument/2006/relationships/image" Target="../media/image109.emf"/></Relationships>
</file>

<file path=ppt/slides/_rels/slide37.xml.rels><?xml version="1.0" encoding="UTF-8" standalone="yes"?>
<Relationships xmlns="http://schemas.openxmlformats.org/package/2006/relationships"><Relationship Id="rId3" Type="http://schemas.openxmlformats.org/officeDocument/2006/relationships/image" Target="../media/image110.emf"/><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12.emf"/><Relationship Id="rId4" Type="http://schemas.openxmlformats.org/officeDocument/2006/relationships/image" Target="../media/image111.emf"/></Relationships>
</file>

<file path=ppt/slides/_rels/slide38.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5.em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17.emf"/></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2.emf"/><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emf"/><Relationship Id="rId5" Type="http://schemas.openxmlformats.org/officeDocument/2006/relationships/image" Target="../media/image120.emf"/><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image" Target="../media/image134.emf"/><Relationship Id="rId18" Type="http://schemas.openxmlformats.org/officeDocument/2006/relationships/image" Target="../media/image3.png"/><Relationship Id="rId3" Type="http://schemas.openxmlformats.org/officeDocument/2006/relationships/image" Target="../media/image128.emf"/><Relationship Id="rId7" Type="http://schemas.openxmlformats.org/officeDocument/2006/relationships/image" Target="../media/image131.png"/><Relationship Id="rId12" Type="http://schemas.openxmlformats.org/officeDocument/2006/relationships/image" Target="../media/image59.png"/><Relationship Id="rId17" Type="http://schemas.openxmlformats.org/officeDocument/2006/relationships/image" Target="../media/image2.emf"/><Relationship Id="rId2" Type="http://schemas.openxmlformats.org/officeDocument/2006/relationships/notesSlide" Target="../notesSlides/notesSlide44.xml"/><Relationship Id="rId16"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emf"/><Relationship Id="rId11" Type="http://schemas.openxmlformats.org/officeDocument/2006/relationships/image" Target="../media/image580.png"/><Relationship Id="rId5" Type="http://schemas.openxmlformats.org/officeDocument/2006/relationships/image" Target="../media/image129.emf"/><Relationship Id="rId15" Type="http://schemas.openxmlformats.org/officeDocument/2006/relationships/image" Target="../media/image136.png"/><Relationship Id="rId4" Type="http://schemas.openxmlformats.org/officeDocument/2006/relationships/image" Target="../media/image123.png"/><Relationship Id="rId9" Type="http://schemas.openxmlformats.org/officeDocument/2006/relationships/image" Target="../media/image133.png"/><Relationship Id="rId14" Type="http://schemas.openxmlformats.org/officeDocument/2006/relationships/image" Target="../media/image135.emf"/></Relationships>
</file>

<file path=ppt/slides/_rels/slide45.xml.rels><?xml version="1.0" encoding="UTF-8" standalone="yes"?>
<Relationships xmlns="http://schemas.openxmlformats.org/package/2006/relationships"><Relationship Id="rId8" Type="http://schemas.openxmlformats.org/officeDocument/2006/relationships/image" Target="../media/image142.emf"/><Relationship Id="rId13" Type="http://schemas.openxmlformats.org/officeDocument/2006/relationships/image" Target="../media/image147.emf"/><Relationship Id="rId3" Type="http://schemas.openxmlformats.org/officeDocument/2006/relationships/image" Target="../media/image123.png"/><Relationship Id="rId7" Type="http://schemas.openxmlformats.org/officeDocument/2006/relationships/image" Target="../media/image141.emf"/><Relationship Id="rId12" Type="http://schemas.openxmlformats.org/officeDocument/2006/relationships/image" Target="../media/image146.emf"/><Relationship Id="rId17" Type="http://schemas.openxmlformats.org/officeDocument/2006/relationships/image" Target="../media/image3.png"/><Relationship Id="rId2" Type="http://schemas.openxmlformats.org/officeDocument/2006/relationships/notesSlide" Target="../notesSlides/notesSlide45.xml"/><Relationship Id="rId16"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0.emf"/><Relationship Id="rId11" Type="http://schemas.openxmlformats.org/officeDocument/2006/relationships/image" Target="../media/image145.emf"/><Relationship Id="rId5" Type="http://schemas.openxmlformats.org/officeDocument/2006/relationships/image" Target="../media/image139.emf"/><Relationship Id="rId15" Type="http://schemas.openxmlformats.org/officeDocument/2006/relationships/image" Target="../media/image137.png"/><Relationship Id="rId10" Type="http://schemas.openxmlformats.org/officeDocument/2006/relationships/image" Target="../media/image144.emf"/><Relationship Id="rId4" Type="http://schemas.openxmlformats.org/officeDocument/2006/relationships/image" Target="../media/image138.emf"/><Relationship Id="rId9" Type="http://schemas.openxmlformats.org/officeDocument/2006/relationships/image" Target="../media/image143.emf"/><Relationship Id="rId14"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23.png"/><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51.emf"/><Relationship Id="rId7" Type="http://schemas.openxmlformats.org/officeDocument/2006/relationships/image" Target="../media/image155.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4.emf"/><Relationship Id="rId11" Type="http://schemas.openxmlformats.org/officeDocument/2006/relationships/image" Target="../media/image157.png"/><Relationship Id="rId5" Type="http://schemas.openxmlformats.org/officeDocument/2006/relationships/image" Target="../media/image153.emf"/><Relationship Id="rId10" Type="http://schemas.openxmlformats.org/officeDocument/2006/relationships/image" Target="../media/image156.png"/><Relationship Id="rId4" Type="http://schemas.openxmlformats.org/officeDocument/2006/relationships/image" Target="../media/image152.emf"/><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10.png"/><Relationship Id="rId5" Type="http://schemas.openxmlformats.org/officeDocument/2006/relationships/image" Target="../media/image158.emf"/><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emf"/><Relationship Id="rId7"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08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060.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4.emf"/><Relationship Id="rId5" Type="http://schemas.openxmlformats.org/officeDocument/2006/relationships/image" Target="../media/image163.emf"/><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041551" y="0"/>
            <a:ext cx="2880001" cy="6858000"/>
          </a:xfrm>
          <a:gradFill>
            <a:gsLst>
              <a:gs pos="0">
                <a:srgbClr val="FF9900">
                  <a:alpha val="74902"/>
                </a:srgbClr>
              </a:gs>
              <a:gs pos="66000">
                <a:srgbClr val="CCFFFF">
                  <a:alpha val="60000"/>
                </a:srgbClr>
              </a:gs>
              <a:gs pos="100000">
                <a:srgbClr val="99CCFF">
                  <a:alpha val="60000"/>
                </a:srgbClr>
              </a:gs>
            </a:gsLst>
            <a:lin ang="2700000" scaled="0"/>
          </a:gradFill>
        </p:spPr>
        <p:txBody>
          <a:bodyPr rIns="72000" anchor="t">
            <a:normAutofit/>
          </a:bodyPr>
          <a:lstStyle/>
          <a:p>
            <a:pPr algn="ctr"/>
            <a:r>
              <a:rPr lang="es-AR" sz="1600" b="1" i="1" dirty="0" smtClean="0">
                <a:latin typeface="Arial Narrow" pitchFamily="34" charset="0"/>
              </a:rPr>
              <a:t/>
            </a:r>
            <a:br>
              <a:rPr lang="es-AR" sz="1600" b="1" i="1" dirty="0" smtClean="0">
                <a:latin typeface="Arial Narrow" pitchFamily="34" charset="0"/>
              </a:rPr>
            </a:br>
            <a:r>
              <a:rPr lang="es-AR" sz="1600" i="1" dirty="0">
                <a:solidFill>
                  <a:srgbClr val="0000FF"/>
                </a:solidFill>
                <a:effectLst/>
                <a:latin typeface="Arial Narrow" pitchFamily="34" charset="0"/>
              </a:rPr>
              <a:t/>
            </a:r>
            <a:br>
              <a:rPr lang="es-AR" sz="1600" i="1" dirty="0">
                <a:solidFill>
                  <a:srgbClr val="0000FF"/>
                </a:solidFill>
                <a:effectLst/>
                <a:latin typeface="Arial Narrow" pitchFamily="34" charset="0"/>
              </a:rPr>
            </a:br>
            <a:r>
              <a:rPr lang="es-AR" sz="1600" b="1" i="1" dirty="0">
                <a:latin typeface="Arial Narrow" pitchFamily="34" charset="0"/>
              </a:rPr>
              <a:t/>
            </a:r>
            <a:br>
              <a:rPr lang="es-AR" sz="1600" b="1" i="1" dirty="0">
                <a:latin typeface="Arial Narrow" pitchFamily="34" charset="0"/>
              </a:rPr>
            </a:br>
            <a:r>
              <a:rPr lang="es-AR" sz="1600" b="1" i="1" dirty="0" smtClean="0">
                <a:latin typeface="Arial Narrow" pitchFamily="34" charset="0"/>
              </a:rPr>
              <a:t/>
            </a:r>
            <a:br>
              <a:rPr lang="es-AR" sz="1600" b="1" i="1" dirty="0" smtClean="0">
                <a:latin typeface="Arial Narrow" pitchFamily="34" charset="0"/>
              </a:rPr>
            </a:br>
            <a:r>
              <a:rPr lang="es-AR" sz="1600" b="1" i="1" dirty="0">
                <a:latin typeface="Arial Narrow" pitchFamily="34" charset="0"/>
              </a:rPr>
              <a:t/>
            </a:r>
            <a:br>
              <a:rPr lang="es-AR" sz="1600" b="1" i="1" dirty="0">
                <a:latin typeface="Arial Narrow" pitchFamily="34" charset="0"/>
              </a:rPr>
            </a:br>
            <a:r>
              <a:rPr lang="es-AR" sz="1800" b="1" i="1" dirty="0" smtClean="0">
                <a:solidFill>
                  <a:srgbClr val="0000FF"/>
                </a:solidFill>
                <a:effectLst/>
                <a:latin typeface="Arial Narrow" pitchFamily="34" charset="0"/>
              </a:rPr>
              <a:t>Universidad de Buenos Aires</a:t>
            </a:r>
            <a:br>
              <a:rPr lang="es-AR" sz="1800" b="1" i="1" dirty="0" smtClean="0">
                <a:solidFill>
                  <a:srgbClr val="0000FF"/>
                </a:solidFill>
                <a:effectLst/>
                <a:latin typeface="Arial Narrow" pitchFamily="34" charset="0"/>
              </a:rPr>
            </a:br>
            <a:r>
              <a:rPr lang="es-AR" sz="1800" i="1" dirty="0" smtClean="0">
                <a:solidFill>
                  <a:srgbClr val="0000FF"/>
                </a:solidFill>
                <a:effectLst/>
                <a:latin typeface="Arial Narrow" pitchFamily="34" charset="0"/>
              </a:rPr>
              <a:t/>
            </a:r>
            <a:br>
              <a:rPr lang="es-AR" sz="1800" i="1" dirty="0" smtClean="0">
                <a:solidFill>
                  <a:srgbClr val="0000FF"/>
                </a:solidFill>
                <a:effectLst/>
                <a:latin typeface="Arial Narrow" pitchFamily="34" charset="0"/>
              </a:rPr>
            </a:br>
            <a:r>
              <a:rPr lang="es-AR" sz="1800" i="1" dirty="0" smtClean="0">
                <a:solidFill>
                  <a:srgbClr val="0000FF"/>
                </a:solidFill>
                <a:effectLst/>
                <a:latin typeface="Arial Narrow" pitchFamily="34" charset="0"/>
              </a:rPr>
              <a:t>Facultad de Ingeniería</a:t>
            </a:r>
            <a:br>
              <a:rPr lang="es-AR" sz="1800" i="1" dirty="0" smtClean="0">
                <a:solidFill>
                  <a:srgbClr val="0000FF"/>
                </a:solidFill>
                <a:effectLst/>
                <a:latin typeface="Arial Narrow" pitchFamily="34" charset="0"/>
              </a:rPr>
            </a:br>
            <a:r>
              <a:rPr lang="es-AR" sz="1800" i="1" dirty="0">
                <a:solidFill>
                  <a:srgbClr val="0000FF"/>
                </a:solidFill>
                <a:effectLst/>
                <a:latin typeface="Arial Narrow" pitchFamily="34" charset="0"/>
              </a:rPr>
              <a:t/>
            </a:r>
            <a:br>
              <a:rPr lang="es-AR" sz="1800" i="1" dirty="0">
                <a:solidFill>
                  <a:srgbClr val="0000FF"/>
                </a:solidFill>
                <a:effectLst/>
                <a:latin typeface="Arial Narrow" pitchFamily="34" charset="0"/>
              </a:rPr>
            </a:br>
            <a:r>
              <a:rPr lang="es-AR" sz="1800" i="1" dirty="0" smtClean="0">
                <a:solidFill>
                  <a:srgbClr val="0000FF"/>
                </a:solidFill>
                <a:effectLst/>
                <a:latin typeface="Arial Narrow" pitchFamily="34" charset="0"/>
              </a:rPr>
              <a:t>Departamento de Estabilidad</a:t>
            </a:r>
            <a:br>
              <a:rPr lang="es-AR" sz="1800" i="1" dirty="0" smtClean="0">
                <a:solidFill>
                  <a:srgbClr val="0000FF"/>
                </a:solidFill>
                <a:effectLst/>
                <a:latin typeface="Arial Narrow" pitchFamily="34" charset="0"/>
              </a:rPr>
            </a:br>
            <a:r>
              <a:rPr lang="es-AR" sz="1800" b="1" i="1" dirty="0" smtClean="0">
                <a:solidFill>
                  <a:srgbClr val="CC3300"/>
                </a:solidFill>
                <a:effectLst/>
                <a:latin typeface="Arial Narrow" pitchFamily="34" charset="0"/>
              </a:rPr>
              <a:t/>
            </a:r>
            <a:br>
              <a:rPr lang="es-AR" sz="1800" b="1" i="1" dirty="0" smtClean="0">
                <a:solidFill>
                  <a:srgbClr val="CC3300"/>
                </a:solidFill>
                <a:effectLst/>
                <a:latin typeface="Arial Narrow" pitchFamily="34" charset="0"/>
              </a:rPr>
            </a:br>
            <a:r>
              <a:rPr lang="es-AR" sz="1800" i="1" dirty="0">
                <a:solidFill>
                  <a:srgbClr val="CC3300"/>
                </a:solidFill>
                <a:effectLst/>
                <a:latin typeface="Arial Narrow" pitchFamily="34" charset="0"/>
              </a:rPr>
              <a:t/>
            </a:r>
            <a:br>
              <a:rPr lang="es-AR" sz="1800" i="1" dirty="0">
                <a:solidFill>
                  <a:srgbClr val="CC3300"/>
                </a:solidFill>
                <a:effectLst/>
                <a:latin typeface="Arial Narrow" pitchFamily="34" charset="0"/>
              </a:rPr>
            </a:br>
            <a:r>
              <a:rPr lang="es-AR" sz="1600" i="1" dirty="0">
                <a:solidFill>
                  <a:srgbClr val="CC3300"/>
                </a:solidFill>
                <a:effectLst/>
                <a:latin typeface="Arial Narrow" pitchFamily="34" charset="0"/>
              </a:rPr>
              <a:t/>
            </a:r>
            <a:br>
              <a:rPr lang="es-AR" sz="1600" i="1" dirty="0">
                <a:solidFill>
                  <a:srgbClr val="CC3300"/>
                </a:solidFill>
                <a:effectLst/>
                <a:latin typeface="Arial Narrow" pitchFamily="34" charset="0"/>
              </a:rPr>
            </a:br>
            <a:r>
              <a:rPr lang="es-AR" sz="2000" i="1" dirty="0" smtClean="0">
                <a:solidFill>
                  <a:srgbClr val="FF9900"/>
                </a:solidFill>
                <a:effectLst/>
                <a:latin typeface="Arial Narrow" pitchFamily="34" charset="0"/>
              </a:rPr>
              <a:t>INGENIERÍA CIVIL</a:t>
            </a:r>
            <a:br>
              <a:rPr lang="es-AR" sz="2000" i="1" dirty="0" smtClean="0">
                <a:solidFill>
                  <a:srgbClr val="FF9900"/>
                </a:solidFill>
                <a:effectLst/>
                <a:latin typeface="Arial Narrow" pitchFamily="34" charset="0"/>
              </a:rPr>
            </a:br>
            <a:r>
              <a:rPr lang="es-AR" sz="2000" i="1" dirty="0">
                <a:solidFill>
                  <a:srgbClr val="FF9900"/>
                </a:solidFill>
                <a:effectLst/>
                <a:latin typeface="Arial Narrow" pitchFamily="34" charset="0"/>
              </a:rPr>
              <a:t/>
            </a:r>
            <a:br>
              <a:rPr lang="es-AR" sz="2000" i="1" dirty="0">
                <a:solidFill>
                  <a:srgbClr val="FF9900"/>
                </a:solidFill>
                <a:effectLst/>
                <a:latin typeface="Arial Narrow" pitchFamily="34" charset="0"/>
              </a:rPr>
            </a:br>
            <a:r>
              <a:rPr lang="es-AR" sz="2000" i="1" dirty="0" smtClean="0">
                <a:solidFill>
                  <a:srgbClr val="FF9900"/>
                </a:solidFill>
                <a:effectLst/>
                <a:latin typeface="Arial Narrow" pitchFamily="34" charset="0"/>
              </a:rPr>
              <a:t/>
            </a:r>
            <a:br>
              <a:rPr lang="es-AR" sz="2000" i="1" dirty="0" smtClean="0">
                <a:solidFill>
                  <a:srgbClr val="FF9900"/>
                </a:solidFill>
                <a:effectLst/>
                <a:latin typeface="Arial Narrow" pitchFamily="34" charset="0"/>
              </a:rPr>
            </a:br>
            <a:r>
              <a:rPr lang="es-AR" sz="1600" b="1" i="1" dirty="0" smtClean="0">
                <a:solidFill>
                  <a:srgbClr val="CC3300"/>
                </a:solidFill>
                <a:latin typeface="Arial Narrow" pitchFamily="34" charset="0"/>
              </a:rPr>
              <a:t/>
            </a:r>
            <a:br>
              <a:rPr lang="es-AR" sz="1600" b="1" i="1" dirty="0" smtClean="0">
                <a:solidFill>
                  <a:srgbClr val="CC3300"/>
                </a:solidFill>
                <a:latin typeface="Arial Narrow" pitchFamily="34" charset="0"/>
              </a:rPr>
            </a:br>
            <a:r>
              <a:rPr lang="es-AR" sz="1600" b="1" i="1" dirty="0" smtClean="0">
                <a:solidFill>
                  <a:srgbClr val="CC3300"/>
                </a:solidFill>
                <a:latin typeface="Arial Narrow" pitchFamily="34" charset="0"/>
              </a:rPr>
              <a:t/>
            </a:r>
            <a:br>
              <a:rPr lang="es-AR" sz="1600" b="1" i="1" dirty="0" smtClean="0">
                <a:solidFill>
                  <a:srgbClr val="CC3300"/>
                </a:solidFill>
                <a:latin typeface="Arial Narrow" pitchFamily="34" charset="0"/>
              </a:rPr>
            </a:br>
            <a:r>
              <a:rPr lang="es-AR" sz="1600" b="1" i="1" dirty="0" smtClean="0">
                <a:solidFill>
                  <a:srgbClr val="CC3300"/>
                </a:solidFill>
                <a:latin typeface="Arial Narrow" pitchFamily="34" charset="0"/>
              </a:rPr>
              <a:t>ESTABILIDAD II – 84.03</a:t>
            </a:r>
            <a:r>
              <a:rPr lang="es-AR" sz="1600" i="1" dirty="0">
                <a:solidFill>
                  <a:srgbClr val="CC3300"/>
                </a:solidFill>
                <a:latin typeface="Arial Narrow" pitchFamily="34" charset="0"/>
              </a:rPr>
              <a:t/>
            </a:r>
            <a:br>
              <a:rPr lang="es-AR" sz="1600" i="1" dirty="0">
                <a:solidFill>
                  <a:srgbClr val="CC3300"/>
                </a:solidFill>
                <a:latin typeface="Arial Narrow" pitchFamily="34" charset="0"/>
              </a:rPr>
            </a:br>
            <a:r>
              <a:rPr lang="es-AR" sz="1600" i="1" dirty="0" smtClean="0">
                <a:solidFill>
                  <a:srgbClr val="CC3300"/>
                </a:solidFill>
                <a:latin typeface="Arial Narrow" pitchFamily="34" charset="0"/>
              </a:rPr>
              <a:t/>
            </a:r>
            <a:br>
              <a:rPr lang="es-AR" sz="1600" i="1" dirty="0" smtClean="0">
                <a:solidFill>
                  <a:srgbClr val="CC3300"/>
                </a:solidFill>
                <a:latin typeface="Arial Narrow" pitchFamily="34" charset="0"/>
              </a:rPr>
            </a:br>
            <a:r>
              <a:rPr lang="es-AR" sz="1600" i="1" dirty="0">
                <a:solidFill>
                  <a:srgbClr val="CC3300"/>
                </a:solidFill>
                <a:latin typeface="Arial Narrow" pitchFamily="34" charset="0"/>
              </a:rPr>
              <a:t/>
            </a:r>
            <a:br>
              <a:rPr lang="es-AR" sz="1600" i="1" dirty="0">
                <a:solidFill>
                  <a:srgbClr val="CC3300"/>
                </a:solidFill>
                <a:latin typeface="Arial Narrow" pitchFamily="34" charset="0"/>
              </a:rPr>
            </a:br>
            <a:r>
              <a:rPr lang="es-AR" sz="1600" i="1" dirty="0">
                <a:solidFill>
                  <a:srgbClr val="CC3300"/>
                </a:solidFill>
                <a:latin typeface="Arial Narrow" pitchFamily="34" charset="0"/>
              </a:rPr>
              <a:t/>
            </a:r>
            <a:br>
              <a:rPr lang="es-AR" sz="1600" i="1" dirty="0">
                <a:solidFill>
                  <a:srgbClr val="CC3300"/>
                </a:solidFill>
                <a:latin typeface="Arial Narrow" pitchFamily="34" charset="0"/>
              </a:rPr>
            </a:br>
            <a:r>
              <a:rPr lang="es-AR" sz="1600" b="1" i="1" dirty="0" smtClean="0">
                <a:solidFill>
                  <a:srgbClr val="CC3300"/>
                </a:solidFill>
                <a:latin typeface="Arial Narrow" pitchFamily="34" charset="0"/>
              </a:rPr>
              <a:t/>
            </a:r>
            <a:br>
              <a:rPr lang="es-AR" sz="1600" b="1" i="1" dirty="0" smtClean="0">
                <a:solidFill>
                  <a:srgbClr val="CC3300"/>
                </a:solidFill>
                <a:latin typeface="Arial Narrow" pitchFamily="34" charset="0"/>
              </a:rPr>
            </a:br>
            <a:r>
              <a:rPr lang="es-AR" sz="1600" b="1" i="1" dirty="0">
                <a:solidFill>
                  <a:srgbClr val="CC3300"/>
                </a:solidFill>
                <a:effectLst/>
                <a:latin typeface="Arial Narrow" pitchFamily="34" charset="0"/>
              </a:rPr>
              <a:t/>
            </a:r>
            <a:br>
              <a:rPr lang="es-AR" sz="1600" b="1" i="1" dirty="0">
                <a:solidFill>
                  <a:srgbClr val="CC3300"/>
                </a:solidFill>
                <a:effectLst/>
                <a:latin typeface="Arial Narrow" pitchFamily="34" charset="0"/>
              </a:rPr>
            </a:br>
            <a:r>
              <a:rPr lang="es-AR" sz="1300" b="0" i="1" dirty="0" smtClean="0">
                <a:solidFill>
                  <a:srgbClr val="0000FF"/>
                </a:solidFill>
                <a:effectLst/>
                <a:latin typeface="Arial Narrow" pitchFamily="34" charset="0"/>
              </a:rPr>
              <a:t>Autor: </a:t>
            </a:r>
            <a:r>
              <a:rPr lang="es-AR" sz="1300" b="1" i="1" dirty="0" smtClean="0">
                <a:solidFill>
                  <a:srgbClr val="0000FF"/>
                </a:solidFill>
                <a:effectLst/>
                <a:latin typeface="Arial Narrow" pitchFamily="34" charset="0"/>
              </a:rPr>
              <a:t>Ing. Luis Nelson SOSTI</a:t>
            </a:r>
            <a:br>
              <a:rPr lang="es-AR" sz="1300" b="1" i="1" dirty="0" smtClean="0">
                <a:solidFill>
                  <a:srgbClr val="0000FF"/>
                </a:solidFill>
                <a:effectLst/>
                <a:latin typeface="Arial Narrow" pitchFamily="34" charset="0"/>
              </a:rPr>
            </a:br>
            <a:r>
              <a:rPr lang="es-AR" sz="1300" b="0" i="1" smtClean="0">
                <a:solidFill>
                  <a:srgbClr val="0000FF"/>
                </a:solidFill>
                <a:effectLst/>
                <a:latin typeface="Arial Narrow" pitchFamily="34" charset="0"/>
              </a:rPr>
              <a:t>Abril </a:t>
            </a:r>
            <a:r>
              <a:rPr lang="es-AR" sz="1300" b="0" i="1" smtClean="0">
                <a:solidFill>
                  <a:srgbClr val="0000FF"/>
                </a:solidFill>
                <a:effectLst/>
                <a:latin typeface="Arial Narrow" pitchFamily="34" charset="0"/>
              </a:rPr>
              <a:t>2021</a:t>
            </a:r>
            <a:endParaRPr lang="es-AR" sz="1300" b="0" i="1" dirty="0">
              <a:solidFill>
                <a:srgbClr val="0000FF"/>
              </a:solidFill>
              <a:effectLst/>
              <a:latin typeface="Arial Narrow" pitchFamily="34" charset="0"/>
            </a:endParaRPr>
          </a:p>
        </p:txBody>
      </p:sp>
      <p:sp>
        <p:nvSpPr>
          <p:cNvPr id="3" name="2 Subtítulo"/>
          <p:cNvSpPr>
            <a:spLocks noGrp="1"/>
          </p:cNvSpPr>
          <p:nvPr>
            <p:ph type="subTitle" idx="1"/>
          </p:nvPr>
        </p:nvSpPr>
        <p:spPr>
          <a:xfrm>
            <a:off x="102145" y="4077072"/>
            <a:ext cx="6913510" cy="1152128"/>
          </a:xfrm>
          <a:noFill/>
        </p:spPr>
        <p:txBody>
          <a:bodyPr anchor="ctr" anchorCtr="0">
            <a:noAutofit/>
          </a:bodyPr>
          <a:lstStyle/>
          <a:p>
            <a:pPr algn="ctr">
              <a:spcBef>
                <a:spcPts val="600"/>
              </a:spcBef>
              <a:spcAft>
                <a:spcPts val="300"/>
              </a:spcAft>
            </a:pPr>
            <a:r>
              <a:rPr lang="es-AR" sz="3600" b="1" i="1" dirty="0" smtClean="0">
                <a:solidFill>
                  <a:srgbClr val="FFCC00"/>
                </a:solidFill>
                <a:latin typeface="Arial Narrow" pitchFamily="34" charset="0"/>
              </a:rPr>
              <a:t>SOLICITACIÓN AXIL</a:t>
            </a:r>
          </a:p>
          <a:p>
            <a:pPr algn="ctr">
              <a:spcBef>
                <a:spcPts val="600"/>
              </a:spcBef>
              <a:spcAft>
                <a:spcPts val="300"/>
              </a:spcAft>
            </a:pPr>
            <a:r>
              <a:rPr lang="es-AR" sz="3600" b="1" i="1" dirty="0" smtClean="0">
                <a:solidFill>
                  <a:srgbClr val="FFCC00"/>
                </a:solidFill>
                <a:latin typeface="Arial Narrow" pitchFamily="34" charset="0"/>
              </a:rPr>
              <a:t>EN RÉGIMEN ELÁSTICO – SA - 01</a:t>
            </a:r>
            <a:endParaRPr lang="es-AR" sz="3600" b="1" i="1" dirty="0">
              <a:solidFill>
                <a:srgbClr val="FFCC00"/>
              </a:solidFill>
              <a:latin typeface="Arial Narrow" pitchFamily="34"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248" y="144000"/>
            <a:ext cx="573624" cy="576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328" y="144000"/>
            <a:ext cx="1877731" cy="579170"/>
          </a:xfrm>
          <a:prstGeom prst="rect">
            <a:avLst/>
          </a:prstGeom>
        </p:spPr>
      </p:pic>
      <p:sp>
        <p:nvSpPr>
          <p:cNvPr id="7" name="2 Subtítulo"/>
          <p:cNvSpPr txBox="1">
            <a:spLocks/>
          </p:cNvSpPr>
          <p:nvPr/>
        </p:nvSpPr>
        <p:spPr>
          <a:xfrm>
            <a:off x="115093" y="5589240"/>
            <a:ext cx="6913510" cy="1152128"/>
          </a:xfrm>
          <a:prstGeom prst="rect">
            <a:avLst/>
          </a:prstGeom>
          <a:noFill/>
        </p:spPr>
        <p:txBody>
          <a:bodyPr vert="horz" lIns="0" rIns="18288" anchor="ctr" anchorCtr="0">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spcBef>
                <a:spcPts val="600"/>
              </a:spcBef>
              <a:spcAft>
                <a:spcPts val="300"/>
              </a:spcAft>
            </a:pPr>
            <a:r>
              <a:rPr lang="es-AR" sz="3000" b="1" i="1" dirty="0" smtClean="0">
                <a:solidFill>
                  <a:srgbClr val="FFCC00"/>
                </a:solidFill>
                <a:latin typeface="Arial Narrow" pitchFamily="34" charset="0"/>
              </a:rPr>
              <a:t>“Solicitación Axil en Régimen Elástico – SA”</a:t>
            </a:r>
            <a:endParaRPr lang="es-AR" sz="3000" b="1" i="1" dirty="0">
              <a:solidFill>
                <a:srgbClr val="FFCC00"/>
              </a:solidFill>
              <a:latin typeface="Arial Narrow" pitchFamily="34" charset="0"/>
            </a:endParaRPr>
          </a:p>
        </p:txBody>
      </p:sp>
    </p:spTree>
    <p:extLst>
      <p:ext uri="{BB962C8B-B14F-4D97-AF65-F5344CB8AC3E}">
        <p14:creationId xmlns:p14="http://schemas.microsoft.com/office/powerpoint/2010/main" val="2514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03 </a:t>
            </a:r>
            <a:r>
              <a:rPr lang="es-AR" sz="2400" b="1" u="sng" dirty="0">
                <a:solidFill>
                  <a:srgbClr val="CC3300"/>
                </a:solidFill>
                <a:latin typeface="Arial Narrow" pitchFamily="34" charset="0"/>
              </a:rPr>
              <a:t>– </a:t>
            </a:r>
            <a:r>
              <a:rPr lang="es-AR" sz="2400" b="1" u="sng" dirty="0" smtClean="0">
                <a:solidFill>
                  <a:srgbClr val="CC3300"/>
                </a:solidFill>
                <a:latin typeface="Arial Narrow" pitchFamily="34" charset="0"/>
              </a:rPr>
              <a:t>CAMPO DE APLICACIÓN - ALCANCE:</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El alcance que será dado a este tema y el campo hacia el cual será aplicado el mismo, son los siguientes:</a:t>
            </a:r>
          </a:p>
          <a:p>
            <a:pPr marL="900000" indent="-432000" algn="just">
              <a:spcBef>
                <a:spcPts val="600"/>
              </a:spcBef>
              <a:spcAft>
                <a:spcPts val="600"/>
              </a:spcAft>
              <a:buClr>
                <a:srgbClr val="0099CC"/>
              </a:buClr>
              <a:buSzPct val="100000"/>
              <a:buFont typeface="+mj-lt"/>
              <a:buAutoNum type="romanUcPeriod"/>
            </a:pPr>
            <a:r>
              <a:rPr lang="es-AR" sz="2000" b="1" u="sng" dirty="0" smtClean="0">
                <a:solidFill>
                  <a:srgbClr val="0099CC"/>
                </a:solidFill>
                <a:latin typeface="Arial Narrow" pitchFamily="34" charset="0"/>
              </a:rPr>
              <a:t>TIPOS DE ESTRUCTURAS:</a:t>
            </a:r>
          </a:p>
          <a:p>
            <a:pPr marL="1620000" lvl="1" indent="-432000" algn="just">
              <a:spcBef>
                <a:spcPts val="600"/>
              </a:spcBef>
              <a:spcAft>
                <a:spcPts val="600"/>
              </a:spcAft>
              <a:buClr>
                <a:srgbClr val="0099CC"/>
              </a:buClr>
              <a:buSzPct val="100000"/>
              <a:buFont typeface="+mj-lt"/>
              <a:buAutoNum type="romanUcPeriod"/>
            </a:pPr>
            <a:r>
              <a:rPr lang="es-AR" sz="1800" dirty="0" smtClean="0">
                <a:latin typeface="Arial Narrow" pitchFamily="34" charset="0"/>
              </a:rPr>
              <a:t>Sistemas Isostáticos;</a:t>
            </a:r>
          </a:p>
          <a:p>
            <a:pPr marL="1620000" lvl="1" indent="-432000" algn="just">
              <a:spcBef>
                <a:spcPts val="600"/>
              </a:spcBef>
              <a:spcAft>
                <a:spcPts val="600"/>
              </a:spcAft>
              <a:buClr>
                <a:srgbClr val="0099CC"/>
              </a:buClr>
              <a:buSzPct val="100000"/>
              <a:buFont typeface="+mj-lt"/>
              <a:buAutoNum type="romanUcPeriod"/>
            </a:pPr>
            <a:r>
              <a:rPr lang="es-AR" sz="1800" dirty="0" smtClean="0">
                <a:latin typeface="Arial Narrow" pitchFamily="34" charset="0"/>
              </a:rPr>
              <a:t>Sistemas </a:t>
            </a:r>
            <a:r>
              <a:rPr lang="es-AR" sz="1800" dirty="0" err="1" smtClean="0">
                <a:latin typeface="Arial Narrow" pitchFamily="34" charset="0"/>
              </a:rPr>
              <a:t>Hipoestáticos</a:t>
            </a:r>
            <a:r>
              <a:rPr lang="es-AR" sz="1800" dirty="0" smtClean="0">
                <a:latin typeface="Arial Narrow" pitchFamily="34" charset="0"/>
              </a:rPr>
              <a:t>;</a:t>
            </a:r>
          </a:p>
          <a:p>
            <a:pPr marL="1620000" lvl="1" indent="-432000" algn="just">
              <a:spcBef>
                <a:spcPts val="600"/>
              </a:spcBef>
              <a:spcAft>
                <a:spcPts val="600"/>
              </a:spcAft>
              <a:buClr>
                <a:srgbClr val="0099CC"/>
              </a:buClr>
              <a:buSzPct val="100000"/>
              <a:buFont typeface="+mj-lt"/>
              <a:buAutoNum type="romanUcPeriod"/>
            </a:pPr>
            <a:r>
              <a:rPr lang="es-AR" sz="1800" dirty="0" smtClean="0">
                <a:latin typeface="Arial Narrow" pitchFamily="34" charset="0"/>
              </a:rPr>
              <a:t>Sistemas Hiperestáticos.</a:t>
            </a:r>
          </a:p>
          <a:p>
            <a:pPr marL="900000" lvl="1" indent="-432000" algn="just">
              <a:spcBef>
                <a:spcPts val="600"/>
              </a:spcBef>
              <a:spcAft>
                <a:spcPts val="600"/>
              </a:spcAft>
              <a:buClr>
                <a:srgbClr val="0099CC"/>
              </a:buClr>
              <a:buSzPct val="100000"/>
              <a:buFont typeface="+mj-lt"/>
              <a:buAutoNum type="romanUcPeriod" startAt="2"/>
            </a:pPr>
            <a:r>
              <a:rPr lang="es-AR" sz="2000" b="1" u="sng" dirty="0" smtClean="0">
                <a:solidFill>
                  <a:srgbClr val="0099CC"/>
                </a:solidFill>
                <a:latin typeface="Arial Narrow" pitchFamily="34" charset="0"/>
              </a:rPr>
              <a:t>CAUSAS O ACCIONES:</a:t>
            </a:r>
          </a:p>
          <a:p>
            <a:pPr marL="1620000" lvl="2" indent="-432000" algn="just">
              <a:spcBef>
                <a:spcPts val="600"/>
              </a:spcBef>
              <a:spcAft>
                <a:spcPts val="600"/>
              </a:spcAft>
              <a:buClr>
                <a:srgbClr val="0099CC"/>
              </a:buClr>
              <a:buSzPct val="100000"/>
              <a:buFont typeface="+mj-lt"/>
              <a:buAutoNum type="romanLcPeriod"/>
            </a:pPr>
            <a:r>
              <a:rPr lang="es-AR" sz="1800" dirty="0" smtClean="0">
                <a:latin typeface="Arial Narrow" pitchFamily="34" charset="0"/>
              </a:rPr>
              <a:t>Causa Fuerza “F” o “P”;</a:t>
            </a:r>
          </a:p>
          <a:p>
            <a:pPr marL="1620000" lvl="2" indent="-432000" algn="just">
              <a:spcBef>
                <a:spcPts val="600"/>
              </a:spcBef>
              <a:spcAft>
                <a:spcPts val="600"/>
              </a:spcAft>
              <a:buClr>
                <a:srgbClr val="0099CC"/>
              </a:buClr>
              <a:buSzPct val="100000"/>
              <a:buFont typeface="+mj-lt"/>
              <a:buAutoNum type="romanLcPeriod"/>
            </a:pPr>
            <a:r>
              <a:rPr lang="es-AR" sz="1800" dirty="0" smtClean="0">
                <a:latin typeface="Arial Narrow" pitchFamily="34" charset="0"/>
              </a:rPr>
              <a:t>Causa Variación de Temperatura “</a:t>
            </a:r>
            <a:r>
              <a:rPr lang="es-AR" sz="1800" dirty="0" smtClean="0">
                <a:latin typeface="Symbol" panose="05050102010706020507" pitchFamily="18" charset="2"/>
              </a:rPr>
              <a:t>D</a:t>
            </a:r>
            <a:r>
              <a:rPr lang="es-AR" sz="1800" dirty="0" smtClean="0">
                <a:latin typeface="Arial Narrow" pitchFamily="34" charset="0"/>
              </a:rPr>
              <a:t>T”;</a:t>
            </a:r>
          </a:p>
          <a:p>
            <a:pPr marL="1620000" lvl="2" indent="-432000" algn="just">
              <a:spcBef>
                <a:spcPts val="600"/>
              </a:spcBef>
              <a:spcAft>
                <a:spcPts val="600"/>
              </a:spcAft>
              <a:buClr>
                <a:srgbClr val="0099CC"/>
              </a:buClr>
              <a:buSzPct val="100000"/>
              <a:buFont typeface="+mj-lt"/>
              <a:buAutoNum type="romanLcPeriod"/>
            </a:pPr>
            <a:r>
              <a:rPr lang="es-AR" sz="1800" dirty="0" smtClean="0">
                <a:latin typeface="Arial Narrow" pitchFamily="34" charset="0"/>
              </a:rPr>
              <a:t>Causa </a:t>
            </a:r>
            <a:r>
              <a:rPr lang="es-AR" sz="1800" dirty="0" err="1" smtClean="0">
                <a:latin typeface="Arial Narrow" pitchFamily="34" charset="0"/>
              </a:rPr>
              <a:t>Cedimiento</a:t>
            </a:r>
            <a:r>
              <a:rPr lang="es-AR" sz="1800" dirty="0" smtClean="0">
                <a:latin typeface="Arial Narrow" pitchFamily="34" charset="0"/>
              </a:rPr>
              <a:t> de Vínculo “CV”.</a:t>
            </a:r>
            <a:endParaRPr lang="es-AR" sz="18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10</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smtClean="0">
                <a:solidFill>
                  <a:schemeClr val="accent1">
                    <a:lumMod val="75000"/>
                  </a:schemeClr>
                </a:solidFill>
                <a:latin typeface="Arial Narrow" pitchFamily="34" charset="0"/>
              </a:rPr>
              <a:t>UNIVERSIDAD </a:t>
            </a:r>
            <a:r>
              <a:rPr lang="es-AR" sz="1400" b="1" i="1" dirty="0">
                <a:solidFill>
                  <a:schemeClr val="accent1">
                    <a:lumMod val="75000"/>
                  </a:schemeClr>
                </a:solidFill>
                <a:latin typeface="Arial Narrow" pitchFamily="34" charset="0"/>
              </a:rPr>
              <a:t>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7077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982350" indent="-514350" algn="just">
              <a:spcBef>
                <a:spcPts val="600"/>
              </a:spcBef>
              <a:spcAft>
                <a:spcPts val="600"/>
              </a:spcAft>
              <a:buClr>
                <a:srgbClr val="0099CC"/>
              </a:buClr>
              <a:buSzPct val="100000"/>
              <a:buFont typeface="+mj-lt"/>
              <a:buAutoNum type="romanUcPeriod" startAt="3"/>
            </a:pPr>
            <a:r>
              <a:rPr lang="es-AR" sz="2000" b="1" u="sng" dirty="0" smtClean="0">
                <a:solidFill>
                  <a:srgbClr val="0099CC"/>
                </a:solidFill>
                <a:latin typeface="Arial Narrow" pitchFamily="34" charset="0"/>
              </a:rPr>
              <a:t>CARACTERÍSITCAS DE LOS MATERIALES DE LAS ESTRUCTURAS:</a:t>
            </a:r>
          </a:p>
          <a:p>
            <a:pPr marL="1620000" lvl="1" indent="-432000" algn="just">
              <a:spcBef>
                <a:spcPts val="600"/>
              </a:spcBef>
              <a:spcAft>
                <a:spcPts val="600"/>
              </a:spcAft>
              <a:buClr>
                <a:srgbClr val="0099CC"/>
              </a:buClr>
              <a:buSzPct val="100000"/>
              <a:buFont typeface="+mj-lt"/>
              <a:buAutoNum type="romanUcPeriod"/>
            </a:pPr>
            <a:r>
              <a:rPr lang="es-AR" sz="1800" dirty="0" smtClean="0">
                <a:latin typeface="Arial Narrow" pitchFamily="34" charset="0"/>
              </a:rPr>
              <a:t>Homogéneos;</a:t>
            </a:r>
          </a:p>
          <a:p>
            <a:pPr marL="1620000" lvl="1" indent="-432000" algn="just">
              <a:spcBef>
                <a:spcPts val="600"/>
              </a:spcBef>
              <a:spcAft>
                <a:spcPts val="600"/>
              </a:spcAft>
              <a:buClr>
                <a:srgbClr val="0099CC"/>
              </a:buClr>
              <a:buSzPct val="100000"/>
              <a:buFont typeface="+mj-lt"/>
              <a:buAutoNum type="romanUcPeriod"/>
            </a:pPr>
            <a:r>
              <a:rPr lang="es-AR" sz="1800" dirty="0" smtClean="0">
                <a:latin typeface="Arial Narrow" pitchFamily="34" charset="0"/>
              </a:rPr>
              <a:t>Heterogéneos;</a:t>
            </a:r>
          </a:p>
          <a:p>
            <a:pPr marL="1620000" lvl="1" indent="-432000" algn="just">
              <a:spcBef>
                <a:spcPts val="600"/>
              </a:spcBef>
              <a:spcAft>
                <a:spcPts val="600"/>
              </a:spcAft>
              <a:buClr>
                <a:srgbClr val="0099CC"/>
              </a:buClr>
              <a:buSzPct val="100000"/>
              <a:buFont typeface="+mj-lt"/>
              <a:buAutoNum type="romanUcPeriod"/>
            </a:pPr>
            <a:r>
              <a:rPr lang="es-AR" sz="1800" u="sng" dirty="0" smtClean="0">
                <a:latin typeface="Arial Narrow" pitchFamily="34" charset="0"/>
              </a:rPr>
              <a:t>NOTA:</a:t>
            </a:r>
            <a:r>
              <a:rPr lang="es-AR" sz="1800" dirty="0" smtClean="0">
                <a:latin typeface="Arial Narrow" pitchFamily="34" charset="0"/>
              </a:rPr>
              <a:t> En general, las estructuras a estudiar podrán ser heterogéneas, pero cada uno de los elementos componentes de la misma serán homogéneos. Sin embargo, se verán materiales que si bien son heterogéneos, su comportamiento podrá asumirse como el de uno homogéneo. En cada caso se verá adecuadamente.</a:t>
            </a:r>
          </a:p>
          <a:p>
            <a:pPr marL="900000" lvl="1" indent="-432000" algn="just">
              <a:spcBef>
                <a:spcPts val="600"/>
              </a:spcBef>
              <a:spcAft>
                <a:spcPts val="600"/>
              </a:spcAft>
              <a:buClr>
                <a:srgbClr val="0099CC"/>
              </a:buClr>
              <a:buSzPct val="100000"/>
              <a:buFont typeface="+mj-lt"/>
              <a:buAutoNum type="romanUcPeriod" startAt="2"/>
            </a:pPr>
            <a:r>
              <a:rPr lang="es-AR" sz="2000" b="1" u="sng" dirty="0" smtClean="0">
                <a:solidFill>
                  <a:srgbClr val="0099CC"/>
                </a:solidFill>
                <a:latin typeface="Arial Narrow" pitchFamily="34" charset="0"/>
              </a:rPr>
              <a:t>PERÍODO DE TRABAJO DEL MATERIAL EN CUANTO A SU COMPORTAMIENTO MECÁNICO:</a:t>
            </a:r>
          </a:p>
          <a:p>
            <a:pPr marL="1620000" lvl="2" indent="-432000" algn="just">
              <a:spcBef>
                <a:spcPts val="600"/>
              </a:spcBef>
              <a:spcAft>
                <a:spcPts val="600"/>
              </a:spcAft>
              <a:buClr>
                <a:srgbClr val="0099CC"/>
              </a:buClr>
              <a:buSzPct val="100000"/>
              <a:buFont typeface="+mj-lt"/>
              <a:buAutoNum type="romanLcPeriod"/>
            </a:pPr>
            <a:r>
              <a:rPr lang="es-AR" sz="1800" dirty="0" smtClean="0">
                <a:latin typeface="Arial Narrow" pitchFamily="34" charset="0"/>
              </a:rPr>
              <a:t>Período o Comportamiento Elástico;</a:t>
            </a:r>
          </a:p>
          <a:p>
            <a:pPr marL="1620000" lvl="2" indent="-432000" algn="just">
              <a:spcBef>
                <a:spcPts val="600"/>
              </a:spcBef>
              <a:spcAft>
                <a:spcPts val="600"/>
              </a:spcAft>
              <a:buClr>
                <a:srgbClr val="0099CC"/>
              </a:buClr>
              <a:buSzPct val="100000"/>
              <a:buFont typeface="+mj-lt"/>
              <a:buAutoNum type="romanLcPeriod"/>
            </a:pPr>
            <a:r>
              <a:rPr lang="es-AR" sz="1800" u="sng" dirty="0" smtClean="0">
                <a:latin typeface="Arial Narrow" pitchFamily="34" charset="0"/>
              </a:rPr>
              <a:t>NOTA:</a:t>
            </a:r>
            <a:r>
              <a:rPr lang="es-AR" sz="1800" dirty="0" smtClean="0">
                <a:latin typeface="Arial Narrow" pitchFamily="34" charset="0"/>
              </a:rPr>
              <a:t> En las últimas unidades de la asignatura se verá el comportamiento de estructuras solicitadas a esfuerzos axiles trabajando en el período </a:t>
            </a:r>
            <a:r>
              <a:rPr lang="es-AR" sz="1800" dirty="0" err="1" smtClean="0">
                <a:latin typeface="Arial Narrow" pitchFamily="34" charset="0"/>
              </a:rPr>
              <a:t>anelástico</a:t>
            </a:r>
            <a:r>
              <a:rPr lang="es-AR" sz="1800" dirty="0" smtClean="0">
                <a:latin typeface="Arial Narrow" pitchFamily="34" charset="0"/>
              </a:rPr>
              <a:t> o plástico.</a:t>
            </a:r>
            <a:endParaRPr lang="es-AR" sz="18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11</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6918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04 </a:t>
            </a:r>
            <a:r>
              <a:rPr lang="es-AR" sz="2400" b="1" u="sng" dirty="0">
                <a:solidFill>
                  <a:srgbClr val="CC3300"/>
                </a:solidFill>
                <a:latin typeface="Arial Narrow" pitchFamily="34" charset="0"/>
              </a:rPr>
              <a:t>– </a:t>
            </a:r>
            <a:r>
              <a:rPr lang="es-AR" sz="2400" b="1" u="sng" dirty="0" smtClean="0">
                <a:solidFill>
                  <a:srgbClr val="CC3300"/>
                </a:solidFill>
                <a:latin typeface="Arial Narrow" pitchFamily="34" charset="0"/>
              </a:rPr>
              <a:t>LIMITACIONES AL ALCANCE:</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Los siguientes temas, en principio, el estudio y análisis de los mismos no serán abordados:</a:t>
            </a:r>
          </a:p>
          <a:p>
            <a:pPr marL="900000" indent="-432000" algn="just">
              <a:spcBef>
                <a:spcPts val="600"/>
              </a:spcBef>
              <a:spcAft>
                <a:spcPts val="600"/>
              </a:spcAft>
              <a:buClr>
                <a:srgbClr val="0099CC"/>
              </a:buClr>
              <a:buSzPct val="100000"/>
              <a:buFont typeface="+mj-lt"/>
              <a:buAutoNum type="romanUcPeriod"/>
            </a:pPr>
            <a:r>
              <a:rPr lang="es-AR" sz="2000" dirty="0" smtClean="0">
                <a:solidFill>
                  <a:srgbClr val="0099CC"/>
                </a:solidFill>
                <a:latin typeface="Arial Narrow" pitchFamily="34" charset="0"/>
              </a:rPr>
              <a:t>Concentración de Tensiones;</a:t>
            </a:r>
          </a:p>
          <a:p>
            <a:pPr marL="900000" indent="-432000" algn="just">
              <a:spcBef>
                <a:spcPts val="600"/>
              </a:spcBef>
              <a:spcAft>
                <a:spcPts val="600"/>
              </a:spcAft>
              <a:buClr>
                <a:srgbClr val="0099CC"/>
              </a:buClr>
              <a:buSzPct val="100000"/>
              <a:buFont typeface="+mj-lt"/>
              <a:buAutoNum type="romanUcPeriod"/>
            </a:pPr>
            <a:r>
              <a:rPr lang="es-AR" sz="2000" dirty="0" smtClean="0">
                <a:solidFill>
                  <a:srgbClr val="0099CC"/>
                </a:solidFill>
                <a:latin typeface="Arial Narrow" pitchFamily="34" charset="0"/>
              </a:rPr>
              <a:t>Recipientes a Presión.</a:t>
            </a:r>
            <a:endParaRPr lang="es-AR" sz="2000" dirty="0">
              <a:solidFill>
                <a:srgbClr val="0099CC"/>
              </a:solidFill>
              <a:latin typeface="Arial Narrow" pitchFamily="34" charset="0"/>
            </a:endParaRPr>
          </a:p>
          <a:p>
            <a:pPr marL="162000" indent="0" algn="just">
              <a:spcBef>
                <a:spcPts val="600"/>
              </a:spcBef>
              <a:spcAft>
                <a:spcPts val="600"/>
              </a:spcAft>
              <a:buClr>
                <a:srgbClr val="0099CC"/>
              </a:buClr>
              <a:buSzPct val="100000"/>
              <a:buNone/>
            </a:pPr>
            <a:r>
              <a:rPr lang="es-AR" sz="2000" dirty="0" smtClean="0">
                <a:latin typeface="Arial Narrow" pitchFamily="34" charset="0"/>
              </a:rPr>
              <a:t>El tratamiento de ellos dependerá del desarrollo del curso y de los tiempos involucrados.</a:t>
            </a: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8057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05 – ECUACIONES DE EQUIVALENCIA:</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Las ecuaciones de equivalencia ya vistas pero ahora aplicadas exclusivamente a una solicitación axil son las siguientes:</a:t>
            </a: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sp>
        <p:nvSpPr>
          <p:cNvPr id="17" name="CuadroTexto 16"/>
          <p:cNvSpPr txBox="1"/>
          <p:nvPr/>
        </p:nvSpPr>
        <p:spPr>
          <a:xfrm>
            <a:off x="4028225" y="2902971"/>
            <a:ext cx="492899" cy="338554"/>
          </a:xfrm>
          <a:prstGeom prst="rect">
            <a:avLst/>
          </a:prstGeom>
          <a:noFill/>
          <a:ln>
            <a:solidFill>
              <a:srgbClr val="CC3300"/>
            </a:solidFill>
          </a:ln>
        </p:spPr>
        <p:txBody>
          <a:bodyPr wrap="square" rtlCol="0" anchor="ctr" anchorCtr="0">
            <a:spAutoFit/>
          </a:bodyPr>
          <a:lstStyle/>
          <a:p>
            <a:pPr algn="ctr"/>
            <a:r>
              <a:rPr lang="es-AR" sz="1600" dirty="0" smtClean="0">
                <a:latin typeface="Arial Narrow" panose="020B0606020202030204" pitchFamily="34" charset="0"/>
              </a:rPr>
              <a:t>1</a:t>
            </a:r>
            <a:endParaRPr lang="es-AR" sz="1600" dirty="0">
              <a:latin typeface="Arial Narrow" panose="020B0606020202030204" pitchFamily="34" charset="0"/>
            </a:endParaRPr>
          </a:p>
        </p:txBody>
      </p:sp>
      <p:sp>
        <p:nvSpPr>
          <p:cNvPr id="18" name="CuadroTexto 17"/>
          <p:cNvSpPr txBox="1"/>
          <p:nvPr/>
        </p:nvSpPr>
        <p:spPr>
          <a:xfrm>
            <a:off x="4064195" y="4192356"/>
            <a:ext cx="492899" cy="338554"/>
          </a:xfrm>
          <a:prstGeom prst="rect">
            <a:avLst/>
          </a:prstGeom>
          <a:noFill/>
          <a:ln>
            <a:solidFill>
              <a:srgbClr val="CC3300"/>
            </a:solidFill>
          </a:ln>
        </p:spPr>
        <p:txBody>
          <a:bodyPr wrap="square" rtlCol="0" anchor="ctr" anchorCtr="0">
            <a:spAutoFit/>
          </a:bodyPr>
          <a:lstStyle/>
          <a:p>
            <a:pPr algn="ctr"/>
            <a:r>
              <a:rPr lang="es-AR" sz="1600" dirty="0">
                <a:latin typeface="Arial Narrow" panose="020B0606020202030204" pitchFamily="34" charset="0"/>
              </a:rPr>
              <a:t>2</a:t>
            </a:r>
          </a:p>
        </p:txBody>
      </p:sp>
      <p:sp>
        <p:nvSpPr>
          <p:cNvPr id="19" name="CuadroTexto 18"/>
          <p:cNvSpPr txBox="1"/>
          <p:nvPr/>
        </p:nvSpPr>
        <p:spPr>
          <a:xfrm>
            <a:off x="4113254" y="5720917"/>
            <a:ext cx="492899" cy="338554"/>
          </a:xfrm>
          <a:prstGeom prst="rect">
            <a:avLst/>
          </a:prstGeom>
          <a:noFill/>
          <a:ln>
            <a:solidFill>
              <a:srgbClr val="CC3300"/>
            </a:solidFill>
          </a:ln>
        </p:spPr>
        <p:txBody>
          <a:bodyPr wrap="square" rtlCol="0" anchor="ctr" anchorCtr="0">
            <a:spAutoFit/>
          </a:bodyPr>
          <a:lstStyle/>
          <a:p>
            <a:pPr algn="ctr"/>
            <a:r>
              <a:rPr lang="es-AR" sz="1600" dirty="0" smtClean="0">
                <a:latin typeface="Arial Narrow" panose="020B0606020202030204" pitchFamily="34" charset="0"/>
              </a:rPr>
              <a:t>3</a:t>
            </a:r>
            <a:endParaRPr lang="es-AR" sz="1600" dirty="0">
              <a:latin typeface="Arial Narrow" panose="020B0606020202030204" pitchFamily="34" charset="0"/>
            </a:endParaRPr>
          </a:p>
        </p:txBody>
      </p:sp>
      <p:sp>
        <p:nvSpPr>
          <p:cNvPr id="20" name="CuadroTexto 19"/>
          <p:cNvSpPr txBox="1"/>
          <p:nvPr/>
        </p:nvSpPr>
        <p:spPr>
          <a:xfrm>
            <a:off x="9128197" y="2909860"/>
            <a:ext cx="492899" cy="338554"/>
          </a:xfrm>
          <a:prstGeom prst="rect">
            <a:avLst/>
          </a:prstGeom>
          <a:noFill/>
          <a:ln>
            <a:solidFill>
              <a:srgbClr val="CC3300"/>
            </a:solidFill>
          </a:ln>
        </p:spPr>
        <p:txBody>
          <a:bodyPr wrap="square" rtlCol="0" anchor="ctr" anchorCtr="0">
            <a:spAutoFit/>
          </a:bodyPr>
          <a:lstStyle/>
          <a:p>
            <a:pPr algn="ctr"/>
            <a:r>
              <a:rPr lang="es-AR" sz="1600" dirty="0" smtClean="0">
                <a:latin typeface="Arial Narrow" panose="020B0606020202030204" pitchFamily="34" charset="0"/>
              </a:rPr>
              <a:t>4</a:t>
            </a:r>
            <a:endParaRPr lang="es-AR" sz="1600" dirty="0">
              <a:latin typeface="Arial Narrow" panose="020B0606020202030204" pitchFamily="34" charset="0"/>
            </a:endParaRPr>
          </a:p>
        </p:txBody>
      </p:sp>
      <p:sp>
        <p:nvSpPr>
          <p:cNvPr id="21" name="CuadroTexto 20"/>
          <p:cNvSpPr txBox="1"/>
          <p:nvPr/>
        </p:nvSpPr>
        <p:spPr>
          <a:xfrm>
            <a:off x="9128197" y="4179569"/>
            <a:ext cx="492899" cy="338554"/>
          </a:xfrm>
          <a:prstGeom prst="rect">
            <a:avLst/>
          </a:prstGeom>
          <a:noFill/>
          <a:ln>
            <a:solidFill>
              <a:srgbClr val="CC3300"/>
            </a:solidFill>
          </a:ln>
        </p:spPr>
        <p:txBody>
          <a:bodyPr wrap="square" rtlCol="0" anchor="ctr" anchorCtr="0">
            <a:spAutoFit/>
          </a:bodyPr>
          <a:lstStyle/>
          <a:p>
            <a:pPr algn="ctr"/>
            <a:r>
              <a:rPr lang="es-AR" sz="1600" dirty="0" smtClean="0">
                <a:latin typeface="Arial Narrow" panose="020B0606020202030204" pitchFamily="34" charset="0"/>
              </a:rPr>
              <a:t>5</a:t>
            </a:r>
            <a:endParaRPr lang="es-AR" sz="1600" dirty="0">
              <a:latin typeface="Arial Narrow" panose="020B0606020202030204" pitchFamily="34" charset="0"/>
            </a:endParaRPr>
          </a:p>
        </p:txBody>
      </p:sp>
      <p:sp>
        <p:nvSpPr>
          <p:cNvPr id="22" name="CuadroTexto 21"/>
          <p:cNvSpPr txBox="1"/>
          <p:nvPr/>
        </p:nvSpPr>
        <p:spPr>
          <a:xfrm>
            <a:off x="9128196" y="5628263"/>
            <a:ext cx="492899" cy="338554"/>
          </a:xfrm>
          <a:prstGeom prst="rect">
            <a:avLst/>
          </a:prstGeom>
          <a:noFill/>
          <a:ln>
            <a:solidFill>
              <a:srgbClr val="CC3300"/>
            </a:solidFill>
          </a:ln>
        </p:spPr>
        <p:txBody>
          <a:bodyPr wrap="square" rtlCol="0" anchor="ctr" anchorCtr="0">
            <a:spAutoFit/>
          </a:bodyPr>
          <a:lstStyle/>
          <a:p>
            <a:pPr algn="ctr"/>
            <a:r>
              <a:rPr lang="es-AR" sz="1600" dirty="0" smtClean="0">
                <a:latin typeface="Arial Narrow" panose="020B0606020202030204" pitchFamily="34" charset="0"/>
              </a:rPr>
              <a:t>6</a:t>
            </a:r>
            <a:endParaRPr lang="es-AR" sz="1600"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23" name="CuadroTexto 227"/>
              <p:cNvSpPr txBox="1"/>
              <p:nvPr/>
            </p:nvSpPr>
            <p:spPr>
              <a:xfrm>
                <a:off x="1849015" y="2655577"/>
                <a:ext cx="1914940"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s-AR" sz="1600" i="1">
                          <a:latin typeface="Cambria Math" panose="02040503050406030204" pitchFamily="18" charset="0"/>
                          <a:ea typeface="Cambria Math" panose="02040503050406030204" pitchFamily="18" charset="0"/>
                        </a:rPr>
                        <m:t>𝒩</m:t>
                      </m:r>
                      <m:r>
                        <a:rPr lang="en-US" sz="1600" b="0" i="1">
                          <a:latin typeface="Cambria Math" panose="02040503050406030204" pitchFamily="18" charset="0"/>
                          <a:ea typeface="Cambria Math" panose="02040503050406030204" pitchFamily="18" charset="0"/>
                        </a:rPr>
                        <m:t>=</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s-AR" sz="1600" b="0" i="1">
                              <a:latin typeface="Cambria Math" panose="02040503050406030204" pitchFamily="18" charset="0"/>
                              <a:ea typeface="Cambria Math" panose="02040503050406030204" pitchFamily="18" charset="0"/>
                            </a:rPr>
                            <m:t>𝜎</m:t>
                          </m:r>
                          <m:r>
                            <a:rPr lang="es-AR" sz="1600" b="0" i="1" baseline="-25000">
                              <a:latin typeface="Cambria Math" panose="02040503050406030204" pitchFamily="18" charset="0"/>
                            </a:rPr>
                            <m:t>𝑋</m:t>
                          </m:r>
                          <m:r>
                            <a:rPr lang="es-AR" sz="1600" b="0" i="1">
                              <a:latin typeface="Cambria Math" panose="02040503050406030204" pitchFamily="18" charset="0"/>
                            </a:rPr>
                            <m:t> . </m:t>
                          </m:r>
                          <m:r>
                            <a:rPr lang="es-AR" sz="1600" b="0" i="1">
                              <a:latin typeface="Cambria Math" panose="02040503050406030204" pitchFamily="18" charset="0"/>
                            </a:rPr>
                            <m:t>𝑑𝐴</m:t>
                          </m:r>
                        </m:e>
                      </m:nary>
                    </m:oMath>
                  </m:oMathPara>
                </a14:m>
                <a:endParaRPr lang="es-AR" sz="1600" dirty="0"/>
              </a:p>
            </p:txBody>
          </p:sp>
        </mc:Choice>
        <mc:Fallback xmlns="">
          <p:sp>
            <p:nvSpPr>
              <p:cNvPr id="23" name="CuadroTexto 227"/>
              <p:cNvSpPr txBox="1">
                <a:spLocks noRot="1" noChangeAspect="1" noMove="1" noResize="1" noEditPoints="1" noAdjustHandles="1" noChangeArrowheads="1" noChangeShapeType="1" noTextEdit="1"/>
              </p:cNvSpPr>
              <p:nvPr/>
            </p:nvSpPr>
            <p:spPr>
              <a:xfrm>
                <a:off x="1849015" y="2655577"/>
                <a:ext cx="1914940" cy="816904"/>
              </a:xfrm>
              <a:prstGeom prst="rect">
                <a:avLst/>
              </a:prstGeom>
              <a:blipFill>
                <a:blip r:embed="rId4"/>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4" name="CuadroTexto 228"/>
              <p:cNvSpPr txBox="1"/>
              <p:nvPr/>
            </p:nvSpPr>
            <p:spPr>
              <a:xfrm>
                <a:off x="1856656" y="4024635"/>
                <a:ext cx="2126974"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n-US" sz="1600" b="0" i="1">
                          <a:latin typeface="Cambria Math" panose="02040503050406030204" pitchFamily="18" charset="0"/>
                          <a:ea typeface="Cambria Math" panose="02040503050406030204" pitchFamily="18" charset="0"/>
                        </a:rPr>
                        <m:t>𝑄</m:t>
                      </m:r>
                      <m:r>
                        <a:rPr lang="en-US" sz="1600" b="0" i="1" baseline="-25000">
                          <a:latin typeface="Cambria Math" panose="02040503050406030204" pitchFamily="18" charset="0"/>
                          <a:ea typeface="Cambria Math" panose="02040503050406030204" pitchFamily="18" charset="0"/>
                        </a:rPr>
                        <m:t>𝑌</m:t>
                      </m:r>
                      <m:r>
                        <a:rPr lang="en-US"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0=</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s-AR" sz="1600" i="1">
                              <a:latin typeface="Cambria Math" panose="02040503050406030204" pitchFamily="18" charset="0"/>
                              <a:ea typeface="Cambria Math" panose="02040503050406030204" pitchFamily="18" charset="0"/>
                            </a:rPr>
                            <m:t>𝜏</m:t>
                          </m:r>
                          <m:r>
                            <a:rPr lang="es-AR" sz="1600" b="0" i="1" baseline="-25000">
                              <a:latin typeface="Cambria Math" panose="02040503050406030204" pitchFamily="18" charset="0"/>
                            </a:rPr>
                            <m:t>𝑋</m:t>
                          </m:r>
                          <m:r>
                            <a:rPr lang="en-US" sz="1600" b="0" i="1" baseline="-25000">
                              <a:latin typeface="Cambria Math" panose="02040503050406030204" pitchFamily="18" charset="0"/>
                            </a:rPr>
                            <m:t>𝑌</m:t>
                          </m:r>
                          <m:r>
                            <a:rPr lang="es-AR" sz="1600" b="0" i="1">
                              <a:latin typeface="Cambria Math" panose="02040503050406030204" pitchFamily="18" charset="0"/>
                            </a:rPr>
                            <m:t> . </m:t>
                          </m:r>
                          <m:r>
                            <a:rPr lang="es-AR" sz="1600" b="0" i="1">
                              <a:latin typeface="Cambria Math" panose="02040503050406030204" pitchFamily="18" charset="0"/>
                            </a:rPr>
                            <m:t>𝑑𝐴</m:t>
                          </m:r>
                        </m:e>
                      </m:nary>
                    </m:oMath>
                  </m:oMathPara>
                </a14:m>
                <a:endParaRPr lang="es-AR" sz="1600" dirty="0"/>
              </a:p>
            </p:txBody>
          </p:sp>
        </mc:Choice>
        <mc:Fallback xmlns="">
          <p:sp>
            <p:nvSpPr>
              <p:cNvPr id="24" name="CuadroTexto 228"/>
              <p:cNvSpPr txBox="1">
                <a:spLocks noRot="1" noChangeAspect="1" noMove="1" noResize="1" noEditPoints="1" noAdjustHandles="1" noChangeArrowheads="1" noChangeShapeType="1" noTextEdit="1"/>
              </p:cNvSpPr>
              <p:nvPr/>
            </p:nvSpPr>
            <p:spPr>
              <a:xfrm>
                <a:off x="1856656" y="4024635"/>
                <a:ext cx="2126974" cy="816904"/>
              </a:xfrm>
              <a:prstGeom prst="rect">
                <a:avLst/>
              </a:prstGeom>
              <a:blipFill>
                <a:blip r:embed="rId5"/>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5" name="CuadroTexto 232"/>
              <p:cNvSpPr txBox="1"/>
              <p:nvPr/>
            </p:nvSpPr>
            <p:spPr>
              <a:xfrm>
                <a:off x="1950473" y="5481742"/>
                <a:ext cx="2113722"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n-US" sz="1600" b="0" i="1">
                          <a:latin typeface="Cambria Math" panose="02040503050406030204" pitchFamily="18" charset="0"/>
                          <a:ea typeface="Cambria Math" panose="02040503050406030204" pitchFamily="18" charset="0"/>
                        </a:rPr>
                        <m:t>𝑄</m:t>
                      </m:r>
                      <m:r>
                        <a:rPr lang="en-US" sz="1600" b="0" i="1" baseline="-25000">
                          <a:latin typeface="Cambria Math" panose="02040503050406030204" pitchFamily="18" charset="0"/>
                          <a:ea typeface="Cambria Math" panose="02040503050406030204" pitchFamily="18" charset="0"/>
                        </a:rPr>
                        <m:t>𝑍</m:t>
                      </m:r>
                      <m:r>
                        <a:rPr lang="en-US"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0=</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s-AR" sz="1600" i="1">
                              <a:latin typeface="Cambria Math" panose="02040503050406030204" pitchFamily="18" charset="0"/>
                              <a:ea typeface="Cambria Math" panose="02040503050406030204" pitchFamily="18" charset="0"/>
                            </a:rPr>
                            <m:t>𝜏</m:t>
                          </m:r>
                          <m:r>
                            <a:rPr lang="es-AR" sz="1600" b="0" i="1" baseline="-25000">
                              <a:latin typeface="Cambria Math" panose="02040503050406030204" pitchFamily="18" charset="0"/>
                            </a:rPr>
                            <m:t>𝑋</m:t>
                          </m:r>
                          <m:r>
                            <a:rPr lang="en-US" sz="1600" b="0" i="1" baseline="-25000">
                              <a:latin typeface="Cambria Math" panose="02040503050406030204" pitchFamily="18" charset="0"/>
                            </a:rPr>
                            <m:t>𝑍</m:t>
                          </m:r>
                          <m:r>
                            <a:rPr lang="es-AR" sz="1600" b="0" i="1">
                              <a:latin typeface="Cambria Math" panose="02040503050406030204" pitchFamily="18" charset="0"/>
                            </a:rPr>
                            <m:t> . </m:t>
                          </m:r>
                          <m:r>
                            <a:rPr lang="es-AR" sz="1600" b="0" i="1">
                              <a:latin typeface="Cambria Math" panose="02040503050406030204" pitchFamily="18" charset="0"/>
                            </a:rPr>
                            <m:t>𝑑𝐴</m:t>
                          </m:r>
                        </m:e>
                      </m:nary>
                    </m:oMath>
                  </m:oMathPara>
                </a14:m>
                <a:endParaRPr lang="es-AR" sz="1600" dirty="0"/>
              </a:p>
            </p:txBody>
          </p:sp>
        </mc:Choice>
        <mc:Fallback xmlns="">
          <p:sp>
            <p:nvSpPr>
              <p:cNvPr id="25" name="CuadroTexto 232"/>
              <p:cNvSpPr txBox="1">
                <a:spLocks noRot="1" noChangeAspect="1" noMove="1" noResize="1" noEditPoints="1" noAdjustHandles="1" noChangeArrowheads="1" noChangeShapeType="1" noTextEdit="1"/>
              </p:cNvSpPr>
              <p:nvPr/>
            </p:nvSpPr>
            <p:spPr>
              <a:xfrm>
                <a:off x="1950473" y="5481742"/>
                <a:ext cx="2113722" cy="816904"/>
              </a:xfrm>
              <a:prstGeom prst="rect">
                <a:avLst/>
              </a:prstGeom>
              <a:blipFill>
                <a:blip r:embed="rId6"/>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6" name="CuadroTexto 238"/>
              <p:cNvSpPr txBox="1"/>
              <p:nvPr/>
            </p:nvSpPr>
            <p:spPr>
              <a:xfrm>
                <a:off x="5579031" y="2663796"/>
                <a:ext cx="3266662"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n-US" sz="1600" b="0" i="1">
                          <a:latin typeface="Cambria Math" panose="02040503050406030204" pitchFamily="18" charset="0"/>
                          <a:ea typeface="Cambria Math" panose="02040503050406030204" pitchFamily="18" charset="0"/>
                        </a:rPr>
                        <m:t>𝑀</m:t>
                      </m:r>
                      <m:r>
                        <a:rPr lang="en-US" sz="1600" b="0" i="1" baseline="-25000">
                          <a:latin typeface="Cambria Math" panose="02040503050406030204" pitchFamily="18" charset="0"/>
                          <a:ea typeface="Cambria Math" panose="02040503050406030204" pitchFamily="18" charset="0"/>
                        </a:rPr>
                        <m:t>𝑋</m:t>
                      </m:r>
                      <m:r>
                        <a:rPr lang="en-US"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0=</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n-US" sz="1600" b="0" i="1">
                              <a:latin typeface="Cambria Math" panose="02040503050406030204" pitchFamily="18" charset="0"/>
                            </a:rPr>
                            <m:t>(−</m:t>
                          </m:r>
                          <m:r>
                            <a:rPr lang="en-US" sz="1600" b="0" i="1">
                              <a:latin typeface="Cambria Math" panose="02040503050406030204" pitchFamily="18" charset="0"/>
                              <a:ea typeface="Cambria Math" panose="02040503050406030204" pitchFamily="18" charset="0"/>
                            </a:rPr>
                            <m:t>𝜏</m:t>
                          </m:r>
                          <m:r>
                            <a:rPr lang="en-US" sz="1600" b="0" i="1" baseline="-25000">
                              <a:latin typeface="Cambria Math" panose="02040503050406030204" pitchFamily="18" charset="0"/>
                              <a:ea typeface="Cambria Math" panose="02040503050406030204" pitchFamily="18" charset="0"/>
                            </a:rPr>
                            <m:t>𝑋𝑌</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𝑧</m:t>
                          </m:r>
                          <m:r>
                            <a:rPr lang="en-US" sz="1600" b="0" i="1">
                              <a:latin typeface="Cambria Math" panose="02040503050406030204" pitchFamily="18" charset="0"/>
                              <a:ea typeface="Cambria Math" panose="02040503050406030204" pitchFamily="18" charset="0"/>
                            </a:rPr>
                            <m:t> + </m:t>
                          </m:r>
                          <m:r>
                            <a:rPr lang="en-US" sz="1600" b="0" i="1">
                              <a:latin typeface="Cambria Math" panose="02040503050406030204" pitchFamily="18" charset="0"/>
                              <a:ea typeface="Cambria Math" panose="02040503050406030204" pitchFamily="18" charset="0"/>
                            </a:rPr>
                            <m:t>𝜏</m:t>
                          </m:r>
                          <m:r>
                            <a:rPr lang="en-US" sz="1600" b="0" i="1" baseline="-25000">
                              <a:latin typeface="Cambria Math" panose="02040503050406030204" pitchFamily="18" charset="0"/>
                              <a:ea typeface="Cambria Math" panose="02040503050406030204" pitchFamily="18" charset="0"/>
                            </a:rPr>
                            <m:t>𝑋𝑍</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𝑦</m:t>
                          </m:r>
                          <m:r>
                            <a:rPr lang="en-US" sz="1600" b="0" i="1">
                              <a:latin typeface="Cambria Math" panose="02040503050406030204" pitchFamily="18" charset="0"/>
                              <a:ea typeface="Cambria Math" panose="02040503050406030204" pitchFamily="18" charset="0"/>
                            </a:rPr>
                            <m:t>) . </m:t>
                          </m:r>
                          <m:r>
                            <a:rPr lang="en-US" sz="1600" b="0" i="1">
                              <a:latin typeface="Cambria Math" panose="02040503050406030204" pitchFamily="18" charset="0"/>
                              <a:ea typeface="Cambria Math" panose="02040503050406030204" pitchFamily="18" charset="0"/>
                            </a:rPr>
                            <m:t>𝑑𝐴</m:t>
                          </m:r>
                        </m:e>
                      </m:nary>
                    </m:oMath>
                  </m:oMathPara>
                </a14:m>
                <a:endParaRPr lang="es-AR" sz="1600" dirty="0"/>
              </a:p>
            </p:txBody>
          </p:sp>
        </mc:Choice>
        <mc:Fallback xmlns="">
          <p:sp>
            <p:nvSpPr>
              <p:cNvPr id="26" name="CuadroTexto 238"/>
              <p:cNvSpPr txBox="1">
                <a:spLocks noRot="1" noChangeAspect="1" noMove="1" noResize="1" noEditPoints="1" noAdjustHandles="1" noChangeArrowheads="1" noChangeShapeType="1" noTextEdit="1"/>
              </p:cNvSpPr>
              <p:nvPr/>
            </p:nvSpPr>
            <p:spPr>
              <a:xfrm>
                <a:off x="5579031" y="2663796"/>
                <a:ext cx="3266662" cy="816904"/>
              </a:xfrm>
              <a:prstGeom prst="rect">
                <a:avLst/>
              </a:prstGeom>
              <a:blipFill>
                <a:blip r:embed="rId7"/>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7" name="CuadroTexto 244"/>
              <p:cNvSpPr txBox="1"/>
              <p:nvPr/>
            </p:nvSpPr>
            <p:spPr>
              <a:xfrm>
                <a:off x="5579031" y="3940394"/>
                <a:ext cx="2107097"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n-US" sz="1600" b="0" i="1">
                          <a:latin typeface="Cambria Math" panose="02040503050406030204" pitchFamily="18" charset="0"/>
                          <a:ea typeface="Cambria Math" panose="02040503050406030204" pitchFamily="18" charset="0"/>
                        </a:rPr>
                        <m:t>𝑀</m:t>
                      </m:r>
                      <m:r>
                        <a:rPr lang="en-US" sz="1600" b="0" i="1" baseline="-25000">
                          <a:latin typeface="Cambria Math" panose="02040503050406030204" pitchFamily="18" charset="0"/>
                          <a:ea typeface="Cambria Math" panose="02040503050406030204" pitchFamily="18" charset="0"/>
                        </a:rPr>
                        <m:t>𝑌</m:t>
                      </m:r>
                      <m:r>
                        <a:rPr lang="en-US"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0=</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s-AR" sz="1600" i="1">
                              <a:latin typeface="Cambria Math" panose="02040503050406030204" pitchFamily="18" charset="0"/>
                              <a:ea typeface="Cambria Math" panose="02040503050406030204" pitchFamily="18" charset="0"/>
                            </a:rPr>
                            <m:t>𝜎</m:t>
                          </m:r>
                          <m:r>
                            <a:rPr lang="en-US" sz="1600" b="0" i="1" baseline="-25000">
                              <a:latin typeface="Cambria Math" panose="02040503050406030204" pitchFamily="18" charset="0"/>
                              <a:ea typeface="Cambria Math" panose="02040503050406030204" pitchFamily="18" charset="0"/>
                            </a:rPr>
                            <m:t>𝑋</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𝑧</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𝑑𝐴</m:t>
                          </m:r>
                        </m:e>
                      </m:nary>
                    </m:oMath>
                  </m:oMathPara>
                </a14:m>
                <a:endParaRPr lang="es-AR" sz="1600" dirty="0"/>
              </a:p>
            </p:txBody>
          </p:sp>
        </mc:Choice>
        <mc:Fallback xmlns="">
          <p:sp>
            <p:nvSpPr>
              <p:cNvPr id="27" name="CuadroTexto 244"/>
              <p:cNvSpPr txBox="1">
                <a:spLocks noRot="1" noChangeAspect="1" noMove="1" noResize="1" noEditPoints="1" noAdjustHandles="1" noChangeArrowheads="1" noChangeShapeType="1" noTextEdit="1"/>
              </p:cNvSpPr>
              <p:nvPr/>
            </p:nvSpPr>
            <p:spPr>
              <a:xfrm>
                <a:off x="5579031" y="3940394"/>
                <a:ext cx="2107097" cy="816904"/>
              </a:xfrm>
              <a:prstGeom prst="rect">
                <a:avLst/>
              </a:prstGeom>
              <a:blipFill>
                <a:blip r:embed="rId8"/>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8" name="CuadroTexto 249"/>
              <p:cNvSpPr txBox="1"/>
              <p:nvPr/>
            </p:nvSpPr>
            <p:spPr>
              <a:xfrm>
                <a:off x="5733847" y="5389088"/>
                <a:ext cx="2305879" cy="8169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left"/>
                    </m:oMathParaPr>
                    <m:oMath xmlns:m="http://schemas.openxmlformats.org/officeDocument/2006/math">
                      <m:r>
                        <a:rPr lang="en-US" sz="1600" b="0" i="1">
                          <a:latin typeface="Cambria Math" panose="02040503050406030204" pitchFamily="18" charset="0"/>
                          <a:ea typeface="Cambria Math" panose="02040503050406030204" pitchFamily="18" charset="0"/>
                        </a:rPr>
                        <m:t>𝑀</m:t>
                      </m:r>
                      <m:r>
                        <a:rPr lang="en-US" sz="1600" b="0" i="1" baseline="-25000">
                          <a:latin typeface="Cambria Math" panose="02040503050406030204" pitchFamily="18" charset="0"/>
                          <a:ea typeface="Cambria Math" panose="02040503050406030204" pitchFamily="18" charset="0"/>
                        </a:rPr>
                        <m:t>𝑍</m:t>
                      </m:r>
                      <m:r>
                        <a:rPr lang="en-US"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0=</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𝐴</m:t>
                          </m:r>
                        </m:sub>
                        <m:sup/>
                        <m:e>
                          <m:r>
                            <a:rPr lang="en-US" sz="1600" b="0" i="1">
                              <a:latin typeface="Cambria Math" panose="02040503050406030204" pitchFamily="18" charset="0"/>
                            </a:rPr>
                            <m:t>−</m:t>
                          </m:r>
                          <m:r>
                            <a:rPr lang="es-AR" sz="1600" i="1">
                              <a:latin typeface="Cambria Math" panose="02040503050406030204" pitchFamily="18" charset="0"/>
                              <a:ea typeface="Cambria Math" panose="02040503050406030204" pitchFamily="18" charset="0"/>
                            </a:rPr>
                            <m:t>𝜎</m:t>
                          </m:r>
                          <m:r>
                            <a:rPr lang="en-US" sz="1600" b="0" i="1" baseline="-25000">
                              <a:latin typeface="Cambria Math" panose="02040503050406030204" pitchFamily="18" charset="0"/>
                              <a:ea typeface="Cambria Math" panose="02040503050406030204" pitchFamily="18" charset="0"/>
                            </a:rPr>
                            <m:t>𝑋</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𝑦</m:t>
                          </m:r>
                          <m:r>
                            <a:rPr lang="en-US" sz="1600" b="0" i="1">
                              <a:latin typeface="Cambria Math" panose="02040503050406030204" pitchFamily="18" charset="0"/>
                              <a:ea typeface="Cambria Math" panose="02040503050406030204" pitchFamily="18" charset="0"/>
                            </a:rPr>
                            <m:t>.</m:t>
                          </m:r>
                          <m:r>
                            <a:rPr lang="en-US" sz="1600" b="0" i="1">
                              <a:latin typeface="Cambria Math" panose="02040503050406030204" pitchFamily="18" charset="0"/>
                              <a:ea typeface="Cambria Math" panose="02040503050406030204" pitchFamily="18" charset="0"/>
                            </a:rPr>
                            <m:t>𝑑𝐴</m:t>
                          </m:r>
                        </m:e>
                      </m:nary>
                    </m:oMath>
                  </m:oMathPara>
                </a14:m>
                <a:endParaRPr lang="es-AR" sz="1600" dirty="0"/>
              </a:p>
            </p:txBody>
          </p:sp>
        </mc:Choice>
        <mc:Fallback xmlns="">
          <p:sp>
            <p:nvSpPr>
              <p:cNvPr id="28" name="CuadroTexto 249"/>
              <p:cNvSpPr txBox="1">
                <a:spLocks noRot="1" noChangeAspect="1" noMove="1" noResize="1" noEditPoints="1" noAdjustHandles="1" noChangeArrowheads="1" noChangeShapeType="1" noTextEdit="1"/>
              </p:cNvSpPr>
              <p:nvPr/>
            </p:nvSpPr>
            <p:spPr>
              <a:xfrm>
                <a:off x="5733847" y="5389088"/>
                <a:ext cx="2305879" cy="816904"/>
              </a:xfrm>
              <a:prstGeom prst="rect">
                <a:avLst/>
              </a:prstGeom>
              <a:blipFill>
                <a:blip r:embed="rId9"/>
                <a:stretch>
                  <a:fillRect/>
                </a:stretch>
              </a:blipFill>
            </p:spPr>
            <p:txBody>
              <a:bodyPr/>
              <a:lstStyle/>
              <a:p>
                <a:r>
                  <a:rPr lang="es-AR">
                    <a:noFill/>
                  </a:rPr>
                  <a:t> </a:t>
                </a:r>
              </a:p>
            </p:txBody>
          </p:sp>
        </mc:Fallback>
      </mc:AlternateContent>
      <p:pic>
        <p:nvPicPr>
          <p:cNvPr id="29" name="Imagen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30" name="Imagen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5028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linds(horizont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linds(horizontal)">
                                      <p:cBhvr>
                                        <p:cTn id="49" dur="500"/>
                                        <p:tgtEl>
                                          <p:spTgt spid="2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linds(horizontal)">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2000" indent="0" algn="just">
              <a:spcBef>
                <a:spcPts val="600"/>
              </a:spcBef>
              <a:spcAft>
                <a:spcPts val="1200"/>
              </a:spcAft>
              <a:buNone/>
            </a:pPr>
            <a:r>
              <a:rPr lang="es-AR" sz="2400" b="1" u="sng" dirty="0" smtClean="0">
                <a:solidFill>
                  <a:srgbClr val="CC3300"/>
                </a:solidFill>
                <a:latin typeface="Arial Narrow" pitchFamily="34" charset="0"/>
              </a:rPr>
              <a:t>06 – EJEMPLOS DE ESTRUCTURAS SOLICITADAS A ESFUERZOS AXILES:</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A continuación se proporcionan una serie de fotografías que muestran estructuras o partes de ellas o algunos de sus elementos componentes trabajando exclusivamente a esfuerzos axiles:</a:t>
            </a: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5025008" y="4764194"/>
            <a:ext cx="1800000" cy="540000"/>
          </a:xfrm>
          <a:prstGeom prst="rect">
            <a:avLst/>
          </a:prstGeom>
          <a:noFill/>
          <a:ln w="19050">
            <a:solidFill>
              <a:schemeClr val="tx1">
                <a:lumMod val="50000"/>
                <a:lumOff val="50000"/>
              </a:schemeClr>
            </a:solidFill>
          </a:ln>
        </p:spPr>
        <p:txBody>
          <a:bodyPr wrap="none" rtlCol="0" anchor="ctr" anchorCtr="0">
            <a:noAutofit/>
          </a:bodyPr>
          <a:lstStyle/>
          <a:p>
            <a:pPr algn="ctr"/>
            <a:r>
              <a:rPr lang="es-AR" sz="2400" b="1" dirty="0" smtClean="0">
                <a:solidFill>
                  <a:schemeClr val="bg1">
                    <a:lumMod val="65000"/>
                  </a:schemeClr>
                </a:solidFill>
                <a:effectLst>
                  <a:outerShdw blurRad="38100" dist="38100" dir="2700000" algn="tl">
                    <a:srgbClr val="000000">
                      <a:alpha val="43137"/>
                    </a:srgbClr>
                  </a:outerShdw>
                </a:effectLst>
                <a:latin typeface="Arial Narrow" panose="020B0606020202030204" pitchFamily="34" charset="0"/>
              </a:rPr>
              <a:t>PUENTES</a:t>
            </a:r>
            <a:endParaRPr lang="es-AR"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a:stretch>
            <a:fillRect/>
          </a:stretch>
        </p:blipFill>
        <p:spPr>
          <a:xfrm>
            <a:off x="1643748" y="3324194"/>
            <a:ext cx="3177512" cy="3420000"/>
          </a:xfrm>
          <a:prstGeom prst="rect">
            <a:avLst/>
          </a:prstGeom>
        </p:spPr>
      </p:pic>
      <p:pic>
        <p:nvPicPr>
          <p:cNvPr id="13" name="Imagen 12"/>
          <p:cNvPicPr>
            <a:picLocks noChangeAspect="1"/>
          </p:cNvPicPr>
          <p:nvPr/>
        </p:nvPicPr>
        <p:blipFill>
          <a:blip r:embed="rId6"/>
          <a:stretch>
            <a:fillRect/>
          </a:stretch>
        </p:blipFill>
        <p:spPr>
          <a:xfrm>
            <a:off x="6954512" y="2973360"/>
            <a:ext cx="2819584" cy="3240000"/>
          </a:xfrm>
          <a:prstGeom prst="rect">
            <a:avLst/>
          </a:prstGeom>
        </p:spPr>
      </p:pic>
    </p:spTree>
    <p:extLst>
      <p:ext uri="{BB962C8B-B14F-4D97-AF65-F5344CB8AC3E}">
        <p14:creationId xmlns:p14="http://schemas.microsoft.com/office/powerpoint/2010/main" val="20843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2588150" y="3928100"/>
            <a:ext cx="1800000" cy="540000"/>
          </a:xfrm>
          <a:prstGeom prst="rect">
            <a:avLst/>
          </a:prstGeom>
          <a:noFill/>
          <a:ln w="19050">
            <a:solidFill>
              <a:schemeClr val="tx1">
                <a:lumMod val="50000"/>
                <a:lumOff val="50000"/>
              </a:schemeClr>
            </a:solidFill>
          </a:ln>
        </p:spPr>
        <p:txBody>
          <a:bodyPr wrap="none" rtlCol="0" anchor="ctr" anchorCtr="0">
            <a:noAutofit/>
          </a:bodyPr>
          <a:lstStyle/>
          <a:p>
            <a:pPr algn="ctr"/>
            <a:r>
              <a:rPr lang="es-AR" sz="2400" b="1" dirty="0" smtClean="0">
                <a:solidFill>
                  <a:schemeClr val="bg1">
                    <a:lumMod val="65000"/>
                  </a:schemeClr>
                </a:solidFill>
                <a:effectLst>
                  <a:outerShdw blurRad="38100" dist="38100" dir="2700000" algn="tl">
                    <a:srgbClr val="000000">
                      <a:alpha val="43137"/>
                    </a:srgbClr>
                  </a:outerShdw>
                </a:effectLst>
                <a:latin typeface="Arial Narrow" panose="020B0606020202030204" pitchFamily="34" charset="0"/>
              </a:rPr>
              <a:t>PUENTES</a:t>
            </a:r>
            <a:endParaRPr lang="es-AR"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923" y="1231505"/>
            <a:ext cx="3772455" cy="2520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505" y="4644696"/>
            <a:ext cx="4289719" cy="216000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6378" y="1277753"/>
            <a:ext cx="3780000" cy="2520000"/>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0318" y="4014613"/>
            <a:ext cx="3796060" cy="2520000"/>
          </a:xfrm>
          <a:prstGeom prst="rect">
            <a:avLst/>
          </a:prstGeom>
        </p:spPr>
      </p:pic>
    </p:spTree>
    <p:extLst>
      <p:ext uri="{BB962C8B-B14F-4D97-AF65-F5344CB8AC3E}">
        <p14:creationId xmlns:p14="http://schemas.microsoft.com/office/powerpoint/2010/main" val="40813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2468624" y="3360916"/>
            <a:ext cx="1800000" cy="540000"/>
          </a:xfrm>
          <a:prstGeom prst="rect">
            <a:avLst/>
          </a:prstGeom>
          <a:noFill/>
          <a:ln w="19050">
            <a:solidFill>
              <a:srgbClr val="009999"/>
            </a:solidFill>
          </a:ln>
        </p:spPr>
        <p:txBody>
          <a:bodyPr wrap="none" rtlCol="0" anchor="ctr" anchorCtr="0">
            <a:noAutofit/>
          </a:bodyPr>
          <a:lstStyle/>
          <a:p>
            <a:pPr algn="ctr"/>
            <a:r>
              <a:rPr lang="es-AR" sz="2400" b="1" dirty="0" smtClean="0">
                <a:solidFill>
                  <a:srgbClr val="009999"/>
                </a:solidFill>
                <a:effectLst>
                  <a:outerShdw blurRad="38100" dist="38100" dir="2700000" algn="tl">
                    <a:srgbClr val="000000">
                      <a:alpha val="43137"/>
                    </a:srgbClr>
                  </a:outerShdw>
                </a:effectLst>
                <a:latin typeface="Arial Narrow" panose="020B0606020202030204" pitchFamily="34" charset="0"/>
              </a:rPr>
              <a:t>GALERÍAS</a:t>
            </a:r>
            <a:endParaRPr lang="es-AR" sz="2400" b="1" dirty="0">
              <a:solidFill>
                <a:srgbClr val="009999"/>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624" y="1223847"/>
            <a:ext cx="3600000" cy="1440305"/>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7536" y="1223847"/>
            <a:ext cx="4320000" cy="2540423"/>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7536" y="3941055"/>
            <a:ext cx="4320000" cy="2527621"/>
          </a:xfrm>
          <a:prstGeom prst="rect">
            <a:avLst/>
          </a:prstGeom>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8624" y="4597681"/>
            <a:ext cx="3600000" cy="2106351"/>
          </a:xfrm>
          <a:prstGeom prst="rect">
            <a:avLst/>
          </a:prstGeom>
        </p:spPr>
      </p:pic>
    </p:spTree>
    <p:extLst>
      <p:ext uri="{BB962C8B-B14F-4D97-AF65-F5344CB8AC3E}">
        <p14:creationId xmlns:p14="http://schemas.microsoft.com/office/powerpoint/2010/main" val="32945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3"/>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edge">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7077136" y="4869726"/>
            <a:ext cx="1800000" cy="540000"/>
          </a:xfrm>
          <a:prstGeom prst="rect">
            <a:avLst/>
          </a:prstGeom>
          <a:noFill/>
          <a:ln w="19050">
            <a:solidFill>
              <a:srgbClr val="009999"/>
            </a:solidFill>
          </a:ln>
        </p:spPr>
        <p:txBody>
          <a:bodyPr wrap="none" rtlCol="0" anchor="ctr" anchorCtr="0">
            <a:noAutofit/>
          </a:bodyPr>
          <a:lstStyle/>
          <a:p>
            <a:pPr algn="ctr"/>
            <a:r>
              <a:rPr lang="es-AR" sz="2400" b="1" dirty="0" smtClean="0">
                <a:solidFill>
                  <a:srgbClr val="009999"/>
                </a:solidFill>
                <a:effectLst>
                  <a:outerShdw blurRad="38100" dist="38100" dir="2700000" algn="tl">
                    <a:srgbClr val="000000">
                      <a:alpha val="43137"/>
                    </a:srgbClr>
                  </a:outerShdw>
                </a:effectLst>
                <a:latin typeface="Arial Narrow" panose="020B0606020202030204" pitchFamily="34" charset="0"/>
              </a:rPr>
              <a:t>GALERÍAS</a:t>
            </a:r>
            <a:endParaRPr lang="es-AR" sz="2400" b="1" dirty="0">
              <a:solidFill>
                <a:srgbClr val="009999"/>
              </a:solidFill>
              <a:effectLst>
                <a:outerShdw blurRad="38100" dist="38100" dir="2700000" algn="tl">
                  <a:srgbClr val="000000">
                    <a:alpha val="43137"/>
                  </a:srgbClr>
                </a:outerShdw>
              </a:effectLst>
              <a:latin typeface="Arial Narrow" panose="020B060602020203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624" y="4201476"/>
            <a:ext cx="4306975" cy="2520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136" y="1269225"/>
            <a:ext cx="3600000" cy="2699428"/>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536" y="1328048"/>
            <a:ext cx="3600000" cy="2700000"/>
          </a:xfrm>
          <a:prstGeom prst="rect">
            <a:avLst/>
          </a:prstGeom>
        </p:spPr>
      </p:pic>
    </p:spTree>
    <p:extLst>
      <p:ext uri="{BB962C8B-B14F-4D97-AF65-F5344CB8AC3E}">
        <p14:creationId xmlns:p14="http://schemas.microsoft.com/office/powerpoint/2010/main" val="167886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18</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3130638" y="3481376"/>
            <a:ext cx="1800000" cy="540000"/>
          </a:xfrm>
          <a:prstGeom prst="rect">
            <a:avLst/>
          </a:prstGeom>
          <a:noFill/>
          <a:ln w="19050">
            <a:solidFill>
              <a:srgbClr val="0000CC"/>
            </a:solidFill>
          </a:ln>
        </p:spPr>
        <p:txBody>
          <a:bodyPr wrap="none" rtlCol="0" anchor="ctr" anchorCtr="0">
            <a:noAutofit/>
          </a:bodyPr>
          <a:lstStyle/>
          <a:p>
            <a:pPr algn="ctr"/>
            <a:r>
              <a:rPr lang="es-AR" sz="2400" b="1" dirty="0" smtClean="0">
                <a:solidFill>
                  <a:srgbClr val="0000CC"/>
                </a:solidFill>
                <a:effectLst>
                  <a:outerShdw blurRad="38100" dist="38100" dir="2700000" algn="tl">
                    <a:srgbClr val="000000">
                      <a:alpha val="43137"/>
                    </a:srgbClr>
                  </a:outerShdw>
                </a:effectLst>
                <a:latin typeface="Arial Narrow" panose="020B0606020202030204" pitchFamily="34" charset="0"/>
              </a:rPr>
              <a:t>GALPONES</a:t>
            </a:r>
            <a:endParaRPr lang="es-AR" sz="2400" b="1" dirty="0">
              <a:solidFill>
                <a:srgbClr val="0000CC"/>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8568" y="1260000"/>
            <a:ext cx="3600000" cy="20232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136" y="3799412"/>
            <a:ext cx="3600000" cy="2718000"/>
          </a:xfrm>
          <a:prstGeom prst="rect">
            <a:avLst/>
          </a:prstGeom>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136" y="1218159"/>
            <a:ext cx="3240000" cy="2426873"/>
          </a:xfrm>
          <a:prstGeom prst="rect">
            <a:avLst/>
          </a:prstGeom>
        </p:spPr>
      </p:pic>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8568" y="4221088"/>
            <a:ext cx="4320000" cy="2430000"/>
          </a:xfrm>
          <a:prstGeom prst="rect">
            <a:avLst/>
          </a:prstGeom>
        </p:spPr>
      </p:pic>
    </p:spTree>
    <p:extLst>
      <p:ext uri="{BB962C8B-B14F-4D97-AF65-F5344CB8AC3E}">
        <p14:creationId xmlns:p14="http://schemas.microsoft.com/office/powerpoint/2010/main" val="101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19</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624" y="1224000"/>
            <a:ext cx="3600000" cy="2880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056" y="4464445"/>
            <a:ext cx="4500000" cy="2257031"/>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6112" y="3879836"/>
            <a:ext cx="3360000" cy="2520000"/>
          </a:xfrm>
          <a:prstGeom prst="rect">
            <a:avLst/>
          </a:prstGeom>
        </p:spPr>
      </p:pic>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9662" y="1505902"/>
            <a:ext cx="4320000" cy="2274750"/>
          </a:xfrm>
          <a:prstGeom prst="rect">
            <a:avLst/>
          </a:prstGeom>
        </p:spPr>
      </p:pic>
      <p:sp>
        <p:nvSpPr>
          <p:cNvPr id="6" name="CuadroTexto 5"/>
          <p:cNvSpPr txBox="1"/>
          <p:nvPr/>
        </p:nvSpPr>
        <p:spPr>
          <a:xfrm>
            <a:off x="3330548" y="3788284"/>
            <a:ext cx="3240000" cy="864000"/>
          </a:xfrm>
          <a:prstGeom prst="rect">
            <a:avLst/>
          </a:prstGeom>
          <a:noFill/>
          <a:ln w="19050">
            <a:solidFill>
              <a:srgbClr val="CC0066"/>
            </a:solidFill>
          </a:ln>
        </p:spPr>
        <p:txBody>
          <a:bodyPr wrap="none" rtlCol="0" anchor="ctr" anchorCtr="0">
            <a:noAutofit/>
          </a:bodyPr>
          <a:lstStyle/>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ESTEREOESTRUCTURAS</a:t>
            </a:r>
          </a:p>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GEODÉSICAS</a:t>
            </a:r>
            <a:endParaRPr lang="es-AR" sz="2400" b="1" dirty="0">
              <a:solidFill>
                <a:srgbClr val="CC006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0899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01 </a:t>
            </a:r>
            <a:r>
              <a:rPr lang="es-AR" sz="2400" b="1" u="sng" dirty="0">
                <a:solidFill>
                  <a:srgbClr val="CC3300"/>
                </a:solidFill>
                <a:latin typeface="Arial Narrow" pitchFamily="34" charset="0"/>
              </a:rPr>
              <a:t>– </a:t>
            </a:r>
            <a:r>
              <a:rPr lang="es-AR" sz="2400" b="1" u="sng" dirty="0" smtClean="0">
                <a:solidFill>
                  <a:srgbClr val="CC3300"/>
                </a:solidFill>
                <a:latin typeface="Arial Narrow" pitchFamily="34" charset="0"/>
              </a:rPr>
              <a:t>OBJETO:</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El objeto de este tema será el de:</a:t>
            </a:r>
          </a:p>
          <a:p>
            <a:pPr marL="90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Estudiar y analizar los conceptos físicos, matemáticos e ingenieriles;</a:t>
            </a:r>
          </a:p>
          <a:p>
            <a:pPr marL="90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Estudiar y analizar los principios y fundamentos de funcionamiento estructural;</a:t>
            </a:r>
          </a:p>
          <a:p>
            <a:pPr marL="90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Aprender a dimensionar y a verificar;</a:t>
            </a:r>
          </a:p>
          <a:p>
            <a:pPr marL="90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Introducirnos en las bases preliminares del diseño y el proyecto;</a:t>
            </a:r>
          </a:p>
          <a:p>
            <a:pPr marL="162000" indent="0" algn="just">
              <a:spcBef>
                <a:spcPts val="600"/>
              </a:spcBef>
              <a:spcAft>
                <a:spcPts val="600"/>
              </a:spcAft>
              <a:buClr>
                <a:srgbClr val="0099CC"/>
              </a:buClr>
              <a:buSzPct val="100000"/>
              <a:buNone/>
            </a:pPr>
            <a:r>
              <a:rPr lang="es-AR" sz="2000" dirty="0" smtClean="0">
                <a:latin typeface="Arial Narrow" pitchFamily="34" charset="0"/>
              </a:rPr>
              <a:t>de elementos estructurales o sistemas de elementos estructurales o parte de ellos que están solicitados exclusivamente a </a:t>
            </a:r>
            <a:r>
              <a:rPr lang="es-AR" sz="2000" b="1" dirty="0" smtClean="0">
                <a:solidFill>
                  <a:srgbClr val="0099CC"/>
                </a:solidFill>
                <a:effectLst>
                  <a:outerShdw blurRad="38100" dist="38100" dir="2700000" algn="tl">
                    <a:srgbClr val="000000">
                      <a:alpha val="43137"/>
                    </a:srgbClr>
                  </a:outerShdw>
                </a:effectLst>
                <a:latin typeface="Arial Narrow" pitchFamily="34" charset="0"/>
              </a:rPr>
              <a:t>Esfuerzos Axiles o a Solicitación Axil</a:t>
            </a:r>
            <a:r>
              <a:rPr lang="es-AR" sz="2000" dirty="0" smtClean="0">
                <a:latin typeface="Arial Narrow" pitchFamily="34" charset="0"/>
              </a:rPr>
              <a:t>.</a:t>
            </a: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endParaRPr lang="es-AR" sz="1000" b="1" dirty="0">
              <a:solidFill>
                <a:srgbClr val="CC3300"/>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smtClean="0">
                <a:solidFill>
                  <a:schemeClr val="accent1">
                    <a:lumMod val="75000"/>
                  </a:schemeClr>
                </a:solidFill>
                <a:latin typeface="Arial Narrow" pitchFamily="34" charset="0"/>
              </a:rPr>
              <a:t>UNIVERSIDAD DE BUENOS AIRES - UBA</a:t>
            </a:r>
            <a:r>
              <a:rPr lang="es-AR" sz="1400" b="1" i="1" dirty="0">
                <a:solidFill>
                  <a:schemeClr val="accent1">
                    <a:lumMod val="75000"/>
                  </a:schemeClr>
                </a:solidFill>
                <a:latin typeface="Arial Narrow" pitchFamily="34" charset="0"/>
              </a:rPr>
              <a:t/>
            </a:r>
            <a:br>
              <a:rPr lang="es-AR" sz="1400" b="1" i="1" dirty="0">
                <a:solidFill>
                  <a:schemeClr val="accent1">
                    <a:lumMod val="75000"/>
                  </a:schemeClr>
                </a:solidFill>
                <a:latin typeface="Arial Narrow" pitchFamily="34" charset="0"/>
              </a:rPr>
            </a:br>
            <a:r>
              <a:rPr lang="es-AR" sz="1400" b="1" i="1" dirty="0" smtClean="0">
                <a:solidFill>
                  <a:schemeClr val="accent1">
                    <a:lumMod val="75000"/>
                  </a:schemeClr>
                </a:solidFill>
                <a:latin typeface="Arial Narrow" pitchFamily="34" charset="0"/>
              </a:rPr>
              <a:t>FACULTAD </a:t>
            </a:r>
            <a:r>
              <a:rPr lang="es-AR" sz="1400" b="1" i="1" dirty="0">
                <a:solidFill>
                  <a:schemeClr val="accent1">
                    <a:lumMod val="75000"/>
                  </a:schemeClr>
                </a:solidFill>
                <a:latin typeface="Arial Narrow" pitchFamily="34" charset="0"/>
              </a:rPr>
              <a:t>DE </a:t>
            </a:r>
            <a:r>
              <a:rPr lang="es-AR" sz="1400" b="1" i="1" dirty="0" smtClean="0">
                <a:solidFill>
                  <a:schemeClr val="accent1">
                    <a:lumMod val="75000"/>
                  </a:schemeClr>
                </a:solidFill>
                <a:latin typeface="Arial Narrow" pitchFamily="34" charset="0"/>
              </a:rPr>
              <a:t>INGENIERÍA </a:t>
            </a:r>
            <a:r>
              <a:rPr lang="es-AR" sz="1400" b="1" i="1" dirty="0">
                <a:solidFill>
                  <a:schemeClr val="accent1">
                    <a:lumMod val="75000"/>
                  </a:schemeClr>
                </a:solidFill>
                <a:latin typeface="Arial Narrow" pitchFamily="34" charset="0"/>
              </a:rPr>
              <a:t>- </a:t>
            </a:r>
            <a:r>
              <a:rPr lang="es-AR" sz="1400" b="1" i="1" dirty="0" smtClean="0">
                <a:solidFill>
                  <a:schemeClr val="accent1">
                    <a:lumMod val="75000"/>
                  </a:schemeClr>
                </a:solidFill>
                <a:latin typeface="Arial Narrow" pitchFamily="34" charset="0"/>
              </a:rPr>
              <a:t>FI</a:t>
            </a:r>
            <a:r>
              <a:rPr lang="es-AR" sz="1400" b="1" i="1" dirty="0">
                <a:solidFill>
                  <a:schemeClr val="accent1">
                    <a:lumMod val="75000"/>
                  </a:schemeClr>
                </a:solidFill>
                <a:latin typeface="Arial Narrow" pitchFamily="34" charset="0"/>
              </a:rPr>
              <a:t/>
            </a:r>
            <a:br>
              <a:rPr lang="es-AR" sz="1400" b="1" i="1" dirty="0">
                <a:solidFill>
                  <a:schemeClr val="accent1">
                    <a:lumMod val="75000"/>
                  </a:schemeClr>
                </a:solidFill>
                <a:latin typeface="Arial Narrow" pitchFamily="34" charset="0"/>
              </a:rPr>
            </a:br>
            <a:r>
              <a:rPr lang="es-AR" sz="1400" b="1" i="1" dirty="0" smtClean="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91682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20</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5176196" y="1478171"/>
            <a:ext cx="3240000" cy="864000"/>
          </a:xfrm>
          <a:prstGeom prst="rect">
            <a:avLst/>
          </a:prstGeom>
          <a:noFill/>
          <a:ln w="19050">
            <a:solidFill>
              <a:srgbClr val="CC0066"/>
            </a:solidFill>
          </a:ln>
        </p:spPr>
        <p:txBody>
          <a:bodyPr wrap="none" rtlCol="0" anchor="ctr" anchorCtr="0">
            <a:noAutofit/>
          </a:bodyPr>
          <a:lstStyle/>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ESTEREOESTRUCTURAS</a:t>
            </a:r>
          </a:p>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GEODÉSICAS</a:t>
            </a:r>
            <a:endParaRPr lang="es-AR" sz="2400" b="1" dirty="0">
              <a:solidFill>
                <a:srgbClr val="CC0066"/>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624" y="1260000"/>
            <a:ext cx="2880000" cy="2624000"/>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624" y="4037400"/>
            <a:ext cx="3600000" cy="2700000"/>
          </a:xfrm>
          <a:prstGeom prst="rect">
            <a:avLst/>
          </a:prstGeom>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9184" y="2572000"/>
            <a:ext cx="3048000" cy="3810000"/>
          </a:xfrm>
          <a:prstGeom prst="rect">
            <a:avLst/>
          </a:prstGeom>
        </p:spPr>
      </p:pic>
    </p:spTree>
    <p:extLst>
      <p:ext uri="{BB962C8B-B14F-4D97-AF65-F5344CB8AC3E}">
        <p14:creationId xmlns:p14="http://schemas.microsoft.com/office/powerpoint/2010/main" val="35747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21</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792" y="1224000"/>
            <a:ext cx="2880000" cy="230400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5208" y="1219568"/>
            <a:ext cx="2880000" cy="2677551"/>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2702" y="3072212"/>
            <a:ext cx="2520000" cy="1649813"/>
          </a:xfrm>
          <a:prstGeom prst="rect">
            <a:avLst/>
          </a:prstGeom>
        </p:spPr>
      </p:pic>
      <p:pic>
        <p:nvPicPr>
          <p:cNvPr id="16" name="Imagen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7379" y="4266060"/>
            <a:ext cx="3240000" cy="2430000"/>
          </a:xfrm>
          <a:prstGeom prst="rect">
            <a:avLst/>
          </a:prstGeom>
        </p:spPr>
      </p:pic>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5208" y="4918913"/>
            <a:ext cx="2880000" cy="1620000"/>
          </a:xfrm>
          <a:prstGeom prst="rect">
            <a:avLst/>
          </a:prstGeom>
        </p:spPr>
      </p:pic>
      <p:sp>
        <p:nvSpPr>
          <p:cNvPr id="6" name="CuadroTexto 5"/>
          <p:cNvSpPr txBox="1"/>
          <p:nvPr/>
        </p:nvSpPr>
        <p:spPr>
          <a:xfrm>
            <a:off x="4160912" y="1230897"/>
            <a:ext cx="3240000" cy="864000"/>
          </a:xfrm>
          <a:prstGeom prst="rect">
            <a:avLst/>
          </a:prstGeom>
          <a:noFill/>
          <a:ln w="19050">
            <a:solidFill>
              <a:srgbClr val="CC0066"/>
            </a:solidFill>
          </a:ln>
        </p:spPr>
        <p:txBody>
          <a:bodyPr wrap="none" rtlCol="0" anchor="ctr" anchorCtr="0">
            <a:noAutofit/>
          </a:bodyPr>
          <a:lstStyle/>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ESTEREOESTRUCTURAS</a:t>
            </a:r>
          </a:p>
          <a:p>
            <a:pPr algn="ctr"/>
            <a:r>
              <a:rPr lang="es-AR" sz="2400" b="1" dirty="0" smtClean="0">
                <a:solidFill>
                  <a:srgbClr val="CC0066"/>
                </a:solidFill>
                <a:effectLst>
                  <a:outerShdw blurRad="38100" dist="38100" dir="2700000" algn="tl">
                    <a:srgbClr val="000000">
                      <a:alpha val="43137"/>
                    </a:srgbClr>
                  </a:outerShdw>
                </a:effectLst>
                <a:latin typeface="Arial Narrow" panose="020B0606020202030204" pitchFamily="34" charset="0"/>
              </a:rPr>
              <a:t>GEODÉSICAS</a:t>
            </a:r>
            <a:endParaRPr lang="es-AR" sz="2400" b="1" dirty="0">
              <a:solidFill>
                <a:srgbClr val="CC006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50859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plus(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5763040" y="1464120"/>
            <a:ext cx="1620000" cy="432000"/>
          </a:xfrm>
          <a:prstGeom prst="rect">
            <a:avLst/>
          </a:prstGeom>
          <a:noFill/>
          <a:ln w="19050">
            <a:solidFill>
              <a:srgbClr val="CC3300"/>
            </a:solidFill>
          </a:ln>
        </p:spPr>
        <p:txBody>
          <a:bodyPr wrap="none" rtlCol="0" anchor="ctr" anchorCtr="0">
            <a:noAutofit/>
          </a:bodyPr>
          <a:lstStyle/>
          <a:p>
            <a:pPr algn="ctr"/>
            <a:r>
              <a:rPr lang="es-AR" sz="2400" b="1" dirty="0" smtClean="0">
                <a:solidFill>
                  <a:srgbClr val="CC3300"/>
                </a:solidFill>
                <a:effectLst>
                  <a:outerShdw blurRad="38100" dist="38100" dir="2700000" algn="tl">
                    <a:srgbClr val="000000">
                      <a:alpha val="43137"/>
                    </a:srgbClr>
                  </a:outerShdw>
                </a:effectLst>
                <a:latin typeface="Arial Narrow" panose="020B0606020202030204" pitchFamily="34" charset="0"/>
              </a:rPr>
              <a:t>MADERA</a:t>
            </a:r>
            <a:endParaRPr lang="es-AR" sz="2400" b="1" dirty="0">
              <a:solidFill>
                <a:srgbClr val="CC3300"/>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140" y="4299590"/>
            <a:ext cx="3240000" cy="24300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040" y="2148120"/>
            <a:ext cx="3240000" cy="2430000"/>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0140" y="1224000"/>
            <a:ext cx="2880000" cy="2160000"/>
          </a:xfrm>
          <a:prstGeom prst="rect">
            <a:avLst/>
          </a:prstGeom>
        </p:spPr>
      </p:pic>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3040" y="4797152"/>
            <a:ext cx="4500000" cy="1675272"/>
          </a:xfrm>
          <a:prstGeom prst="rect">
            <a:avLst/>
          </a:prstGeom>
        </p:spPr>
      </p:pic>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9830" y="2570872"/>
            <a:ext cx="2160000" cy="1626255"/>
          </a:xfrm>
          <a:prstGeom prst="rect">
            <a:avLst/>
          </a:prstGeom>
        </p:spPr>
      </p:pic>
    </p:spTree>
    <p:extLst>
      <p:ext uri="{BB962C8B-B14F-4D97-AF65-F5344CB8AC3E}">
        <p14:creationId xmlns:p14="http://schemas.microsoft.com/office/powerpoint/2010/main" val="22725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80">
                                          <p:stCondLst>
                                            <p:cond delay="0"/>
                                          </p:stCondLst>
                                        </p:cTn>
                                        <p:tgtEl>
                                          <p:spTgt spid="19"/>
                                        </p:tgtEl>
                                      </p:cBhvr>
                                    </p:animEffect>
                                    <p:anim calcmode="lin" valueType="num">
                                      <p:cBhvr>
                                        <p:cTn id="3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4" dur="26">
                                          <p:stCondLst>
                                            <p:cond delay="650"/>
                                          </p:stCondLst>
                                        </p:cTn>
                                        <p:tgtEl>
                                          <p:spTgt spid="19"/>
                                        </p:tgtEl>
                                      </p:cBhvr>
                                      <p:to x="100000" y="60000"/>
                                    </p:animScale>
                                    <p:animScale>
                                      <p:cBhvr>
                                        <p:cTn id="45" dur="166" decel="50000">
                                          <p:stCondLst>
                                            <p:cond delay="676"/>
                                          </p:stCondLst>
                                        </p:cTn>
                                        <p:tgtEl>
                                          <p:spTgt spid="19"/>
                                        </p:tgtEl>
                                      </p:cBhvr>
                                      <p:to x="100000" y="100000"/>
                                    </p:animScale>
                                    <p:animScale>
                                      <p:cBhvr>
                                        <p:cTn id="46" dur="26">
                                          <p:stCondLst>
                                            <p:cond delay="1312"/>
                                          </p:stCondLst>
                                        </p:cTn>
                                        <p:tgtEl>
                                          <p:spTgt spid="19"/>
                                        </p:tgtEl>
                                      </p:cBhvr>
                                      <p:to x="100000" y="80000"/>
                                    </p:animScale>
                                    <p:animScale>
                                      <p:cBhvr>
                                        <p:cTn id="47" dur="166" decel="50000">
                                          <p:stCondLst>
                                            <p:cond delay="1338"/>
                                          </p:stCondLst>
                                        </p:cTn>
                                        <p:tgtEl>
                                          <p:spTgt spid="19"/>
                                        </p:tgtEl>
                                      </p:cBhvr>
                                      <p:to x="100000" y="100000"/>
                                    </p:animScale>
                                    <p:animScale>
                                      <p:cBhvr>
                                        <p:cTn id="48" dur="26">
                                          <p:stCondLst>
                                            <p:cond delay="1642"/>
                                          </p:stCondLst>
                                        </p:cTn>
                                        <p:tgtEl>
                                          <p:spTgt spid="19"/>
                                        </p:tgtEl>
                                      </p:cBhvr>
                                      <p:to x="100000" y="90000"/>
                                    </p:animScale>
                                    <p:animScale>
                                      <p:cBhvr>
                                        <p:cTn id="49" dur="166" decel="50000">
                                          <p:stCondLst>
                                            <p:cond delay="1668"/>
                                          </p:stCondLst>
                                        </p:cTn>
                                        <p:tgtEl>
                                          <p:spTgt spid="19"/>
                                        </p:tgtEl>
                                      </p:cBhvr>
                                      <p:to x="100000" y="100000"/>
                                    </p:animScale>
                                    <p:animScale>
                                      <p:cBhvr>
                                        <p:cTn id="50" dur="26">
                                          <p:stCondLst>
                                            <p:cond delay="1808"/>
                                          </p:stCondLst>
                                        </p:cTn>
                                        <p:tgtEl>
                                          <p:spTgt spid="19"/>
                                        </p:tgtEl>
                                      </p:cBhvr>
                                      <p:to x="100000" y="95000"/>
                                    </p:animScale>
                                    <p:animScale>
                                      <p:cBhvr>
                                        <p:cTn id="51"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EII-84.03 – 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7040992" y="2276872"/>
            <a:ext cx="1620000" cy="432000"/>
          </a:xfrm>
          <a:prstGeom prst="rect">
            <a:avLst/>
          </a:prstGeom>
          <a:noFill/>
          <a:ln w="19050">
            <a:solidFill>
              <a:srgbClr val="CC00FF"/>
            </a:solidFill>
          </a:ln>
        </p:spPr>
        <p:txBody>
          <a:bodyPr wrap="none" rtlCol="0" anchor="ctr" anchorCtr="0">
            <a:noAutofit/>
          </a:bodyPr>
          <a:lstStyle/>
          <a:p>
            <a:pPr algn="ctr"/>
            <a:r>
              <a:rPr lang="es-AR" sz="2400" b="1" dirty="0" smtClean="0">
                <a:solidFill>
                  <a:srgbClr val="CC00FF"/>
                </a:solidFill>
                <a:effectLst>
                  <a:outerShdw blurRad="38100" dist="38100" dir="2700000" algn="tl">
                    <a:srgbClr val="000000">
                      <a:alpha val="43137"/>
                    </a:srgbClr>
                  </a:outerShdw>
                </a:effectLst>
                <a:latin typeface="Arial Narrow" panose="020B0606020202030204" pitchFamily="34" charset="0"/>
              </a:rPr>
              <a:t>PARRALES</a:t>
            </a:r>
            <a:endParaRPr lang="es-AR" sz="2400" b="1" dirty="0">
              <a:solidFill>
                <a:srgbClr val="CC00FF"/>
              </a:solidFill>
              <a:effectLst>
                <a:outerShdw blurRad="38100" dist="38100" dir="2700000" algn="tl">
                  <a:srgbClr val="000000">
                    <a:alpha val="43137"/>
                  </a:srgbClr>
                </a:outerShdw>
              </a:effectLst>
              <a:latin typeface="Arial Narrow" panose="020B060602020203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624" y="1224000"/>
            <a:ext cx="4320000" cy="3240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992" y="3427498"/>
            <a:ext cx="4320000" cy="3240000"/>
          </a:xfrm>
          <a:prstGeom prst="rect">
            <a:avLst/>
          </a:prstGeom>
        </p:spPr>
      </p:pic>
    </p:spTree>
    <p:extLst>
      <p:ext uri="{BB962C8B-B14F-4D97-AF65-F5344CB8AC3E}">
        <p14:creationId xmlns:p14="http://schemas.microsoft.com/office/powerpoint/2010/main" val="42929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624" y="1224608"/>
            <a:ext cx="3240000" cy="25920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8624" y="3947824"/>
            <a:ext cx="3600000" cy="2700000"/>
          </a:xfrm>
          <a:prstGeom prst="rect">
            <a:avLst/>
          </a:prstGeom>
        </p:spPr>
      </p:pic>
      <p:pic>
        <p:nvPicPr>
          <p:cNvPr id="14" name="Imagen 13"/>
          <p:cNvPicPr>
            <a:picLocks noChangeAspect="1"/>
          </p:cNvPicPr>
          <p:nvPr/>
        </p:nvPicPr>
        <p:blipFill rotWithShape="1">
          <a:blip r:embed="rId7">
            <a:extLst>
              <a:ext uri="{28A0092B-C50C-407E-A947-70E740481C1C}">
                <a14:useLocalDpi xmlns:a14="http://schemas.microsoft.com/office/drawing/2010/main" val="0"/>
              </a:ext>
            </a:extLst>
          </a:blip>
          <a:srcRect r="4434"/>
          <a:stretch/>
        </p:blipFill>
        <p:spPr>
          <a:xfrm>
            <a:off x="5403231" y="4335980"/>
            <a:ext cx="3240000" cy="2311844"/>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7096" y="1216495"/>
            <a:ext cx="3960000" cy="2970000"/>
          </a:xfrm>
          <a:prstGeom prst="rect">
            <a:avLst/>
          </a:prstGeom>
        </p:spPr>
      </p:pic>
      <p:sp>
        <p:nvSpPr>
          <p:cNvPr id="6" name="CuadroTexto 5"/>
          <p:cNvSpPr txBox="1"/>
          <p:nvPr/>
        </p:nvSpPr>
        <p:spPr>
          <a:xfrm>
            <a:off x="4592960" y="3338966"/>
            <a:ext cx="1620000" cy="432000"/>
          </a:xfrm>
          <a:prstGeom prst="rect">
            <a:avLst/>
          </a:prstGeom>
          <a:noFill/>
          <a:ln w="19050">
            <a:solidFill>
              <a:srgbClr val="FF0000"/>
            </a:solidFill>
          </a:ln>
        </p:spPr>
        <p:txBody>
          <a:bodyPr wrap="none" rtlCol="0" anchor="ctr" anchorCtr="0">
            <a:noAutofit/>
          </a:bodyPr>
          <a:lstStyle/>
          <a:p>
            <a:pPr algn="ctr"/>
            <a:r>
              <a:rPr lang="es-AR" sz="2400" b="1" dirty="0" smtClean="0">
                <a:solidFill>
                  <a:srgbClr val="FF0000"/>
                </a:solidFill>
                <a:effectLst>
                  <a:outerShdw blurRad="38100" dist="38100" dir="2700000" algn="tl">
                    <a:srgbClr val="000000">
                      <a:alpha val="43137"/>
                    </a:srgbClr>
                  </a:outerShdw>
                </a:effectLst>
                <a:latin typeface="Arial Narrow" panose="020B0606020202030204" pitchFamily="34" charset="0"/>
              </a:rPr>
              <a:t>EQUIPOS</a:t>
            </a:r>
            <a:endParaRPr lang="es-AR" sz="2400" b="1" dirty="0">
              <a:solidFill>
                <a:srgbClr val="FF000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70532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64" y="1230654"/>
            <a:ext cx="3600000" cy="2700000"/>
          </a:xfrm>
          <a:prstGeom prst="rect">
            <a:avLst/>
          </a:prstGeom>
        </p:spPr>
      </p:pic>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8624" y="4042877"/>
            <a:ext cx="3600000" cy="270000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8624" y="1224000"/>
            <a:ext cx="3600000" cy="2700000"/>
          </a:xfrm>
          <a:prstGeom prst="rect">
            <a:avLst/>
          </a:prstGeom>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7056" y="4037400"/>
            <a:ext cx="3600000" cy="2700000"/>
          </a:xfrm>
          <a:prstGeom prst="rect">
            <a:avLst/>
          </a:prstGeom>
        </p:spPr>
      </p:pic>
      <p:sp>
        <p:nvSpPr>
          <p:cNvPr id="18" name="CuadroTexto 17"/>
          <p:cNvSpPr txBox="1"/>
          <p:nvPr/>
        </p:nvSpPr>
        <p:spPr>
          <a:xfrm>
            <a:off x="2558624" y="3570288"/>
            <a:ext cx="1620000" cy="432000"/>
          </a:xfrm>
          <a:prstGeom prst="rect">
            <a:avLst/>
          </a:prstGeom>
          <a:noFill/>
          <a:ln w="19050">
            <a:solidFill>
              <a:srgbClr val="CC9900"/>
            </a:solidFill>
          </a:ln>
        </p:spPr>
        <p:txBody>
          <a:bodyPr wrap="none" rtlCol="0" anchor="ctr" anchorCtr="0">
            <a:noAutofit/>
          </a:bodyPr>
          <a:lstStyle/>
          <a:p>
            <a:pPr algn="ctr"/>
            <a:r>
              <a:rPr lang="es-AR" sz="2400" b="1" dirty="0" smtClean="0">
                <a:solidFill>
                  <a:schemeClr val="accent2">
                    <a:lumMod val="20000"/>
                    <a:lumOff val="80000"/>
                  </a:schemeClr>
                </a:solidFill>
                <a:effectLst>
                  <a:outerShdw blurRad="38100" dist="38100" dir="2700000" algn="tl">
                    <a:srgbClr val="000000">
                      <a:alpha val="43137"/>
                    </a:srgbClr>
                  </a:outerShdw>
                </a:effectLst>
                <a:latin typeface="Arial Narrow" panose="020B0606020202030204" pitchFamily="34" charset="0"/>
              </a:rPr>
              <a:t>Cañerías</a:t>
            </a:r>
            <a:endParaRPr lang="es-AR" sz="2400" b="1" dirty="0">
              <a:solidFill>
                <a:schemeClr val="accent2">
                  <a:lumMod val="20000"/>
                  <a:lumOff val="80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19" name="CuadroTexto 18"/>
          <p:cNvSpPr txBox="1"/>
          <p:nvPr/>
        </p:nvSpPr>
        <p:spPr>
          <a:xfrm>
            <a:off x="5608881" y="3629342"/>
            <a:ext cx="2880000" cy="432000"/>
          </a:xfrm>
          <a:prstGeom prst="rect">
            <a:avLst/>
          </a:prstGeom>
          <a:noFill/>
          <a:ln w="19050">
            <a:solidFill>
              <a:srgbClr val="CC9900"/>
            </a:solidFill>
          </a:ln>
        </p:spPr>
        <p:txBody>
          <a:bodyPr wrap="none" rtlCol="0" anchor="ctr" anchorCtr="0">
            <a:noAutofit/>
          </a:bodyPr>
          <a:lstStyle/>
          <a:p>
            <a:pPr algn="ctr"/>
            <a:r>
              <a:rPr lang="es-AR" sz="2400" b="1" dirty="0" err="1" smtClean="0">
                <a:solidFill>
                  <a:schemeClr val="accent2">
                    <a:lumMod val="20000"/>
                    <a:lumOff val="80000"/>
                  </a:schemeClr>
                </a:solidFill>
                <a:effectLst>
                  <a:outerShdw blurRad="38100" dist="38100" dir="2700000" algn="tl">
                    <a:srgbClr val="000000">
                      <a:alpha val="43137"/>
                    </a:srgbClr>
                  </a:outerShdw>
                </a:effectLst>
                <a:latin typeface="Arial Narrow" panose="020B0606020202030204" pitchFamily="34" charset="0"/>
              </a:rPr>
              <a:t>TK+Recip+Cañerías</a:t>
            </a:r>
            <a:endParaRPr lang="es-AR" sz="2400" b="1" dirty="0">
              <a:solidFill>
                <a:schemeClr val="accent2">
                  <a:lumMod val="20000"/>
                  <a:lumOff val="80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p:cNvSpPr txBox="1"/>
          <p:nvPr/>
        </p:nvSpPr>
        <p:spPr>
          <a:xfrm>
            <a:off x="4861800" y="2584355"/>
            <a:ext cx="1620000" cy="432000"/>
          </a:xfrm>
          <a:prstGeom prst="rect">
            <a:avLst/>
          </a:prstGeom>
          <a:noFill/>
          <a:ln w="19050">
            <a:solidFill>
              <a:srgbClr val="CC9900"/>
            </a:solidFill>
          </a:ln>
        </p:spPr>
        <p:txBody>
          <a:bodyPr wrap="none" rtlCol="0" anchor="ctr" anchorCtr="0">
            <a:noAutofit/>
          </a:bodyPr>
          <a:lstStyle/>
          <a:p>
            <a:pPr algn="ctr"/>
            <a:r>
              <a:rPr lang="es-AR" sz="2400" b="1" dirty="0" smtClean="0">
                <a:solidFill>
                  <a:srgbClr val="CC9900"/>
                </a:solidFill>
                <a:effectLst>
                  <a:outerShdw blurRad="38100" dist="38100" dir="2700000" algn="tl">
                    <a:srgbClr val="000000">
                      <a:alpha val="43137"/>
                    </a:srgbClr>
                  </a:outerShdw>
                </a:effectLst>
                <a:latin typeface="Arial Narrow" panose="020B0606020202030204" pitchFamily="34" charset="0"/>
              </a:rPr>
              <a:t>VARIOS</a:t>
            </a:r>
            <a:endParaRPr lang="es-AR" sz="2400" b="1" dirty="0">
              <a:solidFill>
                <a:srgbClr val="CC990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1439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Scale>
                                      <p:cBhvr>
                                        <p:cTn id="43"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7"/>
                                        </p:tgtEl>
                                        <p:attrNameLst>
                                          <p:attrName>ppt_x</p:attrName>
                                          <p:attrName>ppt_y</p:attrName>
                                        </p:attrNameLst>
                                      </p:cBhvr>
                                    </p:animMotion>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19" name="CuadroTexto 18"/>
          <p:cNvSpPr txBox="1"/>
          <p:nvPr/>
        </p:nvSpPr>
        <p:spPr>
          <a:xfrm>
            <a:off x="5311869" y="3708000"/>
            <a:ext cx="2160000" cy="432000"/>
          </a:xfrm>
          <a:prstGeom prst="rect">
            <a:avLst/>
          </a:prstGeom>
          <a:noFill/>
          <a:ln w="19050">
            <a:solidFill>
              <a:srgbClr val="CC9900"/>
            </a:solidFill>
          </a:ln>
        </p:spPr>
        <p:txBody>
          <a:bodyPr wrap="none" rtlCol="0" anchor="ctr" anchorCtr="0">
            <a:noAutofit/>
          </a:bodyPr>
          <a:lstStyle/>
          <a:p>
            <a:pPr algn="ctr"/>
            <a:r>
              <a:rPr lang="es-AR" sz="2400" b="1" dirty="0" smtClean="0">
                <a:solidFill>
                  <a:srgbClr val="CC9900"/>
                </a:solidFill>
                <a:effectLst>
                  <a:outerShdw blurRad="38100" dist="38100" dir="2700000" algn="tl">
                    <a:srgbClr val="000000">
                      <a:alpha val="43137"/>
                    </a:srgbClr>
                  </a:outerShdw>
                </a:effectLst>
                <a:latin typeface="Arial Narrow" panose="020B0606020202030204" pitchFamily="34" charset="0"/>
              </a:rPr>
              <a:t>Tanques-TK</a:t>
            </a:r>
            <a:endParaRPr lang="es-AR" sz="2400" b="1" dirty="0">
              <a:solidFill>
                <a:srgbClr val="CC9900"/>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p:cNvSpPr txBox="1"/>
          <p:nvPr/>
        </p:nvSpPr>
        <p:spPr>
          <a:xfrm>
            <a:off x="5501796" y="1260000"/>
            <a:ext cx="1620000" cy="432000"/>
          </a:xfrm>
          <a:prstGeom prst="rect">
            <a:avLst/>
          </a:prstGeom>
          <a:noFill/>
          <a:ln w="19050">
            <a:solidFill>
              <a:srgbClr val="CC9900"/>
            </a:solidFill>
          </a:ln>
        </p:spPr>
        <p:txBody>
          <a:bodyPr wrap="none" rtlCol="0" anchor="ctr" anchorCtr="0">
            <a:noAutofit/>
          </a:bodyPr>
          <a:lstStyle/>
          <a:p>
            <a:pPr algn="ctr"/>
            <a:r>
              <a:rPr lang="es-AR" sz="2400" b="1" dirty="0" smtClean="0">
                <a:solidFill>
                  <a:srgbClr val="CC9900"/>
                </a:solidFill>
                <a:effectLst>
                  <a:outerShdw blurRad="38100" dist="38100" dir="2700000" algn="tl">
                    <a:srgbClr val="000000">
                      <a:alpha val="43137"/>
                    </a:srgbClr>
                  </a:outerShdw>
                </a:effectLst>
                <a:latin typeface="Arial Narrow" panose="020B0606020202030204" pitchFamily="34" charset="0"/>
              </a:rPr>
              <a:t>VARIOS</a:t>
            </a:r>
            <a:endParaRPr lang="es-AR" sz="2400" b="1" dirty="0">
              <a:solidFill>
                <a:srgbClr val="CC9900"/>
              </a:solidFill>
              <a:effectLst>
                <a:outerShdw blurRad="38100" dist="38100" dir="2700000" algn="tl">
                  <a:srgbClr val="000000">
                    <a:alpha val="43137"/>
                  </a:srgbClr>
                </a:outerShdw>
              </a:effectLst>
              <a:latin typeface="Arial Narrow" panose="020B0606020202030204" pitchFamily="34" charset="0"/>
            </a:endParaRP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3823" y="1224000"/>
            <a:ext cx="3600000" cy="270000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3823" y="4037400"/>
            <a:ext cx="3600000" cy="270000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9064" y="4291476"/>
            <a:ext cx="3240000" cy="2430000"/>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9064" y="1258994"/>
            <a:ext cx="2160000" cy="2880000"/>
          </a:xfrm>
          <a:prstGeom prst="rect">
            <a:avLst/>
          </a:prstGeom>
        </p:spPr>
      </p:pic>
    </p:spTree>
    <p:extLst>
      <p:ext uri="{BB962C8B-B14F-4D97-AF65-F5344CB8AC3E}">
        <p14:creationId xmlns:p14="http://schemas.microsoft.com/office/powerpoint/2010/main" val="53488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800" decel="100000"/>
                                        <p:tgtEl>
                                          <p:spTgt spid="12"/>
                                        </p:tgtEl>
                                      </p:cBhvr>
                                    </p:animEffect>
                                    <p:anim calcmode="lin" valueType="num">
                                      <p:cBhvr>
                                        <p:cTn id="27" dur="800" decel="100000" fill="hold"/>
                                        <p:tgtEl>
                                          <p:spTgt spid="12"/>
                                        </p:tgtEl>
                                        <p:attrNameLst>
                                          <p:attrName>style.rotation</p:attrName>
                                        </p:attrNameLst>
                                      </p:cBhvr>
                                      <p:tavLst>
                                        <p:tav tm="0">
                                          <p:val>
                                            <p:fltVal val="-90"/>
                                          </p:val>
                                        </p:tav>
                                        <p:tav tm="100000">
                                          <p:val>
                                            <p:fltVal val="0"/>
                                          </p:val>
                                        </p:tav>
                                      </p:tavLst>
                                    </p:anim>
                                    <p:anim calcmode="lin" valueType="num">
                                      <p:cBhvr>
                                        <p:cTn id="28" dur="800" decel="100000" fill="hold"/>
                                        <p:tgtEl>
                                          <p:spTgt spid="12"/>
                                        </p:tgtEl>
                                        <p:attrNameLst>
                                          <p:attrName>ppt_x</p:attrName>
                                        </p:attrNameLst>
                                      </p:cBhvr>
                                      <p:tavLst>
                                        <p:tav tm="0">
                                          <p:val>
                                            <p:strVal val="#ppt_x+0.4"/>
                                          </p:val>
                                        </p:tav>
                                        <p:tav tm="100000">
                                          <p:val>
                                            <p:strVal val="#ppt_x-0.05"/>
                                          </p:val>
                                        </p:tav>
                                      </p:tavLst>
                                    </p:anim>
                                    <p:anim calcmode="lin" valueType="num">
                                      <p:cBhvr>
                                        <p:cTn id="29" dur="800" decel="100000" fill="hold"/>
                                        <p:tgtEl>
                                          <p:spTgt spid="12"/>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6" name="CuadroTexto 5"/>
          <p:cNvSpPr txBox="1"/>
          <p:nvPr/>
        </p:nvSpPr>
        <p:spPr>
          <a:xfrm>
            <a:off x="3775240" y="3784596"/>
            <a:ext cx="1620000" cy="432000"/>
          </a:xfrm>
          <a:prstGeom prst="rect">
            <a:avLst/>
          </a:prstGeom>
          <a:noFill/>
          <a:ln w="19050">
            <a:solidFill>
              <a:srgbClr val="CC9900"/>
            </a:solidFill>
          </a:ln>
        </p:spPr>
        <p:txBody>
          <a:bodyPr wrap="none" rtlCol="0" anchor="ctr" anchorCtr="0">
            <a:noAutofit/>
          </a:bodyPr>
          <a:lstStyle/>
          <a:p>
            <a:pPr algn="ctr"/>
            <a:r>
              <a:rPr lang="es-AR" sz="2400" b="1" dirty="0" smtClean="0">
                <a:solidFill>
                  <a:srgbClr val="CC9900"/>
                </a:solidFill>
                <a:effectLst>
                  <a:outerShdw blurRad="38100" dist="38100" dir="2700000" algn="tl">
                    <a:srgbClr val="000000">
                      <a:alpha val="43137"/>
                    </a:srgbClr>
                  </a:outerShdw>
                </a:effectLst>
                <a:latin typeface="Arial Narrow" panose="020B0606020202030204" pitchFamily="34" charset="0"/>
              </a:rPr>
              <a:t>VARIOS</a:t>
            </a:r>
            <a:endParaRPr lang="es-AR" sz="2400" b="1" dirty="0">
              <a:solidFill>
                <a:srgbClr val="CC9900"/>
              </a:solidFill>
              <a:effectLst>
                <a:outerShdw blurRad="38100" dist="38100" dir="2700000" algn="tl">
                  <a:srgbClr val="000000">
                    <a:alpha val="43137"/>
                  </a:srgbClr>
                </a:outerShdw>
              </a:effectLst>
              <a:latin typeface="Arial Narrow" panose="020B0606020202030204" pitchFamily="34" charset="0"/>
            </a:endParaRP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992" y="1224000"/>
            <a:ext cx="2160000" cy="1620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65754" y="3194944"/>
            <a:ext cx="2160000" cy="1620000"/>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5754" y="5157192"/>
            <a:ext cx="2160000" cy="1620000"/>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9304" y="1224000"/>
            <a:ext cx="2160000" cy="1620000"/>
          </a:xfrm>
          <a:prstGeom prst="rect">
            <a:avLst/>
          </a:prstGeom>
        </p:spPr>
      </p:pic>
      <p:pic>
        <p:nvPicPr>
          <p:cNvPr id="20" name="Imagen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729983" y="1499476"/>
            <a:ext cx="2160000" cy="1620000"/>
          </a:xfrm>
          <a:prstGeom prst="rect">
            <a:avLst/>
          </a:prstGeom>
        </p:spPr>
      </p:pic>
      <p:pic>
        <p:nvPicPr>
          <p:cNvPr id="21" name="Imagen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7602" y="2980175"/>
            <a:ext cx="2160000" cy="1620000"/>
          </a:xfrm>
          <a:prstGeom prst="rect">
            <a:avLst/>
          </a:prstGeom>
        </p:spPr>
      </p:pic>
      <p:pic>
        <p:nvPicPr>
          <p:cNvPr id="22" name="Imagen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2036" y="4759733"/>
            <a:ext cx="2160000" cy="1620000"/>
          </a:xfrm>
          <a:prstGeom prst="rect">
            <a:avLst/>
          </a:prstGeom>
        </p:spPr>
      </p:pic>
      <p:pic>
        <p:nvPicPr>
          <p:cNvPr id="23" name="Imagen 22"/>
          <p:cNvPicPr>
            <a:picLocks noChangeAspect="1"/>
          </p:cNvPicPr>
          <p:nvPr/>
        </p:nvPicPr>
        <p:blipFill rotWithShape="1">
          <a:blip r:embed="rId12" cstate="print">
            <a:extLst>
              <a:ext uri="{28A0092B-C50C-407E-A947-70E740481C1C}">
                <a14:useLocalDpi xmlns:a14="http://schemas.microsoft.com/office/drawing/2010/main" val="0"/>
              </a:ext>
            </a:extLst>
          </a:blip>
          <a:srcRect t="18228" b="12431"/>
          <a:stretch/>
        </p:blipFill>
        <p:spPr>
          <a:xfrm>
            <a:off x="3907707" y="4904984"/>
            <a:ext cx="3600000" cy="1872208"/>
          </a:xfrm>
          <a:prstGeom prst="rect">
            <a:avLst/>
          </a:prstGeom>
        </p:spPr>
      </p:pic>
      <p:pic>
        <p:nvPicPr>
          <p:cNvPr id="24" name="Imagen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6575" y="2309123"/>
            <a:ext cx="1800000" cy="2400000"/>
          </a:xfrm>
          <a:prstGeom prst="rect">
            <a:avLst/>
          </a:prstGeom>
        </p:spPr>
      </p:pic>
    </p:spTree>
    <p:extLst>
      <p:ext uri="{BB962C8B-B14F-4D97-AF65-F5344CB8AC3E}">
        <p14:creationId xmlns:p14="http://schemas.microsoft.com/office/powerpoint/2010/main" val="2523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80">
                                          <p:stCondLst>
                                            <p:cond delay="0"/>
                                          </p:stCondLst>
                                        </p:cTn>
                                        <p:tgtEl>
                                          <p:spTgt spid="24"/>
                                        </p:tgtEl>
                                      </p:cBhvr>
                                    </p:animEffect>
                                    <p:anim calcmode="lin" valueType="num">
                                      <p:cBhvr>
                                        <p:cTn id="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9" dur="26">
                                          <p:stCondLst>
                                            <p:cond delay="650"/>
                                          </p:stCondLst>
                                        </p:cTn>
                                        <p:tgtEl>
                                          <p:spTgt spid="24"/>
                                        </p:tgtEl>
                                      </p:cBhvr>
                                      <p:to x="100000" y="60000"/>
                                    </p:animScale>
                                    <p:animScale>
                                      <p:cBhvr>
                                        <p:cTn id="40" dur="166" decel="50000">
                                          <p:stCondLst>
                                            <p:cond delay="676"/>
                                          </p:stCondLst>
                                        </p:cTn>
                                        <p:tgtEl>
                                          <p:spTgt spid="24"/>
                                        </p:tgtEl>
                                      </p:cBhvr>
                                      <p:to x="100000" y="100000"/>
                                    </p:animScale>
                                    <p:animScale>
                                      <p:cBhvr>
                                        <p:cTn id="41" dur="26">
                                          <p:stCondLst>
                                            <p:cond delay="1312"/>
                                          </p:stCondLst>
                                        </p:cTn>
                                        <p:tgtEl>
                                          <p:spTgt spid="24"/>
                                        </p:tgtEl>
                                      </p:cBhvr>
                                      <p:to x="100000" y="80000"/>
                                    </p:animScale>
                                    <p:animScale>
                                      <p:cBhvr>
                                        <p:cTn id="42" dur="166" decel="50000">
                                          <p:stCondLst>
                                            <p:cond delay="1338"/>
                                          </p:stCondLst>
                                        </p:cTn>
                                        <p:tgtEl>
                                          <p:spTgt spid="24"/>
                                        </p:tgtEl>
                                      </p:cBhvr>
                                      <p:to x="100000" y="100000"/>
                                    </p:animScale>
                                    <p:animScale>
                                      <p:cBhvr>
                                        <p:cTn id="43" dur="26">
                                          <p:stCondLst>
                                            <p:cond delay="1642"/>
                                          </p:stCondLst>
                                        </p:cTn>
                                        <p:tgtEl>
                                          <p:spTgt spid="24"/>
                                        </p:tgtEl>
                                      </p:cBhvr>
                                      <p:to x="100000" y="90000"/>
                                    </p:animScale>
                                    <p:animScale>
                                      <p:cBhvr>
                                        <p:cTn id="44" dur="166" decel="50000">
                                          <p:stCondLst>
                                            <p:cond delay="1668"/>
                                          </p:stCondLst>
                                        </p:cTn>
                                        <p:tgtEl>
                                          <p:spTgt spid="24"/>
                                        </p:tgtEl>
                                      </p:cBhvr>
                                      <p:to x="100000" y="100000"/>
                                    </p:animScale>
                                    <p:animScale>
                                      <p:cBhvr>
                                        <p:cTn id="45" dur="26">
                                          <p:stCondLst>
                                            <p:cond delay="1808"/>
                                          </p:stCondLst>
                                        </p:cTn>
                                        <p:tgtEl>
                                          <p:spTgt spid="24"/>
                                        </p:tgtEl>
                                      </p:cBhvr>
                                      <p:to x="100000" y="95000"/>
                                    </p:animScale>
                                    <p:animScale>
                                      <p:cBhvr>
                                        <p:cTn id="46" dur="166" decel="50000">
                                          <p:stCondLst>
                                            <p:cond delay="1834"/>
                                          </p:stCondLst>
                                        </p:cTn>
                                        <p:tgtEl>
                                          <p:spTgt spid="24"/>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80">
                                          <p:stCondLst>
                                            <p:cond delay="0"/>
                                          </p:stCondLst>
                                        </p:cTn>
                                        <p:tgtEl>
                                          <p:spTgt spid="23"/>
                                        </p:tgtEl>
                                      </p:cBhvr>
                                    </p:animEffect>
                                    <p:anim calcmode="lin" valueType="num">
                                      <p:cBhvr>
                                        <p:cTn id="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5" dur="26">
                                          <p:stCondLst>
                                            <p:cond delay="650"/>
                                          </p:stCondLst>
                                        </p:cTn>
                                        <p:tgtEl>
                                          <p:spTgt spid="23"/>
                                        </p:tgtEl>
                                      </p:cBhvr>
                                      <p:to x="100000" y="60000"/>
                                    </p:animScale>
                                    <p:animScale>
                                      <p:cBhvr>
                                        <p:cTn id="56" dur="166" decel="50000">
                                          <p:stCondLst>
                                            <p:cond delay="676"/>
                                          </p:stCondLst>
                                        </p:cTn>
                                        <p:tgtEl>
                                          <p:spTgt spid="23"/>
                                        </p:tgtEl>
                                      </p:cBhvr>
                                      <p:to x="100000" y="100000"/>
                                    </p:animScale>
                                    <p:animScale>
                                      <p:cBhvr>
                                        <p:cTn id="57" dur="26">
                                          <p:stCondLst>
                                            <p:cond delay="1312"/>
                                          </p:stCondLst>
                                        </p:cTn>
                                        <p:tgtEl>
                                          <p:spTgt spid="23"/>
                                        </p:tgtEl>
                                      </p:cBhvr>
                                      <p:to x="100000" y="80000"/>
                                    </p:animScale>
                                    <p:animScale>
                                      <p:cBhvr>
                                        <p:cTn id="58" dur="166" decel="50000">
                                          <p:stCondLst>
                                            <p:cond delay="1338"/>
                                          </p:stCondLst>
                                        </p:cTn>
                                        <p:tgtEl>
                                          <p:spTgt spid="23"/>
                                        </p:tgtEl>
                                      </p:cBhvr>
                                      <p:to x="100000" y="100000"/>
                                    </p:animScale>
                                    <p:animScale>
                                      <p:cBhvr>
                                        <p:cTn id="59" dur="26">
                                          <p:stCondLst>
                                            <p:cond delay="1642"/>
                                          </p:stCondLst>
                                        </p:cTn>
                                        <p:tgtEl>
                                          <p:spTgt spid="23"/>
                                        </p:tgtEl>
                                      </p:cBhvr>
                                      <p:to x="100000" y="90000"/>
                                    </p:animScale>
                                    <p:animScale>
                                      <p:cBhvr>
                                        <p:cTn id="60" dur="166" decel="50000">
                                          <p:stCondLst>
                                            <p:cond delay="1668"/>
                                          </p:stCondLst>
                                        </p:cTn>
                                        <p:tgtEl>
                                          <p:spTgt spid="23"/>
                                        </p:tgtEl>
                                      </p:cBhvr>
                                      <p:to x="100000" y="100000"/>
                                    </p:animScale>
                                    <p:animScale>
                                      <p:cBhvr>
                                        <p:cTn id="61" dur="26">
                                          <p:stCondLst>
                                            <p:cond delay="1808"/>
                                          </p:stCondLst>
                                        </p:cTn>
                                        <p:tgtEl>
                                          <p:spTgt spid="23"/>
                                        </p:tgtEl>
                                      </p:cBhvr>
                                      <p:to x="100000" y="95000"/>
                                    </p:animScale>
                                    <p:animScale>
                                      <p:cBhvr>
                                        <p:cTn id="62" dur="166" decel="50000">
                                          <p:stCondLst>
                                            <p:cond delay="1834"/>
                                          </p:stCondLst>
                                        </p:cTn>
                                        <p:tgtEl>
                                          <p:spTgt spid="23"/>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anim calcmode="lin" valueType="num">
                                      <p:cBhvr>
                                        <p:cTn id="68" dur="2000" fill="hold"/>
                                        <p:tgtEl>
                                          <p:spTgt spid="18"/>
                                        </p:tgtEl>
                                        <p:attrNameLst>
                                          <p:attrName>ppt_w</p:attrName>
                                        </p:attrNameLst>
                                      </p:cBhvr>
                                      <p:tavLst>
                                        <p:tav tm="0" fmla="#ppt_w*sin(2.5*pi*$)">
                                          <p:val>
                                            <p:fltVal val="0"/>
                                          </p:val>
                                        </p:tav>
                                        <p:tav tm="100000">
                                          <p:val>
                                            <p:fltVal val="1"/>
                                          </p:val>
                                        </p:tav>
                                      </p:tavLst>
                                    </p:anim>
                                    <p:anim calcmode="lin" valueType="num">
                                      <p:cBhvr>
                                        <p:cTn id="6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heckerboard(across)">
                                      <p:cBhvr>
                                        <p:cTn id="74" dur="500"/>
                                        <p:tgtEl>
                                          <p:spTgt spid="21"/>
                                        </p:tgtEl>
                                      </p:cBhvr>
                                    </p:animEffect>
                                  </p:childTnLst>
                                </p:cTn>
                              </p:par>
                              <p:par>
                                <p:cTn id="75" presetID="5" presetClass="entr" presetSubtype="1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checkerboard(across)">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2000"/>
                                        <p:tgtEl>
                                          <p:spTgt spid="20"/>
                                        </p:tgtEl>
                                      </p:cBhvr>
                                    </p:animEffect>
                                    <p:anim calcmode="lin" valueType="num">
                                      <p:cBhvr>
                                        <p:cTn id="83" dur="2000" fill="hold"/>
                                        <p:tgtEl>
                                          <p:spTgt spid="20"/>
                                        </p:tgtEl>
                                        <p:attrNameLst>
                                          <p:attrName>ppt_w</p:attrName>
                                        </p:attrNameLst>
                                      </p:cBhvr>
                                      <p:tavLst>
                                        <p:tav tm="0" fmla="#ppt_w*sin(2.5*pi*$)">
                                          <p:val>
                                            <p:fltVal val="0"/>
                                          </p:val>
                                        </p:tav>
                                        <p:tav tm="100000">
                                          <p:val>
                                            <p:fltVal val="1"/>
                                          </p:val>
                                        </p:tav>
                                      </p:tavLst>
                                    </p:anim>
                                    <p:anim calcmode="lin" valueType="num">
                                      <p:cBhvr>
                                        <p:cTn id="84"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07 – EXPLICACIÓN DEL FENÓMENO:</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28</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sp>
        <p:nvSpPr>
          <p:cNvPr id="6" name="CuadroTexto 5"/>
          <p:cNvSpPr txBox="1"/>
          <p:nvPr/>
        </p:nvSpPr>
        <p:spPr>
          <a:xfrm>
            <a:off x="1568624" y="1772816"/>
            <a:ext cx="4320480" cy="4913653"/>
          </a:xfrm>
          <a:prstGeom prst="rect">
            <a:avLst/>
          </a:prstGeom>
          <a:noFill/>
        </p:spPr>
        <p:txBody>
          <a:bodyPr wrap="square" rtlCol="0">
            <a:spAutoFit/>
          </a:bodyPr>
          <a:lstStyle/>
          <a:p>
            <a:pPr algn="just">
              <a:lnSpc>
                <a:spcPct val="120000"/>
              </a:lnSpc>
              <a:spcBef>
                <a:spcPts val="600"/>
              </a:spcBef>
              <a:spcAft>
                <a:spcPts val="600"/>
              </a:spcAft>
            </a:pPr>
            <a:r>
              <a:rPr lang="es-AR" dirty="0">
                <a:latin typeface="Arial Narrow" pitchFamily="34" charset="0"/>
              </a:rPr>
              <a:t>Considérese una barra cualquiera de eje recto y de sección transversal rectangular, sin perder por esto ningún tipo de generalidad, la cual está empotrada en un extremo y libre en el otro</a:t>
            </a:r>
            <a:r>
              <a:rPr lang="es-AR" dirty="0" smtClean="0">
                <a:latin typeface="Arial Narrow" pitchFamily="34" charset="0"/>
              </a:rPr>
              <a:t>.</a:t>
            </a:r>
          </a:p>
          <a:p>
            <a:pPr algn="just">
              <a:lnSpc>
                <a:spcPct val="120000"/>
              </a:lnSpc>
              <a:spcBef>
                <a:spcPts val="600"/>
              </a:spcBef>
              <a:spcAft>
                <a:spcPts val="600"/>
              </a:spcAft>
            </a:pPr>
            <a:r>
              <a:rPr lang="es-AR" dirty="0">
                <a:latin typeface="Arial Narrow" pitchFamily="34" charset="0"/>
              </a:rPr>
              <a:t>Cerca del extremo libre se ha realizado un agujero para poder introducir una carga (ya sea o colgar un peso, o vincular algún otro elemento estructural que la solicite o cualquier otra opción posible</a:t>
            </a:r>
            <a:r>
              <a:rPr lang="es-AR" dirty="0" smtClean="0">
                <a:latin typeface="Arial Narrow" pitchFamily="34" charset="0"/>
              </a:rPr>
              <a:t>).</a:t>
            </a:r>
          </a:p>
          <a:p>
            <a:pPr algn="just">
              <a:lnSpc>
                <a:spcPct val="120000"/>
              </a:lnSpc>
              <a:spcBef>
                <a:spcPts val="600"/>
              </a:spcBef>
              <a:spcAft>
                <a:spcPts val="600"/>
              </a:spcAft>
            </a:pPr>
            <a:r>
              <a:rPr lang="es-AR" dirty="0" smtClean="0">
                <a:latin typeface="Arial Narrow" pitchFamily="34" charset="0"/>
              </a:rPr>
              <a:t>Las dimensiones son las siguientes:</a:t>
            </a:r>
          </a:p>
          <a:p>
            <a:pPr marL="285750" indent="-28575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itchFamily="34" charset="0"/>
              </a:rPr>
              <a:t>Longitud “L”;</a:t>
            </a:r>
          </a:p>
          <a:p>
            <a:pPr marL="285750" indent="-28575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itchFamily="34" charset="0"/>
              </a:rPr>
              <a:t>Sección transversal rectangular “b x d”, tal como se muestra en la figura.</a:t>
            </a:r>
            <a:endParaRPr lang="es-AR" dirty="0"/>
          </a:p>
        </p:txBody>
      </p:sp>
      <p:pic>
        <p:nvPicPr>
          <p:cNvPr id="7" name="Imagen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69224" y="1919327"/>
            <a:ext cx="2233313" cy="4462001"/>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6766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linds(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endParaRPr lang="es-AR" sz="2400" dirty="0" smtClean="0">
              <a:solidFill>
                <a:srgbClr val="CC3300"/>
              </a:solidFill>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29</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sp>
        <p:nvSpPr>
          <p:cNvPr id="6" name="CuadroTexto 5"/>
          <p:cNvSpPr txBox="1"/>
          <p:nvPr/>
        </p:nvSpPr>
        <p:spPr>
          <a:xfrm>
            <a:off x="1568624" y="1319942"/>
            <a:ext cx="4320480" cy="5539978"/>
          </a:xfrm>
          <a:prstGeom prst="rect">
            <a:avLst/>
          </a:prstGeom>
          <a:noFill/>
        </p:spPr>
        <p:txBody>
          <a:bodyPr wrap="square" rtlCol="0">
            <a:spAutoFit/>
          </a:bodyPr>
          <a:lstStyle/>
          <a:p>
            <a:pPr algn="just">
              <a:lnSpc>
                <a:spcPct val="120000"/>
              </a:lnSpc>
              <a:spcBef>
                <a:spcPts val="600"/>
              </a:spcBef>
              <a:spcAft>
                <a:spcPts val="600"/>
              </a:spcAft>
            </a:pPr>
            <a:r>
              <a:rPr lang="es-AR" dirty="0">
                <a:latin typeface="Arial Narrow" pitchFamily="34" charset="0"/>
              </a:rPr>
              <a:t>En toda la superficie lateral de la barra se ha dibujado una cuadrícula que representa a las secciones horizontales y a las generatrices de la misma.</a:t>
            </a:r>
            <a:endParaRPr lang="es-AR" dirty="0" smtClean="0">
              <a:latin typeface="Arial Narrow" pitchFamily="34" charset="0"/>
            </a:endParaRPr>
          </a:p>
          <a:p>
            <a:pPr algn="just">
              <a:lnSpc>
                <a:spcPct val="120000"/>
              </a:lnSpc>
              <a:spcBef>
                <a:spcPts val="600"/>
              </a:spcBef>
              <a:spcAft>
                <a:spcPts val="600"/>
              </a:spcAft>
            </a:pPr>
            <a:r>
              <a:rPr lang="es-AR" dirty="0" smtClean="0">
                <a:latin typeface="Arial Narrow" pitchFamily="34" charset="0"/>
              </a:rPr>
              <a:t>En el agujero se aplica una fuerza </a:t>
            </a:r>
            <a:r>
              <a:rPr lang="es-AR" b="1" dirty="0" smtClean="0">
                <a:solidFill>
                  <a:srgbClr val="CC0066"/>
                </a:solidFill>
                <a:latin typeface="Arial Narrow" pitchFamily="34" charset="0"/>
              </a:rPr>
              <a:t>“P”</a:t>
            </a:r>
            <a:r>
              <a:rPr lang="es-AR" dirty="0" smtClean="0">
                <a:latin typeface="Arial Narrow" pitchFamily="34" charset="0"/>
              </a:rPr>
              <a:t> que </a:t>
            </a:r>
            <a:r>
              <a:rPr lang="es-AR" dirty="0" err="1" smtClean="0">
                <a:latin typeface="Arial Narrow" pitchFamily="34" charset="0"/>
              </a:rPr>
              <a:t>tracciona</a:t>
            </a:r>
            <a:r>
              <a:rPr lang="es-AR" dirty="0" smtClean="0">
                <a:latin typeface="Arial Narrow" pitchFamily="34" charset="0"/>
              </a:rPr>
              <a:t> la barra.</a:t>
            </a:r>
          </a:p>
          <a:p>
            <a:pPr algn="just">
              <a:lnSpc>
                <a:spcPct val="120000"/>
              </a:lnSpc>
              <a:spcBef>
                <a:spcPts val="600"/>
              </a:spcBef>
              <a:spcAft>
                <a:spcPts val="600"/>
              </a:spcAft>
            </a:pPr>
            <a:r>
              <a:rPr lang="es-AR" dirty="0" smtClean="0">
                <a:latin typeface="Arial Narrow" pitchFamily="34" charset="0"/>
              </a:rPr>
              <a:t>Asimismo, se dispuso de una terna coordenada cartesiana (O; X; Y; Z) con origen en la sección del empotramiento (sección A-A), eje “X” coincidente con el de la barra, eje “Y” en el plano del dibujo y eje “Z” saliente de éste.</a:t>
            </a:r>
            <a:endParaRPr lang="es-AR" dirty="0" smtClean="0"/>
          </a:p>
          <a:p>
            <a:pPr algn="just">
              <a:lnSpc>
                <a:spcPct val="120000"/>
              </a:lnSpc>
              <a:spcBef>
                <a:spcPts val="600"/>
              </a:spcBef>
              <a:spcAft>
                <a:spcPts val="600"/>
              </a:spcAft>
            </a:pPr>
            <a:r>
              <a:rPr lang="es-AR" dirty="0" smtClean="0">
                <a:latin typeface="Arial Narrow" pitchFamily="34" charset="0"/>
              </a:rPr>
              <a:t>Definiremos como </a:t>
            </a:r>
            <a:r>
              <a:rPr lang="es-AR" b="1" u="sng" dirty="0" smtClean="0">
                <a:solidFill>
                  <a:srgbClr val="0000FF"/>
                </a:solidFill>
                <a:latin typeface="Arial Narrow" pitchFamily="34" charset="0"/>
              </a:rPr>
              <a:t>FIBRA:</a:t>
            </a:r>
            <a:r>
              <a:rPr lang="es-AR" dirty="0" smtClean="0">
                <a:latin typeface="Arial Narrow" pitchFamily="34" charset="0"/>
              </a:rPr>
              <a:t> </a:t>
            </a:r>
            <a:r>
              <a:rPr lang="es-AR" i="1" dirty="0" smtClean="0">
                <a:solidFill>
                  <a:srgbClr val="0000FF"/>
                </a:solidFill>
                <a:latin typeface="Arial Narrow" pitchFamily="34" charset="0"/>
              </a:rPr>
              <a:t>a un prisma de sección transversal constante y de área infinitésima, cuya longitud será igual o menor al de la barra</a:t>
            </a:r>
            <a:r>
              <a:rPr lang="es-AR" dirty="0" smtClean="0">
                <a:latin typeface="Arial Narrow" pitchFamily="34" charset="0"/>
              </a:rPr>
              <a:t>.</a:t>
            </a: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7136" y="1604316"/>
            <a:ext cx="3644250" cy="486616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5629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02 </a:t>
            </a:r>
            <a:r>
              <a:rPr lang="es-AR" sz="2400" b="1" u="sng" dirty="0">
                <a:solidFill>
                  <a:srgbClr val="CC3300"/>
                </a:solidFill>
                <a:latin typeface="Arial Narrow" pitchFamily="34" charset="0"/>
              </a:rPr>
              <a:t>– </a:t>
            </a:r>
            <a:r>
              <a:rPr lang="es-AR" sz="2400" b="1" u="sng" dirty="0" smtClean="0">
                <a:solidFill>
                  <a:srgbClr val="CC3300"/>
                </a:solidFill>
                <a:latin typeface="Arial Narrow" pitchFamily="34" charset="0"/>
              </a:rPr>
              <a:t>DEFINICIÓN:</a:t>
            </a:r>
            <a:endParaRPr lang="es-AR" sz="2400" dirty="0">
              <a:solidFill>
                <a:srgbClr val="CC3300"/>
              </a:solidFill>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Una sección está solicitada exclusivamente a esfuerzo axil cuando al reducir las fuerzas al baricentro de la misma para poder equilibrar las fuerzas exteriores actuantes sobre la parte de la estructura a la que pertenece la sección, solamente existe o se presenta una componente perpendicular al plano de la sección. La figura a continuación muestra lo expresado:</a:t>
            </a: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6" name="Imagen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1432" y="3140968"/>
            <a:ext cx="4140000" cy="371562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919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endParaRPr lang="es-AR" sz="2400" dirty="0" smtClean="0">
              <a:solidFill>
                <a:srgbClr val="CC3300"/>
              </a:solidFill>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30</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sp>
        <p:nvSpPr>
          <p:cNvPr id="6" name="CuadroTexto 5"/>
          <p:cNvSpPr txBox="1"/>
          <p:nvPr/>
        </p:nvSpPr>
        <p:spPr>
          <a:xfrm>
            <a:off x="1568624" y="1319942"/>
            <a:ext cx="4320480" cy="5924699"/>
          </a:xfrm>
          <a:prstGeom prst="rect">
            <a:avLst/>
          </a:prstGeom>
          <a:noFill/>
        </p:spPr>
        <p:txBody>
          <a:bodyPr wrap="square" rtlCol="0">
            <a:spAutoFit/>
          </a:bodyPr>
          <a:lstStyle/>
          <a:p>
            <a:pPr algn="just">
              <a:lnSpc>
                <a:spcPct val="120000"/>
              </a:lnSpc>
              <a:spcBef>
                <a:spcPts val="600"/>
              </a:spcBef>
              <a:spcAft>
                <a:spcPts val="600"/>
              </a:spcAft>
            </a:pPr>
            <a:r>
              <a:rPr lang="es-AR" dirty="0">
                <a:latin typeface="Arial Narrow" pitchFamily="34" charset="0"/>
              </a:rPr>
              <a:t>En </a:t>
            </a:r>
            <a:r>
              <a:rPr lang="es-AR" dirty="0" smtClean="0">
                <a:latin typeface="Arial Narrow" pitchFamily="34" charset="0"/>
              </a:rPr>
              <a:t>la figura precedente, se distinguió la fibra AB, la cual conecta las secciones A-A y B-B.</a:t>
            </a:r>
          </a:p>
          <a:p>
            <a:pPr algn="just">
              <a:lnSpc>
                <a:spcPct val="120000"/>
              </a:lnSpc>
              <a:spcBef>
                <a:spcPts val="600"/>
              </a:spcBef>
              <a:spcAft>
                <a:spcPts val="600"/>
              </a:spcAft>
            </a:pPr>
            <a:r>
              <a:rPr lang="es-AR" dirty="0" smtClean="0">
                <a:latin typeface="Arial Narrow" pitchFamily="34" charset="0"/>
              </a:rPr>
              <a:t>Además se distinguió la sección B-B.</a:t>
            </a:r>
          </a:p>
          <a:p>
            <a:pPr algn="just">
              <a:lnSpc>
                <a:spcPct val="120000"/>
              </a:lnSpc>
              <a:spcBef>
                <a:spcPts val="600"/>
              </a:spcBef>
              <a:spcAft>
                <a:spcPts val="600"/>
              </a:spcAft>
            </a:pPr>
            <a:r>
              <a:rPr lang="es-AR" dirty="0" smtClean="0">
                <a:latin typeface="Arial Narrow" pitchFamily="34" charset="0"/>
              </a:rPr>
              <a:t>Una vez aplicada la fuerza “P”, la barra se deforma como se indica en la figura siguiente.</a:t>
            </a:r>
          </a:p>
          <a:p>
            <a:pPr algn="just">
              <a:lnSpc>
                <a:spcPct val="120000"/>
              </a:lnSpc>
              <a:spcBef>
                <a:spcPts val="600"/>
              </a:spcBef>
              <a:spcAft>
                <a:spcPts val="600"/>
              </a:spcAft>
            </a:pPr>
            <a:r>
              <a:rPr lang="es-AR" dirty="0" smtClean="0">
                <a:latin typeface="Arial Narrow" pitchFamily="34" charset="0"/>
              </a:rPr>
              <a:t>Particularmente:</a:t>
            </a:r>
          </a:p>
          <a:p>
            <a:pPr marL="285750" indent="-285750" algn="just">
              <a:lnSpc>
                <a:spcPct val="120000"/>
              </a:lnSpc>
              <a:spcBef>
                <a:spcPts val="300"/>
              </a:spcBef>
              <a:spcAft>
                <a:spcPts val="300"/>
              </a:spcAft>
              <a:buFont typeface="Arial" panose="020B0604020202020204" pitchFamily="34" charset="0"/>
              <a:buChar char="•"/>
            </a:pPr>
            <a:r>
              <a:rPr lang="es-AR" dirty="0">
                <a:latin typeface="Arial Narrow" pitchFamily="34" charset="0"/>
              </a:rPr>
              <a:t>L</a:t>
            </a:r>
            <a:r>
              <a:rPr lang="es-AR" dirty="0" smtClean="0">
                <a:latin typeface="Arial Narrow" pitchFamily="34" charset="0"/>
              </a:rPr>
              <a:t>a fibra AB se alargó </a:t>
            </a:r>
            <a:r>
              <a:rPr lang="es-AR" b="1" dirty="0" smtClean="0">
                <a:solidFill>
                  <a:srgbClr val="CC0066"/>
                </a:solidFill>
                <a:latin typeface="Symbol" panose="05050102010706020507" pitchFamily="18" charset="2"/>
              </a:rPr>
              <a:t>D</a:t>
            </a:r>
            <a:r>
              <a:rPr lang="es-AR" b="1" dirty="0" smtClean="0">
                <a:solidFill>
                  <a:srgbClr val="CC0066"/>
                </a:solidFill>
                <a:latin typeface="Arial Narrow" pitchFamily="34" charset="0"/>
              </a:rPr>
              <a:t>L</a:t>
            </a:r>
            <a:r>
              <a:rPr lang="es-AR" b="1" baseline="-25000" dirty="0" smtClean="0">
                <a:solidFill>
                  <a:srgbClr val="CC0066"/>
                </a:solidFill>
                <a:latin typeface="Arial Narrow" pitchFamily="34" charset="0"/>
              </a:rPr>
              <a:t>B</a:t>
            </a:r>
            <a:r>
              <a:rPr lang="es-AR" dirty="0" smtClean="0">
                <a:latin typeface="Arial Narrow" pitchFamily="34" charset="0"/>
              </a:rPr>
              <a:t>;</a:t>
            </a:r>
          </a:p>
          <a:p>
            <a:pPr marL="285750" indent="-285750" algn="just">
              <a:lnSpc>
                <a:spcPct val="120000"/>
              </a:lnSpc>
              <a:spcBef>
                <a:spcPts val="300"/>
              </a:spcBef>
              <a:spcAft>
                <a:spcPts val="300"/>
              </a:spcAft>
              <a:buFont typeface="Arial" panose="020B0604020202020204" pitchFamily="34" charset="0"/>
              <a:buChar char="•"/>
            </a:pPr>
            <a:r>
              <a:rPr lang="es-AR" dirty="0" smtClean="0">
                <a:latin typeface="Arial Narrow" pitchFamily="34" charset="0"/>
              </a:rPr>
              <a:t>La sección B-B se trasladó paralela a si misma, con lo cual todos los puntos de la misma experimentaron el mismo desplazamiento vertical;</a:t>
            </a:r>
          </a:p>
          <a:p>
            <a:pPr marL="285750" indent="-285750" algn="just">
              <a:lnSpc>
                <a:spcPct val="120000"/>
              </a:lnSpc>
              <a:spcBef>
                <a:spcPts val="300"/>
              </a:spcBef>
              <a:spcAft>
                <a:spcPts val="300"/>
              </a:spcAft>
              <a:buFont typeface="Arial" panose="020B0604020202020204" pitchFamily="34" charset="0"/>
              <a:buChar char="•"/>
            </a:pPr>
            <a:r>
              <a:rPr lang="es-AR" dirty="0" smtClean="0">
                <a:latin typeface="Arial Narrow" pitchFamily="34" charset="0"/>
              </a:rPr>
              <a:t>Consecuencia de lo anterior, es que la sección que originalmente era plana sigue siendo plana después de la deformación axil.</a:t>
            </a:r>
          </a:p>
          <a:p>
            <a:pPr algn="just">
              <a:lnSpc>
                <a:spcPct val="120000"/>
              </a:lnSpc>
              <a:spcBef>
                <a:spcPts val="600"/>
              </a:spcBef>
              <a:spcAft>
                <a:spcPts val="600"/>
              </a:spcAft>
            </a:pPr>
            <a:endParaRPr lang="es-AR" dirty="0" smtClean="0"/>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852" y="3956523"/>
            <a:ext cx="2051100" cy="426800"/>
          </a:xfrm>
          <a:prstGeom prst="rect">
            <a:avLst/>
          </a:prstGeom>
          <a:ln w="6350">
            <a:solidFill>
              <a:srgbClr val="9966FF"/>
            </a:solidFill>
          </a:ln>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104" y="2786378"/>
            <a:ext cx="1625400" cy="591701"/>
          </a:xfrm>
          <a:prstGeom prst="rect">
            <a:avLst/>
          </a:prstGeom>
          <a:ln w="6350">
            <a:solidFill>
              <a:srgbClr val="9966FF"/>
            </a:solidFill>
          </a:ln>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9091" y="1776539"/>
            <a:ext cx="2322000" cy="436500"/>
          </a:xfrm>
          <a:prstGeom prst="rect">
            <a:avLst/>
          </a:prstGeom>
          <a:ln w="6350">
            <a:solidFill>
              <a:srgbClr val="9966FF"/>
            </a:solidFill>
          </a:ln>
        </p:spPr>
      </p:pic>
      <p:grpSp>
        <p:nvGrpSpPr>
          <p:cNvPr id="18" name="Grupo 17"/>
          <p:cNvGrpSpPr/>
          <p:nvPr/>
        </p:nvGrpSpPr>
        <p:grpSpPr>
          <a:xfrm>
            <a:off x="8197354" y="1319942"/>
            <a:ext cx="1253880" cy="3235921"/>
            <a:chOff x="8197354" y="1319942"/>
            <a:chExt cx="1253880" cy="3235921"/>
          </a:xfrm>
        </p:grpSpPr>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8197354" y="1319942"/>
              <a:ext cx="1253880" cy="3235921"/>
            </a:xfrm>
            <a:prstGeom prst="rect">
              <a:avLst/>
            </a:prstGeom>
          </p:spPr>
        </p:pic>
        <p:pic>
          <p:nvPicPr>
            <p:cNvPr id="7" name="Imagen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416171" y="1512000"/>
              <a:ext cx="864000" cy="987031"/>
            </a:xfrm>
            <a:prstGeom prst="rect">
              <a:avLst/>
            </a:prstGeom>
          </p:spPr>
        </p:pic>
        <p:pic>
          <p:nvPicPr>
            <p:cNvPr id="17" name="Imagen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437164" y="1509798"/>
              <a:ext cx="843007" cy="1341236"/>
            </a:xfrm>
            <a:prstGeom prst="rect">
              <a:avLst/>
            </a:prstGeom>
          </p:spPr>
        </p:pic>
      </p:grpSp>
      <p:sp>
        <p:nvSpPr>
          <p:cNvPr id="16" name="CuadroTexto 15"/>
          <p:cNvSpPr txBox="1"/>
          <p:nvPr/>
        </p:nvSpPr>
        <p:spPr>
          <a:xfrm>
            <a:off x="6393160" y="5017999"/>
            <a:ext cx="3247436" cy="461665"/>
          </a:xfrm>
          <a:prstGeom prst="rect">
            <a:avLst/>
          </a:prstGeom>
          <a:noFill/>
        </p:spPr>
        <p:txBody>
          <a:bodyPr wrap="square" rtlCol="0">
            <a:spAutoFit/>
          </a:bodyPr>
          <a:lstStyle/>
          <a:p>
            <a:pPr algn="just">
              <a:lnSpc>
                <a:spcPct val="120000"/>
              </a:lnSpc>
              <a:spcBef>
                <a:spcPts val="600"/>
              </a:spcBef>
              <a:spcAft>
                <a:spcPts val="600"/>
              </a:spcAft>
            </a:pPr>
            <a:r>
              <a:rPr lang="es-AR" sz="1000" b="1" u="sng" dirty="0" smtClean="0">
                <a:solidFill>
                  <a:srgbClr val="CC9900"/>
                </a:solidFill>
                <a:latin typeface="Arial Narrow" pitchFamily="34" charset="0"/>
              </a:rPr>
              <a:t>FUENTE:</a:t>
            </a:r>
            <a:r>
              <a:rPr lang="es-AR" sz="1000" dirty="0" smtClean="0">
                <a:solidFill>
                  <a:srgbClr val="CC9900"/>
                </a:solidFill>
                <a:latin typeface="Arial Narrow" pitchFamily="34" charset="0"/>
              </a:rPr>
              <a:t> “Mecánica de Materiales” – Russell C. HIBBELER – Ed. Pearson – 8º Ed. – Cap. 4</a:t>
            </a:r>
          </a:p>
        </p:txBody>
      </p:sp>
      <p:pic>
        <p:nvPicPr>
          <p:cNvPr id="19" name="Imagen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20" name="Imagen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0930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6">
                                            <p:txEl>
                                              <p:pRg st="0" end="0"/>
                                            </p:txEl>
                                          </p:spTgt>
                                        </p:tgtEl>
                                        <p:attrNameLst>
                                          <p:attrName>style.visibility</p:attrName>
                                        </p:attrNameLst>
                                      </p:cBhvr>
                                      <p:to>
                                        <p:strVal val="visible"/>
                                      </p:to>
                                    </p:set>
                                    <p:animEffect transition="in" filter="blinds(horizontal)">
                                      <p:cBhvr>
                                        <p:cTn id="6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endParaRPr lang="es-AR" sz="2400" dirty="0" smtClean="0">
              <a:solidFill>
                <a:srgbClr val="CC3300"/>
              </a:solidFill>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31</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sp>
        <p:nvSpPr>
          <p:cNvPr id="6" name="CuadroTexto 5"/>
          <p:cNvSpPr txBox="1"/>
          <p:nvPr/>
        </p:nvSpPr>
        <p:spPr>
          <a:xfrm>
            <a:off x="1568624" y="1319942"/>
            <a:ext cx="4320480" cy="5029069"/>
          </a:xfrm>
          <a:prstGeom prst="rect">
            <a:avLst/>
          </a:prstGeom>
          <a:noFill/>
        </p:spPr>
        <p:txBody>
          <a:bodyPr wrap="square" rtlCol="0">
            <a:spAutoFit/>
          </a:bodyPr>
          <a:lstStyle/>
          <a:p>
            <a:pPr algn="just">
              <a:lnSpc>
                <a:spcPct val="120000"/>
              </a:lnSpc>
              <a:spcBef>
                <a:spcPts val="600"/>
              </a:spcBef>
              <a:spcAft>
                <a:spcPts val="600"/>
              </a:spcAft>
            </a:pPr>
            <a:r>
              <a:rPr lang="es-AR" dirty="0" smtClean="0">
                <a:latin typeface="Arial Narrow" pitchFamily="34" charset="0"/>
              </a:rPr>
              <a:t>La siguiente figura amplifica el detalle de lo que sucede con la sección B-B y con la fibra A-B. Además, incluye las magnitudes involucradas:</a:t>
            </a:r>
          </a:p>
          <a:p>
            <a:pPr marL="285750" indent="-28575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itchFamily="34" charset="0"/>
              </a:rPr>
              <a:t>Todos los puntos de la sección B-B experimentan el mismo desplazamiento </a:t>
            </a:r>
            <a:r>
              <a:rPr lang="es-AR" dirty="0" smtClean="0">
                <a:latin typeface="Symbol" panose="05050102010706020507" pitchFamily="18" charset="2"/>
              </a:rPr>
              <a:t>d</a:t>
            </a:r>
            <a:r>
              <a:rPr lang="es-AR" baseline="-25000" dirty="0" smtClean="0">
                <a:latin typeface="Arial Narrow" pitchFamily="34" charset="0"/>
              </a:rPr>
              <a:t>B</a:t>
            </a:r>
            <a:r>
              <a:rPr lang="es-AR" dirty="0" smtClean="0">
                <a:latin typeface="Arial Narrow" pitchFamily="34" charset="0"/>
              </a:rPr>
              <a:t>;</a:t>
            </a:r>
          </a:p>
          <a:p>
            <a:pPr marL="285750" indent="-28575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itchFamily="34" charset="0"/>
              </a:rPr>
              <a:t>La fibra AB que originalmente tenía una longitud </a:t>
            </a:r>
            <a:r>
              <a:rPr lang="es-AR" dirty="0" err="1" smtClean="0">
                <a:latin typeface="Arial Narrow" pitchFamily="34" charset="0"/>
              </a:rPr>
              <a:t>L</a:t>
            </a:r>
            <a:r>
              <a:rPr lang="es-AR" baseline="-25000" dirty="0" err="1" smtClean="0">
                <a:latin typeface="Arial Narrow" pitchFamily="34" charset="0"/>
              </a:rPr>
              <a:t>o,B</a:t>
            </a:r>
            <a:r>
              <a:rPr lang="es-AR" dirty="0" smtClean="0">
                <a:latin typeface="Arial Narrow" pitchFamily="34" charset="0"/>
              </a:rPr>
              <a:t> experimenta un incremento de longitud o una variación positiva de longitud expresada por </a:t>
            </a:r>
            <a:r>
              <a:rPr lang="es-AR" dirty="0" smtClean="0">
                <a:latin typeface="Symbol" panose="05050102010706020507" pitchFamily="18" charset="2"/>
              </a:rPr>
              <a:t>D</a:t>
            </a:r>
            <a:r>
              <a:rPr lang="es-AR" dirty="0" smtClean="0">
                <a:latin typeface="Arial Narrow" pitchFamily="34" charset="0"/>
              </a:rPr>
              <a:t>L</a:t>
            </a:r>
            <a:r>
              <a:rPr lang="es-AR" baseline="-25000" dirty="0" smtClean="0">
                <a:latin typeface="Arial Narrow" pitchFamily="34" charset="0"/>
              </a:rPr>
              <a:t>B</a:t>
            </a:r>
            <a:r>
              <a:rPr lang="es-AR" dirty="0" smtClean="0">
                <a:latin typeface="Arial Narrow" pitchFamily="34" charset="0"/>
              </a:rPr>
              <a:t>;</a:t>
            </a:r>
          </a:p>
          <a:p>
            <a:pPr marL="285750" indent="-28575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itchFamily="34" charset="0"/>
              </a:rPr>
              <a:t>La sección se traslada paralela a si misma, se mantiene plana y conserva su forma, pasando a ocupar la posición B’-B’.</a:t>
            </a:r>
          </a:p>
          <a:p>
            <a:pPr algn="just">
              <a:lnSpc>
                <a:spcPct val="120000"/>
              </a:lnSpc>
              <a:spcBef>
                <a:spcPts val="600"/>
              </a:spcBef>
              <a:spcAft>
                <a:spcPts val="600"/>
              </a:spcAft>
            </a:pPr>
            <a:endParaRPr lang="es-AR" dirty="0" smtClean="0"/>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65" y="3644550"/>
            <a:ext cx="1470600" cy="504401"/>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153" y="1301900"/>
            <a:ext cx="2196225" cy="2201901"/>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0027" y="4298272"/>
            <a:ext cx="1712475" cy="504401"/>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3619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lnSpc>
                <a:spcPct val="120000"/>
              </a:lnSpc>
              <a:spcBef>
                <a:spcPts val="600"/>
              </a:spcBef>
              <a:spcAft>
                <a:spcPts val="600"/>
              </a:spcAft>
              <a:buNone/>
            </a:pPr>
            <a:r>
              <a:rPr lang="es-AR" sz="2000" dirty="0" smtClean="0">
                <a:latin typeface="Arial Narrow" pitchFamily="34" charset="0"/>
              </a:rPr>
              <a:t>La observación “experimental” anterior sobre las secciones es comprobada en todos los ensayos que se realizan de barras solicitadas a esfuerzos axiles sin posibilidad de pandeo (la barra es susceptible de pandear cuando la misma está comprimida), para las secciones alejadas de las zonas de aplicación de las cargas y de los apoyos .</a:t>
            </a:r>
          </a:p>
          <a:p>
            <a:pPr marL="109728" indent="0" algn="just">
              <a:lnSpc>
                <a:spcPct val="120000"/>
              </a:lnSpc>
              <a:spcBef>
                <a:spcPts val="600"/>
              </a:spcBef>
              <a:spcAft>
                <a:spcPts val="600"/>
              </a:spcAft>
              <a:buNone/>
            </a:pPr>
            <a:r>
              <a:rPr lang="es-AR" sz="2000" dirty="0" smtClean="0">
                <a:latin typeface="Arial Narrow" pitchFamily="34" charset="0"/>
              </a:rPr>
              <a:t>Esta observación se transforma, entonces, al adoptarse como una suposición de trabajo en una hipótesis de estudio, análisis y trabajo; conocida como </a:t>
            </a:r>
            <a:r>
              <a:rPr lang="es-AR" sz="2000" b="1" dirty="0" smtClean="0">
                <a:solidFill>
                  <a:srgbClr val="CC0066"/>
                </a:solidFill>
                <a:effectLst>
                  <a:outerShdw blurRad="38100" dist="38100" dir="2700000" algn="tl">
                    <a:srgbClr val="000000">
                      <a:alpha val="43137"/>
                    </a:srgbClr>
                  </a:outerShdw>
                </a:effectLst>
                <a:latin typeface="Arial Narrow" pitchFamily="34" charset="0"/>
              </a:rPr>
              <a:t>“Hipótesis de </a:t>
            </a:r>
            <a:r>
              <a:rPr lang="es-AR" sz="2000" b="1" dirty="0" err="1" smtClean="0">
                <a:solidFill>
                  <a:srgbClr val="CC0066"/>
                </a:solidFill>
                <a:effectLst>
                  <a:outerShdw blurRad="38100" dist="38100" dir="2700000" algn="tl">
                    <a:srgbClr val="000000">
                      <a:alpha val="43137"/>
                    </a:srgbClr>
                  </a:outerShdw>
                </a:effectLst>
                <a:latin typeface="Arial Narrow" pitchFamily="34" charset="0"/>
              </a:rPr>
              <a:t>Navier</a:t>
            </a:r>
            <a:r>
              <a:rPr lang="es-AR" sz="2000" b="1" dirty="0" smtClean="0">
                <a:solidFill>
                  <a:srgbClr val="CC0066"/>
                </a:solidFill>
                <a:effectLst>
                  <a:outerShdw blurRad="38100" dist="38100" dir="2700000" algn="tl">
                    <a:srgbClr val="000000">
                      <a:alpha val="43137"/>
                    </a:srgbClr>
                  </a:outerShdw>
                </a:effectLst>
                <a:latin typeface="Arial Narrow" pitchFamily="34" charset="0"/>
              </a:rPr>
              <a:t>”</a:t>
            </a:r>
            <a:r>
              <a:rPr lang="es-AR" sz="2000" dirty="0" smtClean="0">
                <a:latin typeface="Arial Narrow" pitchFamily="34" charset="0"/>
              </a:rPr>
              <a:t>. La cual dice:</a:t>
            </a:r>
          </a:p>
          <a:p>
            <a:pPr marL="109728" indent="0" algn="ctr">
              <a:lnSpc>
                <a:spcPct val="120000"/>
              </a:lnSpc>
              <a:spcBef>
                <a:spcPts val="1800"/>
              </a:spcBef>
              <a:spcAft>
                <a:spcPts val="600"/>
              </a:spcAft>
              <a:buNone/>
            </a:pPr>
            <a:r>
              <a:rPr lang="es-AR" sz="2000" b="1" i="1" dirty="0" smtClean="0">
                <a:solidFill>
                  <a:srgbClr val="CC0066"/>
                </a:solidFill>
                <a:effectLst>
                  <a:outerShdw blurRad="38100" dist="38100" dir="2700000" algn="tl">
                    <a:srgbClr val="000000">
                      <a:alpha val="43137"/>
                    </a:srgbClr>
                  </a:outerShdw>
                </a:effectLst>
                <a:latin typeface="Arial Narrow" pitchFamily="34" charset="0"/>
              </a:rPr>
              <a:t>“Las secciones que originalmente eran planas antes de la deformación por solicitación axil, seguirán siendo planas después de la misma, conservarán su forma y se desplazarán paralelas a si mismas”</a:t>
            </a: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59129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lnSpc>
                <a:spcPct val="120000"/>
              </a:lnSpc>
              <a:spcBef>
                <a:spcPts val="600"/>
              </a:spcBef>
              <a:spcAft>
                <a:spcPts val="600"/>
              </a:spcAft>
              <a:buNone/>
            </a:pPr>
            <a:r>
              <a:rPr lang="es-AR" sz="2000" dirty="0" smtClean="0">
                <a:latin typeface="Arial Narrow" pitchFamily="34" charset="0"/>
              </a:rPr>
              <a:t>Las siguientes figuras muestran como es la variación de las tensiones en las secciones cercanas a las zonas de aplicación de las cargas y de los apoyos para una carga, que si bien es de compresión, los diagramas terminan siendo muy similares, prácticamente idénticos, para una de tracción.</a:t>
            </a:r>
          </a:p>
          <a:p>
            <a:pPr marL="109728" indent="0" algn="just">
              <a:lnSpc>
                <a:spcPct val="120000"/>
              </a:lnSpc>
              <a:spcBef>
                <a:spcPts val="600"/>
              </a:spcBef>
              <a:spcAft>
                <a:spcPts val="600"/>
              </a:spcAft>
              <a:buNone/>
            </a:pPr>
            <a:r>
              <a:rPr lang="es-AR" sz="2000" dirty="0" smtClean="0">
                <a:latin typeface="Arial Narrow" pitchFamily="34" charset="0"/>
              </a:rPr>
              <a:t>Asimismo, se indican los valores máximos y mínimos de cada diagrama y las respectivas relaciones entre ellos y los valores medios.</a:t>
            </a:r>
          </a:p>
          <a:p>
            <a:pPr marL="109728" indent="0" algn="just">
              <a:lnSpc>
                <a:spcPct val="120000"/>
              </a:lnSpc>
              <a:spcBef>
                <a:spcPts val="600"/>
              </a:spcBef>
              <a:spcAft>
                <a:spcPts val="600"/>
              </a:spcAft>
              <a:buNone/>
            </a:pPr>
            <a:endParaRPr lang="es-AR" sz="2000" b="1" i="1" dirty="0" smtClean="0">
              <a:solidFill>
                <a:srgbClr val="CC0066"/>
              </a:solidFill>
              <a:effectLst>
                <a:outerShdw blurRad="38100" dist="38100" dir="2700000" algn="tl">
                  <a:srgbClr val="000000">
                    <a:alpha val="43137"/>
                  </a:srgbClr>
                </a:outerShdw>
              </a:effectLst>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08" y="3573016"/>
            <a:ext cx="5572800" cy="2897067"/>
          </a:xfrm>
          <a:prstGeom prst="rect">
            <a:avLst/>
          </a:prstGeom>
        </p:spPr>
      </p:pic>
      <p:sp>
        <p:nvSpPr>
          <p:cNvPr id="10" name="CuadroTexto 9"/>
          <p:cNvSpPr txBox="1"/>
          <p:nvPr/>
        </p:nvSpPr>
        <p:spPr>
          <a:xfrm>
            <a:off x="7006806" y="5626637"/>
            <a:ext cx="2698722" cy="646331"/>
          </a:xfrm>
          <a:prstGeom prst="rect">
            <a:avLst/>
          </a:prstGeom>
          <a:noFill/>
        </p:spPr>
        <p:txBody>
          <a:bodyPr wrap="square" rtlCol="0">
            <a:spAutoFit/>
          </a:bodyPr>
          <a:lstStyle/>
          <a:p>
            <a:pPr algn="just">
              <a:lnSpc>
                <a:spcPct val="120000"/>
              </a:lnSpc>
              <a:spcBef>
                <a:spcPts val="600"/>
              </a:spcBef>
              <a:spcAft>
                <a:spcPts val="600"/>
              </a:spcAft>
            </a:pPr>
            <a:r>
              <a:rPr lang="es-AR" sz="1000" b="1" u="sng" dirty="0" smtClean="0">
                <a:solidFill>
                  <a:srgbClr val="CC9900"/>
                </a:solidFill>
                <a:latin typeface="Arial Narrow" pitchFamily="34" charset="0"/>
              </a:rPr>
              <a:t>FUENTE:</a:t>
            </a:r>
            <a:r>
              <a:rPr lang="es-AR" sz="1000" dirty="0" smtClean="0">
                <a:solidFill>
                  <a:srgbClr val="CC9900"/>
                </a:solidFill>
                <a:latin typeface="Arial Narrow" pitchFamily="34" charset="0"/>
              </a:rPr>
              <a:t> “Mecánica de Materiales” – BEER-JOHNSTON-</a:t>
            </a:r>
            <a:r>
              <a:rPr lang="es-AR" sz="1000" dirty="0" err="1" smtClean="0">
                <a:solidFill>
                  <a:srgbClr val="CC9900"/>
                </a:solidFill>
                <a:latin typeface="Arial Narrow" pitchFamily="34" charset="0"/>
              </a:rPr>
              <a:t>DeWOLF</a:t>
            </a:r>
            <a:r>
              <a:rPr lang="es-AR" sz="1000" dirty="0" smtClean="0">
                <a:solidFill>
                  <a:srgbClr val="CC9900"/>
                </a:solidFill>
                <a:latin typeface="Arial Narrow" pitchFamily="34" charset="0"/>
              </a:rPr>
              <a:t>-MAZUREK – McGraw Hill – 6º Ed. – Cap. 2</a:t>
            </a: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0217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08 – EXPRESIONES Y VARIABLES: DESARROLLO</a:t>
            </a:r>
            <a:endParaRPr lang="es-AR" sz="2400" dirty="0">
              <a:solidFill>
                <a:srgbClr val="CC3300"/>
              </a:solidFill>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De lo visto precedentemente, se observa que todos los puntos de una sección experimentan el mismo desplazamiento. Los otros puntos de otras secciones podrán experimentar, en su caso más general, distintos desplazamientos entre ellas y, en especial, con relación a la primera sección;</a:t>
            </a: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Pero en todas ellas, se verificará que todos los puntos de una sección experimentarán el mismo desplazamiento.</a:t>
            </a: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Es decir, se tendrá que:</a:t>
            </a:r>
            <a:endParaRPr lang="es-AR" sz="2000" dirty="0">
              <a:latin typeface="Arial Narrow" pitchFamily="34" charset="0"/>
            </a:endParaRPr>
          </a:p>
          <a:p>
            <a:pPr marL="197100" indent="0" algn="ctr">
              <a:spcBef>
                <a:spcPts val="1200"/>
              </a:spcBef>
              <a:spcAft>
                <a:spcPts val="600"/>
              </a:spcAft>
              <a:buClr>
                <a:srgbClr val="0099CC"/>
              </a:buClr>
              <a:buSzPct val="100000"/>
              <a:buNone/>
            </a:pPr>
            <a:r>
              <a:rPr lang="es-AR" sz="2000" dirty="0" smtClean="0">
                <a:latin typeface="Arial Narrow" pitchFamily="34" charset="0"/>
              </a:rPr>
              <a:t>y que:</a:t>
            </a: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4509120"/>
            <a:ext cx="1470600" cy="504401"/>
          </a:xfrm>
          <a:prstGeom prst="rect">
            <a:avLst/>
          </a:prstGeom>
          <a:ln w="6350">
            <a:solidFill>
              <a:srgbClr val="0099CC"/>
            </a:solidFill>
          </a:ln>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600" y="4509119"/>
            <a:ext cx="1470600" cy="504401"/>
          </a:xfrm>
          <a:prstGeom prst="rect">
            <a:avLst/>
          </a:prstGeom>
          <a:ln>
            <a:solidFill>
              <a:srgbClr val="0099CC"/>
            </a:solidFill>
          </a:ln>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0850" y="5219827"/>
            <a:ext cx="2438100" cy="504401"/>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0916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lnSpcReduction="10000"/>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Se realiza a continuación el siguiente razonamiento:</a:t>
            </a: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454500" indent="-342900" algn="just">
              <a:spcBef>
                <a:spcPts val="600"/>
              </a:spcBef>
              <a:spcAft>
                <a:spcPts val="600"/>
              </a:spcAft>
              <a:buClr>
                <a:srgbClr val="0099CC"/>
              </a:buClr>
              <a:buSzPct val="100000"/>
              <a:buFont typeface="Arial" panose="020B0604020202020204" pitchFamily="34" charset="0"/>
              <a:buChar char="•"/>
            </a:pPr>
            <a:r>
              <a:rPr lang="es-AR" sz="2000" dirty="0">
                <a:latin typeface="Arial Narrow" pitchFamily="34" charset="0"/>
              </a:rPr>
              <a:t>Se observa que en todos los puntos de una misma sección actúa la misma tensión normal.</a:t>
            </a: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08" y="1628800"/>
            <a:ext cx="2921850" cy="989400"/>
          </a:xfrm>
          <a:prstGeom prst="rect">
            <a:avLst/>
          </a:prstGeom>
        </p:spPr>
      </p:pic>
      <p:pic>
        <p:nvPicPr>
          <p:cNvPr id="10" name="Imagen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4405" y="1968038"/>
            <a:ext cx="1060796" cy="310923"/>
          </a:xfrm>
          <a:prstGeom prst="rect">
            <a:avLst/>
          </a:prstGeom>
        </p:spPr>
      </p:pic>
      <p:pic>
        <p:nvPicPr>
          <p:cNvPr id="14" name="Imagen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48588" y="1968036"/>
            <a:ext cx="1060796" cy="310923"/>
          </a:xfrm>
          <a:prstGeom prst="rect">
            <a:avLst/>
          </a:prstGeom>
        </p:spPr>
      </p:pic>
      <p:pic>
        <p:nvPicPr>
          <p:cNvPr id="15" name="Imagen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6616" y="3068960"/>
            <a:ext cx="1060796" cy="310923"/>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736" y="2708920"/>
            <a:ext cx="2921850" cy="989400"/>
          </a:xfrm>
          <a:prstGeom prst="rect">
            <a:avLst/>
          </a:prstGeom>
        </p:spPr>
      </p:pic>
      <p:pic>
        <p:nvPicPr>
          <p:cNvPr id="17" name="Imagen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01072" y="3048159"/>
            <a:ext cx="1060796" cy="310923"/>
          </a:xfrm>
          <a:prstGeom prst="rect">
            <a:avLst/>
          </a:prstGeom>
        </p:spPr>
      </p:pic>
      <p:pic>
        <p:nvPicPr>
          <p:cNvPr id="19" name="Imagen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07302" y="3075608"/>
            <a:ext cx="1060796" cy="310923"/>
          </a:xfrm>
          <a:prstGeom prst="rect">
            <a:avLst/>
          </a:prstGeom>
        </p:spPr>
      </p:pic>
      <p:pic>
        <p:nvPicPr>
          <p:cNvPr id="20" name="Imagen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96616" y="4221616"/>
            <a:ext cx="1060796" cy="310923"/>
          </a:xfrm>
          <a:prstGeom prst="rect">
            <a:avLst/>
          </a:prstGeom>
        </p:spPr>
      </p:pic>
      <p:pic>
        <p:nvPicPr>
          <p:cNvPr id="21" name="Imagen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512" y="3867177"/>
            <a:ext cx="3405600" cy="989400"/>
          </a:xfrm>
          <a:prstGeom prst="rect">
            <a:avLst/>
          </a:prstGeom>
        </p:spPr>
      </p:pic>
      <p:pic>
        <p:nvPicPr>
          <p:cNvPr id="22" name="Imagen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33120" y="4213551"/>
            <a:ext cx="1060796" cy="310923"/>
          </a:xfrm>
          <a:prstGeom prst="rect">
            <a:avLst/>
          </a:prstGeom>
        </p:spPr>
      </p:pic>
      <p:pic>
        <p:nvPicPr>
          <p:cNvPr id="26" name="Imagen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87580" y="5173703"/>
            <a:ext cx="1060796" cy="310923"/>
          </a:xfrm>
          <a:prstGeom prst="rect">
            <a:avLst/>
          </a:prstGeom>
        </p:spPr>
      </p:pic>
      <p:pic>
        <p:nvPicPr>
          <p:cNvPr id="28" name="Imagen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1005" y="4869160"/>
            <a:ext cx="2921850" cy="989400"/>
          </a:xfrm>
          <a:prstGeom prst="rect">
            <a:avLst/>
          </a:prstGeom>
        </p:spPr>
      </p:pic>
      <p:pic>
        <p:nvPicPr>
          <p:cNvPr id="29" name="Imagen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43395" y="5189952"/>
            <a:ext cx="1060796" cy="310923"/>
          </a:xfrm>
          <a:prstGeom prst="rect">
            <a:avLst/>
          </a:prstGeom>
        </p:spPr>
      </p:pic>
      <p:pic>
        <p:nvPicPr>
          <p:cNvPr id="30" name="Imagen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518" y="5072932"/>
            <a:ext cx="2679975" cy="504401"/>
          </a:xfrm>
          <a:prstGeom prst="rect">
            <a:avLst/>
          </a:prstGeom>
        </p:spPr>
      </p:pic>
      <p:pic>
        <p:nvPicPr>
          <p:cNvPr id="31" name="Imagen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998" y="3861048"/>
            <a:ext cx="2438100" cy="989400"/>
          </a:xfrm>
          <a:prstGeom prst="rect">
            <a:avLst/>
          </a:prstGeom>
        </p:spPr>
      </p:pic>
      <p:pic>
        <p:nvPicPr>
          <p:cNvPr id="32" name="Imagen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2507" y="1849596"/>
            <a:ext cx="1228725" cy="504401"/>
          </a:xfrm>
          <a:prstGeom prst="rect">
            <a:avLst/>
          </a:prstGeom>
        </p:spPr>
      </p:pic>
      <p:pic>
        <p:nvPicPr>
          <p:cNvPr id="33" name="Imagen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5208" y="2976554"/>
            <a:ext cx="1470600" cy="504401"/>
          </a:xfrm>
          <a:prstGeom prst="rect">
            <a:avLst/>
          </a:prstGeom>
        </p:spPr>
      </p:pic>
      <p:pic>
        <p:nvPicPr>
          <p:cNvPr id="24" name="Imagen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25" name="Imagen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8771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1000"/>
                                        <p:tgtEl>
                                          <p:spTgt spid="22"/>
                                        </p:tgtEl>
                                      </p:cBhvr>
                                    </p:animEffect>
                                    <p:anim calcmode="lin" valueType="num">
                                      <p:cBhvr>
                                        <p:cTn id="72" dur="1000" fill="hold"/>
                                        <p:tgtEl>
                                          <p:spTgt spid="22"/>
                                        </p:tgtEl>
                                        <p:attrNameLst>
                                          <p:attrName>ppt_x</p:attrName>
                                        </p:attrNameLst>
                                      </p:cBhvr>
                                      <p:tavLst>
                                        <p:tav tm="0">
                                          <p:val>
                                            <p:strVal val="#ppt_x"/>
                                          </p:val>
                                        </p:tav>
                                        <p:tav tm="100000">
                                          <p:val>
                                            <p:strVal val="#ppt_x"/>
                                          </p:val>
                                        </p:tav>
                                      </p:tavLst>
                                    </p:anim>
                                    <p:anim calcmode="lin" valueType="num">
                                      <p:cBhvr>
                                        <p:cTn id="73" dur="1000" fill="hold"/>
                                        <p:tgtEl>
                                          <p:spTgt spid="2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000"/>
                                        <p:tgtEl>
                                          <p:spTgt spid="26"/>
                                        </p:tgtEl>
                                      </p:cBhvr>
                                    </p:animEffect>
                                    <p:anim calcmode="lin" valueType="num">
                                      <p:cBhvr>
                                        <p:cTn id="82" dur="1000" fill="hold"/>
                                        <p:tgtEl>
                                          <p:spTgt spid="26"/>
                                        </p:tgtEl>
                                        <p:attrNameLst>
                                          <p:attrName>ppt_x</p:attrName>
                                        </p:attrNameLst>
                                      </p:cBhvr>
                                      <p:tavLst>
                                        <p:tav tm="0">
                                          <p:val>
                                            <p:strVal val="#ppt_x"/>
                                          </p:val>
                                        </p:tav>
                                        <p:tav tm="100000">
                                          <p:val>
                                            <p:strVal val="#ppt_x"/>
                                          </p:val>
                                        </p:tav>
                                      </p:tavLst>
                                    </p:anim>
                                    <p:anim calcmode="lin" valueType="num">
                                      <p:cBhvr>
                                        <p:cTn id="8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barn(inVertical)">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1000"/>
                                        <p:tgtEl>
                                          <p:spTgt spid="30"/>
                                        </p:tgtEl>
                                      </p:cBhvr>
                                    </p:animEffect>
                                    <p:anim calcmode="lin" valueType="num">
                                      <p:cBhvr>
                                        <p:cTn id="99" dur="1000" fill="hold"/>
                                        <p:tgtEl>
                                          <p:spTgt spid="30"/>
                                        </p:tgtEl>
                                        <p:attrNameLst>
                                          <p:attrName>ppt_x</p:attrName>
                                        </p:attrNameLst>
                                      </p:cBhvr>
                                      <p:tavLst>
                                        <p:tav tm="0">
                                          <p:val>
                                            <p:strVal val="#ppt_x"/>
                                          </p:val>
                                        </p:tav>
                                        <p:tav tm="100000">
                                          <p:val>
                                            <p:strVal val="#ppt_x"/>
                                          </p:val>
                                        </p:tav>
                                      </p:tavLst>
                                    </p:anim>
                                    <p:anim calcmode="lin" valueType="num">
                                      <p:cBhvr>
                                        <p:cTn id="10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3">
                                            <p:txEl>
                                              <p:pRg st="11" end="11"/>
                                            </p:txEl>
                                          </p:spTgt>
                                        </p:tgtEl>
                                        <p:attrNameLst>
                                          <p:attrName>style.visibility</p:attrName>
                                        </p:attrNameLst>
                                      </p:cBhvr>
                                      <p:to>
                                        <p:strVal val="visible"/>
                                      </p:to>
                                    </p:set>
                                    <p:animEffect transition="in" filter="blinds(horizontal)">
                                      <p:cBhvr>
                                        <p:cTn id="10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b="1" u="sng" dirty="0" smtClean="0">
                <a:solidFill>
                  <a:srgbClr val="CC3300"/>
                </a:solidFill>
                <a:latin typeface="Arial Narrow" pitchFamily="34" charset="0"/>
              </a:rPr>
              <a:t>1º Ecuación de Equivalencia:</a:t>
            </a: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Teniendo en cuenta el diagrama Tensión-Deformación ideal para un material dúctil:</a:t>
            </a: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6" name="Imagen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8624" y="1747969"/>
            <a:ext cx="2109399" cy="81693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675" y="1669266"/>
            <a:ext cx="2921850" cy="989400"/>
          </a:xfrm>
          <a:prstGeom prst="rect">
            <a:avLst/>
          </a:prstGeom>
        </p:spPr>
      </p:pic>
      <p:pic>
        <p:nvPicPr>
          <p:cNvPr id="12" name="Imagen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56065" y="1747968"/>
            <a:ext cx="3316511" cy="816935"/>
          </a:xfrm>
          <a:prstGeom prst="rect">
            <a:avLst/>
          </a:prstGeom>
        </p:spPr>
      </p:pic>
      <p:pic>
        <p:nvPicPr>
          <p:cNvPr id="23" name="Imagen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14556" y="3008411"/>
            <a:ext cx="2097206" cy="573074"/>
          </a:xfrm>
          <a:prstGeom prst="rect">
            <a:avLst/>
          </a:prstGeom>
          <a:ln w="19050">
            <a:solidFill>
              <a:srgbClr val="CC0066"/>
            </a:solidFill>
          </a:ln>
        </p:spPr>
      </p:pic>
      <p:pic>
        <p:nvPicPr>
          <p:cNvPr id="24" name="Imagen 2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691056" y="2979533"/>
            <a:ext cx="1847248" cy="652329"/>
          </a:xfrm>
          <a:prstGeom prst="rect">
            <a:avLst/>
          </a:prstGeom>
          <a:ln w="19050">
            <a:solidFill>
              <a:srgbClr val="CC0066"/>
            </a:solidFill>
          </a:ln>
        </p:spPr>
      </p:pic>
      <p:pic>
        <p:nvPicPr>
          <p:cNvPr id="93" name="Imagen 9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63531" y="2971832"/>
            <a:ext cx="1841152" cy="646232"/>
          </a:xfrm>
          <a:prstGeom prst="rect">
            <a:avLst/>
          </a:prstGeom>
          <a:ln w="19050">
            <a:solidFill>
              <a:srgbClr val="CC0066"/>
            </a:solidFill>
          </a:ln>
        </p:spPr>
      </p:pic>
      <p:pic>
        <p:nvPicPr>
          <p:cNvPr id="95" name="Imagen 9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259023" y="4293096"/>
            <a:ext cx="2951520" cy="2538814"/>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3806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1000"/>
                                        <p:tgtEl>
                                          <p:spTgt spid="93"/>
                                        </p:tgtEl>
                                      </p:cBhvr>
                                    </p:animEffect>
                                    <p:anim calcmode="lin" valueType="num">
                                      <p:cBhvr>
                                        <p:cTn id="38" dur="1000" fill="hold"/>
                                        <p:tgtEl>
                                          <p:spTgt spid="93"/>
                                        </p:tgtEl>
                                        <p:attrNameLst>
                                          <p:attrName>ppt_x</p:attrName>
                                        </p:attrNameLst>
                                      </p:cBhvr>
                                      <p:tavLst>
                                        <p:tav tm="0">
                                          <p:val>
                                            <p:strVal val="#ppt_x"/>
                                          </p:val>
                                        </p:tav>
                                        <p:tav tm="100000">
                                          <p:val>
                                            <p:strVal val="#ppt_x"/>
                                          </p:val>
                                        </p:tav>
                                      </p:tavLst>
                                    </p:anim>
                                    <p:anim calcmode="lin" valueType="num">
                                      <p:cBhvr>
                                        <p:cTn id="3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linds(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circle(in)">
                                      <p:cBhvr>
                                        <p:cTn id="49"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Se observa que el hecho de alcanzar la tensión y la deformación de fluencia por parte de algún punto de una sección, el mismo constituye un estado límite para el elemento estructural, tanto desde el punto de vista de la resistencia estructural como de la </a:t>
            </a:r>
            <a:r>
              <a:rPr lang="es-AR" sz="2000" dirty="0" err="1" smtClean="0">
                <a:latin typeface="Arial Narrow" pitchFamily="34" charset="0"/>
              </a:rPr>
              <a:t>deformabilidad</a:t>
            </a:r>
            <a:r>
              <a:rPr lang="es-AR" sz="2000" dirty="0" smtClean="0">
                <a:latin typeface="Arial Narrow" pitchFamily="34" charset="0"/>
              </a:rPr>
              <a:t> del mismo;</a:t>
            </a: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Por lo tanto, se considera necesario que la estructura se encuentre alejada de tal punto y con un margen de seguridad mínimo, establecido por la Normas, Códigos y Reglamentos de Cálculo y Dimensionamiento Estructural de cada país;</a:t>
            </a: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Este margen de seguridad se denomina “</a:t>
            </a:r>
            <a:r>
              <a:rPr lang="es-AR" sz="2000" b="1" dirty="0" smtClean="0">
                <a:solidFill>
                  <a:srgbClr val="CC0066"/>
                </a:solidFill>
                <a:latin typeface="Arial Narrow" pitchFamily="34" charset="0"/>
              </a:rPr>
              <a:t>Coeficiente de Seguridad – CS</a:t>
            </a:r>
            <a:r>
              <a:rPr lang="es-AR" sz="2000" dirty="0" smtClean="0">
                <a:latin typeface="Arial Narrow" pitchFamily="34" charset="0"/>
              </a:rPr>
              <a:t>” o “</a:t>
            </a:r>
            <a:r>
              <a:rPr lang="es-AR" sz="2000" b="1" dirty="0" smtClean="0">
                <a:solidFill>
                  <a:srgbClr val="CC0066"/>
                </a:solidFill>
                <a:latin typeface="Arial Narrow" pitchFamily="34" charset="0"/>
              </a:rPr>
              <a:t>Factor de Seguridad – FS</a:t>
            </a:r>
            <a:r>
              <a:rPr lang="es-AR" sz="2000" dirty="0" smtClean="0">
                <a:latin typeface="Arial Narrow" pitchFamily="34" charset="0"/>
              </a:rPr>
              <a:t>”, y cuyo valor es mayor que la unidad y es función de varias variables:</a:t>
            </a: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EII-358 – 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896" y="5157192"/>
            <a:ext cx="1470600" cy="50440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559" y="4928461"/>
            <a:ext cx="1712475" cy="989400"/>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804" y="5157191"/>
            <a:ext cx="1954350" cy="504401"/>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4194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Luego, los problemas que surgen de las expresiones anteriores son los siguientes:</a:t>
            </a:r>
          </a:p>
          <a:p>
            <a:pPr marL="1260000" lvl="1" indent="-450000" algn="just">
              <a:spcBef>
                <a:spcPts val="600"/>
              </a:spcBef>
              <a:spcAft>
                <a:spcPts val="600"/>
              </a:spcAft>
              <a:buClr>
                <a:srgbClr val="0099CC"/>
              </a:buClr>
              <a:buSzPct val="100000"/>
              <a:buFont typeface="+mj-lt"/>
              <a:buAutoNum type="romanUcPeriod"/>
            </a:pPr>
            <a:r>
              <a:rPr lang="es-AR" sz="1800" b="1" u="sng" dirty="0" smtClean="0">
                <a:solidFill>
                  <a:srgbClr val="0099CC"/>
                </a:solidFill>
                <a:latin typeface="Arial Narrow" pitchFamily="34" charset="0"/>
              </a:rPr>
              <a:t>PROBLEMA DE VERIFICACIÓN DE SECCIONES:</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Verificar una sección o un elemento estructural, desde el punto de vista de la resistencia, es comparar la tensión de trabajo o de servicio con la tensión admisible:</a:t>
            </a: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a:latin typeface="Arial Narrow" pitchFamily="34" charset="0"/>
            </a:endParaRP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smtClean="0">
              <a:latin typeface="Arial Narrow" pitchFamily="34" charset="0"/>
            </a:endParaRP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smtClean="0">
              <a:latin typeface="Arial Narrow" pitchFamily="34" charset="0"/>
            </a:endParaRP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En este caso, se conoce el material del cual está hecho el elemento estructural o la estructura, la tipología estructural, los tipos de secciones, y el dimensionado de los mismos.</a:t>
            </a:r>
            <a:endParaRPr lang="es-AR" sz="18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38</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12" y="3140968"/>
            <a:ext cx="4131225" cy="9894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08773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1260000" lvl="1" indent="-450000" algn="just">
              <a:spcBef>
                <a:spcPts val="600"/>
              </a:spcBef>
              <a:spcAft>
                <a:spcPts val="600"/>
              </a:spcAft>
              <a:buClr>
                <a:srgbClr val="0099CC"/>
              </a:buClr>
              <a:buSzPct val="100000"/>
              <a:buFont typeface="+mj-lt"/>
              <a:buAutoNum type="romanUcPeriod" startAt="2"/>
            </a:pPr>
            <a:r>
              <a:rPr lang="es-AR" sz="1800" b="1" u="sng" dirty="0" smtClean="0">
                <a:solidFill>
                  <a:srgbClr val="0099CC"/>
                </a:solidFill>
                <a:latin typeface="Arial Narrow" pitchFamily="34" charset="0"/>
              </a:rPr>
              <a:t>PROBLEMA DE DIMENSIONADO DE SECCIONES:</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Dimensionar una sección es definir el tipo de sección y sus dimensiones;</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En el caso de la solicitación axil este dimensionado solamente depende de la cantidad de área de la sección, y no del tipo de la misma. Este concepto es rigurosamente cierto para elementos estructurales solicitados a tracción y para elementos estructurales solicitados a compresión que no son susceptibles de sufrir “pandeo”;</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Si están solicitados a compresión y pueden sufrir pandeo, el dimensionado dependerá no sólo de la cantidad de materia que constituye la sección transversal, es decir, del área; sino también del tipo de sección, de la distribución de la materia en la sección;</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 expresión de dimensionado viene dada por</a:t>
            </a:r>
            <a:r>
              <a:rPr lang="es-AR" sz="1800" dirty="0">
                <a:latin typeface="Arial Narrow" pitchFamily="34" charset="0"/>
              </a:rPr>
              <a:t>:</a:t>
            </a:r>
            <a:endParaRPr lang="es-AR" sz="1800" dirty="0" smtClean="0">
              <a:latin typeface="Arial Narrow" pitchFamily="34" charset="0"/>
            </a:endParaRP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39</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984" y="5383382"/>
            <a:ext cx="2921850" cy="9894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40555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r>
              <a:rPr lang="es-AR" sz="2000" dirty="0" smtClean="0">
                <a:latin typeface="Arial Narrow" pitchFamily="34" charset="0"/>
              </a:rPr>
              <a:t>Es necesario recordar el desarrollo teórico sobre el cual se basa la definición dada de </a:t>
            </a:r>
            <a:r>
              <a:rPr lang="es-AR" sz="2000" b="1" dirty="0" smtClean="0">
                <a:solidFill>
                  <a:srgbClr val="0099CC"/>
                </a:solidFill>
                <a:effectLst>
                  <a:outerShdw blurRad="38100" dist="38100" dir="2700000" algn="tl">
                    <a:srgbClr val="000000">
                      <a:alpha val="43137"/>
                    </a:srgbClr>
                  </a:outerShdw>
                </a:effectLst>
                <a:latin typeface="Arial Narrow" pitchFamily="34" charset="0"/>
              </a:rPr>
              <a:t>Solicitación Axil</a:t>
            </a:r>
            <a:r>
              <a:rPr lang="es-AR" sz="2000" dirty="0" smtClean="0">
                <a:latin typeface="Arial Narrow" pitchFamily="34" charset="0"/>
              </a:rPr>
              <a:t>. Las siguientes figuras muestran y ejemplifican al mismo.</a:t>
            </a: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5597833" y="2060848"/>
            <a:ext cx="4320000" cy="4825937"/>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Considérese un cuerpo en un instante “t” determinado, </a:t>
            </a:r>
            <a:r>
              <a:rPr lang="es-AR" b="1" baseline="30000" dirty="0" err="1" smtClean="0">
                <a:latin typeface="Baskerville Old Face" panose="02020602080505020303" pitchFamily="18" charset="0"/>
              </a:rPr>
              <a:t>t</a:t>
            </a:r>
            <a:r>
              <a:rPr lang="es-AR" b="1" dirty="0" err="1" smtClean="0">
                <a:latin typeface="Baskerville Old Face" panose="02020602080505020303" pitchFamily="18" charset="0"/>
              </a:rPr>
              <a:t>C</a:t>
            </a:r>
            <a:r>
              <a:rPr lang="es-AR" dirty="0" smtClean="0">
                <a:latin typeface="Arial Narrow" panose="020B0606020202030204" pitchFamily="34" charset="0"/>
              </a:rPr>
              <a:t>, sobre el cual actúa un conjunto de fuerzas exteriores “Pi”, que se encuentra en equilibrio;</a:t>
            </a: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Por lo tanto, se tendrá que:</a:t>
            </a: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smtClean="0">
              <a:latin typeface="Arial Narrow" panose="020B0606020202030204" pitchFamily="34" charset="0"/>
            </a:endParaRP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smtClean="0">
              <a:latin typeface="Arial Narrow" panose="020B0606020202030204" pitchFamily="34" charset="0"/>
            </a:endParaRP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Verificándose que:</a:t>
            </a: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a:latin typeface="Arial Narrow" panose="020B0606020202030204" pitchFamily="34" charset="0"/>
            </a:endParaRP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smtClean="0">
              <a:latin typeface="Arial Narrow" panose="020B0606020202030204" pitchFamily="34" charset="0"/>
            </a:endParaRP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a:latin typeface="Arial Narrow" panose="020B0606020202030204" pitchFamily="34" charset="0"/>
            </a:endParaRPr>
          </a:p>
        </p:txBody>
      </p:sp>
      <p:pic>
        <p:nvPicPr>
          <p:cNvPr id="7" name="Imagen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6010" y="2348880"/>
            <a:ext cx="3845813" cy="2619000"/>
          </a:xfrm>
          <a:prstGeom prst="rect">
            <a:avLst/>
          </a:prstGeom>
        </p:spPr>
      </p:pic>
      <p:pic>
        <p:nvPicPr>
          <p:cNvPr id="13" name="Imagen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59747" y="5500167"/>
            <a:ext cx="1023938" cy="1131666"/>
          </a:xfrm>
          <a:prstGeom prst="rect">
            <a:avLst/>
          </a:prstGeom>
        </p:spPr>
      </p:pic>
      <p:pic>
        <p:nvPicPr>
          <p:cNvPr id="14" name="Imagen 1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41958" y="4184869"/>
            <a:ext cx="2031750" cy="573916"/>
          </a:xfrm>
          <a:prstGeom prst="rect">
            <a:avLst/>
          </a:prstGeom>
        </p:spPr>
      </p:pic>
    </p:spTree>
    <p:extLst>
      <p:ext uri="{BB962C8B-B14F-4D97-AF65-F5344CB8AC3E}">
        <p14:creationId xmlns:p14="http://schemas.microsoft.com/office/powerpoint/2010/main" val="15132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linds(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linds(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linds(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1260000" lvl="1" indent="-450000" algn="just">
              <a:spcBef>
                <a:spcPts val="600"/>
              </a:spcBef>
              <a:spcAft>
                <a:spcPts val="600"/>
              </a:spcAft>
              <a:buClr>
                <a:srgbClr val="0099CC"/>
              </a:buClr>
              <a:buSzPct val="100000"/>
              <a:buFont typeface="+mj-lt"/>
              <a:buAutoNum type="romanUcPeriod" startAt="3"/>
            </a:pPr>
            <a:r>
              <a:rPr lang="es-AR" sz="1800" b="1" u="sng" dirty="0">
                <a:solidFill>
                  <a:srgbClr val="0099CC"/>
                </a:solidFill>
                <a:latin typeface="Arial Narrow" pitchFamily="34" charset="0"/>
              </a:rPr>
              <a:t>PROBLEMA DE CAPACIDAD PORTANTE:</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En muchas ocasiones o situaciones, sucede que es necesario determinar la capacidad portante del elemento estructural;</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Y la pregunta es, Qué es la Capacidad Portante?;</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Para ello se supondrá que son conocidas toda las dimensiones del elemento estructural, particularmente interesa el área; y también son conocidas las características del material, en particular, su tensión de fluencia y el coeficiente de seguridad a ser aplicado o directamente se conoce la tensión admisible;</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En principio, vamos a entender como “capacidad portante” de una sección, al valor del esfuerzo normal o axil que provoca que en todos los puntos de la misma, se alcance la tensión admisible;</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A dicho valor, también se lo conoce como “esfuerzo admisible” de la sección;</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De la definición anterior se desprende que si la sección y la función “esfuerzo normal” son constantes, la “capacidad portante” será la misma para todas ellas. Y por consiguiente, dicho valor será, también, la del elemento estructural;</a:t>
            </a: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40</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7066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Si </a:t>
            </a:r>
            <a:r>
              <a:rPr lang="es-AR" sz="1800" dirty="0">
                <a:latin typeface="Arial Narrow" pitchFamily="34" charset="0"/>
              </a:rPr>
              <a:t>la sección no fuera constante, y la función “esfuerzo normal” si lo fuera en todo el elemento estructural, distintas secciones soportarán distintos esfuerzos admisibles o tendrán distintas capacidades portantes. El menor de todos ellos, justamente, se corresponderá con la sección de menor área, y por lo tanto, condicionará la “capacidad portante” del elemento estructural; el cual será el esfuerzo admisible de la sección de menor área;</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Y finalmente, si tanto la sección como la función “esfuerzo normal” no son constantes, la combinación entre el área de la sección y de la tensión admisible que arroje el menor valor del esfuerzo normal admisible definirá a éste como la capacidad portante del elemento estructural; </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a:latin typeface="Arial Narrow" pitchFamily="34" charset="0"/>
              </a:rPr>
              <a:t>La expresión de determinación de la capacidad portante está dada para una sección, por:</a:t>
            </a: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41</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12" name="Imagen 11"/>
          <p:cNvPicPr>
            <a:picLocks noChangeAspect="1"/>
          </p:cNvPicPr>
          <p:nvPr/>
        </p:nvPicPr>
        <p:blipFill>
          <a:blip r:embed="rId5"/>
          <a:stretch>
            <a:fillRect/>
          </a:stretch>
        </p:blipFill>
        <p:spPr>
          <a:xfrm>
            <a:off x="4232920" y="5191434"/>
            <a:ext cx="3600000" cy="1045878"/>
          </a:xfrm>
          <a:prstGeom prst="rect">
            <a:avLst/>
          </a:prstGeom>
        </p:spPr>
      </p:pic>
    </p:spTree>
    <p:extLst>
      <p:ext uri="{BB962C8B-B14F-4D97-AF65-F5344CB8AC3E}">
        <p14:creationId xmlns:p14="http://schemas.microsoft.com/office/powerpoint/2010/main" val="2626094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1260000" lvl="1" indent="-450000" algn="just">
              <a:spcBef>
                <a:spcPts val="600"/>
              </a:spcBef>
              <a:spcAft>
                <a:spcPts val="600"/>
              </a:spcAft>
              <a:buClr>
                <a:srgbClr val="0099CC"/>
              </a:buClr>
              <a:buSzPct val="100000"/>
              <a:buFont typeface="+mj-lt"/>
              <a:buAutoNum type="romanUcPeriod" startAt="4"/>
            </a:pPr>
            <a:r>
              <a:rPr lang="es-AR" sz="1800" b="1" u="sng" dirty="0" smtClean="0">
                <a:solidFill>
                  <a:srgbClr val="0099CC"/>
                </a:solidFill>
                <a:latin typeface="Arial Narrow" pitchFamily="34" charset="0"/>
              </a:rPr>
              <a:t>CALIDADES DE ACERO:</a:t>
            </a:r>
          </a:p>
          <a:p>
            <a:pPr marL="1620000" lvl="1"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Las normas Argentinas establecen que las calidades de los aceros estructurales vienen dadas por la siguiente expresión:</a:t>
            </a: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smtClean="0">
              <a:latin typeface="Arial Narrow" pitchFamily="34" charset="0"/>
            </a:endParaRP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a:latin typeface="Arial Narrow" pitchFamily="34" charset="0"/>
            </a:endParaRPr>
          </a:p>
          <a:p>
            <a:pPr marL="1620000" lvl="1" indent="-342000" algn="just">
              <a:spcBef>
                <a:spcPts val="18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Ejemplos de lo anterior, son las siguientes calidades:</a:t>
            </a:r>
          </a:p>
          <a:p>
            <a:pPr marL="1620000" lvl="1" indent="-342000" algn="just">
              <a:spcBef>
                <a:spcPts val="600"/>
              </a:spcBef>
              <a:spcAft>
                <a:spcPts val="600"/>
              </a:spcAft>
              <a:buClr>
                <a:srgbClr val="0099CC"/>
              </a:buClr>
              <a:buSzPct val="100000"/>
              <a:buFont typeface="Arial" panose="020B0604020202020204" pitchFamily="34" charset="0"/>
              <a:buChar char="•"/>
            </a:pPr>
            <a:endParaRPr lang="es-AR" sz="18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576" y="2419212"/>
            <a:ext cx="3889350" cy="756600"/>
          </a:xfrm>
          <a:prstGeom prst="rect">
            <a:avLst/>
          </a:prstGeom>
          <a:ln w="19050">
            <a:solidFill>
              <a:srgbClr val="0099CC"/>
            </a:solidFill>
          </a:ln>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430" y="3792567"/>
            <a:ext cx="2921850" cy="2948801"/>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80655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b="1" u="sng" dirty="0" smtClean="0">
                <a:solidFill>
                  <a:srgbClr val="CC3300"/>
                </a:solidFill>
                <a:latin typeface="Arial Narrow" pitchFamily="34" charset="0"/>
              </a:rPr>
              <a:t>5º y 6º Ecuaciones de Equivalencia:</a:t>
            </a: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Las </a:t>
            </a:r>
            <a:r>
              <a:rPr lang="es-AR" sz="2000" dirty="0" err="1" smtClean="0">
                <a:latin typeface="Arial Narrow" pitchFamily="34" charset="0"/>
              </a:rPr>
              <a:t>Ecs</a:t>
            </a:r>
            <a:r>
              <a:rPr lang="es-AR" sz="2000" dirty="0" smtClean="0">
                <a:latin typeface="Arial Narrow" pitchFamily="34" charset="0"/>
              </a:rPr>
              <a:t>. 5º y 6º se satisfacen.</a:t>
            </a: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2640" y="1700808"/>
            <a:ext cx="2109399" cy="816935"/>
          </a:xfrm>
          <a:prstGeom prst="rect">
            <a:avLst/>
          </a:prstGeom>
        </p:spPr>
      </p:pic>
      <p:pic>
        <p:nvPicPr>
          <p:cNvPr id="10" name="Imagen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12047" y="2780928"/>
            <a:ext cx="2310584" cy="816935"/>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856" y="2154636"/>
            <a:ext cx="2921850" cy="989400"/>
          </a:xfrm>
          <a:prstGeom prst="rect">
            <a:avLst/>
          </a:prstGeom>
        </p:spPr>
      </p:pic>
      <p:pic>
        <p:nvPicPr>
          <p:cNvPr id="14" name="Imagen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84167" y="1746168"/>
            <a:ext cx="1956986" cy="816935"/>
          </a:xfrm>
          <a:prstGeom prst="rect">
            <a:avLst/>
          </a:prstGeom>
        </p:spPr>
      </p:pic>
      <p:pic>
        <p:nvPicPr>
          <p:cNvPr id="15" name="Imagen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84167" y="2807094"/>
            <a:ext cx="2060627" cy="816935"/>
          </a:xfrm>
          <a:prstGeom prst="rect">
            <a:avLst/>
          </a:prstGeom>
        </p:spPr>
      </p:pic>
      <p:pic>
        <p:nvPicPr>
          <p:cNvPr id="16" name="Imagen 1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467552" y="1999173"/>
            <a:ext cx="1060796" cy="310923"/>
          </a:xfrm>
          <a:prstGeom prst="rect">
            <a:avLst/>
          </a:prstGeom>
        </p:spPr>
      </p:pic>
      <p:pic>
        <p:nvPicPr>
          <p:cNvPr id="17" name="Imagen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467552" y="3111428"/>
            <a:ext cx="1060796" cy="310923"/>
          </a:xfrm>
          <a:prstGeom prst="rect">
            <a:avLst/>
          </a:prstGeom>
        </p:spPr>
      </p:pic>
      <p:pic>
        <p:nvPicPr>
          <p:cNvPr id="22" name="Imagen 2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73299" y="4337716"/>
            <a:ext cx="1060796" cy="310923"/>
          </a:xfrm>
          <a:prstGeom prst="rect">
            <a:avLst/>
          </a:prstGeom>
        </p:spPr>
      </p:pic>
      <p:pic>
        <p:nvPicPr>
          <p:cNvPr id="25" name="Imagen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73299" y="5449971"/>
            <a:ext cx="1060796" cy="310923"/>
          </a:xfrm>
          <a:prstGeom prst="rect">
            <a:avLst/>
          </a:prstGeom>
        </p:spPr>
      </p:pic>
      <p:pic>
        <p:nvPicPr>
          <p:cNvPr id="18" name="Imagen 1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967393" y="4034771"/>
            <a:ext cx="1213209" cy="816935"/>
          </a:xfrm>
          <a:prstGeom prst="rect">
            <a:avLst/>
          </a:prstGeom>
        </p:spPr>
      </p:pic>
      <p:pic>
        <p:nvPicPr>
          <p:cNvPr id="19" name="Imagen 1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967393" y="5132345"/>
            <a:ext cx="1243692" cy="816935"/>
          </a:xfrm>
          <a:prstGeom prst="rect">
            <a:avLst/>
          </a:prstGeom>
        </p:spPr>
      </p:pic>
      <p:pic>
        <p:nvPicPr>
          <p:cNvPr id="28" name="Imagen 2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61487" y="4288599"/>
            <a:ext cx="1060796" cy="310923"/>
          </a:xfrm>
          <a:prstGeom prst="rect">
            <a:avLst/>
          </a:prstGeom>
        </p:spPr>
      </p:pic>
      <p:pic>
        <p:nvPicPr>
          <p:cNvPr id="29" name="Imagen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61487" y="5400854"/>
            <a:ext cx="1060796" cy="310923"/>
          </a:xfrm>
          <a:prstGeom prst="rect">
            <a:avLst/>
          </a:prstGeom>
        </p:spPr>
      </p:pic>
      <p:pic>
        <p:nvPicPr>
          <p:cNvPr id="21" name="Imagen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7994" y="3951768"/>
            <a:ext cx="3405600" cy="989400"/>
          </a:xfrm>
          <a:prstGeom prst="rect">
            <a:avLst/>
          </a:prstGeom>
          <a:ln w="12700">
            <a:solidFill>
              <a:srgbClr val="0099CC"/>
            </a:solidFill>
          </a:ln>
        </p:spPr>
      </p:pic>
      <p:pic>
        <p:nvPicPr>
          <p:cNvPr id="30" name="Imagen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8477" y="5110732"/>
            <a:ext cx="3405600" cy="989400"/>
          </a:xfrm>
          <a:prstGeom prst="rect">
            <a:avLst/>
          </a:prstGeom>
          <a:ln w="12700">
            <a:solidFill>
              <a:srgbClr val="0099CC"/>
            </a:solidFill>
          </a:ln>
        </p:spPr>
      </p:pic>
      <p:pic>
        <p:nvPicPr>
          <p:cNvPr id="23" name="Imagen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24" name="Imagen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33647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par>
                                <p:cTn id="42" presetID="6"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par>
                                <p:cTn id="48" presetID="6"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circle(in)">
                                      <p:cBhvr>
                                        <p:cTn id="67" dur="2000"/>
                                        <p:tgtEl>
                                          <p:spTgt spid="28"/>
                                        </p:tgtEl>
                                      </p:cBhvr>
                                    </p:animEffect>
                                  </p:childTnLst>
                                </p:cTn>
                              </p:par>
                              <p:par>
                                <p:cTn id="68" presetID="6" presetClass="entr" presetSubtype="16"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20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linds(horizontal)">
                                      <p:cBhvr>
                                        <p:cTn id="75" dur="500"/>
                                        <p:tgtEl>
                                          <p:spTgt spid="21"/>
                                        </p:tgtEl>
                                      </p:cBhvr>
                                    </p:animEffect>
                                  </p:childTnLst>
                                </p:cTn>
                              </p:par>
                              <p:par>
                                <p:cTn id="76" presetID="3" presetClass="entr" presetSubtype="1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linds(horizontal)">
                                      <p:cBhvr>
                                        <p:cTn id="78" dur="500"/>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3">
                                            <p:txEl>
                                              <p:pRg st="11" end="11"/>
                                            </p:txEl>
                                          </p:spTgt>
                                        </p:tgtEl>
                                        <p:attrNameLst>
                                          <p:attrName>style.visibility</p:attrName>
                                        </p:attrNameLst>
                                      </p:cBhvr>
                                      <p:to>
                                        <p:strVal val="visible"/>
                                      </p:to>
                                    </p:set>
                                    <p:animEffect transition="in" filter="blinds(horizontal)">
                                      <p:cBhvr>
                                        <p:cTn id="8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b="1" u="sng" dirty="0" smtClean="0">
                <a:solidFill>
                  <a:srgbClr val="CC3300"/>
                </a:solidFill>
                <a:latin typeface="Arial Narrow" pitchFamily="34" charset="0"/>
              </a:rPr>
              <a:t>2º y 3º Ecuaciones de Equivalencia:</a:t>
            </a: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6" name="Imagen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4608" y="1944000"/>
            <a:ext cx="2194290" cy="672210"/>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56856" y="2140189"/>
            <a:ext cx="954716" cy="279831"/>
          </a:xfrm>
          <a:prstGeom prst="rect">
            <a:avLst/>
          </a:prstGeom>
        </p:spPr>
      </p:pic>
      <p:pic>
        <p:nvPicPr>
          <p:cNvPr id="12" name="Imagen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20952" y="1943999"/>
            <a:ext cx="2194290" cy="672210"/>
          </a:xfrm>
          <a:prstGeom prst="rect">
            <a:avLst/>
          </a:prstGeom>
        </p:spPr>
      </p:pic>
      <p:pic>
        <p:nvPicPr>
          <p:cNvPr id="26" name="Imagen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3200" y="2106258"/>
            <a:ext cx="954716" cy="279831"/>
          </a:xfrm>
          <a:prstGeom prst="rect">
            <a:avLst/>
          </a:prstGeom>
        </p:spPr>
      </p:pic>
      <p:pic>
        <p:nvPicPr>
          <p:cNvPr id="20" name="Imagen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17296" y="1910068"/>
            <a:ext cx="2194290" cy="672210"/>
          </a:xfrm>
          <a:prstGeom prst="rect">
            <a:avLst/>
          </a:prstGeom>
        </p:spPr>
      </p:pic>
      <p:pic>
        <p:nvPicPr>
          <p:cNvPr id="23" name="Imagen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569630" y="2572404"/>
            <a:ext cx="887105" cy="1464996"/>
          </a:xfrm>
          <a:prstGeom prst="rect">
            <a:avLst/>
          </a:prstGeom>
        </p:spPr>
      </p:pic>
      <p:pic>
        <p:nvPicPr>
          <p:cNvPr id="24" name="Imagen 2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360712" y="3690939"/>
            <a:ext cx="2194290" cy="453960"/>
          </a:xfrm>
          <a:prstGeom prst="rect">
            <a:avLst/>
          </a:prstGeom>
        </p:spPr>
      </p:pic>
      <p:pic>
        <p:nvPicPr>
          <p:cNvPr id="27" name="Imagen 2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512145" y="3262510"/>
            <a:ext cx="1000910" cy="1308620"/>
          </a:xfrm>
          <a:prstGeom prst="rect">
            <a:avLst/>
          </a:prstGeom>
        </p:spPr>
      </p:pic>
      <mc:AlternateContent xmlns:mc="http://schemas.openxmlformats.org/markup-compatibility/2006" xmlns:a14="http://schemas.microsoft.com/office/drawing/2010/main">
        <mc:Choice Requires="a14">
          <p:sp>
            <p:nvSpPr>
              <p:cNvPr id="31" name="CuadroTexto 29"/>
              <p:cNvSpPr txBox="1"/>
              <p:nvPr/>
            </p:nvSpPr>
            <p:spPr>
              <a:xfrm>
                <a:off x="5440660" y="3212976"/>
                <a:ext cx="952500" cy="369570"/>
              </a:xfrm>
              <a:prstGeom prst="rect">
                <a:avLst/>
              </a:prstGeom>
              <a:noFill/>
              <a:ln w="12700">
                <a:solidFill>
                  <a:srgbClr val="CC0066"/>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600" i="1">
                          <a:latin typeface="Cambria Math" panose="02040503050406030204" pitchFamily="18" charset="0"/>
                          <a:ea typeface="Cambria Math" panose="02040503050406030204" pitchFamily="18" charset="0"/>
                        </a:rPr>
                        <m:t>𝛾</m:t>
                      </m:r>
                      <m:r>
                        <a:rPr lang="es-AR" sz="1600" b="0" i="1">
                          <a:latin typeface="Cambria Math" panose="02040503050406030204" pitchFamily="18" charset="0"/>
                          <a:ea typeface="Cambria Math" panose="02040503050406030204" pitchFamily="18" charset="0"/>
                        </a:rPr>
                        <m:t>=0</m:t>
                      </m:r>
                    </m:oMath>
                  </m:oMathPara>
                </a14:m>
                <a:endParaRPr lang="es-AR" sz="1600" dirty="0"/>
              </a:p>
            </p:txBody>
          </p:sp>
        </mc:Choice>
        <mc:Fallback xmlns="">
          <p:sp>
            <p:nvSpPr>
              <p:cNvPr id="31" name="CuadroTexto 29"/>
              <p:cNvSpPr txBox="1">
                <a:spLocks noRot="1" noChangeAspect="1" noMove="1" noResize="1" noEditPoints="1" noAdjustHandles="1" noChangeArrowheads="1" noChangeShapeType="1" noTextEdit="1"/>
              </p:cNvSpPr>
              <p:nvPr/>
            </p:nvSpPr>
            <p:spPr>
              <a:xfrm>
                <a:off x="5440660" y="3212976"/>
                <a:ext cx="952500" cy="369570"/>
              </a:xfrm>
              <a:prstGeom prst="rect">
                <a:avLst/>
              </a:prstGeom>
              <a:blipFill>
                <a:blip r:embed="rId11"/>
                <a:stretch>
                  <a:fillRect/>
                </a:stretch>
              </a:blipFill>
              <a:ln w="12700">
                <a:solidFill>
                  <a:srgbClr val="CC0066"/>
                </a:solidFill>
              </a:ln>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32" name="CuadroTexto 296"/>
              <p:cNvSpPr txBox="1"/>
              <p:nvPr/>
            </p:nvSpPr>
            <p:spPr>
              <a:xfrm>
                <a:off x="5440660" y="4232933"/>
                <a:ext cx="952500" cy="369570"/>
              </a:xfrm>
              <a:prstGeom prst="rect">
                <a:avLst/>
              </a:prstGeom>
              <a:noFill/>
              <a:ln w="12700">
                <a:solidFill>
                  <a:srgbClr val="CC0066"/>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600" i="1">
                          <a:latin typeface="Cambria Math" panose="02040503050406030204" pitchFamily="18" charset="0"/>
                          <a:ea typeface="Cambria Math" panose="02040503050406030204" pitchFamily="18" charset="0"/>
                        </a:rPr>
                        <m:t>𝛾</m:t>
                      </m:r>
                      <m:r>
                        <a:rPr lang="es-AR" sz="160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𝑐𝑡𝑒</m:t>
                      </m:r>
                    </m:oMath>
                  </m:oMathPara>
                </a14:m>
                <a:endParaRPr lang="es-AR" sz="1600" dirty="0"/>
              </a:p>
            </p:txBody>
          </p:sp>
        </mc:Choice>
        <mc:Fallback xmlns="">
          <p:sp>
            <p:nvSpPr>
              <p:cNvPr id="32" name="CuadroTexto 296"/>
              <p:cNvSpPr txBox="1">
                <a:spLocks noRot="1" noChangeAspect="1" noMove="1" noResize="1" noEditPoints="1" noAdjustHandles="1" noChangeArrowheads="1" noChangeShapeType="1" noTextEdit="1"/>
              </p:cNvSpPr>
              <p:nvPr/>
            </p:nvSpPr>
            <p:spPr>
              <a:xfrm>
                <a:off x="5440660" y="4232933"/>
                <a:ext cx="952500" cy="369570"/>
              </a:xfrm>
              <a:prstGeom prst="rect">
                <a:avLst/>
              </a:prstGeom>
              <a:blipFill>
                <a:blip r:embed="rId12"/>
                <a:stretch>
                  <a:fillRect/>
                </a:stretch>
              </a:blipFill>
              <a:ln w="12700">
                <a:solidFill>
                  <a:srgbClr val="CC0066"/>
                </a:solidFill>
              </a:ln>
            </p:spPr>
            <p:txBody>
              <a:bodyPr/>
              <a:lstStyle/>
              <a:p>
                <a:r>
                  <a:rPr lang="es-AR">
                    <a:noFill/>
                  </a:rPr>
                  <a:t> </a:t>
                </a:r>
              </a:p>
            </p:txBody>
          </p:sp>
        </mc:Fallback>
      </mc:AlternateContent>
      <p:pic>
        <p:nvPicPr>
          <p:cNvPr id="33" name="Imagen 3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63491" y="3235022"/>
            <a:ext cx="954716" cy="279831"/>
          </a:xfrm>
          <a:prstGeom prst="rect">
            <a:avLst/>
          </a:prstGeom>
        </p:spPr>
      </p:pic>
      <p:pic>
        <p:nvPicPr>
          <p:cNvPr id="34" name="Imagen 3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63491" y="4277802"/>
            <a:ext cx="954716" cy="279831"/>
          </a:xfrm>
          <a:prstGeom prst="rect">
            <a:avLst/>
          </a:prstGeom>
        </p:spPr>
      </p:pic>
      <p:pic>
        <p:nvPicPr>
          <p:cNvPr id="35" name="Imagen 34"/>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200626" y="3106285"/>
            <a:ext cx="2610960" cy="572623"/>
          </a:xfrm>
          <a:prstGeom prst="rect">
            <a:avLst/>
          </a:prstGeom>
          <a:ln w="12700" cmpd="sng">
            <a:solidFill>
              <a:srgbClr val="CC0066"/>
            </a:solidFill>
          </a:ln>
        </p:spPr>
      </p:pic>
      <p:pic>
        <p:nvPicPr>
          <p:cNvPr id="36" name="Imagen 35"/>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223791" y="4110799"/>
            <a:ext cx="2610960" cy="572623"/>
          </a:xfrm>
          <a:prstGeom prst="rect">
            <a:avLst/>
          </a:prstGeom>
          <a:ln w="12700">
            <a:solidFill>
              <a:srgbClr val="CC0066"/>
            </a:solidFill>
          </a:ln>
        </p:spPr>
      </p:pic>
      <p:pic>
        <p:nvPicPr>
          <p:cNvPr id="37" name="Imagen 36"/>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002270" y="5204353"/>
            <a:ext cx="1914310" cy="816935"/>
          </a:xfrm>
          <a:prstGeom prst="rect">
            <a:avLst/>
          </a:prstGeom>
        </p:spPr>
      </p:pic>
      <p:pic>
        <p:nvPicPr>
          <p:cNvPr id="38" name="Imagen 37"/>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393160" y="5193717"/>
            <a:ext cx="1889924" cy="816935"/>
          </a:xfrm>
          <a:prstGeom prst="rect">
            <a:avLst/>
          </a:prstGeom>
        </p:spPr>
      </p:pic>
      <p:pic>
        <p:nvPicPr>
          <p:cNvPr id="25" name="Imagen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28" name="Imagen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42724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anim calcmode="lin" valueType="num">
                                      <p:cBhvr>
                                        <p:cTn id="67" dur="1000" fill="hold"/>
                                        <p:tgtEl>
                                          <p:spTgt spid="31"/>
                                        </p:tgtEl>
                                        <p:attrNameLst>
                                          <p:attrName>ppt_x</p:attrName>
                                        </p:attrNameLst>
                                      </p:cBhvr>
                                      <p:tavLst>
                                        <p:tav tm="0">
                                          <p:val>
                                            <p:strVal val="#ppt_x"/>
                                          </p:val>
                                        </p:tav>
                                        <p:tav tm="100000">
                                          <p:val>
                                            <p:strVal val="#ppt_x"/>
                                          </p:val>
                                        </p:tav>
                                      </p:tavLst>
                                    </p:anim>
                                    <p:anim calcmode="lin" valueType="num">
                                      <p:cBhvr>
                                        <p:cTn id="6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anim calcmode="lin" valueType="num">
                                      <p:cBhvr>
                                        <p:cTn id="81" dur="1000" fill="hold"/>
                                        <p:tgtEl>
                                          <p:spTgt spid="33"/>
                                        </p:tgtEl>
                                        <p:attrNameLst>
                                          <p:attrName>ppt_x</p:attrName>
                                        </p:attrNameLst>
                                      </p:cBhvr>
                                      <p:tavLst>
                                        <p:tav tm="0">
                                          <p:val>
                                            <p:strVal val="#ppt_x"/>
                                          </p:val>
                                        </p:tav>
                                        <p:tav tm="100000">
                                          <p:val>
                                            <p:strVal val="#ppt_x"/>
                                          </p:val>
                                        </p:tav>
                                      </p:tavLst>
                                    </p:anim>
                                    <p:anim calcmode="lin" valueType="num">
                                      <p:cBhvr>
                                        <p:cTn id="8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1000"/>
                                        <p:tgtEl>
                                          <p:spTgt spid="34"/>
                                        </p:tgtEl>
                                      </p:cBhvr>
                                    </p:animEffect>
                                    <p:anim calcmode="lin" valueType="num">
                                      <p:cBhvr>
                                        <p:cTn id="95" dur="1000" fill="hold"/>
                                        <p:tgtEl>
                                          <p:spTgt spid="34"/>
                                        </p:tgtEl>
                                        <p:attrNameLst>
                                          <p:attrName>ppt_x</p:attrName>
                                        </p:attrNameLst>
                                      </p:cBhvr>
                                      <p:tavLst>
                                        <p:tav tm="0">
                                          <p:val>
                                            <p:strVal val="#ppt_x"/>
                                          </p:val>
                                        </p:tav>
                                        <p:tav tm="100000">
                                          <p:val>
                                            <p:strVal val="#ppt_x"/>
                                          </p:val>
                                        </p:tav>
                                      </p:tavLst>
                                    </p:anim>
                                    <p:anim calcmode="lin" valueType="num">
                                      <p:cBhvr>
                                        <p:cTn id="9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barn(inVertical)">
                                      <p:cBhvr>
                                        <p:cTn id="108" dur="500"/>
                                        <p:tgtEl>
                                          <p:spTgt spid="37"/>
                                        </p:tgtEl>
                                      </p:cBhvr>
                                    </p:animEffect>
                                  </p:childTnLst>
                                </p:cTn>
                              </p:par>
                              <p:par>
                                <p:cTn id="109" presetID="16" presetClass="entr" presetSubtype="21"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barn(inVertical)">
                                      <p:cBhvr>
                                        <p:cTn id="1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b="1" u="sng" dirty="0" smtClean="0">
                <a:latin typeface="Arial Narrow" pitchFamily="34" charset="0"/>
              </a:rPr>
              <a:t>1º CASO:</a:t>
            </a:r>
            <a:r>
              <a:rPr lang="es-AR" sz="2000" b="1" dirty="0" smtClean="0">
                <a:latin typeface="Arial Narrow" pitchFamily="34" charset="0"/>
              </a:rPr>
              <a:t> </a:t>
            </a:r>
            <a:r>
              <a:rPr lang="es-AR" sz="2000" b="1" dirty="0" smtClean="0">
                <a:latin typeface="Symbol" panose="05050102010706020507" pitchFamily="18" charset="2"/>
              </a:rPr>
              <a:t>g</a:t>
            </a:r>
            <a:r>
              <a:rPr lang="es-AR" sz="2000" b="1" dirty="0" smtClean="0">
                <a:latin typeface="Arial Narrow" pitchFamily="34" charset="0"/>
              </a:rPr>
              <a:t> = 0:</a:t>
            </a: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454500" indent="-342900" algn="just">
              <a:spcBef>
                <a:spcPts val="600"/>
              </a:spcBef>
              <a:spcAft>
                <a:spcPts val="600"/>
              </a:spcAft>
              <a:buClr>
                <a:srgbClr val="0099CC"/>
              </a:buClr>
              <a:buSzPct val="100000"/>
              <a:buFont typeface="Arial" panose="020B0604020202020204" pitchFamily="34" charset="0"/>
              <a:buChar char="•"/>
            </a:pPr>
            <a:endParaRPr lang="es-AR" sz="2000" b="1" u="sng" dirty="0" smtClean="0">
              <a:latin typeface="Arial Narrow" pitchFamily="34" charset="0"/>
            </a:endParaRPr>
          </a:p>
          <a:p>
            <a:pPr marL="454500" indent="-342900" algn="just">
              <a:spcBef>
                <a:spcPts val="600"/>
              </a:spcBef>
              <a:spcAft>
                <a:spcPts val="600"/>
              </a:spcAft>
              <a:buClr>
                <a:srgbClr val="0099CC"/>
              </a:buClr>
              <a:buSzPct val="100000"/>
              <a:buFont typeface="Arial" panose="020B0604020202020204" pitchFamily="34" charset="0"/>
              <a:buChar char="•"/>
            </a:pPr>
            <a:r>
              <a:rPr lang="es-AR" sz="2000" b="1" u="sng" dirty="0" smtClean="0">
                <a:latin typeface="Arial Narrow" pitchFamily="34" charset="0"/>
              </a:rPr>
              <a:t>2º </a:t>
            </a:r>
            <a:r>
              <a:rPr lang="es-AR" sz="2000" b="1" u="sng" dirty="0">
                <a:latin typeface="Arial Narrow" pitchFamily="34" charset="0"/>
              </a:rPr>
              <a:t>CASO:</a:t>
            </a:r>
            <a:r>
              <a:rPr lang="es-AR" sz="2000" b="1" dirty="0">
                <a:latin typeface="Arial Narrow" pitchFamily="34" charset="0"/>
              </a:rPr>
              <a:t> </a:t>
            </a:r>
            <a:r>
              <a:rPr lang="es-AR" sz="2000" b="1" dirty="0">
                <a:latin typeface="Symbol" panose="05050102010706020507" pitchFamily="18" charset="2"/>
              </a:rPr>
              <a:t>g</a:t>
            </a:r>
            <a:r>
              <a:rPr lang="es-AR" sz="2000" b="1" dirty="0">
                <a:latin typeface="Arial Narrow" pitchFamily="34" charset="0"/>
              </a:rPr>
              <a:t> = </a:t>
            </a:r>
            <a:r>
              <a:rPr lang="es-AR" sz="2000" b="1" dirty="0" err="1" smtClean="0">
                <a:latin typeface="Arial Narrow" pitchFamily="34" charset="0"/>
              </a:rPr>
              <a:t>cte</a:t>
            </a:r>
            <a:r>
              <a:rPr lang="es-AR" sz="2000" b="1" dirty="0" smtClean="0">
                <a:latin typeface="Arial Narrow" pitchFamily="34" charset="0"/>
              </a:rPr>
              <a:t>:</a:t>
            </a: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10" name="Imagen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80792" y="2125655"/>
            <a:ext cx="813277" cy="238374"/>
          </a:xfrm>
          <a:prstGeom prst="rect">
            <a:avLst/>
          </a:prstGeom>
        </p:spPr>
      </p:pic>
      <p:pic>
        <p:nvPicPr>
          <p:cNvPr id="13" name="Imagen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3969" y="1942488"/>
            <a:ext cx="1427063" cy="622416"/>
          </a:xfrm>
          <a:prstGeom prst="rect">
            <a:avLst/>
          </a:prstGeom>
        </p:spPr>
      </p:pic>
      <p:pic>
        <p:nvPicPr>
          <p:cNvPr id="28" name="Imagen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91851" y="2125655"/>
            <a:ext cx="813277" cy="238374"/>
          </a:xfrm>
          <a:prstGeom prst="rect">
            <a:avLst/>
          </a:prstGeom>
        </p:spPr>
      </p:pic>
      <p:pic>
        <p:nvPicPr>
          <p:cNvPr id="14" name="Imagen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17294" y="1924487"/>
            <a:ext cx="1023938" cy="622416"/>
          </a:xfrm>
          <a:prstGeom prst="rect">
            <a:avLst/>
          </a:prstGeom>
        </p:spPr>
      </p:pic>
      <p:pic>
        <p:nvPicPr>
          <p:cNvPr id="29" name="Imagen 2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2051" y="2116508"/>
            <a:ext cx="813277" cy="238374"/>
          </a:xfrm>
          <a:prstGeom prst="rect">
            <a:avLst/>
          </a:prstGeom>
        </p:spPr>
      </p:pic>
      <p:pic>
        <p:nvPicPr>
          <p:cNvPr id="15" name="Imagen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17794" y="1924487"/>
            <a:ext cx="2031750" cy="622416"/>
          </a:xfrm>
          <a:prstGeom prst="rect">
            <a:avLst/>
          </a:prstGeom>
        </p:spPr>
      </p:pic>
      <p:pic>
        <p:nvPicPr>
          <p:cNvPr id="16" name="Imagen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27463" y="1945544"/>
            <a:ext cx="1628625" cy="622416"/>
          </a:xfrm>
          <a:prstGeom prst="rect">
            <a:avLst/>
          </a:prstGeom>
        </p:spPr>
      </p:pic>
      <p:pic>
        <p:nvPicPr>
          <p:cNvPr id="18" name="Imagen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712640" y="3789040"/>
            <a:ext cx="1105853" cy="1108710"/>
          </a:xfrm>
          <a:prstGeom prst="rect">
            <a:avLst/>
          </a:prstGeom>
        </p:spPr>
      </p:pic>
      <p:pic>
        <p:nvPicPr>
          <p:cNvPr id="21" name="Imagen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800872" y="3570790"/>
            <a:ext cx="1758915" cy="1545210"/>
          </a:xfrm>
          <a:prstGeom prst="rect">
            <a:avLst/>
          </a:prstGeom>
        </p:spPr>
      </p:pic>
      <p:pic>
        <p:nvPicPr>
          <p:cNvPr id="39" name="Imagen 3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08784" y="4224208"/>
            <a:ext cx="813277" cy="238374"/>
          </a:xfrm>
          <a:prstGeom prst="rect">
            <a:avLst/>
          </a:prstGeom>
        </p:spPr>
      </p:pic>
      <p:pic>
        <p:nvPicPr>
          <p:cNvPr id="22" name="Imagen 2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188229" y="3867646"/>
            <a:ext cx="1023938" cy="622416"/>
          </a:xfrm>
          <a:prstGeom prst="rect">
            <a:avLst/>
          </a:prstGeom>
        </p:spPr>
      </p:pic>
      <p:pic>
        <p:nvPicPr>
          <p:cNvPr id="40" name="Imagen 3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05364" y="4052816"/>
            <a:ext cx="813277" cy="238374"/>
          </a:xfrm>
          <a:prstGeom prst="rect">
            <a:avLst/>
          </a:prstGeom>
        </p:spPr>
      </p:pic>
      <p:pic>
        <p:nvPicPr>
          <p:cNvPr id="25" name="Imagen 2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134449" y="3867646"/>
            <a:ext cx="1427063" cy="622416"/>
          </a:xfrm>
          <a:prstGeom prst="rect">
            <a:avLst/>
          </a:prstGeom>
        </p:spPr>
      </p:pic>
      <p:pic>
        <p:nvPicPr>
          <p:cNvPr id="41" name="Imagen 4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8436031" y="4782830"/>
            <a:ext cx="813277" cy="238374"/>
          </a:xfrm>
          <a:prstGeom prst="rect">
            <a:avLst/>
          </a:prstGeom>
        </p:spPr>
      </p:pic>
      <p:pic>
        <p:nvPicPr>
          <p:cNvPr id="30" name="Imagen 2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330700" y="5182848"/>
            <a:ext cx="1023938" cy="622416"/>
          </a:xfrm>
          <a:prstGeom prst="rect">
            <a:avLst/>
          </a:prstGeom>
        </p:spPr>
      </p:pic>
      <p:pic>
        <p:nvPicPr>
          <p:cNvPr id="42" name="Imagen 4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7467537" y="5367787"/>
            <a:ext cx="813277" cy="238374"/>
          </a:xfrm>
          <a:prstGeom prst="rect">
            <a:avLst/>
          </a:prstGeom>
        </p:spPr>
      </p:pic>
      <p:pic>
        <p:nvPicPr>
          <p:cNvPr id="43" name="Imagen 4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523849" y="5155286"/>
            <a:ext cx="2031750" cy="622416"/>
          </a:xfrm>
          <a:prstGeom prst="rect">
            <a:avLst/>
          </a:prstGeom>
        </p:spPr>
      </p:pic>
      <p:pic>
        <p:nvPicPr>
          <p:cNvPr id="50" name="Imagen 4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674213" y="5871709"/>
            <a:ext cx="1914310" cy="816935"/>
          </a:xfrm>
          <a:prstGeom prst="rect">
            <a:avLst/>
          </a:prstGeom>
        </p:spPr>
      </p:pic>
      <p:pic>
        <p:nvPicPr>
          <p:cNvPr id="51" name="Imagen 5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813969" y="5873750"/>
            <a:ext cx="1889924" cy="816935"/>
          </a:xfrm>
          <a:prstGeom prst="rect">
            <a:avLst/>
          </a:prstGeom>
        </p:spPr>
      </p:pic>
      <p:pic>
        <p:nvPicPr>
          <p:cNvPr id="26" name="Imagen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27" name="Imagen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1880694" y="5174931"/>
            <a:ext cx="2748203" cy="523220"/>
          </a:xfrm>
          <a:prstGeom prst="rect">
            <a:avLst/>
          </a:prstGeom>
          <a:noFill/>
        </p:spPr>
        <p:txBody>
          <a:bodyPr wrap="square" rtlCol="0">
            <a:spAutoFit/>
          </a:bodyPr>
          <a:lstStyle/>
          <a:p>
            <a:pPr algn="just"/>
            <a:r>
              <a:rPr lang="es-AR" sz="1400" dirty="0" smtClean="0">
                <a:latin typeface="Arial Narrow" panose="020B0606020202030204" pitchFamily="34" charset="0"/>
              </a:rPr>
              <a:t>Cada cubito elemental o diferencial representa a un punto material</a:t>
            </a:r>
            <a:endParaRPr lang="es-AR" sz="1400" dirty="0">
              <a:latin typeface="Arial Narrow" panose="020B0606020202030204" pitchFamily="34" charset="0"/>
            </a:endParaRPr>
          </a:p>
        </p:txBody>
      </p:sp>
    </p:spTree>
    <p:extLst>
      <p:ext uri="{BB962C8B-B14F-4D97-AF65-F5344CB8AC3E}">
        <p14:creationId xmlns:p14="http://schemas.microsoft.com/office/powerpoint/2010/main" val="415436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blinds(horizontal)">
                                      <p:cBhvr>
                                        <p:cTn id="61" dur="500"/>
                                        <p:tgtEl>
                                          <p:spTgt spid="3">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circle(in)">
                                      <p:cBhvr>
                                        <p:cTn id="66" dur="2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anim calcmode="lin" valueType="num">
                                      <p:cBhvr>
                                        <p:cTn id="72" dur="1000" fill="hold"/>
                                        <p:tgtEl>
                                          <p:spTgt spid="39"/>
                                        </p:tgtEl>
                                        <p:attrNameLst>
                                          <p:attrName>ppt_x</p:attrName>
                                        </p:attrNameLst>
                                      </p:cBhvr>
                                      <p:tavLst>
                                        <p:tav tm="0">
                                          <p:val>
                                            <p:strVal val="#ppt_x"/>
                                          </p:val>
                                        </p:tav>
                                        <p:tav tm="100000">
                                          <p:val>
                                            <p:strVal val="#ppt_x"/>
                                          </p:val>
                                        </p:tav>
                                      </p:tavLst>
                                    </p:anim>
                                    <p:anim calcmode="lin" valueType="num">
                                      <p:cBhvr>
                                        <p:cTn id="7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heel(1)">
                                      <p:cBhvr>
                                        <p:cTn id="78" dur="2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1000"/>
                                        <p:tgtEl>
                                          <p:spTgt spid="30"/>
                                        </p:tgtEl>
                                      </p:cBhvr>
                                    </p:animEffect>
                                    <p:anim calcmode="lin" valueType="num">
                                      <p:cBhvr>
                                        <p:cTn id="112" dur="1000" fill="hold"/>
                                        <p:tgtEl>
                                          <p:spTgt spid="30"/>
                                        </p:tgtEl>
                                        <p:attrNameLst>
                                          <p:attrName>ppt_x</p:attrName>
                                        </p:attrNameLst>
                                      </p:cBhvr>
                                      <p:tavLst>
                                        <p:tav tm="0">
                                          <p:val>
                                            <p:strVal val="#ppt_x"/>
                                          </p:val>
                                        </p:tav>
                                        <p:tav tm="100000">
                                          <p:val>
                                            <p:strVal val="#ppt_x"/>
                                          </p:val>
                                        </p:tav>
                                      </p:tavLst>
                                    </p:anim>
                                    <p:anim calcmode="lin" valueType="num">
                                      <p:cBhvr>
                                        <p:cTn id="11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1000"/>
                                        <p:tgtEl>
                                          <p:spTgt spid="42"/>
                                        </p:tgtEl>
                                      </p:cBhvr>
                                    </p:animEffect>
                                    <p:anim calcmode="lin" valueType="num">
                                      <p:cBhvr>
                                        <p:cTn id="119" dur="1000" fill="hold"/>
                                        <p:tgtEl>
                                          <p:spTgt spid="42"/>
                                        </p:tgtEl>
                                        <p:attrNameLst>
                                          <p:attrName>ppt_x</p:attrName>
                                        </p:attrNameLst>
                                      </p:cBhvr>
                                      <p:tavLst>
                                        <p:tav tm="0">
                                          <p:val>
                                            <p:strVal val="#ppt_x"/>
                                          </p:val>
                                        </p:tav>
                                        <p:tav tm="100000">
                                          <p:val>
                                            <p:strVal val="#ppt_x"/>
                                          </p:val>
                                        </p:tav>
                                      </p:tavLst>
                                    </p:anim>
                                    <p:anim calcmode="lin" valueType="num">
                                      <p:cBhvr>
                                        <p:cTn id="12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1000"/>
                                        <p:tgtEl>
                                          <p:spTgt spid="43"/>
                                        </p:tgtEl>
                                      </p:cBhvr>
                                    </p:animEffect>
                                    <p:anim calcmode="lin" valueType="num">
                                      <p:cBhvr>
                                        <p:cTn id="126" dur="1000" fill="hold"/>
                                        <p:tgtEl>
                                          <p:spTgt spid="43"/>
                                        </p:tgtEl>
                                        <p:attrNameLst>
                                          <p:attrName>ppt_x</p:attrName>
                                        </p:attrNameLst>
                                      </p:cBhvr>
                                      <p:tavLst>
                                        <p:tav tm="0">
                                          <p:val>
                                            <p:strVal val="#ppt_x"/>
                                          </p:val>
                                        </p:tav>
                                        <p:tav tm="100000">
                                          <p:val>
                                            <p:strVal val="#ppt_x"/>
                                          </p:val>
                                        </p:tav>
                                      </p:tavLst>
                                    </p:anim>
                                    <p:anim calcmode="lin" valueType="num">
                                      <p:cBhvr>
                                        <p:cTn id="1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barn(inVertical)">
                                      <p:cBhvr>
                                        <p:cTn id="132" dur="500"/>
                                        <p:tgtEl>
                                          <p:spTgt spid="50"/>
                                        </p:tgtEl>
                                      </p:cBhvr>
                                    </p:animEffect>
                                  </p:childTnLst>
                                </p:cTn>
                              </p:par>
                              <p:par>
                                <p:cTn id="133" presetID="16" presetClass="entr" presetSubtype="21" fill="hold"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barn(inVertical)">
                                      <p:cBhvr>
                                        <p:cTn id="135" dur="500"/>
                                        <p:tgtEl>
                                          <p:spTgt spid="51"/>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2"/>
                                        </p:tgtEl>
                                        <p:attrNameLst>
                                          <p:attrName>style.visibility</p:attrName>
                                        </p:attrNameLst>
                                      </p:cBhvr>
                                      <p:to>
                                        <p:strVal val="visible"/>
                                      </p:to>
                                    </p:set>
                                    <p:animEffect transition="in" filter="blinds(horizontal)">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454500" indent="-342900" algn="just">
              <a:spcBef>
                <a:spcPts val="600"/>
              </a:spcBef>
              <a:spcAft>
                <a:spcPts val="600"/>
              </a:spcAft>
              <a:buClr>
                <a:srgbClr val="0099CC"/>
              </a:buClr>
              <a:buSzPct val="100000"/>
              <a:buFont typeface="Arial" panose="020B0604020202020204" pitchFamily="34" charset="0"/>
              <a:buChar char="•"/>
            </a:pPr>
            <a:r>
              <a:rPr lang="es-AR" sz="2000" b="1" u="sng" dirty="0" smtClean="0">
                <a:latin typeface="Arial Narrow" pitchFamily="34" charset="0"/>
              </a:rPr>
              <a:t>2º </a:t>
            </a:r>
            <a:r>
              <a:rPr lang="es-AR" sz="2000" b="1" u="sng" dirty="0">
                <a:latin typeface="Arial Narrow" pitchFamily="34" charset="0"/>
              </a:rPr>
              <a:t>CASO:</a:t>
            </a:r>
            <a:r>
              <a:rPr lang="es-AR" sz="2000" b="1" dirty="0">
                <a:latin typeface="Arial Narrow" pitchFamily="34" charset="0"/>
              </a:rPr>
              <a:t> </a:t>
            </a:r>
            <a:r>
              <a:rPr lang="es-AR" sz="2000" b="1" dirty="0">
                <a:latin typeface="Symbol" panose="05050102010706020507" pitchFamily="18" charset="2"/>
              </a:rPr>
              <a:t>g</a:t>
            </a:r>
            <a:r>
              <a:rPr lang="es-AR" sz="2000" b="1" dirty="0">
                <a:latin typeface="Arial Narrow" pitchFamily="34" charset="0"/>
              </a:rPr>
              <a:t> = </a:t>
            </a:r>
            <a:r>
              <a:rPr lang="es-AR" sz="2000" b="1" dirty="0" err="1" smtClean="0">
                <a:latin typeface="Arial Narrow" pitchFamily="34" charset="0"/>
              </a:rPr>
              <a:t>cte</a:t>
            </a:r>
            <a:r>
              <a:rPr lang="es-AR" sz="2000" b="1" dirty="0" smtClean="0">
                <a:latin typeface="Arial Narrow" pitchFamily="34" charset="0"/>
              </a:rPr>
              <a:t>:</a:t>
            </a: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900000" indent="-342900" algn="just">
              <a:spcBef>
                <a:spcPts val="600"/>
              </a:spcBef>
              <a:spcAft>
                <a:spcPts val="600"/>
              </a:spcAft>
              <a:buClr>
                <a:srgbClr val="0099CC"/>
              </a:buClr>
              <a:buSzPct val="100000"/>
              <a:buFont typeface="Wingdings" panose="05000000000000000000" pitchFamily="2" charset="2"/>
              <a:buChar char="§"/>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Wingdings" panose="05000000000000000000" pitchFamily="2" charset="2"/>
              <a:buChar char="§"/>
            </a:pPr>
            <a:r>
              <a:rPr lang="es-AR" sz="1800" dirty="0" smtClean="0">
                <a:latin typeface="Arial Narrow" pitchFamily="34" charset="0"/>
              </a:rPr>
              <a:t>Por lo tanto, como el área de la sección no puede ser nula, la única posibilidad de que se satisfagan la 2º y la 3º </a:t>
            </a:r>
            <a:r>
              <a:rPr lang="es-AR" sz="1800" dirty="0" err="1" smtClean="0">
                <a:latin typeface="Arial Narrow" pitchFamily="34" charset="0"/>
              </a:rPr>
              <a:t>Ecs</a:t>
            </a:r>
            <a:r>
              <a:rPr lang="es-AR" sz="1800" dirty="0" smtClean="0">
                <a:latin typeface="Arial Narrow" pitchFamily="34" charset="0"/>
              </a:rPr>
              <a:t>. de Equivalencia es que las tensiones tangenciales sean nulas;</a:t>
            </a:r>
          </a:p>
          <a:p>
            <a:pPr marL="900000" indent="-342900" algn="just">
              <a:spcBef>
                <a:spcPts val="600"/>
              </a:spcBef>
              <a:spcAft>
                <a:spcPts val="600"/>
              </a:spcAft>
              <a:buClr>
                <a:srgbClr val="0099CC"/>
              </a:buClr>
              <a:buSzPct val="100000"/>
              <a:buFont typeface="Wingdings" panose="05000000000000000000" pitchFamily="2" charset="2"/>
              <a:buChar char="§"/>
            </a:pPr>
            <a:r>
              <a:rPr lang="es-AR" sz="1800" dirty="0" smtClean="0">
                <a:latin typeface="Arial Narrow" pitchFamily="34" charset="0"/>
              </a:rPr>
              <a:t>En consecuencia, las tensiones tangenciales son efectivamente nulas en la solicitación axil y para aquellas secciones alejadas de las zonas de aplicación de las cargas y de los apoyos. Asimismo, en esas secciones, las mismas se mantienen planas, no se alabean y tampoco se distorsionan.</a:t>
            </a:r>
            <a:endParaRPr lang="es-AR" sz="18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8474" y="1717491"/>
            <a:ext cx="4005419" cy="816935"/>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98474" y="2901719"/>
            <a:ext cx="4822354" cy="816935"/>
          </a:xfrm>
          <a:prstGeom prst="rect">
            <a:avLst/>
          </a:prstGeom>
        </p:spPr>
      </p:pic>
      <p:sp>
        <p:nvSpPr>
          <p:cNvPr id="7" name="Cerrar corchete 6"/>
          <p:cNvSpPr/>
          <p:nvPr/>
        </p:nvSpPr>
        <p:spPr>
          <a:xfrm>
            <a:off x="5531227" y="1915197"/>
            <a:ext cx="176791" cy="1803457"/>
          </a:xfrm>
          <a:prstGeom prst="rightBracket">
            <a:avLst/>
          </a:prstGeom>
          <a:ln w="19050">
            <a:solidFill>
              <a:srgbClr val="CC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33" name="Imagen 3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17096" y="2578551"/>
            <a:ext cx="813277" cy="238374"/>
          </a:xfrm>
          <a:prstGeom prst="rect">
            <a:avLst/>
          </a:prstGeom>
        </p:spPr>
      </p:pic>
      <p:sp>
        <p:nvSpPr>
          <p:cNvPr id="12" name="CuadroTexto 11"/>
          <p:cNvSpPr txBox="1"/>
          <p:nvPr/>
        </p:nvSpPr>
        <p:spPr>
          <a:xfrm>
            <a:off x="6629906" y="1524263"/>
            <a:ext cx="3163739" cy="2585323"/>
          </a:xfrm>
          <a:prstGeom prst="rect">
            <a:avLst/>
          </a:prstGeom>
          <a:noFill/>
        </p:spPr>
        <p:txBody>
          <a:bodyPr wrap="square" rtlCol="0">
            <a:spAutoFit/>
          </a:bodyPr>
          <a:lstStyle/>
          <a:p>
            <a:pPr algn="just"/>
            <a:r>
              <a:rPr lang="es-AR" dirty="0" smtClean="0">
                <a:latin typeface="Arial Narrow" panose="020B0606020202030204" pitchFamily="34" charset="0"/>
              </a:rPr>
              <a:t>Que la integral del área de una sección sea nula, constituye una incongruencia matemática en 1º término, y una física en 2º lugar; debido a que se está trabajando con un elemento estructural o cuerpo que tiene un volumen determinado y una sección con un área determinada.</a:t>
            </a:r>
            <a:endParaRPr lang="es-AR" dirty="0">
              <a:latin typeface="Arial Narrow" panose="020B0606020202030204" pitchFamily="34" charset="0"/>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29790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blinds(horizontal)">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linds(horizontal)">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linds(horizontal)">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normAutofit/>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b="1" u="sng" dirty="0" smtClean="0">
                <a:solidFill>
                  <a:srgbClr val="CC3300"/>
                </a:solidFill>
                <a:latin typeface="Arial Narrow" pitchFamily="34" charset="0"/>
              </a:rPr>
              <a:t>4º Ecuación de Equivalencia:</a:t>
            </a:r>
          </a:p>
          <a:p>
            <a:pPr marL="900000" indent="-342900" algn="just">
              <a:spcBef>
                <a:spcPts val="600"/>
              </a:spcBef>
              <a:spcAft>
                <a:spcPts val="600"/>
              </a:spcAft>
              <a:buClr>
                <a:srgbClr val="0099CC"/>
              </a:buClr>
              <a:buSzPct val="100000"/>
              <a:buFont typeface="Wingdings" panose="05000000000000000000" pitchFamily="2" charset="2"/>
              <a:buChar char="§"/>
            </a:pPr>
            <a:r>
              <a:rPr lang="es-AR" sz="2000" dirty="0" smtClean="0">
                <a:latin typeface="Arial Narrow" pitchFamily="34" charset="0"/>
              </a:rPr>
              <a:t>Como de las 2º </a:t>
            </a:r>
            <a:r>
              <a:rPr lang="es-AR" sz="2000" dirty="0">
                <a:latin typeface="Arial Narrow" pitchFamily="34" charset="0"/>
              </a:rPr>
              <a:t>y la 3º </a:t>
            </a:r>
            <a:r>
              <a:rPr lang="es-AR" sz="2000" dirty="0" err="1">
                <a:latin typeface="Arial Narrow" pitchFamily="34" charset="0"/>
              </a:rPr>
              <a:t>Ecs</a:t>
            </a:r>
            <a:r>
              <a:rPr lang="es-AR" sz="2000" dirty="0">
                <a:latin typeface="Arial Narrow" pitchFamily="34" charset="0"/>
              </a:rPr>
              <a:t>. de Equivalencia </a:t>
            </a:r>
            <a:r>
              <a:rPr lang="es-AR" sz="2000" dirty="0" smtClean="0">
                <a:latin typeface="Arial Narrow" pitchFamily="34" charset="0"/>
              </a:rPr>
              <a:t>se demostró que las tensiones </a:t>
            </a:r>
            <a:r>
              <a:rPr lang="es-AR" sz="2000" dirty="0">
                <a:latin typeface="Arial Narrow" pitchFamily="34" charset="0"/>
              </a:rPr>
              <a:t>tangenciales </a:t>
            </a:r>
            <a:r>
              <a:rPr lang="es-AR" sz="2000" dirty="0" smtClean="0">
                <a:latin typeface="Arial Narrow" pitchFamily="34" charset="0"/>
              </a:rPr>
              <a:t>son nulas, la 4º </a:t>
            </a:r>
            <a:r>
              <a:rPr lang="es-AR" sz="2000" dirty="0" err="1" smtClean="0">
                <a:latin typeface="Arial Narrow" pitchFamily="34" charset="0"/>
              </a:rPr>
              <a:t>Ec</a:t>
            </a:r>
            <a:r>
              <a:rPr lang="es-AR" sz="2000" dirty="0" smtClean="0">
                <a:latin typeface="Arial Narrow" pitchFamily="34" charset="0"/>
              </a:rPr>
              <a:t>. de Equivalencia se satisface irremediablemente.</a:t>
            </a: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2879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09728" indent="0" algn="just">
              <a:spcBef>
                <a:spcPts val="600"/>
              </a:spcBef>
              <a:spcAft>
                <a:spcPts val="1200"/>
              </a:spcAft>
              <a:buNone/>
            </a:pPr>
            <a:r>
              <a:rPr lang="es-AR" sz="2400" b="1" u="sng" dirty="0" smtClean="0">
                <a:solidFill>
                  <a:srgbClr val="CC3300"/>
                </a:solidFill>
                <a:latin typeface="Arial Narrow" pitchFamily="34" charset="0"/>
              </a:rPr>
              <a:t>09 – DESPLAZAMIENTOS Y DEFORMACIONES:</a:t>
            </a:r>
            <a:endParaRPr lang="es-AR" sz="2400" dirty="0">
              <a:solidFill>
                <a:srgbClr val="CC3300"/>
              </a:solidFill>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Se pretende determinar las expresiones que caracterizan a los desplazamientos y a las deformaciones en un elemento estructura solicitado exclusivamente a esfuerzos axiles;</a:t>
            </a: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Para ello se considerará una barra de eje recto y de sección variable a lo largo del mismo y cuya ley de variación es conocida: A = A(x), de acuerdo a lo que se muestra en la figura:</a:t>
            </a: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48</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endParaRPr lang="es-AR" sz="1000" b="1" dirty="0">
              <a:solidFill>
                <a:srgbClr val="CC3300"/>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12840" y="3601300"/>
            <a:ext cx="6063001" cy="32495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106803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Considérese a continuación un diferencial de longitud “dx” de la barra, poniendo en evidencia los esfuerzos internos y externos actuantes de manera que el mismo se encuentre en equilibrio:</a:t>
            </a: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49</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endParaRPr lang="es-AR" sz="1000" b="1" dirty="0">
              <a:solidFill>
                <a:srgbClr val="CC3300"/>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10" name="Imagen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68624" y="2348880"/>
            <a:ext cx="2434875" cy="3047418"/>
          </a:xfrm>
          <a:prstGeom prst="rect">
            <a:avLst/>
          </a:prstGeom>
        </p:spPr>
      </p:pic>
      <p:pic>
        <p:nvPicPr>
          <p:cNvPr id="19" name="Imagen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92622" y="2060848"/>
            <a:ext cx="1323540" cy="890460"/>
          </a:xfrm>
          <a:prstGeom prst="rect">
            <a:avLst/>
          </a:prstGeom>
        </p:spPr>
      </p:pic>
      <p:pic>
        <p:nvPicPr>
          <p:cNvPr id="21" name="Imagen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30715" y="2996952"/>
            <a:ext cx="2847353" cy="890460"/>
          </a:xfrm>
          <a:prstGeom prst="rect">
            <a:avLst/>
          </a:prstGeom>
        </p:spPr>
      </p:pic>
      <p:pic>
        <p:nvPicPr>
          <p:cNvPr id="23" name="Imagen 2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98722" y="4077072"/>
            <a:ext cx="2411978" cy="890460"/>
          </a:xfrm>
          <a:prstGeom prst="rect">
            <a:avLst/>
          </a:prstGeom>
        </p:spPr>
      </p:pic>
      <p:pic>
        <p:nvPicPr>
          <p:cNvPr id="2" name="Imagen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006943" y="2355820"/>
            <a:ext cx="2636438" cy="3047418"/>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7" name="Imagen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6" name="Imagen 5"/>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93951" y="5650594"/>
            <a:ext cx="3672548" cy="870584"/>
          </a:xfrm>
          <a:prstGeom prst="rect">
            <a:avLst/>
          </a:prstGeom>
          <a:ln w="25400">
            <a:solidFill>
              <a:srgbClr val="0099CC"/>
            </a:solidFill>
          </a:ln>
        </p:spPr>
      </p:pic>
      <p:pic>
        <p:nvPicPr>
          <p:cNvPr id="7" name="Imagen 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601346" y="5650594"/>
            <a:ext cx="4104182" cy="863268"/>
          </a:xfrm>
          <a:prstGeom prst="rect">
            <a:avLst/>
          </a:prstGeom>
          <a:ln w="25400">
            <a:solidFill>
              <a:srgbClr val="0099CC"/>
            </a:solidFill>
          </a:ln>
        </p:spPr>
      </p:pic>
    </p:spTree>
    <p:extLst>
      <p:ext uri="{BB962C8B-B14F-4D97-AF65-F5344CB8AC3E}">
        <p14:creationId xmlns:p14="http://schemas.microsoft.com/office/powerpoint/2010/main" val="184010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3"/>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5586000" y="1224000"/>
            <a:ext cx="4320000" cy="4542782"/>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Sea una plano “</a:t>
            </a:r>
            <a:r>
              <a:rPr lang="es-AR" b="1" dirty="0" smtClean="0">
                <a:latin typeface="Symbol" panose="05050102010706020507" pitchFamily="18" charset="2"/>
              </a:rPr>
              <a:t>a</a:t>
            </a:r>
            <a:r>
              <a:rPr lang="es-AR" dirty="0" smtClean="0">
                <a:latin typeface="Arial Narrow" panose="020B0606020202030204" pitchFamily="34" charset="0"/>
              </a:rPr>
              <a:t>” que corta al cuerpo </a:t>
            </a:r>
            <a:r>
              <a:rPr lang="es-AR" b="1" baseline="30000" dirty="0" err="1" smtClean="0">
                <a:latin typeface="Baskerville Old Face" panose="02020602080505020303" pitchFamily="18" charset="0"/>
              </a:rPr>
              <a:t>t</a:t>
            </a:r>
            <a:r>
              <a:rPr lang="es-AR" b="1" dirty="0" err="1" smtClean="0">
                <a:latin typeface="Baskerville Old Face" panose="02020602080505020303" pitchFamily="18" charset="0"/>
              </a:rPr>
              <a:t>C</a:t>
            </a:r>
            <a:r>
              <a:rPr lang="es-AR" dirty="0" smtClean="0">
                <a:latin typeface="Arial Narrow" panose="020B0606020202030204" pitchFamily="34" charset="0"/>
              </a:rPr>
              <a:t>, por cualquier lugar del mismo tal como se muestra en la figura;</a:t>
            </a: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A los planos como el “</a:t>
            </a:r>
            <a:r>
              <a:rPr lang="es-AR" b="1" dirty="0">
                <a:latin typeface="Symbol" panose="05050102010706020507" pitchFamily="18" charset="2"/>
              </a:rPr>
              <a:t>a</a:t>
            </a:r>
            <a:r>
              <a:rPr lang="es-AR" dirty="0">
                <a:latin typeface="Arial Narrow" panose="020B0606020202030204" pitchFamily="34" charset="0"/>
              </a:rPr>
              <a:t>” </a:t>
            </a:r>
            <a:r>
              <a:rPr lang="es-AR" dirty="0" smtClean="0">
                <a:latin typeface="Arial Narrow" panose="020B0606020202030204" pitchFamily="34" charset="0"/>
              </a:rPr>
              <a:t>se los denominará “</a:t>
            </a:r>
            <a:r>
              <a:rPr lang="es-AR" b="1" dirty="0" smtClean="0">
                <a:latin typeface="Arial Narrow" panose="020B0606020202030204" pitchFamily="34" charset="0"/>
              </a:rPr>
              <a:t>Planos de Corte</a:t>
            </a:r>
            <a:r>
              <a:rPr lang="es-AR" dirty="0" smtClean="0">
                <a:latin typeface="Arial Narrow" panose="020B0606020202030204" pitchFamily="34" charset="0"/>
              </a:rPr>
              <a:t>”;</a:t>
            </a: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El </a:t>
            </a:r>
            <a:r>
              <a:rPr lang="es-AR" dirty="0">
                <a:latin typeface="Arial Narrow" panose="020B0606020202030204" pitchFamily="34" charset="0"/>
              </a:rPr>
              <a:t>cuerpo </a:t>
            </a:r>
            <a:r>
              <a:rPr lang="es-AR" b="1" baseline="30000" dirty="0" err="1" smtClean="0">
                <a:latin typeface="Baskerville Old Face" panose="02020602080505020303" pitchFamily="18" charset="0"/>
              </a:rPr>
              <a:t>t</a:t>
            </a:r>
            <a:r>
              <a:rPr lang="es-AR" b="1" dirty="0" err="1" smtClean="0">
                <a:latin typeface="Baskerville Old Face" panose="02020602080505020303" pitchFamily="18" charset="0"/>
              </a:rPr>
              <a:t>C</a:t>
            </a:r>
            <a:r>
              <a:rPr lang="es-AR" dirty="0" smtClean="0">
                <a:latin typeface="Arial Narrow" panose="020B0606020202030204" pitchFamily="34" charset="0"/>
              </a:rPr>
              <a:t> quedará dividido en 2 partes, la “I” y </a:t>
            </a:r>
            <a:r>
              <a:rPr lang="es-AR" dirty="0">
                <a:latin typeface="Arial Narrow" panose="020B0606020202030204" pitchFamily="34" charset="0"/>
              </a:rPr>
              <a:t>l</a:t>
            </a:r>
            <a:r>
              <a:rPr lang="es-AR" dirty="0" smtClean="0">
                <a:latin typeface="Arial Narrow" panose="020B0606020202030204" pitchFamily="34" charset="0"/>
              </a:rPr>
              <a:t>a “II”. Este corte no se realiza de manera real sino “abstracta” cuya finalidad es servir a al siguiente desarrollo teórico;</a:t>
            </a: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Sobre cada parte actuarán las fuerzas exteriores que quedaban a un lado y al otro del plano de corte;</a:t>
            </a:r>
          </a:p>
        </p:txBody>
      </p:sp>
      <p:pic>
        <p:nvPicPr>
          <p:cNvPr id="6" name="Imagen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8433" y="1944000"/>
            <a:ext cx="3644250" cy="3176750"/>
          </a:xfrm>
          <a:prstGeom prst="rect">
            <a:avLst/>
          </a:prstGeom>
        </p:spPr>
      </p:pic>
    </p:spTree>
    <p:extLst>
      <p:ext uri="{BB962C8B-B14F-4D97-AF65-F5344CB8AC3E}">
        <p14:creationId xmlns:p14="http://schemas.microsoft.com/office/powerpoint/2010/main" val="18186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linds(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linds(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linds(horizontal)">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Si en la expresión anterior del alargamiento y/o de la variación de longitud, se supone que:</a:t>
            </a: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540000" indent="-342900" algn="just">
              <a:spcBef>
                <a:spcPts val="600"/>
              </a:spcBef>
              <a:spcAft>
                <a:spcPts val="600"/>
              </a:spcAft>
              <a:buClr>
                <a:srgbClr val="0099CC"/>
              </a:buClr>
              <a:buSzPct val="100000"/>
              <a:buFont typeface="Arial" panose="020B0604020202020204" pitchFamily="34" charset="0"/>
              <a:buChar char="•"/>
            </a:pPr>
            <a:r>
              <a:rPr lang="es-AR" sz="2000" dirty="0" smtClean="0">
                <a:latin typeface="Arial Narrow" pitchFamily="34" charset="0"/>
              </a:rPr>
              <a:t>Se tendrá la expresión anterior pero en la forma más simplificada en la cual se puede presentar:</a:t>
            </a:r>
          </a:p>
          <a:p>
            <a:pPr marL="540000" indent="-342900" algn="just">
              <a:spcBef>
                <a:spcPts val="600"/>
              </a:spcBef>
              <a:spcAft>
                <a:spcPts val="600"/>
              </a:spcAft>
              <a:buClr>
                <a:srgbClr val="0099CC"/>
              </a:buClr>
              <a:buSzPct val="100000"/>
              <a:buFont typeface="Arial" panose="020B0604020202020204" pitchFamily="34" charset="0"/>
              <a:buChar char="•"/>
            </a:pP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50</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solidFill>
                <a:latin typeface="Arial Narrow" pitchFamily="34" charset="0"/>
              </a:rPr>
              <a:t>09 – DESPLAZAMIENTOS Y </a:t>
            </a:r>
            <a:r>
              <a:rPr lang="es-AR" sz="1000" b="1" dirty="0" smtClean="0">
                <a:solidFill>
                  <a:srgbClr val="CC3300"/>
                </a:solidFill>
                <a:latin typeface="Arial Narrow" pitchFamily="34" charset="0"/>
              </a:rPr>
              <a:t>DEFORMACIONES</a:t>
            </a:r>
          </a:p>
          <a:p>
            <a:pPr algn="just">
              <a:lnSpc>
                <a:spcPct val="120000"/>
              </a:lnSpc>
              <a:spcBef>
                <a:spcPts val="300"/>
              </a:spcBef>
              <a:spcAft>
                <a:spcPts val="300"/>
              </a:spcAft>
            </a:pPr>
            <a:r>
              <a:rPr lang="es-AR" sz="1000" b="1" dirty="0" smtClean="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smtClean="0">
                <a:solidFill>
                  <a:srgbClr val="CC3300">
                    <a:alpha val="25000"/>
                  </a:srgbClr>
                </a:solidFill>
                <a:latin typeface="Arial Narrow" pitchFamily="34" charset="0"/>
              </a:rPr>
              <a:t>11 – RIGIDEZ A LA SOLICITACIÓN AXIL</a:t>
            </a:r>
            <a:endParaRPr lang="es-AR" sz="1000" b="1" dirty="0">
              <a:solidFill>
                <a:srgbClr val="CC3300">
                  <a:alpha val="25000"/>
                </a:srgbClr>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2361" y="2132511"/>
            <a:ext cx="4614975" cy="504401"/>
          </a:xfrm>
          <a:prstGeom prst="rect">
            <a:avLst/>
          </a:prstGeom>
        </p:spPr>
      </p:pic>
      <mc:AlternateContent xmlns:mc="http://schemas.openxmlformats.org/markup-compatibility/2006" xmlns:a14="http://schemas.microsoft.com/office/drawing/2010/main">
        <mc:Choice Requires="a14">
          <p:sp>
            <p:nvSpPr>
              <p:cNvPr id="18" name="CuadroTexto 329"/>
              <p:cNvSpPr txBox="1">
                <a:spLocks noChangeAspect="1"/>
              </p:cNvSpPr>
              <p:nvPr/>
            </p:nvSpPr>
            <p:spPr>
              <a:xfrm>
                <a:off x="2644242" y="3819250"/>
                <a:ext cx="6019869" cy="924606"/>
              </a:xfrm>
              <a:prstGeom prst="rect">
                <a:avLst/>
              </a:prstGeom>
              <a:noFill/>
              <a:ln w="25400">
                <a:solidFill>
                  <a:srgbClr val="0099CC"/>
                </a:solidFill>
              </a:ln>
            </p:spPr>
            <p:style>
              <a:lnRef idx="0">
                <a:scrgbClr r="0" g="0" b="0"/>
              </a:lnRef>
              <a:fillRef idx="0">
                <a:scrgbClr r="0" g="0" b="0"/>
              </a:fillRef>
              <a:effectRef idx="0">
                <a:scrgbClr r="0" g="0" b="0"/>
              </a:effectRef>
              <a:fontRef idx="minor">
                <a:schemeClr val="tx1"/>
              </a:fontRef>
            </p:style>
            <p:txBody>
              <a:bodyPr wrap="square" lIns="0" tIns="0" rIns="0" bIns="0"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rPr>
                        <m:t>𝐿</m:t>
                      </m:r>
                      <m:d>
                        <m:dPr>
                          <m:ctrlPr>
                            <a:rPr lang="es-AR" sz="1800" b="0" i="1">
                              <a:latin typeface="Cambria Math" panose="02040503050406030204" pitchFamily="18" charset="0"/>
                            </a:rPr>
                          </m:ctrlPr>
                        </m:dPr>
                        <m:e>
                          <m:r>
                            <a:rPr lang="es-AR" sz="1800" b="0" i="1">
                              <a:latin typeface="Cambria Math" panose="02040503050406030204" pitchFamily="18" charset="0"/>
                            </a:rPr>
                            <m:t>𝑥</m:t>
                          </m:r>
                        </m:e>
                      </m:d>
                      <m:r>
                        <a:rPr lang="es-AR" sz="1800" b="0" i="1">
                          <a:latin typeface="Cambria Math" panose="02040503050406030204" pitchFamily="18" charset="0"/>
                        </a:rPr>
                        <m:t>= </m:t>
                      </m:r>
                      <m:r>
                        <a:rPr lang="es-AR" sz="1800" b="0" i="1">
                          <a:latin typeface="Cambria Math" panose="02040503050406030204" pitchFamily="18" charset="0"/>
                          <a:ea typeface="Cambria Math" panose="02040503050406030204" pitchFamily="18" charset="0"/>
                        </a:rPr>
                        <m:t>𝛿</m:t>
                      </m:r>
                      <m:d>
                        <m:dPr>
                          <m:ctrlPr>
                            <a:rPr lang="es-AR" sz="1800" b="0" i="1">
                              <a:latin typeface="Cambria Math" panose="02040503050406030204" pitchFamily="18" charset="0"/>
                              <a:ea typeface="Cambria Math" panose="02040503050406030204" pitchFamily="18" charset="0"/>
                            </a:rPr>
                          </m:ctrlPr>
                        </m:dPr>
                        <m:e>
                          <m:r>
                            <a:rPr lang="es-AR" sz="1800" b="0" i="1">
                              <a:latin typeface="Cambria Math" panose="02040503050406030204" pitchFamily="18" charset="0"/>
                              <a:ea typeface="Cambria Math" panose="02040503050406030204" pitchFamily="18" charset="0"/>
                            </a:rPr>
                            <m:t>𝑥</m:t>
                          </m:r>
                        </m:e>
                      </m:d>
                      <m:r>
                        <a:rPr lang="es-AR" sz="1800" b="0" i="1">
                          <a:latin typeface="Cambria Math" panose="02040503050406030204" pitchFamily="18" charset="0"/>
                          <a:ea typeface="Cambria Math" panose="02040503050406030204" pitchFamily="18" charset="0"/>
                        </a:rPr>
                        <m:t>=</m:t>
                      </m:r>
                      <m:nary>
                        <m:naryPr>
                          <m:limLoc m:val="undOvr"/>
                          <m:ctrlPr>
                            <a:rPr lang="es-AR" sz="1800" i="1">
                              <a:latin typeface="Cambria Math" panose="02040503050406030204" pitchFamily="18" charset="0"/>
                            </a:rPr>
                          </m:ctrlPr>
                        </m:naryPr>
                        <m:sub>
                          <m:r>
                            <m:rPr>
                              <m:brk m:alnAt="24"/>
                            </m:rPr>
                            <a:rPr lang="es-AR" sz="1800" b="0" i="1">
                              <a:latin typeface="Cambria Math" panose="02040503050406030204" pitchFamily="18" charset="0"/>
                            </a:rPr>
                            <m:t>0</m:t>
                          </m:r>
                        </m:sub>
                        <m:sup>
                          <m:r>
                            <a:rPr lang="es-AR" sz="1800" b="0" i="1">
                              <a:latin typeface="Cambria Math" panose="02040503050406030204" pitchFamily="18" charset="0"/>
                            </a:rPr>
                            <m:t>𝑥</m:t>
                          </m:r>
                        </m:sup>
                        <m:e>
                          <m:f>
                            <m:fPr>
                              <m:ctrlPr>
                                <a:rPr lang="es-AR" sz="1800" i="1">
                                  <a:latin typeface="Cambria Math" panose="02040503050406030204" pitchFamily="18" charset="0"/>
                                </a:rPr>
                              </m:ctrlPr>
                            </m:fPr>
                            <m:num>
                              <m:r>
                                <a:rPr lang="es-AR" sz="1800" b="0" i="1">
                                  <a:latin typeface="Cambria Math" panose="02040503050406030204" pitchFamily="18" charset="0"/>
                                </a:rPr>
                                <m:t>𝑁</m:t>
                              </m:r>
                              <m:r>
                                <a:rPr lang="es-AR" sz="1800" b="0" i="1">
                                  <a:latin typeface="Cambria Math" panose="02040503050406030204" pitchFamily="18" charset="0"/>
                                </a:rPr>
                                <m:t>(</m:t>
                              </m:r>
                              <m:r>
                                <a:rPr lang="es-AR" sz="1800" b="0" i="1">
                                  <a:latin typeface="Cambria Math" panose="02040503050406030204" pitchFamily="18" charset="0"/>
                                </a:rPr>
                                <m:t>𝑥</m:t>
                              </m:r>
                              <m:r>
                                <a:rPr lang="es-AR" sz="1800" b="0" i="1">
                                  <a:latin typeface="Cambria Math" panose="02040503050406030204" pitchFamily="18" charset="0"/>
                                </a:rPr>
                                <m:t>)</m:t>
                              </m:r>
                            </m:num>
                            <m:den>
                              <m:r>
                                <a:rPr lang="es-AR" sz="1800" b="0" i="1">
                                  <a:latin typeface="Cambria Math" panose="02040503050406030204" pitchFamily="18" charset="0"/>
                                </a:rPr>
                                <m:t>𝐸</m:t>
                              </m:r>
                              <m:r>
                                <a:rPr lang="es-AR" sz="1800" b="0" i="1">
                                  <a:latin typeface="Cambria Math" panose="02040503050406030204" pitchFamily="18" charset="0"/>
                                </a:rPr>
                                <m:t>.</m:t>
                              </m:r>
                              <m:r>
                                <a:rPr lang="es-AR" sz="1800" b="0" i="1">
                                  <a:latin typeface="Cambria Math" panose="02040503050406030204" pitchFamily="18" charset="0"/>
                                </a:rPr>
                                <m:t>𝐴</m:t>
                              </m:r>
                              <m:r>
                                <a:rPr lang="es-AR" sz="1800" b="0" i="1">
                                  <a:latin typeface="Cambria Math" panose="02040503050406030204" pitchFamily="18" charset="0"/>
                                </a:rPr>
                                <m:t>(</m:t>
                              </m:r>
                              <m:r>
                                <a:rPr lang="es-AR" sz="1800" b="0" i="1">
                                  <a:latin typeface="Cambria Math" panose="02040503050406030204" pitchFamily="18" charset="0"/>
                                </a:rPr>
                                <m:t>𝑥</m:t>
                              </m:r>
                              <m:r>
                                <a:rPr lang="es-AR" sz="1800" b="0" i="1">
                                  <a:latin typeface="Cambria Math" panose="02040503050406030204" pitchFamily="18" charset="0"/>
                                </a:rPr>
                                <m:t>)</m:t>
                              </m:r>
                            </m:den>
                          </m:f>
                          <m:r>
                            <a:rPr lang="es-AR" sz="1800" b="0" i="1">
                              <a:latin typeface="Cambria Math" panose="02040503050406030204" pitchFamily="18" charset="0"/>
                            </a:rPr>
                            <m:t> . </m:t>
                          </m:r>
                          <m:r>
                            <a:rPr lang="es-AR" sz="1800" b="0" i="1">
                              <a:latin typeface="Cambria Math" panose="02040503050406030204" pitchFamily="18" charset="0"/>
                            </a:rPr>
                            <m:t>𝑑𝑥</m:t>
                          </m:r>
                          <m:r>
                            <a:rPr lang="es-AR" sz="1800" b="0" i="1">
                              <a:latin typeface="Cambria Math" panose="02040503050406030204" pitchFamily="18" charset="0"/>
                            </a:rPr>
                            <m:t>= </m:t>
                          </m:r>
                          <m:f>
                            <m:fPr>
                              <m:ctrlPr>
                                <a:rPr lang="es-AR" sz="1800" b="0" i="1">
                                  <a:latin typeface="Cambria Math" panose="02040503050406030204" pitchFamily="18" charset="0"/>
                                </a:rPr>
                              </m:ctrlPr>
                            </m:fPr>
                            <m:num>
                              <m:r>
                                <a:rPr lang="es-AR" sz="1800" b="0" i="1">
                                  <a:latin typeface="Cambria Math" panose="02040503050406030204" pitchFamily="18" charset="0"/>
                                </a:rPr>
                                <m:t>𝑁</m:t>
                              </m:r>
                            </m:num>
                            <m:den>
                              <m:r>
                                <a:rPr lang="es-AR" sz="1800" b="0" i="1">
                                  <a:latin typeface="Cambria Math" panose="02040503050406030204" pitchFamily="18" charset="0"/>
                                </a:rPr>
                                <m:t>𝐸</m:t>
                              </m:r>
                              <m:r>
                                <a:rPr lang="es-AR" sz="1800" b="0" i="1">
                                  <a:latin typeface="Cambria Math" panose="02040503050406030204" pitchFamily="18" charset="0"/>
                                </a:rPr>
                                <m:t>.</m:t>
                              </m:r>
                              <m:r>
                                <a:rPr lang="es-AR" sz="1800" b="0" i="1">
                                  <a:latin typeface="Cambria Math" panose="02040503050406030204" pitchFamily="18" charset="0"/>
                                </a:rPr>
                                <m:t>𝐴</m:t>
                              </m:r>
                            </m:den>
                          </m:f>
                          <m:nary>
                            <m:naryPr>
                              <m:limLoc m:val="undOvr"/>
                              <m:ctrlPr>
                                <a:rPr lang="es-AR" sz="1800" b="0" i="1">
                                  <a:latin typeface="Cambria Math" panose="02040503050406030204" pitchFamily="18" charset="0"/>
                                </a:rPr>
                              </m:ctrlPr>
                            </m:naryPr>
                            <m:sub>
                              <m:r>
                                <m:rPr>
                                  <m:brk m:alnAt="24"/>
                                </m:rPr>
                                <a:rPr lang="es-AR" sz="1800" b="0" i="1">
                                  <a:latin typeface="Cambria Math" panose="02040503050406030204" pitchFamily="18" charset="0"/>
                                </a:rPr>
                                <m:t>0</m:t>
                              </m:r>
                            </m:sub>
                            <m:sup>
                              <m:r>
                                <a:rPr lang="es-AR" sz="1800" b="0" i="1">
                                  <a:latin typeface="Cambria Math" panose="02040503050406030204" pitchFamily="18" charset="0"/>
                                </a:rPr>
                                <m:t>𝑙</m:t>
                              </m:r>
                            </m:sup>
                            <m:e>
                              <m:r>
                                <a:rPr lang="es-AR" sz="1800" b="0" i="1">
                                  <a:latin typeface="Cambria Math" panose="02040503050406030204" pitchFamily="18" charset="0"/>
                                </a:rPr>
                                <m:t>𝑑𝑥</m:t>
                              </m:r>
                              <m:r>
                                <a:rPr lang="es-AR" sz="1800" b="0" i="1">
                                  <a:latin typeface="Cambria Math" panose="02040503050406030204" pitchFamily="18" charset="0"/>
                                </a:rPr>
                                <m:t>= </m:t>
                              </m:r>
                              <m:f>
                                <m:fPr>
                                  <m:ctrlPr>
                                    <a:rPr lang="es-AR" sz="1800" b="0" i="1">
                                      <a:latin typeface="Cambria Math" panose="02040503050406030204" pitchFamily="18" charset="0"/>
                                    </a:rPr>
                                  </m:ctrlPr>
                                </m:fPr>
                                <m:num>
                                  <m:r>
                                    <a:rPr lang="es-AR" sz="1800" b="0" i="1">
                                      <a:latin typeface="Cambria Math" panose="02040503050406030204" pitchFamily="18" charset="0"/>
                                    </a:rPr>
                                    <m:t>𝑁</m:t>
                                  </m:r>
                                  <m:r>
                                    <a:rPr lang="es-AR" sz="1800" b="0" i="1">
                                      <a:latin typeface="Cambria Math" panose="02040503050406030204" pitchFamily="18" charset="0"/>
                                    </a:rPr>
                                    <m:t>.</m:t>
                                  </m:r>
                                  <m:r>
                                    <a:rPr lang="es-AR" sz="1800" b="0" i="1">
                                      <a:latin typeface="Cambria Math" panose="02040503050406030204" pitchFamily="18" charset="0"/>
                                    </a:rPr>
                                    <m:t>𝐿</m:t>
                                  </m:r>
                                </m:num>
                                <m:den>
                                  <m:r>
                                    <a:rPr lang="es-AR" sz="1800" b="0" i="1">
                                      <a:latin typeface="Cambria Math" panose="02040503050406030204" pitchFamily="18" charset="0"/>
                                    </a:rPr>
                                    <m:t>𝐸</m:t>
                                  </m:r>
                                  <m:r>
                                    <a:rPr lang="es-AR" sz="1800" b="0" i="1">
                                      <a:latin typeface="Cambria Math" panose="02040503050406030204" pitchFamily="18" charset="0"/>
                                    </a:rPr>
                                    <m:t>.</m:t>
                                  </m:r>
                                  <m:r>
                                    <a:rPr lang="es-AR" sz="1800" b="0" i="1">
                                      <a:latin typeface="Cambria Math" panose="02040503050406030204" pitchFamily="18" charset="0"/>
                                    </a:rPr>
                                    <m:t>𝐴</m:t>
                                  </m:r>
                                </m:den>
                              </m:f>
                            </m:e>
                          </m:nary>
                        </m:e>
                      </m:nary>
                    </m:oMath>
                  </m:oMathPara>
                </a14:m>
                <a:endParaRPr lang="es-AR" sz="1800" dirty="0"/>
              </a:p>
            </p:txBody>
          </p:sp>
        </mc:Choice>
        <mc:Fallback xmlns="">
          <p:sp>
            <p:nvSpPr>
              <p:cNvPr id="18" name="CuadroTexto 329"/>
              <p:cNvSpPr txBox="1">
                <a:spLocks noRot="1" noChangeAspect="1" noMove="1" noResize="1" noEditPoints="1" noAdjustHandles="1" noChangeArrowheads="1" noChangeShapeType="1" noTextEdit="1"/>
              </p:cNvSpPr>
              <p:nvPr/>
            </p:nvSpPr>
            <p:spPr>
              <a:xfrm>
                <a:off x="2644242" y="3819250"/>
                <a:ext cx="6019869" cy="924606"/>
              </a:xfrm>
              <a:prstGeom prst="rect">
                <a:avLst/>
              </a:prstGeom>
              <a:blipFill>
                <a:blip r:embed="rId6"/>
                <a:stretch>
                  <a:fillRect/>
                </a:stretch>
              </a:blipFill>
              <a:ln w="25400">
                <a:solidFill>
                  <a:srgbClr val="0099CC"/>
                </a:solidFill>
              </a:ln>
            </p:spPr>
            <p:txBody>
              <a:bodyPr/>
              <a:lstStyle/>
              <a:p>
                <a:r>
                  <a:rPr lang="es-AR">
                    <a:noFill/>
                  </a:rPr>
                  <a:t> </a:t>
                </a:r>
              </a:p>
            </p:txBody>
          </p:sp>
        </mc:Fallback>
      </mc:AlternateContent>
    </p:spTree>
    <p:extLst>
      <p:ext uri="{BB962C8B-B14F-4D97-AF65-F5344CB8AC3E}">
        <p14:creationId xmlns:p14="http://schemas.microsoft.com/office/powerpoint/2010/main" val="4853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2000" indent="0" algn="just">
              <a:spcBef>
                <a:spcPts val="600"/>
              </a:spcBef>
              <a:spcAft>
                <a:spcPts val="1200"/>
              </a:spcAft>
              <a:buNone/>
            </a:pPr>
            <a:r>
              <a:rPr lang="es-AR" sz="2400" b="1" u="sng" dirty="0" smtClean="0">
                <a:solidFill>
                  <a:srgbClr val="CC3300"/>
                </a:solidFill>
                <a:latin typeface="Arial Narrow" pitchFamily="34" charset="0"/>
              </a:rPr>
              <a:t>10 – RESUMEN DE EXPRESIONES Y VARIABLES:</a:t>
            </a:r>
            <a:endParaRPr lang="es-AR" sz="2400" dirty="0">
              <a:solidFill>
                <a:srgbClr val="CC3300"/>
              </a:solidFill>
              <a:latin typeface="Arial Narrow" pitchFamily="34" charset="0"/>
            </a:endParaRPr>
          </a:p>
          <a:p>
            <a:pPr marL="162000" indent="0" algn="just">
              <a:spcBef>
                <a:spcPts val="600"/>
              </a:spcBef>
              <a:spcAft>
                <a:spcPts val="600"/>
              </a:spcAft>
              <a:buClr>
                <a:srgbClr val="0099CC"/>
              </a:buClr>
              <a:buSzPct val="100000"/>
              <a:buNone/>
            </a:pPr>
            <a:r>
              <a:rPr lang="es-AR" sz="2000" dirty="0" smtClean="0">
                <a:latin typeface="Arial Narrow" pitchFamily="34" charset="0"/>
              </a:rPr>
              <a:t>En este artículo se resumen las expresiones y variables que caracterizan a la “</a:t>
            </a:r>
            <a:r>
              <a:rPr lang="es-AR" sz="2000" b="1" dirty="0" smtClean="0">
                <a:solidFill>
                  <a:srgbClr val="0099CC"/>
                </a:solidFill>
                <a:effectLst>
                  <a:outerShdw blurRad="38100" dist="38100" dir="2700000" algn="tl">
                    <a:srgbClr val="000000">
                      <a:alpha val="43137"/>
                    </a:srgbClr>
                  </a:outerShdw>
                </a:effectLst>
                <a:latin typeface="Arial Narrow" pitchFamily="34" charset="0"/>
              </a:rPr>
              <a:t>Solicitación Axil</a:t>
            </a:r>
            <a:r>
              <a:rPr lang="es-AR" sz="2000" dirty="0" smtClean="0">
                <a:latin typeface="Arial Narrow" pitchFamily="34" charset="0"/>
              </a:rPr>
              <a:t>”:</a:t>
            </a: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51</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endParaRPr lang="es-AR" sz="1000" b="1" dirty="0">
              <a:solidFill>
                <a:srgbClr val="CC3300"/>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grpSp>
        <p:nvGrpSpPr>
          <p:cNvPr id="16" name="Grupo 15"/>
          <p:cNvGrpSpPr/>
          <p:nvPr/>
        </p:nvGrpSpPr>
        <p:grpSpPr>
          <a:xfrm>
            <a:off x="1432460" y="3121493"/>
            <a:ext cx="4176000" cy="2700000"/>
            <a:chOff x="1432460" y="2545430"/>
            <a:chExt cx="4176000" cy="2611761"/>
          </a:xfrm>
        </p:grpSpPr>
        <p:sp>
          <p:nvSpPr>
            <p:cNvPr id="6" name="CuadroTexto 5"/>
            <p:cNvSpPr txBox="1"/>
            <p:nvPr/>
          </p:nvSpPr>
          <p:spPr>
            <a:xfrm>
              <a:off x="1432460" y="2545430"/>
              <a:ext cx="4176000" cy="2611761"/>
            </a:xfrm>
            <a:prstGeom prst="rect">
              <a:avLst/>
            </a:prstGeom>
            <a:noFill/>
            <a:ln w="12700">
              <a:solidFill>
                <a:srgbClr val="CC0066"/>
              </a:solidFill>
            </a:ln>
          </p:spPr>
          <p:txBody>
            <a:bodyPr wrap="square" rtlCol="0">
              <a:noAutofit/>
            </a:bodyPr>
            <a:lstStyle/>
            <a:p>
              <a:pPr algn="ctr">
                <a:lnSpc>
                  <a:spcPct val="120000"/>
                </a:lnSpc>
                <a:spcBef>
                  <a:spcPts val="1200"/>
                </a:spcBef>
                <a:spcAft>
                  <a:spcPts val="1800"/>
                </a:spcAft>
              </a:pPr>
              <a:r>
                <a:rPr lang="es-AR" b="1" u="sng" dirty="0" smtClean="0">
                  <a:solidFill>
                    <a:srgbClr val="CC0066"/>
                  </a:solidFill>
                  <a:latin typeface="Arial Narrow" panose="020B0606020202030204" pitchFamily="34" charset="0"/>
                </a:rPr>
                <a:t>VARIABLES ESTÁTICAS:</a:t>
              </a:r>
            </a:p>
            <a:p>
              <a:pPr algn="just">
                <a:lnSpc>
                  <a:spcPct val="120000"/>
                </a:lnSpc>
                <a:spcBef>
                  <a:spcPts val="600"/>
                </a:spcBef>
                <a:spcAft>
                  <a:spcPts val="600"/>
                </a:spcAft>
              </a:pPr>
              <a:r>
                <a:rPr lang="es-AR" dirty="0" smtClean="0">
                  <a:latin typeface="Arial Narrow" panose="020B0606020202030204" pitchFamily="34" charset="0"/>
                </a:rPr>
                <a:t>Esfuerzo Normal:</a:t>
              </a:r>
            </a:p>
            <a:p>
              <a:pPr algn="just">
                <a:lnSpc>
                  <a:spcPct val="120000"/>
                </a:lnSpc>
                <a:spcBef>
                  <a:spcPts val="600"/>
                </a:spcBef>
                <a:spcAft>
                  <a:spcPts val="600"/>
                </a:spcAft>
              </a:pPr>
              <a:endParaRPr lang="es-AR" dirty="0" smtClean="0">
                <a:latin typeface="Arial Narrow" panose="020B0606020202030204" pitchFamily="34" charset="0"/>
              </a:endParaRPr>
            </a:p>
            <a:p>
              <a:pPr algn="just">
                <a:lnSpc>
                  <a:spcPct val="120000"/>
                </a:lnSpc>
                <a:spcBef>
                  <a:spcPts val="600"/>
                </a:spcBef>
                <a:spcAft>
                  <a:spcPts val="600"/>
                </a:spcAft>
              </a:pPr>
              <a:r>
                <a:rPr lang="es-AR" dirty="0" smtClean="0">
                  <a:latin typeface="Arial Narrow" panose="020B0606020202030204" pitchFamily="34" charset="0"/>
                </a:rPr>
                <a:t>Tensiones Normales:</a:t>
              </a:r>
            </a:p>
            <a:p>
              <a:pPr algn="just">
                <a:lnSpc>
                  <a:spcPct val="120000"/>
                </a:lnSpc>
                <a:spcBef>
                  <a:spcPts val="600"/>
                </a:spcBef>
                <a:spcAft>
                  <a:spcPts val="600"/>
                </a:spcAft>
              </a:pPr>
              <a:endParaRPr lang="es-AR" dirty="0" smtClean="0">
                <a:latin typeface="Arial Narrow" panose="020B0606020202030204" pitchFamily="34" charset="0"/>
              </a:endParaRPr>
            </a:p>
            <a:p>
              <a:pPr algn="just">
                <a:lnSpc>
                  <a:spcPct val="120000"/>
                </a:lnSpc>
                <a:spcBef>
                  <a:spcPts val="600"/>
                </a:spcBef>
                <a:spcAft>
                  <a:spcPts val="600"/>
                </a:spcAft>
              </a:pPr>
              <a:endParaRPr lang="es-AR" b="1" dirty="0">
                <a:solidFill>
                  <a:srgbClr val="CC0066"/>
                </a:solidFill>
                <a:latin typeface="Arial Narrow" panose="020B0606020202030204" pitchFamily="34" charset="0"/>
              </a:endParaRPr>
            </a:p>
          </p:txBody>
        </p:sp>
        <p:pic>
          <p:nvPicPr>
            <p:cNvPr id="7" name="Imagen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70319" y="3109758"/>
              <a:ext cx="775478" cy="519425"/>
            </a:xfrm>
            <a:prstGeom prst="rect">
              <a:avLst/>
            </a:prstGeom>
            <a:ln w="12700">
              <a:solidFill>
                <a:srgbClr val="CC0066"/>
              </a:solidFill>
            </a:ln>
          </p:spPr>
        </p:pic>
        <p:pic>
          <p:nvPicPr>
            <p:cNvPr id="12" name="Imagen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56165" y="4121109"/>
              <a:ext cx="782795" cy="512108"/>
            </a:xfrm>
            <a:prstGeom prst="rect">
              <a:avLst/>
            </a:prstGeom>
            <a:ln w="12700">
              <a:solidFill>
                <a:srgbClr val="CC0066"/>
              </a:solidFill>
            </a:ln>
          </p:spPr>
        </p:pic>
      </p:grpSp>
      <p:grpSp>
        <p:nvGrpSpPr>
          <p:cNvPr id="17" name="Grupo 16"/>
          <p:cNvGrpSpPr/>
          <p:nvPr/>
        </p:nvGrpSpPr>
        <p:grpSpPr>
          <a:xfrm>
            <a:off x="5745552" y="3102420"/>
            <a:ext cx="4176000" cy="2700000"/>
            <a:chOff x="5745552" y="2526357"/>
            <a:chExt cx="4176000" cy="2630835"/>
          </a:xfrm>
        </p:grpSpPr>
        <p:sp>
          <p:nvSpPr>
            <p:cNvPr id="14" name="CuadroTexto 13"/>
            <p:cNvSpPr txBox="1"/>
            <p:nvPr/>
          </p:nvSpPr>
          <p:spPr>
            <a:xfrm>
              <a:off x="5745552" y="2526357"/>
              <a:ext cx="4176000" cy="2630835"/>
            </a:xfrm>
            <a:prstGeom prst="rect">
              <a:avLst/>
            </a:prstGeom>
            <a:noFill/>
            <a:ln w="12700">
              <a:solidFill>
                <a:srgbClr val="0099CC"/>
              </a:solidFill>
            </a:ln>
          </p:spPr>
          <p:txBody>
            <a:bodyPr wrap="square" rtlCol="0">
              <a:noAutofit/>
            </a:bodyPr>
            <a:lstStyle/>
            <a:p>
              <a:pPr algn="ctr">
                <a:lnSpc>
                  <a:spcPct val="120000"/>
                </a:lnSpc>
                <a:spcBef>
                  <a:spcPts val="1800"/>
                </a:spcBef>
                <a:spcAft>
                  <a:spcPts val="1200"/>
                </a:spcAft>
              </a:pPr>
              <a:r>
                <a:rPr lang="es-AR" b="1" u="sng" dirty="0" smtClean="0">
                  <a:solidFill>
                    <a:srgbClr val="0099CC"/>
                  </a:solidFill>
                  <a:latin typeface="Arial Narrow" panose="020B0606020202030204" pitchFamily="34" charset="0"/>
                </a:rPr>
                <a:t>VARIABLES CINEMÁTICAS:</a:t>
              </a:r>
            </a:p>
            <a:p>
              <a:pPr algn="just">
                <a:lnSpc>
                  <a:spcPct val="120000"/>
                </a:lnSpc>
                <a:spcBef>
                  <a:spcPts val="600"/>
                </a:spcBef>
                <a:spcAft>
                  <a:spcPts val="600"/>
                </a:spcAft>
              </a:pPr>
              <a:r>
                <a:rPr lang="es-AR" dirty="0" smtClean="0">
                  <a:latin typeface="Arial Narrow" panose="020B0606020202030204" pitchFamily="34" charset="0"/>
                </a:rPr>
                <a:t>Desplazamientos – Variaciones de Longitud:</a:t>
              </a:r>
            </a:p>
            <a:p>
              <a:pPr algn="just">
                <a:lnSpc>
                  <a:spcPct val="120000"/>
                </a:lnSpc>
                <a:spcBef>
                  <a:spcPts val="600"/>
                </a:spcBef>
                <a:spcAft>
                  <a:spcPts val="600"/>
                </a:spcAft>
              </a:pPr>
              <a:endParaRPr lang="es-AR" dirty="0" smtClean="0">
                <a:latin typeface="Arial Narrow" panose="020B0606020202030204" pitchFamily="34" charset="0"/>
              </a:endParaRPr>
            </a:p>
            <a:p>
              <a:pPr algn="just">
                <a:lnSpc>
                  <a:spcPct val="120000"/>
                </a:lnSpc>
                <a:spcBef>
                  <a:spcPts val="1200"/>
                </a:spcBef>
                <a:spcAft>
                  <a:spcPts val="600"/>
                </a:spcAft>
              </a:pPr>
              <a:r>
                <a:rPr lang="es-AR" dirty="0" smtClean="0">
                  <a:latin typeface="Arial Narrow" panose="020B0606020202030204" pitchFamily="34" charset="0"/>
                </a:rPr>
                <a:t>Deformaciones Específicas Longitudinales:</a:t>
              </a:r>
              <a:endParaRPr lang="es-AR" dirty="0">
                <a:latin typeface="Arial Narrow" panose="020B0606020202030204" pitchFamily="34" charset="0"/>
              </a:endParaRPr>
            </a:p>
            <a:p>
              <a:pPr algn="just">
                <a:lnSpc>
                  <a:spcPct val="120000"/>
                </a:lnSpc>
                <a:spcBef>
                  <a:spcPts val="600"/>
                </a:spcBef>
                <a:spcAft>
                  <a:spcPts val="600"/>
                </a:spcAft>
              </a:pPr>
              <a:endParaRPr lang="es-AR" b="1" dirty="0" smtClean="0">
                <a:solidFill>
                  <a:srgbClr val="CC0066"/>
                </a:solidFill>
                <a:latin typeface="Arial Narrow" panose="020B0606020202030204" pitchFamily="34" charset="0"/>
              </a:endParaRPr>
            </a:p>
            <a:p>
              <a:pPr algn="just">
                <a:lnSpc>
                  <a:spcPct val="120000"/>
                </a:lnSpc>
                <a:spcBef>
                  <a:spcPts val="600"/>
                </a:spcBef>
                <a:spcAft>
                  <a:spcPts val="600"/>
                </a:spcAft>
              </a:pPr>
              <a:endParaRPr lang="es-AR" b="1" dirty="0">
                <a:solidFill>
                  <a:srgbClr val="CC0066"/>
                </a:solidFill>
                <a:latin typeface="Arial Narrow" panose="020B0606020202030204" pitchFamily="34" charset="0"/>
              </a:endParaRPr>
            </a:p>
          </p:txBody>
        </p:sp>
        <p:pic>
          <p:nvPicPr>
            <p:cNvPr id="13" name="Imagen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69585" y="3493253"/>
              <a:ext cx="1726537" cy="519425"/>
            </a:xfrm>
            <a:prstGeom prst="rect">
              <a:avLst/>
            </a:prstGeom>
            <a:ln w="12700">
              <a:solidFill>
                <a:srgbClr val="0099CC"/>
              </a:solidFill>
            </a:ln>
          </p:spPr>
        </p:pic>
        <p:pic>
          <p:nvPicPr>
            <p:cNvPr id="15" name="Imagen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441455" y="4519518"/>
              <a:ext cx="782795" cy="519425"/>
            </a:xfrm>
            <a:prstGeom prst="rect">
              <a:avLst/>
            </a:prstGeom>
            <a:ln w="12700">
              <a:solidFill>
                <a:srgbClr val="0099CC"/>
              </a:solidFill>
            </a:ln>
          </p:spPr>
        </p:pic>
      </p:grpSp>
    </p:spTree>
    <p:extLst>
      <p:ext uri="{BB962C8B-B14F-4D97-AF65-F5344CB8AC3E}">
        <p14:creationId xmlns:p14="http://schemas.microsoft.com/office/powerpoint/2010/main" val="30700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2000" indent="0" algn="just">
              <a:spcBef>
                <a:spcPts val="600"/>
              </a:spcBef>
              <a:spcAft>
                <a:spcPts val="600"/>
              </a:spcAft>
              <a:buClr>
                <a:srgbClr val="0099CC"/>
              </a:buClr>
              <a:buSzPct val="100000"/>
              <a:buNone/>
            </a:pPr>
            <a:r>
              <a:rPr lang="es-AR" sz="2000" dirty="0" smtClean="0">
                <a:latin typeface="Arial Narrow" pitchFamily="34" charset="0"/>
              </a:rPr>
              <a:t>Siendo las expresiones características de la presente solicitación en estudio, las siguientes:</a:t>
            </a: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52</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endParaRPr lang="es-AR" sz="1000" b="1" dirty="0">
              <a:solidFill>
                <a:srgbClr val="CC3300"/>
              </a:solidFill>
              <a:latin typeface="Arial Narrow" pitchFamily="34" charset="0"/>
            </a:endParaRP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mc:AlternateContent xmlns:mc="http://schemas.openxmlformats.org/markup-compatibility/2006" xmlns:a14="http://schemas.microsoft.com/office/drawing/2010/main">
        <mc:Choice Requires="a14">
          <p:sp>
            <p:nvSpPr>
              <p:cNvPr id="18" name="CuadroTexto 266"/>
              <p:cNvSpPr txBox="1">
                <a:spLocks noChangeAspect="1"/>
              </p:cNvSpPr>
              <p:nvPr/>
            </p:nvSpPr>
            <p:spPr>
              <a:xfrm>
                <a:off x="2360712" y="2170233"/>
                <a:ext cx="2306118" cy="810000"/>
              </a:xfrm>
              <a:prstGeom prst="rect">
                <a:avLst/>
              </a:prstGeom>
              <a:noFill/>
              <a:ln w="12700">
                <a:solidFill>
                  <a:srgbClr val="CC0066"/>
                </a:solidFill>
              </a:ln>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14:m>
                  <m:oMathPara xmlns:m="http://schemas.openxmlformats.org/officeDocument/2006/math">
                    <m:oMathParaPr>
                      <m:jc m:val="center"/>
                    </m:oMathParaPr>
                    <m:oMath xmlns:m="http://schemas.openxmlformats.org/officeDocument/2006/math">
                      <m:r>
                        <a:rPr lang="es-AR" sz="1600" b="0" i="1">
                          <a:latin typeface="Cambria Math" panose="02040503050406030204" pitchFamily="18" charset="0"/>
                          <a:ea typeface="Cambria Math" panose="02040503050406030204" pitchFamily="18" charset="0"/>
                        </a:rPr>
                        <m:t>𝜎</m:t>
                      </m:r>
                      <m:r>
                        <a:rPr lang="es-AR" sz="1600" b="0" i="1" baseline="-25000">
                          <a:latin typeface="Cambria Math" panose="02040503050406030204" pitchFamily="18" charset="0"/>
                          <a:ea typeface="Cambria Math" panose="02040503050406030204" pitchFamily="18" charset="0"/>
                        </a:rPr>
                        <m:t>𝑋</m:t>
                      </m:r>
                      <m:d>
                        <m:dPr>
                          <m:ctrlPr>
                            <a:rPr lang="es-AR" sz="1600" b="0" i="1">
                              <a:latin typeface="Cambria Math" panose="02040503050406030204" pitchFamily="18" charset="0"/>
                              <a:ea typeface="Cambria Math" panose="02040503050406030204" pitchFamily="18" charset="0"/>
                            </a:rPr>
                          </m:ctrlPr>
                        </m:dPr>
                        <m:e>
                          <m:r>
                            <a:rPr lang="es-AR" sz="1600" b="0" i="1">
                              <a:latin typeface="Cambria Math" panose="02040503050406030204" pitchFamily="18" charset="0"/>
                              <a:ea typeface="Cambria Math" panose="02040503050406030204" pitchFamily="18" charset="0"/>
                            </a:rPr>
                            <m:t>𝑥</m:t>
                          </m:r>
                        </m:e>
                      </m:d>
                      <m:r>
                        <a:rPr lang="es-AR" sz="1600" b="0" i="1">
                          <a:latin typeface="Cambria Math" panose="02040503050406030204" pitchFamily="18" charset="0"/>
                          <a:ea typeface="Cambria Math" panose="02040503050406030204" pitchFamily="18" charset="0"/>
                        </a:rPr>
                        <m:t> = </m:t>
                      </m:r>
                      <m:f>
                        <m:fPr>
                          <m:ctrlPr>
                            <a:rPr lang="es-AR" sz="1600" b="0" i="1">
                              <a:latin typeface="Cambria Math" panose="02040503050406030204" pitchFamily="18" charset="0"/>
                              <a:ea typeface="Cambria Math" panose="02040503050406030204" pitchFamily="18" charset="0"/>
                            </a:rPr>
                          </m:ctrlPr>
                        </m:fPr>
                        <m:num>
                          <m:r>
                            <a:rPr lang="es-AR" sz="1600" b="0" i="1">
                              <a:latin typeface="Cambria Math" panose="02040503050406030204" pitchFamily="18" charset="0"/>
                              <a:ea typeface="Cambria Math" panose="02040503050406030204" pitchFamily="18" charset="0"/>
                            </a:rPr>
                            <m:t>𝑁</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num>
                        <m:den>
                          <m:r>
                            <a:rPr lang="es-AR" sz="1600" b="0" i="1">
                              <a:latin typeface="Cambria Math" panose="02040503050406030204" pitchFamily="18" charset="0"/>
                              <a:ea typeface="Cambria Math" panose="02040503050406030204" pitchFamily="18" charset="0"/>
                            </a:rPr>
                            <m:t>𝐴</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den>
                      </m:f>
                      <m:r>
                        <a:rPr lang="es-AR" sz="1600" b="0" i="1">
                          <a:latin typeface="Cambria Math" panose="02040503050406030204" pitchFamily="18" charset="0"/>
                          <a:ea typeface="Cambria Math" panose="02040503050406030204" pitchFamily="18" charset="0"/>
                        </a:rPr>
                        <m:t> </m:t>
                      </m:r>
                    </m:oMath>
                  </m:oMathPara>
                </a14:m>
                <a:endParaRPr lang="es-AR" sz="1600" dirty="0"/>
              </a:p>
            </p:txBody>
          </p:sp>
        </mc:Choice>
        <mc:Fallback xmlns="">
          <p:sp>
            <p:nvSpPr>
              <p:cNvPr id="18" name="CuadroTexto 266"/>
              <p:cNvSpPr txBox="1">
                <a:spLocks noRot="1" noChangeAspect="1" noMove="1" noResize="1" noEditPoints="1" noAdjustHandles="1" noChangeArrowheads="1" noChangeShapeType="1" noTextEdit="1"/>
              </p:cNvSpPr>
              <p:nvPr/>
            </p:nvSpPr>
            <p:spPr>
              <a:xfrm>
                <a:off x="2360712" y="2170233"/>
                <a:ext cx="2306118" cy="810000"/>
              </a:xfrm>
              <a:prstGeom prst="rect">
                <a:avLst/>
              </a:prstGeom>
              <a:blipFill>
                <a:blip r:embed="rId5"/>
                <a:stretch>
                  <a:fillRect/>
                </a:stretch>
              </a:blipFill>
              <a:ln w="12700">
                <a:solidFill>
                  <a:srgbClr val="CC0066"/>
                </a:solidFill>
              </a:ln>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9" name="CuadroTexto 272"/>
              <p:cNvSpPr txBox="1">
                <a:spLocks noChangeAspect="1"/>
              </p:cNvSpPr>
              <p:nvPr/>
            </p:nvSpPr>
            <p:spPr>
              <a:xfrm>
                <a:off x="2360712" y="3596436"/>
                <a:ext cx="3901500" cy="918000"/>
              </a:xfrm>
              <a:prstGeom prst="rect">
                <a:avLst/>
              </a:prstGeom>
              <a:noFill/>
              <a:ln w="12700">
                <a:solidFill>
                  <a:srgbClr val="0099CC"/>
                </a:solidFill>
              </a:ln>
            </p:spPr>
            <p:style>
              <a:lnRef idx="0">
                <a:scrgbClr r="0" g="0" b="0"/>
              </a:lnRef>
              <a:fillRef idx="0">
                <a:scrgbClr r="0" g="0" b="0"/>
              </a:fillRef>
              <a:effectRef idx="0">
                <a:scrgbClr r="0" g="0" b="0"/>
              </a:effectRef>
              <a:fontRef idx="minor">
                <a:schemeClr val="tx1"/>
              </a:fontRef>
            </p:style>
            <p:txBody>
              <a:bodyPr wrap="square" lIns="0" tIns="0" rIns="0" bIns="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rPr>
                        <m:t>𝐿</m:t>
                      </m:r>
                      <m:d>
                        <m:dPr>
                          <m:ctrlPr>
                            <a:rPr lang="es-AR" sz="1600" b="0" i="1">
                              <a:latin typeface="Cambria Math" panose="02040503050406030204" pitchFamily="18" charset="0"/>
                            </a:rPr>
                          </m:ctrlPr>
                        </m:dPr>
                        <m:e>
                          <m:r>
                            <a:rPr lang="es-AR" sz="1600" b="0" i="1">
                              <a:latin typeface="Cambria Math" panose="02040503050406030204" pitchFamily="18" charset="0"/>
                            </a:rPr>
                            <m:t>𝑥</m:t>
                          </m:r>
                        </m:e>
                      </m:d>
                      <m:r>
                        <a:rPr lang="es-AR" sz="1600" b="0" i="1">
                          <a:latin typeface="Cambria Math" panose="02040503050406030204" pitchFamily="18" charset="0"/>
                        </a:rPr>
                        <m:t>= </m:t>
                      </m:r>
                      <m:r>
                        <a:rPr lang="es-AR" sz="1600" b="0" i="1">
                          <a:latin typeface="Cambria Math" panose="02040503050406030204" pitchFamily="18" charset="0"/>
                          <a:ea typeface="Cambria Math" panose="02040503050406030204" pitchFamily="18" charset="0"/>
                        </a:rPr>
                        <m:t>𝛿</m:t>
                      </m:r>
                      <m:d>
                        <m:dPr>
                          <m:ctrlPr>
                            <a:rPr lang="es-AR" sz="1600" b="0" i="1">
                              <a:latin typeface="Cambria Math" panose="02040503050406030204" pitchFamily="18" charset="0"/>
                              <a:ea typeface="Cambria Math" panose="02040503050406030204" pitchFamily="18" charset="0"/>
                            </a:rPr>
                          </m:ctrlPr>
                        </m:dPr>
                        <m:e>
                          <m:r>
                            <a:rPr lang="es-AR" sz="1600" b="0" i="1">
                              <a:latin typeface="Cambria Math" panose="02040503050406030204" pitchFamily="18" charset="0"/>
                              <a:ea typeface="Cambria Math" panose="02040503050406030204" pitchFamily="18" charset="0"/>
                            </a:rPr>
                            <m:t>𝑥</m:t>
                          </m:r>
                        </m:e>
                      </m:d>
                      <m:r>
                        <a:rPr lang="es-AR" sz="1600" b="0" i="1">
                          <a:latin typeface="Cambria Math" panose="02040503050406030204" pitchFamily="18" charset="0"/>
                          <a:ea typeface="Cambria Math" panose="02040503050406030204" pitchFamily="18" charset="0"/>
                        </a:rPr>
                        <m:t>=</m:t>
                      </m:r>
                      <m:nary>
                        <m:naryPr>
                          <m:limLoc m:val="undOvr"/>
                          <m:ctrlPr>
                            <a:rPr lang="es-AR" sz="1600" i="1">
                              <a:latin typeface="Cambria Math" panose="02040503050406030204" pitchFamily="18" charset="0"/>
                            </a:rPr>
                          </m:ctrlPr>
                        </m:naryPr>
                        <m:sub>
                          <m:r>
                            <m:rPr>
                              <m:brk m:alnAt="24"/>
                            </m:rPr>
                            <a:rPr lang="es-AR" sz="1600" b="0" i="1">
                              <a:latin typeface="Cambria Math" panose="02040503050406030204" pitchFamily="18" charset="0"/>
                            </a:rPr>
                            <m:t>0</m:t>
                          </m:r>
                        </m:sub>
                        <m:sup>
                          <m:r>
                            <a:rPr lang="es-AR" sz="1600" b="0" i="1">
                              <a:latin typeface="Cambria Math" panose="02040503050406030204" pitchFamily="18" charset="0"/>
                            </a:rPr>
                            <m:t>𝑥</m:t>
                          </m:r>
                        </m:sup>
                        <m:e>
                          <m:f>
                            <m:fPr>
                              <m:ctrlPr>
                                <a:rPr lang="es-AR" sz="1600" i="1">
                                  <a:latin typeface="Cambria Math" panose="02040503050406030204" pitchFamily="18" charset="0"/>
                                </a:rPr>
                              </m:ctrlPr>
                            </m:fPr>
                            <m:num>
                              <m:r>
                                <a:rPr lang="es-AR" sz="1600" b="0" i="1">
                                  <a:latin typeface="Cambria Math" panose="02040503050406030204" pitchFamily="18" charset="0"/>
                                </a:rPr>
                                <m:t>𝑁</m:t>
                              </m:r>
                              <m:r>
                                <a:rPr lang="es-AR" sz="1600" b="0" i="1">
                                  <a:latin typeface="Cambria Math" panose="02040503050406030204" pitchFamily="18" charset="0"/>
                                </a:rPr>
                                <m:t>(</m:t>
                              </m:r>
                              <m:r>
                                <a:rPr lang="es-AR" sz="1600" b="0" i="1">
                                  <a:latin typeface="Cambria Math" panose="02040503050406030204" pitchFamily="18" charset="0"/>
                                </a:rPr>
                                <m:t>𝑥</m:t>
                              </m:r>
                              <m:r>
                                <a:rPr lang="es-AR" sz="1600" b="0" i="1">
                                  <a:latin typeface="Cambria Math" panose="02040503050406030204" pitchFamily="18" charset="0"/>
                                </a:rPr>
                                <m:t>)</m:t>
                              </m:r>
                            </m:num>
                            <m:den>
                              <m:r>
                                <a:rPr lang="es-AR" sz="1600" b="0" i="1">
                                  <a:latin typeface="Cambria Math" panose="02040503050406030204" pitchFamily="18" charset="0"/>
                                </a:rPr>
                                <m:t>𝐸</m:t>
                              </m:r>
                              <m:r>
                                <a:rPr lang="es-AR" sz="1600" b="0" i="1">
                                  <a:latin typeface="Cambria Math" panose="02040503050406030204" pitchFamily="18" charset="0"/>
                                </a:rPr>
                                <m:t>.</m:t>
                              </m:r>
                              <m:r>
                                <a:rPr lang="es-AR" sz="1600" b="0" i="1">
                                  <a:latin typeface="Cambria Math" panose="02040503050406030204" pitchFamily="18" charset="0"/>
                                </a:rPr>
                                <m:t>𝐴</m:t>
                              </m:r>
                              <m:r>
                                <a:rPr lang="es-AR" sz="1600" b="0" i="1">
                                  <a:latin typeface="Cambria Math" panose="02040503050406030204" pitchFamily="18" charset="0"/>
                                </a:rPr>
                                <m:t>(</m:t>
                              </m:r>
                              <m:r>
                                <a:rPr lang="es-AR" sz="1600" b="0" i="1">
                                  <a:latin typeface="Cambria Math" panose="02040503050406030204" pitchFamily="18" charset="0"/>
                                </a:rPr>
                                <m:t>𝑥</m:t>
                              </m:r>
                              <m:r>
                                <a:rPr lang="es-AR" sz="1600" b="0" i="1">
                                  <a:latin typeface="Cambria Math" panose="02040503050406030204" pitchFamily="18" charset="0"/>
                                </a:rPr>
                                <m:t>)</m:t>
                              </m:r>
                            </m:den>
                          </m:f>
                          <m:r>
                            <a:rPr lang="es-AR" sz="1600" b="0" i="1">
                              <a:latin typeface="Cambria Math" panose="02040503050406030204" pitchFamily="18" charset="0"/>
                            </a:rPr>
                            <m:t> . </m:t>
                          </m:r>
                          <m:r>
                            <a:rPr lang="es-AR" sz="1600" b="0" i="1">
                              <a:latin typeface="Cambria Math" panose="02040503050406030204" pitchFamily="18" charset="0"/>
                            </a:rPr>
                            <m:t>𝑑𝑥</m:t>
                          </m:r>
                        </m:e>
                      </m:nary>
                    </m:oMath>
                  </m:oMathPara>
                </a14:m>
                <a:endParaRPr lang="es-AR" sz="1600" dirty="0"/>
              </a:p>
            </p:txBody>
          </p:sp>
        </mc:Choice>
        <mc:Fallback xmlns="">
          <p:sp>
            <p:nvSpPr>
              <p:cNvPr id="19" name="CuadroTexto 272"/>
              <p:cNvSpPr txBox="1">
                <a:spLocks noRot="1" noChangeAspect="1" noMove="1" noResize="1" noEditPoints="1" noAdjustHandles="1" noChangeArrowheads="1" noChangeShapeType="1" noTextEdit="1"/>
              </p:cNvSpPr>
              <p:nvPr/>
            </p:nvSpPr>
            <p:spPr>
              <a:xfrm>
                <a:off x="2360712" y="3596436"/>
                <a:ext cx="3901500" cy="918000"/>
              </a:xfrm>
              <a:prstGeom prst="rect">
                <a:avLst/>
              </a:prstGeom>
              <a:blipFill>
                <a:blip r:embed="rId6"/>
                <a:stretch>
                  <a:fillRect/>
                </a:stretch>
              </a:blipFill>
              <a:ln w="12700">
                <a:solidFill>
                  <a:srgbClr val="0099CC"/>
                </a:solidFill>
              </a:ln>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0" name="CuadroTexto 3"/>
              <p:cNvSpPr txBox="1">
                <a:spLocks noChangeAspect="1"/>
              </p:cNvSpPr>
              <p:nvPr/>
            </p:nvSpPr>
            <p:spPr>
              <a:xfrm>
                <a:off x="2360712" y="5130756"/>
                <a:ext cx="4275000" cy="900000"/>
              </a:xfrm>
              <a:prstGeom prst="rect">
                <a:avLst/>
              </a:prstGeom>
              <a:noFill/>
              <a:ln w="12700">
                <a:solidFill>
                  <a:srgbClr val="0099CC"/>
                </a:solidFill>
              </a:ln>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600" i="1">
                          <a:latin typeface="Cambria Math" panose="02040503050406030204" pitchFamily="18" charset="0"/>
                          <a:ea typeface="Cambria Math" panose="02040503050406030204" pitchFamily="18" charset="0"/>
                        </a:rPr>
                        <m:t>𝜀</m:t>
                      </m:r>
                      <m:r>
                        <a:rPr lang="es-AR" sz="1600" b="0" i="1" baseline="-25000">
                          <a:latin typeface="Cambria Math" panose="02040503050406030204" pitchFamily="18" charset="0"/>
                          <a:ea typeface="Cambria Math" panose="02040503050406030204" pitchFamily="18" charset="0"/>
                        </a:rPr>
                        <m:t>𝑋𝑋</m:t>
                      </m:r>
                      <m:r>
                        <a:rPr lang="es-AR" sz="1600" b="0" i="1" baseline="0">
                          <a:latin typeface="Cambria Math" panose="02040503050406030204" pitchFamily="18" charset="0"/>
                          <a:ea typeface="Cambria Math" panose="02040503050406030204" pitchFamily="18" charset="0"/>
                        </a:rPr>
                        <m:t>(</m:t>
                      </m:r>
                      <m:r>
                        <a:rPr lang="es-AR" sz="1600" b="0" i="1" baseline="0">
                          <a:latin typeface="Cambria Math" panose="02040503050406030204" pitchFamily="18" charset="0"/>
                          <a:ea typeface="Cambria Math" panose="02040503050406030204" pitchFamily="18" charset="0"/>
                        </a:rPr>
                        <m:t>𝑥</m:t>
                      </m:r>
                      <m:r>
                        <a:rPr lang="es-AR" sz="1600" b="0" i="1" baseline="0">
                          <a:latin typeface="Cambria Math" panose="02040503050406030204" pitchFamily="18" charset="0"/>
                          <a:ea typeface="Cambria Math" panose="02040503050406030204" pitchFamily="18" charset="0"/>
                        </a:rPr>
                        <m:t>)= </m:t>
                      </m:r>
                      <m:f>
                        <m:fPr>
                          <m:ctrlPr>
                            <a:rPr lang="es-AR" sz="1600" b="0" i="1">
                              <a:latin typeface="Cambria Math" panose="02040503050406030204" pitchFamily="18" charset="0"/>
                              <a:ea typeface="Cambria Math" panose="02040503050406030204" pitchFamily="18" charset="0"/>
                            </a:rPr>
                          </m:ctrlPr>
                        </m:fPr>
                        <m:num>
                          <m:r>
                            <a:rPr lang="es-AR" sz="1600" b="0" i="1">
                              <a:latin typeface="Cambria Math" panose="02040503050406030204" pitchFamily="18" charset="0"/>
                              <a:ea typeface="Cambria Math" panose="02040503050406030204" pitchFamily="18" charset="0"/>
                            </a:rPr>
                            <m:t>𝑑</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𝐿</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num>
                        <m:den>
                          <m:r>
                            <a:rPr lang="es-AR" sz="1600" b="0" i="1">
                              <a:latin typeface="Cambria Math" panose="02040503050406030204" pitchFamily="18" charset="0"/>
                              <a:ea typeface="Cambria Math" panose="02040503050406030204" pitchFamily="18" charset="0"/>
                            </a:rPr>
                            <m:t>𝑑𝑥</m:t>
                          </m:r>
                        </m:den>
                      </m:f>
                      <m:r>
                        <a:rPr lang="es-AR" sz="1600" b="0" i="1">
                          <a:latin typeface="Cambria Math" panose="02040503050406030204" pitchFamily="18" charset="0"/>
                          <a:ea typeface="Cambria Math" panose="02040503050406030204" pitchFamily="18" charset="0"/>
                        </a:rPr>
                        <m:t>= </m:t>
                      </m:r>
                      <m:f>
                        <m:fPr>
                          <m:ctrlPr>
                            <a:rPr lang="es-AR" sz="1600" b="0" i="1">
                              <a:latin typeface="Cambria Math" panose="02040503050406030204" pitchFamily="18" charset="0"/>
                              <a:ea typeface="Cambria Math" panose="02040503050406030204" pitchFamily="18" charset="0"/>
                            </a:rPr>
                          </m:ctrlPr>
                        </m:fPr>
                        <m:num>
                          <m:r>
                            <a:rPr lang="es-AR" sz="1600" b="0" i="1">
                              <a:latin typeface="Cambria Math" panose="02040503050406030204" pitchFamily="18" charset="0"/>
                              <a:ea typeface="Cambria Math" panose="02040503050406030204" pitchFamily="18" charset="0"/>
                            </a:rPr>
                            <m:t>𝑑</m:t>
                          </m:r>
                          <m:r>
                            <a:rPr lang="es-AR" sz="1600" b="0" i="1">
                              <a:latin typeface="Cambria Math" panose="02040503050406030204" pitchFamily="18" charset="0"/>
                              <a:ea typeface="Cambria Math" panose="02040503050406030204" pitchFamily="18" charset="0"/>
                            </a:rPr>
                            <m:t>𝛿</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num>
                        <m:den>
                          <m:r>
                            <a:rPr lang="es-AR" sz="1600" b="0" i="1">
                              <a:latin typeface="Cambria Math" panose="02040503050406030204" pitchFamily="18" charset="0"/>
                              <a:ea typeface="Cambria Math" panose="02040503050406030204" pitchFamily="18" charset="0"/>
                            </a:rPr>
                            <m:t>𝑑𝑥</m:t>
                          </m:r>
                        </m:den>
                      </m:f>
                      <m:r>
                        <a:rPr lang="es-AR" sz="1600" b="0" i="1">
                          <a:latin typeface="Cambria Math" panose="02040503050406030204" pitchFamily="18" charset="0"/>
                          <a:ea typeface="Cambria Math" panose="02040503050406030204" pitchFamily="18" charset="0"/>
                        </a:rPr>
                        <m:t>= </m:t>
                      </m:r>
                      <m:f>
                        <m:fPr>
                          <m:ctrlPr>
                            <a:rPr lang="es-AR" sz="1600" b="0" i="1">
                              <a:latin typeface="Cambria Math" panose="02040503050406030204" pitchFamily="18" charset="0"/>
                              <a:ea typeface="Cambria Math" panose="02040503050406030204" pitchFamily="18" charset="0"/>
                            </a:rPr>
                          </m:ctrlPr>
                        </m:fPr>
                        <m:num>
                          <m:r>
                            <a:rPr lang="es-AR" sz="1600" b="0" i="1">
                              <a:latin typeface="Cambria Math" panose="02040503050406030204" pitchFamily="18" charset="0"/>
                              <a:ea typeface="Cambria Math" panose="02040503050406030204" pitchFamily="18" charset="0"/>
                            </a:rPr>
                            <m:t>𝑁</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num>
                        <m:den>
                          <m:r>
                            <a:rPr lang="es-AR" sz="1600" b="0" i="1">
                              <a:latin typeface="Cambria Math" panose="02040503050406030204" pitchFamily="18" charset="0"/>
                              <a:ea typeface="Cambria Math" panose="02040503050406030204" pitchFamily="18" charset="0"/>
                            </a:rPr>
                            <m:t>𝐸</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𝐴</m:t>
                          </m:r>
                          <m:r>
                            <a:rPr lang="es-AR" sz="1600" b="0" i="1">
                              <a:latin typeface="Cambria Math" panose="02040503050406030204" pitchFamily="18" charset="0"/>
                              <a:ea typeface="Cambria Math" panose="02040503050406030204" pitchFamily="18" charset="0"/>
                            </a:rPr>
                            <m:t>(</m:t>
                          </m:r>
                          <m:r>
                            <a:rPr lang="es-AR" sz="1600" b="0" i="1">
                              <a:latin typeface="Cambria Math" panose="02040503050406030204" pitchFamily="18" charset="0"/>
                              <a:ea typeface="Cambria Math" panose="02040503050406030204" pitchFamily="18" charset="0"/>
                            </a:rPr>
                            <m:t>𝑥</m:t>
                          </m:r>
                          <m:r>
                            <a:rPr lang="es-AR" sz="1600" b="0" i="1">
                              <a:latin typeface="Cambria Math" panose="02040503050406030204" pitchFamily="18" charset="0"/>
                              <a:ea typeface="Cambria Math" panose="02040503050406030204" pitchFamily="18" charset="0"/>
                            </a:rPr>
                            <m:t>)</m:t>
                          </m:r>
                        </m:den>
                      </m:f>
                    </m:oMath>
                  </m:oMathPara>
                </a14:m>
                <a:endParaRPr lang="es-AR" sz="1600" dirty="0"/>
              </a:p>
            </p:txBody>
          </p:sp>
        </mc:Choice>
        <mc:Fallback xmlns="">
          <p:sp>
            <p:nvSpPr>
              <p:cNvPr id="20" name="CuadroTexto 3"/>
              <p:cNvSpPr txBox="1">
                <a:spLocks noRot="1" noChangeAspect="1" noMove="1" noResize="1" noEditPoints="1" noAdjustHandles="1" noChangeArrowheads="1" noChangeShapeType="1" noTextEdit="1"/>
              </p:cNvSpPr>
              <p:nvPr/>
            </p:nvSpPr>
            <p:spPr>
              <a:xfrm>
                <a:off x="2360712" y="5130756"/>
                <a:ext cx="4275000" cy="900000"/>
              </a:xfrm>
              <a:prstGeom prst="rect">
                <a:avLst/>
              </a:prstGeom>
              <a:blipFill>
                <a:blip r:embed="rId7"/>
                <a:stretch>
                  <a:fillRect/>
                </a:stretch>
              </a:blipFill>
              <a:ln w="12700">
                <a:solidFill>
                  <a:srgbClr val="0099CC"/>
                </a:solidFill>
              </a:ln>
            </p:spPr>
            <p:txBody>
              <a:bodyPr/>
              <a:lstStyle/>
              <a:p>
                <a:r>
                  <a:rPr lang="es-AR">
                    <a:noFill/>
                  </a:rPr>
                  <a:t> </a:t>
                </a:r>
              </a:p>
            </p:txBody>
          </p:sp>
        </mc:Fallback>
      </mc:AlternateContent>
    </p:spTree>
    <p:extLst>
      <p:ext uri="{BB962C8B-B14F-4D97-AF65-F5344CB8AC3E}">
        <p14:creationId xmlns:p14="http://schemas.microsoft.com/office/powerpoint/2010/main" val="189909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noChangeAspect="1"/>
          </p:cNvSpPr>
          <p:nvPr>
            <p:ph idx="1"/>
          </p:nvPr>
        </p:nvSpPr>
        <p:spPr>
          <a:xfrm>
            <a:off x="1440000" y="1224000"/>
            <a:ext cx="8463600" cy="5626800"/>
          </a:xfrm>
          <a:ln>
            <a:noFill/>
          </a:ln>
        </p:spPr>
        <p:txBody>
          <a:bodyPr/>
          <a:lstStyle/>
          <a:p>
            <a:pPr marL="162000" indent="0" algn="just">
              <a:spcBef>
                <a:spcPts val="600"/>
              </a:spcBef>
              <a:spcAft>
                <a:spcPts val="1200"/>
              </a:spcAft>
              <a:buNone/>
            </a:pPr>
            <a:r>
              <a:rPr lang="es-AR" sz="2400" b="1" u="sng" dirty="0" smtClean="0">
                <a:solidFill>
                  <a:srgbClr val="CC3300"/>
                </a:solidFill>
                <a:latin typeface="Arial Narrow" pitchFamily="34" charset="0"/>
              </a:rPr>
              <a:t>11 – RIGIDEZ A LA SOLICITACIÓN AXIL:</a:t>
            </a:r>
            <a:endParaRPr lang="es-AR" sz="2400" dirty="0">
              <a:solidFill>
                <a:srgbClr val="CC3300"/>
              </a:solidFill>
              <a:latin typeface="Arial Narrow" pitchFamily="34" charset="0"/>
            </a:endParaRPr>
          </a:p>
          <a:p>
            <a:pPr marL="162000" indent="0" algn="just">
              <a:spcBef>
                <a:spcPts val="600"/>
              </a:spcBef>
              <a:spcAft>
                <a:spcPts val="600"/>
              </a:spcAft>
              <a:buClr>
                <a:srgbClr val="0099CC"/>
              </a:buClr>
              <a:buSzPct val="100000"/>
              <a:buNone/>
            </a:pPr>
            <a:r>
              <a:rPr lang="es-AR" sz="2000" dirty="0" smtClean="0">
                <a:latin typeface="Arial Narrow" pitchFamily="34" charset="0"/>
              </a:rPr>
              <a:t>Considérese la expresión del desplazamiento en función del esfuerzo axil interno cuando éste es constante al igual que el área y el módulo de elasticidad, la cual se reproduce a continuación:</a:t>
            </a:r>
            <a:endParaRPr lang="es-AR" sz="2000" dirty="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161100" indent="0" algn="just">
              <a:spcBef>
                <a:spcPts val="600"/>
              </a:spcBef>
              <a:spcAft>
                <a:spcPts val="600"/>
              </a:spcAft>
              <a:buClr>
                <a:srgbClr val="0099CC"/>
              </a:buClr>
              <a:buSzPct val="100000"/>
              <a:buNone/>
            </a:pPr>
            <a:r>
              <a:rPr lang="es-AR" sz="2000" dirty="0" smtClean="0">
                <a:latin typeface="Arial Narrow" pitchFamily="34" charset="0"/>
              </a:rPr>
              <a:t>La cual se escribe como se indica:</a:t>
            </a:r>
            <a:endParaRPr lang="es-AR" sz="2000" dirty="0">
              <a:latin typeface="Arial Narrow" pitchFamily="34" charset="0"/>
            </a:endParaRPr>
          </a:p>
          <a:p>
            <a:pPr marL="1620000" lvl="1" indent="-432000" algn="just">
              <a:spcBef>
                <a:spcPts val="600"/>
              </a:spcBef>
              <a:spcAft>
                <a:spcPts val="600"/>
              </a:spcAft>
              <a:buClr>
                <a:srgbClr val="0099CC"/>
              </a:buClr>
              <a:buSzPct val="100000"/>
              <a:buFont typeface="+mj-lt"/>
              <a:buAutoNum type="romanUcPeriod" startAt="2"/>
            </a:pPr>
            <a:endParaRPr lang="es-AR" sz="18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r>
              <a:rPr lang="es-AR" sz="2000" dirty="0" smtClean="0">
                <a:latin typeface="Arial Narrow" pitchFamily="34" charset="0"/>
              </a:rPr>
              <a:t>Siendo </a:t>
            </a:r>
            <a:r>
              <a:rPr lang="es-AR" sz="2000" b="1" i="1" dirty="0" smtClean="0">
                <a:solidFill>
                  <a:srgbClr val="0099CC"/>
                </a:solidFill>
                <a:effectLst>
                  <a:outerShdw blurRad="38100" dist="38100" dir="2700000" algn="tl">
                    <a:srgbClr val="000000">
                      <a:alpha val="43137"/>
                    </a:srgbClr>
                  </a:outerShdw>
                </a:effectLst>
                <a:latin typeface="Arial Narrow" pitchFamily="34" charset="0"/>
              </a:rPr>
              <a:t>K</a:t>
            </a:r>
            <a:r>
              <a:rPr lang="es-AR" sz="2000" dirty="0" smtClean="0">
                <a:solidFill>
                  <a:srgbClr val="0099CC"/>
                </a:solidFill>
                <a:effectLst>
                  <a:outerShdw blurRad="38100" dist="38100" dir="2700000" algn="tl">
                    <a:srgbClr val="000000">
                      <a:alpha val="43137"/>
                    </a:srgbClr>
                  </a:outerShdw>
                </a:effectLst>
                <a:latin typeface="Arial Narrow" pitchFamily="34" charset="0"/>
              </a:rPr>
              <a:t> : la rigidez a la solicitación axil:</a:t>
            </a: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53</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mc:AlternateContent xmlns:mc="http://schemas.openxmlformats.org/markup-compatibility/2006" xmlns:a14="http://schemas.microsoft.com/office/drawing/2010/main">
        <mc:Choice Requires="a14">
          <p:sp>
            <p:nvSpPr>
              <p:cNvPr id="18" name="CuadroTexto 7"/>
              <p:cNvSpPr txBox="1">
                <a:spLocks noChangeAspect="1"/>
              </p:cNvSpPr>
              <p:nvPr/>
            </p:nvSpPr>
            <p:spPr>
              <a:xfrm>
                <a:off x="2072680" y="2852936"/>
                <a:ext cx="2073600" cy="82944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i="1">
                          <a:latin typeface="Cambria Math" panose="02040503050406030204" pitchFamily="18" charset="0"/>
                          <a:ea typeface="Cambria Math" panose="02040503050406030204" pitchFamily="18" charset="0"/>
                        </a:rPr>
                        <m:t>𝛿</m:t>
                      </m:r>
                      <m:d>
                        <m:dPr>
                          <m:ctrlPr>
                            <a:rPr lang="es-AR" sz="1800" b="0" i="1">
                              <a:latin typeface="Cambria Math" panose="02040503050406030204" pitchFamily="18" charset="0"/>
                              <a:ea typeface="Cambria Math" panose="02040503050406030204" pitchFamily="18" charset="0"/>
                            </a:rPr>
                          </m:ctrlPr>
                        </m:dPr>
                        <m:e>
                          <m:r>
                            <a:rPr lang="es-AR" sz="1800" b="0" i="1">
                              <a:latin typeface="Cambria Math" panose="02040503050406030204" pitchFamily="18" charset="0"/>
                              <a:ea typeface="Cambria Math" panose="02040503050406030204" pitchFamily="18" charset="0"/>
                            </a:rPr>
                            <m:t>𝑥</m:t>
                          </m:r>
                        </m:e>
                      </m:d>
                      <m:r>
                        <a:rPr lang="es-AR" sz="1800" b="0" i="1">
                          <a:latin typeface="Cambria Math" panose="02040503050406030204" pitchFamily="18" charset="0"/>
                          <a:ea typeface="Cambria Math" panose="02040503050406030204" pitchFamily="18" charset="0"/>
                        </a:rPr>
                        <m:t>= </m:t>
                      </m:r>
                      <m:f>
                        <m:fPr>
                          <m:ctrlPr>
                            <a:rPr lang="es-AR" sz="1800" b="0" i="1">
                              <a:latin typeface="Cambria Math" panose="02040503050406030204" pitchFamily="18" charset="0"/>
                              <a:ea typeface="Cambria Math" panose="02040503050406030204" pitchFamily="18" charset="0"/>
                            </a:rPr>
                          </m:ctrlPr>
                        </m:fPr>
                        <m:num>
                          <m:r>
                            <a:rPr lang="es-AR" sz="1800" b="0" i="1">
                              <a:latin typeface="Cambria Math" panose="02040503050406030204" pitchFamily="18" charset="0"/>
                              <a:ea typeface="Cambria Math" panose="02040503050406030204" pitchFamily="18" charset="0"/>
                            </a:rPr>
                            <m:t>𝑁</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𝐿</m:t>
                          </m:r>
                        </m:num>
                        <m:den>
                          <m:r>
                            <a:rPr lang="es-AR" sz="1800" b="0" i="1">
                              <a:latin typeface="Cambria Math" panose="02040503050406030204" pitchFamily="18" charset="0"/>
                              <a:ea typeface="Cambria Math" panose="02040503050406030204" pitchFamily="18" charset="0"/>
                            </a:rPr>
                            <m:t>𝐸</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𝐴</m:t>
                          </m:r>
                        </m:den>
                      </m:f>
                    </m:oMath>
                  </m:oMathPara>
                </a14:m>
                <a:endParaRPr lang="es-AR" sz="1800" dirty="0"/>
              </a:p>
            </p:txBody>
          </p:sp>
        </mc:Choice>
        <mc:Fallback xmlns="">
          <p:sp>
            <p:nvSpPr>
              <p:cNvPr id="18" name="CuadroTexto 7"/>
              <p:cNvSpPr txBox="1">
                <a:spLocks noRot="1" noChangeAspect="1" noMove="1" noResize="1" noEditPoints="1" noAdjustHandles="1" noChangeArrowheads="1" noChangeShapeType="1" noTextEdit="1"/>
              </p:cNvSpPr>
              <p:nvPr/>
            </p:nvSpPr>
            <p:spPr>
              <a:xfrm>
                <a:off x="2072680" y="2852936"/>
                <a:ext cx="2073600" cy="829440"/>
              </a:xfrm>
              <a:prstGeom prst="rect">
                <a:avLst/>
              </a:prstGeom>
              <a:blipFill>
                <a:blip r:embed="rId5"/>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9" name="CuadroTexto 356"/>
              <p:cNvSpPr txBox="1">
                <a:spLocks noChangeAspect="1"/>
              </p:cNvSpPr>
              <p:nvPr/>
            </p:nvSpPr>
            <p:spPr>
              <a:xfrm>
                <a:off x="2172600" y="4221088"/>
                <a:ext cx="2332800" cy="86400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i="1">
                          <a:latin typeface="Cambria Math" panose="02040503050406030204" pitchFamily="18" charset="0"/>
                          <a:ea typeface="Cambria Math" panose="02040503050406030204" pitchFamily="18" charset="0"/>
                        </a:rPr>
                        <m:t>𝛿</m:t>
                      </m:r>
                      <m:d>
                        <m:dPr>
                          <m:ctrlPr>
                            <a:rPr lang="es-AR" sz="1800" b="0" i="1">
                              <a:latin typeface="Cambria Math" panose="02040503050406030204" pitchFamily="18" charset="0"/>
                              <a:ea typeface="Cambria Math" panose="02040503050406030204" pitchFamily="18" charset="0"/>
                            </a:rPr>
                          </m:ctrlPr>
                        </m:dPr>
                        <m:e>
                          <m:r>
                            <a:rPr lang="es-AR" sz="1800" b="0" i="1">
                              <a:latin typeface="Cambria Math" panose="02040503050406030204" pitchFamily="18" charset="0"/>
                              <a:ea typeface="Cambria Math" panose="02040503050406030204" pitchFamily="18" charset="0"/>
                            </a:rPr>
                            <m:t>𝑥</m:t>
                          </m:r>
                        </m:e>
                      </m:d>
                      <m:r>
                        <a:rPr lang="es-AR" sz="1800" b="0" i="1">
                          <a:latin typeface="Cambria Math" panose="02040503050406030204" pitchFamily="18" charset="0"/>
                          <a:ea typeface="Cambria Math" panose="02040503050406030204" pitchFamily="18" charset="0"/>
                        </a:rPr>
                        <m:t>= </m:t>
                      </m:r>
                      <m:f>
                        <m:fPr>
                          <m:ctrlPr>
                            <a:rPr lang="es-AR" sz="1800" b="0" i="1">
                              <a:latin typeface="Cambria Math" panose="02040503050406030204" pitchFamily="18" charset="0"/>
                              <a:ea typeface="Cambria Math" panose="02040503050406030204" pitchFamily="18" charset="0"/>
                            </a:rPr>
                          </m:ctrlPr>
                        </m:fPr>
                        <m:num>
                          <m:r>
                            <a:rPr lang="es-AR" sz="1800" b="0" i="1">
                              <a:latin typeface="Cambria Math" panose="02040503050406030204" pitchFamily="18" charset="0"/>
                              <a:ea typeface="Cambria Math" panose="02040503050406030204" pitchFamily="18" charset="0"/>
                            </a:rPr>
                            <m:t>𝑁</m:t>
                          </m:r>
                        </m:num>
                        <m:den>
                          <m:f>
                            <m:fPr>
                              <m:type m:val="skw"/>
                              <m:ctrlPr>
                                <a:rPr lang="es-AR" sz="1800" b="0" i="1">
                                  <a:latin typeface="Cambria Math" panose="02040503050406030204" pitchFamily="18" charset="0"/>
                                  <a:ea typeface="Cambria Math" panose="02040503050406030204" pitchFamily="18" charset="0"/>
                                </a:rPr>
                              </m:ctrlPr>
                            </m:fPr>
                            <m:num>
                              <m:r>
                                <a:rPr lang="es-AR" sz="1800" b="0" i="1">
                                  <a:latin typeface="Cambria Math" panose="02040503050406030204" pitchFamily="18" charset="0"/>
                                  <a:ea typeface="Cambria Math" panose="02040503050406030204" pitchFamily="18" charset="0"/>
                                </a:rPr>
                                <m:t>𝐸</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𝐴</m:t>
                              </m:r>
                            </m:num>
                            <m:den>
                              <m:r>
                                <a:rPr lang="es-AR" sz="1800" b="0" i="1">
                                  <a:latin typeface="Cambria Math" panose="02040503050406030204" pitchFamily="18" charset="0"/>
                                  <a:ea typeface="Cambria Math" panose="02040503050406030204" pitchFamily="18" charset="0"/>
                                </a:rPr>
                                <m:t>𝐿</m:t>
                              </m:r>
                            </m:den>
                          </m:f>
                        </m:den>
                      </m:f>
                      <m:r>
                        <a:rPr lang="es-AR" sz="1800" b="0" i="1">
                          <a:latin typeface="Cambria Math" panose="02040503050406030204" pitchFamily="18" charset="0"/>
                          <a:ea typeface="Cambria Math" panose="02040503050406030204" pitchFamily="18" charset="0"/>
                        </a:rPr>
                        <m:t>= </m:t>
                      </m:r>
                      <m:f>
                        <m:fPr>
                          <m:ctrlPr>
                            <a:rPr lang="es-AR" sz="1800" b="0" i="1">
                              <a:latin typeface="Cambria Math" panose="02040503050406030204" pitchFamily="18" charset="0"/>
                              <a:ea typeface="Cambria Math" panose="02040503050406030204" pitchFamily="18" charset="0"/>
                            </a:rPr>
                          </m:ctrlPr>
                        </m:fPr>
                        <m:num>
                          <m:r>
                            <a:rPr lang="es-AR" sz="1800" b="0" i="1">
                              <a:latin typeface="Cambria Math" panose="02040503050406030204" pitchFamily="18" charset="0"/>
                              <a:ea typeface="Cambria Math" panose="02040503050406030204" pitchFamily="18" charset="0"/>
                            </a:rPr>
                            <m:t>𝑁</m:t>
                          </m:r>
                        </m:num>
                        <m:den>
                          <m:r>
                            <a:rPr lang="es-AR" sz="1800" b="0" i="1">
                              <a:latin typeface="Cambria Math" panose="02040503050406030204" pitchFamily="18" charset="0"/>
                              <a:ea typeface="Cambria Math" panose="02040503050406030204" pitchFamily="18" charset="0"/>
                            </a:rPr>
                            <m:t>𝐾</m:t>
                          </m:r>
                        </m:den>
                      </m:f>
                    </m:oMath>
                  </m:oMathPara>
                </a14:m>
                <a:endParaRPr lang="es-AR" sz="1800" dirty="0"/>
              </a:p>
            </p:txBody>
          </p:sp>
        </mc:Choice>
        <mc:Fallback xmlns="">
          <p:sp>
            <p:nvSpPr>
              <p:cNvPr id="19" name="CuadroTexto 356"/>
              <p:cNvSpPr txBox="1">
                <a:spLocks noRot="1" noChangeAspect="1" noMove="1" noResize="1" noEditPoints="1" noAdjustHandles="1" noChangeArrowheads="1" noChangeShapeType="1" noTextEdit="1"/>
              </p:cNvSpPr>
              <p:nvPr/>
            </p:nvSpPr>
            <p:spPr>
              <a:xfrm>
                <a:off x="2172600" y="4221088"/>
                <a:ext cx="2332800" cy="864000"/>
              </a:xfrm>
              <a:prstGeom prst="rect">
                <a:avLst/>
              </a:prstGeom>
              <a:blipFill>
                <a:blip r:embed="rId6"/>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14" name="CuadroTexto 359"/>
              <p:cNvSpPr txBox="1">
                <a:spLocks noChangeAspect="1"/>
              </p:cNvSpPr>
              <p:nvPr/>
            </p:nvSpPr>
            <p:spPr>
              <a:xfrm>
                <a:off x="2169828" y="5816351"/>
                <a:ext cx="1728000" cy="648000"/>
              </a:xfrm>
              <a:prstGeom prst="rect">
                <a:avLst/>
              </a:prstGeom>
              <a:noFill/>
              <a:ln w="25400">
                <a:solidFill>
                  <a:srgbClr val="0099CC"/>
                </a:solidFill>
              </a:ln>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b="0" i="1">
                          <a:latin typeface="Cambria Math" panose="02040503050406030204" pitchFamily="18" charset="0"/>
                          <a:ea typeface="Cambria Math" panose="02040503050406030204" pitchFamily="18" charset="0"/>
                        </a:rPr>
                        <m:t>𝐾</m:t>
                      </m:r>
                      <m:r>
                        <a:rPr lang="es-AR" sz="1800" b="0" i="1">
                          <a:latin typeface="Cambria Math" panose="02040503050406030204" pitchFamily="18" charset="0"/>
                        </a:rPr>
                        <m:t>=</m:t>
                      </m:r>
                      <m:f>
                        <m:fPr>
                          <m:ctrlPr>
                            <a:rPr lang="es-AR" sz="1800" b="0" i="1">
                              <a:latin typeface="Cambria Math" panose="02040503050406030204" pitchFamily="18" charset="0"/>
                            </a:rPr>
                          </m:ctrlPr>
                        </m:fPr>
                        <m:num>
                          <m:r>
                            <a:rPr lang="es-AR" sz="1800" b="0" i="1">
                              <a:latin typeface="Cambria Math" panose="02040503050406030204" pitchFamily="18" charset="0"/>
                            </a:rPr>
                            <m:t>𝐸</m:t>
                          </m:r>
                          <m:r>
                            <a:rPr lang="es-AR" sz="1800" b="0" i="1">
                              <a:latin typeface="Cambria Math" panose="02040503050406030204" pitchFamily="18" charset="0"/>
                            </a:rPr>
                            <m:t>.</m:t>
                          </m:r>
                          <m:r>
                            <a:rPr lang="es-AR" sz="1800" b="0" i="1">
                              <a:latin typeface="Cambria Math" panose="02040503050406030204" pitchFamily="18" charset="0"/>
                            </a:rPr>
                            <m:t>𝐴</m:t>
                          </m:r>
                        </m:num>
                        <m:den>
                          <m:r>
                            <a:rPr lang="es-AR" sz="1800" b="0" i="1">
                              <a:latin typeface="Cambria Math" panose="02040503050406030204" pitchFamily="18" charset="0"/>
                              <a:ea typeface="Cambria Math" panose="02040503050406030204" pitchFamily="18" charset="0"/>
                            </a:rPr>
                            <m:t>𝐿</m:t>
                          </m:r>
                        </m:den>
                      </m:f>
                    </m:oMath>
                  </m:oMathPara>
                </a14:m>
                <a:endParaRPr lang="es-AR" sz="1800" dirty="0"/>
              </a:p>
            </p:txBody>
          </p:sp>
        </mc:Choice>
        <mc:Fallback xmlns="">
          <p:sp>
            <p:nvSpPr>
              <p:cNvPr id="14" name="CuadroTexto 359"/>
              <p:cNvSpPr txBox="1">
                <a:spLocks noRot="1" noChangeAspect="1" noMove="1" noResize="1" noEditPoints="1" noAdjustHandles="1" noChangeArrowheads="1" noChangeShapeType="1" noTextEdit="1"/>
              </p:cNvSpPr>
              <p:nvPr/>
            </p:nvSpPr>
            <p:spPr>
              <a:xfrm>
                <a:off x="2169828" y="5816351"/>
                <a:ext cx="1728000" cy="648000"/>
              </a:xfrm>
              <a:prstGeom prst="rect">
                <a:avLst/>
              </a:prstGeom>
              <a:blipFill>
                <a:blip r:embed="rId7"/>
                <a:stretch>
                  <a:fillRect/>
                </a:stretch>
              </a:blipFill>
              <a:ln w="25400">
                <a:solidFill>
                  <a:srgbClr val="0099CC"/>
                </a:solidFill>
              </a:ln>
            </p:spPr>
            <p:txBody>
              <a:bodyPr/>
              <a:lstStyle/>
              <a:p>
                <a:r>
                  <a:rPr lang="es-AR">
                    <a:noFill/>
                  </a:rPr>
                  <a:t> </a:t>
                </a:r>
              </a:p>
            </p:txBody>
          </p:sp>
        </mc:Fallback>
      </mc:AlternateContent>
    </p:spTree>
    <p:extLst>
      <p:ext uri="{BB962C8B-B14F-4D97-AF65-F5344CB8AC3E}">
        <p14:creationId xmlns:p14="http://schemas.microsoft.com/office/powerpoint/2010/main" val="10809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amond(in)">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linds(horizontal)">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noChangeAspect="1"/>
          </p:cNvSpPr>
          <p:nvPr>
            <p:ph idx="1"/>
          </p:nvPr>
        </p:nvSpPr>
        <p:spPr>
          <a:xfrm>
            <a:off x="1440000" y="1224000"/>
            <a:ext cx="8463600" cy="5626800"/>
          </a:xfrm>
          <a:ln>
            <a:noFill/>
          </a:ln>
        </p:spPr>
        <p:txBody>
          <a:bodyPr/>
          <a:lstStyle/>
          <a:p>
            <a:pPr marL="162000" indent="0" algn="just">
              <a:spcBef>
                <a:spcPts val="600"/>
              </a:spcBef>
              <a:spcAft>
                <a:spcPts val="600"/>
              </a:spcAft>
              <a:buNone/>
            </a:pPr>
            <a:r>
              <a:rPr lang="es-AR" sz="2000" dirty="0" smtClean="0">
                <a:latin typeface="Arial Narrow" pitchFamily="34" charset="0"/>
              </a:rPr>
              <a:t>Se expresa a la rigidez de las siguientes 3 formas posibles:</a:t>
            </a: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r>
              <a:rPr lang="es-AR" sz="2000" dirty="0" smtClean="0">
                <a:latin typeface="Arial Narrow" pitchFamily="34" charset="0"/>
              </a:rPr>
              <a:t>De todas las expresiones precedentes se puede observar que:</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 rigidez representa una fuerza por unidad de desplazamiento, es decir, es la fuerza que se debe realizar al elemento estructural para que se desplace una unidad de longitud, independientemente en que unidad se la mida;</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A mayor rigidez, mayor será el esfuerzo que se deberá realizar para que se alargue o acorte una unidad;</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A menor rigidez, el esfuerzo a realizar para que se alargue o acorte una unidad, será menor;</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Las últimas 2 consideraciones se corresponden con la definición de cuerpo rígido, lo cual resulta lógico y coherente;</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Las </a:t>
            </a:r>
            <a:r>
              <a:rPr lang="es-AR" sz="1800" dirty="0">
                <a:latin typeface="Arial Narrow" pitchFamily="34" charset="0"/>
              </a:rPr>
              <a:t>expresiones indicadas en la diapositiva precedente, son idénticas a las del funcionamiento de un resorte;</a:t>
            </a:r>
            <a:endParaRPr lang="es-AR" sz="18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54</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mc:AlternateContent xmlns:mc="http://schemas.openxmlformats.org/markup-compatibility/2006" xmlns:a14="http://schemas.microsoft.com/office/drawing/2010/main">
        <mc:Choice Requires="a14">
          <p:sp>
            <p:nvSpPr>
              <p:cNvPr id="20" name="CuadroTexto 9"/>
              <p:cNvSpPr txBox="1">
                <a:spLocks noChangeAspect="1"/>
              </p:cNvSpPr>
              <p:nvPr/>
            </p:nvSpPr>
            <p:spPr>
              <a:xfrm>
                <a:off x="2129607" y="1772816"/>
                <a:ext cx="1728000" cy="62208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b="0" i="1">
                          <a:latin typeface="Cambria Math" panose="02040503050406030204" pitchFamily="18" charset="0"/>
                        </a:rPr>
                        <m:t>𝑁</m:t>
                      </m:r>
                      <m:r>
                        <a:rPr lang="es-AR" sz="1800" b="0" i="1">
                          <a:latin typeface="Cambria Math" panose="02040503050406030204" pitchFamily="18" charset="0"/>
                        </a:rPr>
                        <m:t>=</m:t>
                      </m:r>
                      <m:r>
                        <a:rPr lang="es-AR" sz="1800" b="0" i="1">
                          <a:latin typeface="Cambria Math" panose="02040503050406030204" pitchFamily="18" charset="0"/>
                        </a:rPr>
                        <m:t>𝐾</m:t>
                      </m:r>
                      <m:r>
                        <a:rPr lang="es-AR" sz="1800" b="0" i="1">
                          <a:latin typeface="Cambria Math" panose="02040503050406030204" pitchFamily="18" charset="0"/>
                        </a:rPr>
                        <m:t>.</m:t>
                      </m:r>
                      <m:r>
                        <a:rPr lang="es-AR" sz="1800" b="0" i="1">
                          <a:latin typeface="Cambria Math" panose="02040503050406030204" pitchFamily="18" charset="0"/>
                          <a:ea typeface="Cambria Math" panose="02040503050406030204" pitchFamily="18" charset="0"/>
                        </a:rPr>
                        <m:t>𝛿</m:t>
                      </m:r>
                    </m:oMath>
                  </m:oMathPara>
                </a14:m>
                <a:endParaRPr lang="es-AR" sz="1800" dirty="0"/>
              </a:p>
            </p:txBody>
          </p:sp>
        </mc:Choice>
        <mc:Fallback xmlns="">
          <p:sp>
            <p:nvSpPr>
              <p:cNvPr id="20" name="CuadroTexto 9"/>
              <p:cNvSpPr txBox="1">
                <a:spLocks noRot="1" noChangeAspect="1" noMove="1" noResize="1" noEditPoints="1" noAdjustHandles="1" noChangeArrowheads="1" noChangeShapeType="1" noTextEdit="1"/>
              </p:cNvSpPr>
              <p:nvPr/>
            </p:nvSpPr>
            <p:spPr>
              <a:xfrm>
                <a:off x="2129607" y="1772816"/>
                <a:ext cx="1728000" cy="622080"/>
              </a:xfrm>
              <a:prstGeom prst="rect">
                <a:avLst/>
              </a:prstGeom>
              <a:blipFill>
                <a:blip r:embed="rId5"/>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1" name="CuadroTexto 357"/>
              <p:cNvSpPr txBox="1">
                <a:spLocks noChangeAspect="1"/>
              </p:cNvSpPr>
              <p:nvPr/>
            </p:nvSpPr>
            <p:spPr>
              <a:xfrm>
                <a:off x="4448944" y="1772816"/>
                <a:ext cx="1728000" cy="64800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b="0" i="1">
                          <a:latin typeface="Cambria Math" panose="02040503050406030204" pitchFamily="18" charset="0"/>
                          <a:ea typeface="Cambria Math" panose="02040503050406030204" pitchFamily="18" charset="0"/>
                        </a:rPr>
                        <m:t>𝛿</m:t>
                      </m:r>
                      <m:r>
                        <a:rPr lang="es-AR" sz="1800" b="0" i="1">
                          <a:latin typeface="Cambria Math" panose="02040503050406030204" pitchFamily="18" charset="0"/>
                        </a:rPr>
                        <m:t>=</m:t>
                      </m:r>
                      <m:f>
                        <m:fPr>
                          <m:ctrlPr>
                            <a:rPr lang="es-AR" sz="1800" b="0" i="1">
                              <a:latin typeface="Cambria Math" panose="02040503050406030204" pitchFamily="18" charset="0"/>
                            </a:rPr>
                          </m:ctrlPr>
                        </m:fPr>
                        <m:num>
                          <m:r>
                            <a:rPr lang="es-AR" sz="1800" b="0" i="1">
                              <a:latin typeface="Cambria Math" panose="02040503050406030204" pitchFamily="18" charset="0"/>
                            </a:rPr>
                            <m:t>𝑁</m:t>
                          </m:r>
                        </m:num>
                        <m:den>
                          <m:r>
                            <a:rPr lang="es-AR" sz="1800" b="0" i="1">
                              <a:latin typeface="Cambria Math" panose="02040503050406030204" pitchFamily="18" charset="0"/>
                            </a:rPr>
                            <m:t>𝐾</m:t>
                          </m:r>
                        </m:den>
                      </m:f>
                    </m:oMath>
                  </m:oMathPara>
                </a14:m>
                <a:endParaRPr lang="es-AR" sz="1800" dirty="0"/>
              </a:p>
            </p:txBody>
          </p:sp>
        </mc:Choice>
        <mc:Fallback xmlns="">
          <p:sp>
            <p:nvSpPr>
              <p:cNvPr id="21" name="CuadroTexto 357"/>
              <p:cNvSpPr txBox="1">
                <a:spLocks noRot="1" noChangeAspect="1" noMove="1" noResize="1" noEditPoints="1" noAdjustHandles="1" noChangeArrowheads="1" noChangeShapeType="1" noTextEdit="1"/>
              </p:cNvSpPr>
              <p:nvPr/>
            </p:nvSpPr>
            <p:spPr>
              <a:xfrm>
                <a:off x="4448944" y="1772816"/>
                <a:ext cx="1728000" cy="648000"/>
              </a:xfrm>
              <a:prstGeom prst="rect">
                <a:avLst/>
              </a:prstGeom>
              <a:blipFill>
                <a:blip r:embed="rId6"/>
                <a:stretch>
                  <a:fillRect/>
                </a:stretch>
              </a:blipFill>
            </p:spPr>
            <p:txBody>
              <a:bodyPr/>
              <a:lstStyle/>
              <a:p>
                <a:r>
                  <a:rPr lang="es-AR">
                    <a:noFill/>
                  </a:rPr>
                  <a:t> </a:t>
                </a:r>
              </a:p>
            </p:txBody>
          </p:sp>
        </mc:Fallback>
      </mc:AlternateContent>
      <mc:AlternateContent xmlns:mc="http://schemas.openxmlformats.org/markup-compatibility/2006" xmlns:a14="http://schemas.microsoft.com/office/drawing/2010/main">
        <mc:Choice Requires="a14">
          <p:sp>
            <p:nvSpPr>
              <p:cNvPr id="22" name="CuadroTexto 358"/>
              <p:cNvSpPr txBox="1">
                <a:spLocks noChangeAspect="1"/>
              </p:cNvSpPr>
              <p:nvPr/>
            </p:nvSpPr>
            <p:spPr>
              <a:xfrm>
                <a:off x="6738329" y="1774344"/>
                <a:ext cx="1728000" cy="64800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b="0" i="1">
                          <a:latin typeface="Cambria Math" panose="02040503050406030204" pitchFamily="18" charset="0"/>
                          <a:ea typeface="Cambria Math" panose="02040503050406030204" pitchFamily="18" charset="0"/>
                        </a:rPr>
                        <m:t>𝐾</m:t>
                      </m:r>
                      <m:r>
                        <a:rPr lang="es-AR" sz="1800" b="0" i="1">
                          <a:latin typeface="Cambria Math" panose="02040503050406030204" pitchFamily="18" charset="0"/>
                        </a:rPr>
                        <m:t>=</m:t>
                      </m:r>
                      <m:f>
                        <m:fPr>
                          <m:ctrlPr>
                            <a:rPr lang="es-AR" sz="1800" b="0" i="1">
                              <a:latin typeface="Cambria Math" panose="02040503050406030204" pitchFamily="18" charset="0"/>
                            </a:rPr>
                          </m:ctrlPr>
                        </m:fPr>
                        <m:num>
                          <m:r>
                            <a:rPr lang="es-AR" sz="1800" b="0" i="1">
                              <a:latin typeface="Cambria Math" panose="02040503050406030204" pitchFamily="18" charset="0"/>
                            </a:rPr>
                            <m:t>𝑁</m:t>
                          </m:r>
                        </m:num>
                        <m:den>
                          <m:r>
                            <a:rPr lang="es-AR" sz="1800" b="0" i="1">
                              <a:latin typeface="Cambria Math" panose="02040503050406030204" pitchFamily="18" charset="0"/>
                              <a:ea typeface="Cambria Math" panose="02040503050406030204" pitchFamily="18" charset="0"/>
                            </a:rPr>
                            <m:t>𝛿</m:t>
                          </m:r>
                        </m:den>
                      </m:f>
                    </m:oMath>
                  </m:oMathPara>
                </a14:m>
                <a:endParaRPr lang="es-AR" sz="1800" dirty="0"/>
              </a:p>
            </p:txBody>
          </p:sp>
        </mc:Choice>
        <mc:Fallback xmlns="">
          <p:sp>
            <p:nvSpPr>
              <p:cNvPr id="22" name="CuadroTexto 358"/>
              <p:cNvSpPr txBox="1">
                <a:spLocks noRot="1" noChangeAspect="1" noMove="1" noResize="1" noEditPoints="1" noAdjustHandles="1" noChangeArrowheads="1" noChangeShapeType="1" noTextEdit="1"/>
              </p:cNvSpPr>
              <p:nvPr/>
            </p:nvSpPr>
            <p:spPr>
              <a:xfrm>
                <a:off x="6738329" y="1774344"/>
                <a:ext cx="1728000" cy="648000"/>
              </a:xfrm>
              <a:prstGeom prst="rect">
                <a:avLst/>
              </a:prstGeom>
              <a:blipFill>
                <a:blip r:embed="rId7"/>
                <a:stretch>
                  <a:fillRect/>
                </a:stretch>
              </a:blipFill>
            </p:spPr>
            <p:txBody>
              <a:bodyPr/>
              <a:lstStyle/>
              <a:p>
                <a:r>
                  <a:rPr lang="es-AR">
                    <a:noFill/>
                  </a:rPr>
                  <a:t> </a:t>
                </a:r>
              </a:p>
            </p:txBody>
          </p:sp>
        </mc:Fallback>
      </mc:AlternateContent>
    </p:spTree>
    <p:extLst>
      <p:ext uri="{BB962C8B-B14F-4D97-AF65-F5344CB8AC3E}">
        <p14:creationId xmlns:p14="http://schemas.microsoft.com/office/powerpoint/2010/main" val="192854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linds(horizont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noChangeAspect="1"/>
          </p:cNvSpPr>
          <p:nvPr>
            <p:ph idx="1"/>
          </p:nvPr>
        </p:nvSpPr>
        <p:spPr>
          <a:xfrm>
            <a:off x="1440000" y="1224000"/>
            <a:ext cx="8463600" cy="5626800"/>
          </a:xfrm>
          <a:ln>
            <a:noFill/>
          </a:ln>
        </p:spPr>
        <p:txBody>
          <a:bodyPr/>
          <a:lstStyle/>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La rigidez a la solicitación axil de un elemento estructural aumenta con el módulo de elasticidad longitudinal “E” y del área “A” de la sección transversal y disminuye con la longitud del mismo;</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En contraposición, para un elemento estructural su </a:t>
            </a:r>
            <a:r>
              <a:rPr lang="es-AR" sz="1800" dirty="0" err="1" smtClean="0">
                <a:latin typeface="Arial Narrow" pitchFamily="34" charset="0"/>
              </a:rPr>
              <a:t>deformabilidad</a:t>
            </a:r>
            <a:r>
              <a:rPr lang="es-AR" sz="1800" dirty="0">
                <a:latin typeface="Arial Narrow" pitchFamily="34" charset="0"/>
              </a:rPr>
              <a:t> </a:t>
            </a:r>
            <a:r>
              <a:rPr lang="es-AR" sz="1800" dirty="0" smtClean="0">
                <a:latin typeface="Arial Narrow" pitchFamily="34" charset="0"/>
              </a:rPr>
              <a:t>a la solicitación axil aumenta cuando disminuyen </a:t>
            </a:r>
            <a:r>
              <a:rPr lang="es-AR" sz="1800" dirty="0">
                <a:latin typeface="Arial Narrow" pitchFamily="34" charset="0"/>
              </a:rPr>
              <a:t>el módulo de elasticidad longitudinal “E” y </a:t>
            </a:r>
            <a:r>
              <a:rPr lang="es-AR" sz="1800" dirty="0" smtClean="0">
                <a:latin typeface="Arial Narrow" pitchFamily="34" charset="0"/>
              </a:rPr>
              <a:t>el </a:t>
            </a:r>
            <a:r>
              <a:rPr lang="es-AR" sz="1800" dirty="0">
                <a:latin typeface="Arial Narrow" pitchFamily="34" charset="0"/>
              </a:rPr>
              <a:t>área “A” de la sección transversal y </a:t>
            </a:r>
            <a:r>
              <a:rPr lang="es-AR" sz="1800" dirty="0" smtClean="0">
                <a:latin typeface="Arial Narrow" pitchFamily="34" charset="0"/>
              </a:rPr>
              <a:t>cuando aumenta </a:t>
            </a:r>
            <a:r>
              <a:rPr lang="es-AR" sz="1800" dirty="0">
                <a:latin typeface="Arial Narrow" pitchFamily="34" charset="0"/>
              </a:rPr>
              <a:t>la longitud del </a:t>
            </a:r>
            <a:r>
              <a:rPr lang="es-AR" sz="1800" dirty="0" smtClean="0">
                <a:latin typeface="Arial Narrow" pitchFamily="34" charset="0"/>
              </a:rPr>
              <a:t>mismo;</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Es costumbre, con el objeto de independizarse de la longitud del elemento estructural, en designar como “Rigidez a la Solicitación Axil” al producto “</a:t>
            </a:r>
            <a:r>
              <a:rPr lang="es-AR" sz="1800" b="1" dirty="0" smtClean="0">
                <a:solidFill>
                  <a:srgbClr val="0099CC"/>
                </a:solidFill>
                <a:effectLst>
                  <a:outerShdw blurRad="38100" dist="38100" dir="2700000" algn="tl">
                    <a:srgbClr val="000000">
                      <a:alpha val="43137"/>
                    </a:srgbClr>
                  </a:outerShdw>
                </a:effectLst>
                <a:latin typeface="Arial Narrow" pitchFamily="34" charset="0"/>
              </a:rPr>
              <a:t>E.A</a:t>
            </a:r>
            <a:r>
              <a:rPr lang="es-AR" sz="1800" dirty="0" smtClean="0">
                <a:latin typeface="Arial Narrow" pitchFamily="34" charset="0"/>
              </a:rPr>
              <a:t>”, el cual tiene unidades de una fuerza; y se deberá entender como el valor de la fuerza que es capaz de desarrollar un desplazamiento unitario;</a:t>
            </a: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Los últimos 2 comentarios están basados en la siguiente relación:</a:t>
            </a:r>
          </a:p>
          <a:p>
            <a:pPr marL="900000" indent="-342900" algn="just">
              <a:spcBef>
                <a:spcPts val="600"/>
              </a:spcBef>
              <a:spcAft>
                <a:spcPts val="600"/>
              </a:spcAft>
              <a:buClr>
                <a:srgbClr val="0099CC"/>
              </a:buClr>
              <a:buSzPct val="100000"/>
              <a:buFont typeface="Arial" panose="020B0604020202020204" pitchFamily="34" charset="0"/>
              <a:buChar char="•"/>
            </a:pPr>
            <a:endParaRPr lang="es-AR" sz="18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18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De la cual se observa que a medida que aumenta el producto “</a:t>
            </a:r>
            <a:r>
              <a:rPr lang="es-AR" sz="1800" b="1" i="1" dirty="0" smtClean="0">
                <a:solidFill>
                  <a:srgbClr val="0099CC"/>
                </a:solidFill>
                <a:effectLst>
                  <a:outerShdw blurRad="38100" dist="38100" dir="2700000" algn="tl">
                    <a:srgbClr val="000000">
                      <a:alpha val="43137"/>
                    </a:srgbClr>
                  </a:outerShdw>
                </a:effectLst>
                <a:latin typeface="Arial Narrow" pitchFamily="34" charset="0"/>
              </a:rPr>
              <a:t>E.A</a:t>
            </a:r>
            <a:r>
              <a:rPr lang="es-AR" sz="1800" dirty="0" smtClean="0">
                <a:latin typeface="Arial Narrow" pitchFamily="34" charset="0"/>
              </a:rPr>
              <a:t>” disminuye la </a:t>
            </a:r>
            <a:r>
              <a:rPr lang="es-AR" sz="1800" dirty="0" err="1" smtClean="0">
                <a:latin typeface="Arial Narrow" pitchFamily="34" charset="0"/>
              </a:rPr>
              <a:t>deformabilidad</a:t>
            </a:r>
            <a:r>
              <a:rPr lang="es-AR" sz="1800" dirty="0" smtClean="0">
                <a:latin typeface="Arial Narrow" pitchFamily="34" charset="0"/>
              </a:rPr>
              <a:t> del elemento estructural; y por el contrario, si disminuye, la misma aumenta.</a:t>
            </a: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55</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mc:AlternateContent xmlns:mc="http://schemas.openxmlformats.org/markup-compatibility/2006" xmlns:a14="http://schemas.microsoft.com/office/drawing/2010/main">
        <mc:Choice Requires="a14">
          <p:sp>
            <p:nvSpPr>
              <p:cNvPr id="13" name="CuadroTexto 354"/>
              <p:cNvSpPr txBox="1"/>
              <p:nvPr/>
            </p:nvSpPr>
            <p:spPr>
              <a:xfrm>
                <a:off x="4736071" y="4869160"/>
                <a:ext cx="1872000" cy="720000"/>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s-AR" sz="1800" i="1">
                          <a:latin typeface="Cambria Math" panose="02040503050406030204" pitchFamily="18" charset="0"/>
                          <a:ea typeface="Cambria Math" panose="02040503050406030204" pitchFamily="18" charset="0"/>
                        </a:rPr>
                        <m:t>𝜀</m:t>
                      </m:r>
                      <m:r>
                        <a:rPr lang="es-AR" sz="1800" b="0" i="1" baseline="-25000">
                          <a:latin typeface="Cambria Math" panose="02040503050406030204" pitchFamily="18" charset="0"/>
                          <a:ea typeface="Cambria Math" panose="02040503050406030204" pitchFamily="18" charset="0"/>
                        </a:rPr>
                        <m:t>𝑋𝑋</m:t>
                      </m:r>
                      <m:r>
                        <a:rPr lang="es-AR" sz="1800" b="0" i="1" baseline="0">
                          <a:latin typeface="Cambria Math" panose="02040503050406030204" pitchFamily="18" charset="0"/>
                          <a:ea typeface="Cambria Math" panose="02040503050406030204" pitchFamily="18" charset="0"/>
                        </a:rPr>
                        <m:t>(</m:t>
                      </m:r>
                      <m:r>
                        <a:rPr lang="es-AR" sz="1800" b="0" i="1" baseline="0">
                          <a:latin typeface="Cambria Math" panose="02040503050406030204" pitchFamily="18" charset="0"/>
                          <a:ea typeface="Cambria Math" panose="02040503050406030204" pitchFamily="18" charset="0"/>
                        </a:rPr>
                        <m:t>𝑥</m:t>
                      </m:r>
                      <m:r>
                        <a:rPr lang="es-AR" sz="1800" b="0" i="1" baseline="0">
                          <a:latin typeface="Cambria Math" panose="02040503050406030204" pitchFamily="18" charset="0"/>
                          <a:ea typeface="Cambria Math" panose="02040503050406030204" pitchFamily="18" charset="0"/>
                        </a:rPr>
                        <m:t>)= </m:t>
                      </m:r>
                      <m:f>
                        <m:fPr>
                          <m:ctrlPr>
                            <a:rPr lang="es-AR" sz="1800" b="0" i="1">
                              <a:latin typeface="Cambria Math" panose="02040503050406030204" pitchFamily="18" charset="0"/>
                              <a:ea typeface="Cambria Math" panose="02040503050406030204" pitchFamily="18" charset="0"/>
                            </a:rPr>
                          </m:ctrlPr>
                        </m:fPr>
                        <m:num>
                          <m:r>
                            <a:rPr lang="es-AR" sz="1800" b="0" i="1">
                              <a:latin typeface="Cambria Math" panose="02040503050406030204" pitchFamily="18" charset="0"/>
                              <a:ea typeface="Cambria Math" panose="02040503050406030204" pitchFamily="18" charset="0"/>
                            </a:rPr>
                            <m:t>𝑁</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𝑥</m:t>
                          </m:r>
                          <m:r>
                            <a:rPr lang="es-AR" sz="1800" b="0" i="1">
                              <a:latin typeface="Cambria Math" panose="02040503050406030204" pitchFamily="18" charset="0"/>
                              <a:ea typeface="Cambria Math" panose="02040503050406030204" pitchFamily="18" charset="0"/>
                            </a:rPr>
                            <m:t>)</m:t>
                          </m:r>
                        </m:num>
                        <m:den>
                          <m:r>
                            <a:rPr lang="es-AR" sz="1800" b="0" i="1">
                              <a:latin typeface="Cambria Math" panose="02040503050406030204" pitchFamily="18" charset="0"/>
                              <a:ea typeface="Cambria Math" panose="02040503050406030204" pitchFamily="18" charset="0"/>
                            </a:rPr>
                            <m:t>𝐸</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𝐴</m:t>
                          </m:r>
                          <m:r>
                            <a:rPr lang="es-AR" sz="1800" b="0" i="1">
                              <a:latin typeface="Cambria Math" panose="02040503050406030204" pitchFamily="18" charset="0"/>
                              <a:ea typeface="Cambria Math" panose="02040503050406030204" pitchFamily="18" charset="0"/>
                            </a:rPr>
                            <m:t>(</m:t>
                          </m:r>
                          <m:r>
                            <a:rPr lang="es-AR" sz="1800" b="0" i="1">
                              <a:latin typeface="Cambria Math" panose="02040503050406030204" pitchFamily="18" charset="0"/>
                              <a:ea typeface="Cambria Math" panose="02040503050406030204" pitchFamily="18" charset="0"/>
                            </a:rPr>
                            <m:t>𝑥</m:t>
                          </m:r>
                          <m:r>
                            <a:rPr lang="es-AR" sz="1800" b="0" i="1">
                              <a:latin typeface="Cambria Math" panose="02040503050406030204" pitchFamily="18" charset="0"/>
                              <a:ea typeface="Cambria Math" panose="02040503050406030204" pitchFamily="18" charset="0"/>
                            </a:rPr>
                            <m:t>)</m:t>
                          </m:r>
                        </m:den>
                      </m:f>
                    </m:oMath>
                  </m:oMathPara>
                </a14:m>
                <a:endParaRPr lang="es-AR" sz="1800" dirty="0"/>
              </a:p>
            </p:txBody>
          </p:sp>
        </mc:Choice>
        <mc:Fallback xmlns="">
          <p:sp>
            <p:nvSpPr>
              <p:cNvPr id="13" name="CuadroTexto 354"/>
              <p:cNvSpPr txBox="1">
                <a:spLocks noRot="1" noChangeAspect="1" noMove="1" noResize="1" noEditPoints="1" noAdjustHandles="1" noChangeArrowheads="1" noChangeShapeType="1" noTextEdit="1"/>
              </p:cNvSpPr>
              <p:nvPr/>
            </p:nvSpPr>
            <p:spPr>
              <a:xfrm>
                <a:off x="4736071" y="4869160"/>
                <a:ext cx="1872000" cy="720000"/>
              </a:xfrm>
              <a:prstGeom prst="rect">
                <a:avLst/>
              </a:prstGeom>
              <a:blipFill>
                <a:blip r:embed="rId5"/>
                <a:stretch>
                  <a:fillRect/>
                </a:stretch>
              </a:blipFill>
            </p:spPr>
            <p:txBody>
              <a:bodyPr/>
              <a:lstStyle/>
              <a:p>
                <a:r>
                  <a:rPr lang="es-AR">
                    <a:noFill/>
                  </a:rPr>
                  <a:t> </a:t>
                </a:r>
              </a:p>
            </p:txBody>
          </p:sp>
        </mc:Fallback>
      </mc:AlternateContent>
    </p:spTree>
    <p:extLst>
      <p:ext uri="{BB962C8B-B14F-4D97-AF65-F5344CB8AC3E}">
        <p14:creationId xmlns:p14="http://schemas.microsoft.com/office/powerpoint/2010/main" val="2804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linds(horizontal)">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noChangeAspect="1"/>
          </p:cNvSpPr>
          <p:nvPr>
            <p:ph idx="1"/>
          </p:nvPr>
        </p:nvSpPr>
        <p:spPr>
          <a:xfrm>
            <a:off x="1440000" y="1224000"/>
            <a:ext cx="8463600" cy="5626800"/>
          </a:xfrm>
          <a:ln>
            <a:noFill/>
          </a:ln>
        </p:spPr>
        <p:txBody>
          <a:bodyPr/>
          <a:lstStyle/>
          <a:p>
            <a:pPr marL="162000" indent="0" algn="just">
              <a:spcBef>
                <a:spcPts val="600"/>
              </a:spcBef>
              <a:spcAft>
                <a:spcPts val="600"/>
              </a:spcAft>
              <a:buClr>
                <a:srgbClr val="0099CC"/>
              </a:buClr>
              <a:buSzPct val="100000"/>
              <a:buNone/>
            </a:pPr>
            <a:r>
              <a:rPr lang="es-AR" sz="2000" dirty="0" smtClean="0">
                <a:latin typeface="Arial Narrow" pitchFamily="34" charset="0"/>
              </a:rPr>
              <a:t>De los parámetros vistos, merece realizar un comentario adicional acerca de la variabilidad del módulo de elasticidad longitudinal “E”, independizándose de los otros (A y L). Para ello considérese el diagrama tensión-deformación “</a:t>
            </a:r>
            <a:r>
              <a:rPr lang="es-AR" sz="2000" b="1" dirty="0" smtClean="0">
                <a:latin typeface="Symbol" panose="05050102010706020507" pitchFamily="18" charset="2"/>
              </a:rPr>
              <a:t>s</a:t>
            </a:r>
            <a:r>
              <a:rPr lang="es-AR" sz="2000" b="1" dirty="0" smtClean="0">
                <a:latin typeface="Arial Narrow" pitchFamily="34" charset="0"/>
              </a:rPr>
              <a:t>-</a:t>
            </a:r>
            <a:r>
              <a:rPr lang="es-AR" sz="2000" b="1" dirty="0" smtClean="0">
                <a:latin typeface="Symbol" panose="05050102010706020507" pitchFamily="18" charset="2"/>
              </a:rPr>
              <a:t>e</a:t>
            </a:r>
            <a:r>
              <a:rPr lang="es-AR" sz="2000" dirty="0" smtClean="0">
                <a:latin typeface="Arial Narrow" pitchFamily="34" charset="0"/>
              </a:rPr>
              <a:t>” en el cual se han representado 2 relaciones correspondientes a 2 materiales; para los que se ha adoptado que E1 &gt; E2. Esto se representa en las siguientes figuras o esquemas:</a:t>
            </a: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pic>
        <p:nvPicPr>
          <p:cNvPr id="2" name="Imagen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68624" y="2924944"/>
            <a:ext cx="3935790" cy="3727710"/>
          </a:xfrm>
          <a:prstGeom prst="rect">
            <a:avLst/>
          </a:prstGeom>
        </p:spPr>
      </p:pic>
      <p:pic>
        <p:nvPicPr>
          <p:cNvPr id="6" name="Imagen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06755" y="2924944"/>
            <a:ext cx="3935790" cy="3727710"/>
          </a:xfrm>
          <a:prstGeom prst="rect">
            <a:avLst/>
          </a:prstGeom>
        </p:spPr>
      </p:pic>
    </p:spTree>
    <p:extLst>
      <p:ext uri="{BB962C8B-B14F-4D97-AF65-F5344CB8AC3E}">
        <p14:creationId xmlns:p14="http://schemas.microsoft.com/office/powerpoint/2010/main" val="35440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noChangeAspect="1"/>
          </p:cNvSpPr>
          <p:nvPr>
            <p:ph idx="1"/>
          </p:nvPr>
        </p:nvSpPr>
        <p:spPr>
          <a:xfrm>
            <a:off x="1440000" y="1224000"/>
            <a:ext cx="8463600" cy="5626800"/>
          </a:xfrm>
          <a:ln>
            <a:noFill/>
          </a:ln>
        </p:spPr>
        <p:txBody>
          <a:bodyPr/>
          <a:lstStyle/>
          <a:p>
            <a:pPr marL="162000" indent="0" algn="just">
              <a:spcBef>
                <a:spcPts val="600"/>
              </a:spcBef>
              <a:spcAft>
                <a:spcPts val="600"/>
              </a:spcAft>
              <a:buClr>
                <a:srgbClr val="0099CC"/>
              </a:buClr>
              <a:buSzPct val="100000"/>
              <a:buNone/>
            </a:pPr>
            <a:r>
              <a:rPr lang="es-AR" sz="1800" dirty="0" smtClean="0">
                <a:latin typeface="Arial Narrow" pitchFamily="34" charset="0"/>
              </a:rPr>
              <a:t>Se observan los siguientes aspectos y consideraciones:</a:t>
            </a:r>
            <a:endParaRPr lang="es-AR" sz="1800" dirty="0">
              <a:latin typeface="Arial Narrow" pitchFamily="34" charset="0"/>
            </a:endParaRPr>
          </a:p>
          <a:p>
            <a:pPr marL="900000"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De la 1º figura, la cual muestra que se alcanza para ambos materiales una misma tensión “</a:t>
            </a:r>
            <a:r>
              <a:rPr lang="es-AR" sz="1800" b="1" dirty="0" smtClean="0">
                <a:solidFill>
                  <a:srgbClr val="CC0066"/>
                </a:solidFill>
                <a:latin typeface="Symbol" panose="05050102010706020507" pitchFamily="18" charset="2"/>
              </a:rPr>
              <a:t>s</a:t>
            </a:r>
            <a:r>
              <a:rPr lang="es-AR" sz="1800" b="1" dirty="0" smtClean="0">
                <a:solidFill>
                  <a:srgbClr val="CC0066"/>
                </a:solidFill>
                <a:latin typeface="Arial Narrow" pitchFamily="34" charset="0"/>
              </a:rPr>
              <a:t>*</a:t>
            </a:r>
            <a:r>
              <a:rPr lang="es-AR" sz="1800" dirty="0" smtClean="0">
                <a:latin typeface="Arial Narrow" pitchFamily="34" charset="0"/>
              </a:rPr>
              <a:t>”, y se observa que el material “1” se deforma mucho menos que el “2”, por poseer un E1 &gt; E2;</a:t>
            </a:r>
          </a:p>
          <a:p>
            <a:pPr marL="900000"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Es decir, el material “1” es más rígido que el “2”; y éste es más deformable que el “1”;</a:t>
            </a:r>
          </a:p>
          <a:p>
            <a:pPr marL="900000"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De la 2º figura, la que propone alcanzar una misma deformación “</a:t>
            </a:r>
            <a:r>
              <a:rPr lang="es-AR" sz="1800" b="1" dirty="0" smtClean="0">
                <a:solidFill>
                  <a:srgbClr val="0099CC"/>
                </a:solidFill>
                <a:latin typeface="Symbol" panose="05050102010706020507" pitchFamily="18" charset="2"/>
              </a:rPr>
              <a:t>e</a:t>
            </a:r>
            <a:r>
              <a:rPr lang="es-AR" sz="1800" b="1" dirty="0" smtClean="0">
                <a:solidFill>
                  <a:srgbClr val="0099CC"/>
                </a:solidFill>
                <a:latin typeface="Arial Narrow" pitchFamily="34" charset="0"/>
              </a:rPr>
              <a:t>*</a:t>
            </a:r>
            <a:r>
              <a:rPr lang="es-AR" sz="1800" dirty="0" smtClean="0">
                <a:latin typeface="Arial Narrow" pitchFamily="34" charset="0"/>
              </a:rPr>
              <a:t>” para ambos materiales. Se observa que para el material “1” se debe aplicar una mayor tensión respecto de la que se debe aplicar para el “2”;</a:t>
            </a:r>
          </a:p>
          <a:p>
            <a:pPr marL="900000" indent="-342000" algn="just">
              <a:spcBef>
                <a:spcPts val="600"/>
              </a:spcBef>
              <a:spcAft>
                <a:spcPts val="600"/>
              </a:spcAft>
              <a:buClr>
                <a:srgbClr val="0099CC"/>
              </a:buClr>
              <a:buSzPct val="100000"/>
              <a:buFont typeface="Arial" panose="020B0604020202020204" pitchFamily="34" charset="0"/>
              <a:buChar char="•"/>
            </a:pPr>
            <a:r>
              <a:rPr lang="es-AR" sz="1800" dirty="0" smtClean="0">
                <a:latin typeface="Arial Narrow" pitchFamily="34" charset="0"/>
              </a:rPr>
              <a:t>Nuevamente, se observa </a:t>
            </a:r>
            <a:r>
              <a:rPr lang="es-AR" sz="1800" dirty="0">
                <a:latin typeface="Arial Narrow" pitchFamily="34" charset="0"/>
              </a:rPr>
              <a:t>que el material “1” es más rígido que el “2”; y éste es más deformable que el “1</a:t>
            </a:r>
            <a:r>
              <a:rPr lang="es-AR" sz="1800" dirty="0" smtClean="0">
                <a:latin typeface="Arial Narrow" pitchFamily="34" charset="0"/>
              </a:rPr>
              <a:t>”.</a:t>
            </a: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57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smtClean="0">
                <a:solidFill>
                  <a:schemeClr val="bg1"/>
                </a:solidFill>
                <a:latin typeface="Arial Black" pitchFamily="34" charset="0"/>
              </a:rPr>
              <a:t>SOLICITACIÓN AXIL EN RÉGIMEN ELÁSTICO</a:t>
            </a:r>
            <a:endParaRPr lang="es-AR" sz="1400" dirty="0">
              <a:solidFill>
                <a:schemeClr val="bg1"/>
              </a:solidFill>
              <a:latin typeface="Arial Black" pitchFamily="34" charset="0"/>
            </a:endParaRP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solidFill>
                <a:latin typeface="Arial Narrow" pitchFamily="34" charset="0"/>
              </a:rPr>
              <a:t>11 – RIGIDEZ A LA SOLICITACIÓN AXIL</a:t>
            </a:r>
          </a:p>
          <a:p>
            <a:pPr algn="just">
              <a:lnSpc>
                <a:spcPct val="120000"/>
              </a:lnSpc>
              <a:spcBef>
                <a:spcPts val="600"/>
              </a:spcBef>
              <a:spcAft>
                <a:spcPts val="600"/>
              </a:spcAft>
            </a:pPr>
            <a:endParaRPr lang="es-AR" sz="1000" b="1" dirty="0">
              <a:solidFill>
                <a:srgbClr val="CC3300">
                  <a:alpha val="25000"/>
                </a:srgbClr>
              </a:solidFill>
              <a:latin typeface="Arial Narrow" pitchFamily="34" charset="0"/>
            </a:endParaRP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Tree>
    <p:extLst>
      <p:ext uri="{BB962C8B-B14F-4D97-AF65-F5344CB8AC3E}">
        <p14:creationId xmlns:p14="http://schemas.microsoft.com/office/powerpoint/2010/main" val="42194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6</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1396844" y="4221088"/>
            <a:ext cx="4320000" cy="1908215"/>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Ahora, es decir, después del corte cada parte no se encontrará en equilibrio porque cada una necesita de la otra para estarlo. Es decir, el equilibrio se presentaba cuando:</a:t>
            </a:r>
          </a:p>
          <a:p>
            <a:pPr algn="just">
              <a:lnSpc>
                <a:spcPct val="120000"/>
              </a:lnSpc>
              <a:spcBef>
                <a:spcPts val="600"/>
              </a:spcBef>
              <a:spcAft>
                <a:spcPts val="600"/>
              </a:spcAft>
              <a:buClr>
                <a:srgbClr val="0099CC"/>
              </a:buClr>
            </a:pPr>
            <a:endParaRPr lang="es-AR" dirty="0" smtClean="0">
              <a:latin typeface="Arial Narrow" panose="020B0606020202030204" pitchFamily="34" charset="0"/>
            </a:endParaRPr>
          </a:p>
        </p:txBody>
      </p:sp>
      <p:pic>
        <p:nvPicPr>
          <p:cNvPr id="15" name="Imagen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434814" y="1227245"/>
            <a:ext cx="3845813" cy="2990834"/>
          </a:xfrm>
          <a:prstGeom prst="rect">
            <a:avLst/>
          </a:prstGeom>
        </p:spPr>
      </p:pic>
      <p:pic>
        <p:nvPicPr>
          <p:cNvPr id="16" name="Imagen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59350" y="1227245"/>
            <a:ext cx="3644250" cy="2990834"/>
          </a:xfrm>
          <a:prstGeom prst="rect">
            <a:avLst/>
          </a:prstGeom>
        </p:spPr>
      </p:pic>
      <p:pic>
        <p:nvPicPr>
          <p:cNvPr id="17" name="Imagen 1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57487" y="1247486"/>
            <a:ext cx="1628625" cy="573916"/>
          </a:xfrm>
          <a:prstGeom prst="rect">
            <a:avLst/>
          </a:prstGeom>
        </p:spPr>
      </p:pic>
      <p:pic>
        <p:nvPicPr>
          <p:cNvPr id="18" name="Imagen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990376" y="5768649"/>
            <a:ext cx="1628625" cy="573916"/>
          </a:xfrm>
          <a:prstGeom prst="rect">
            <a:avLst/>
          </a:prstGeom>
        </p:spPr>
      </p:pic>
      <p:sp>
        <p:nvSpPr>
          <p:cNvPr id="20" name="CuadroTexto 19"/>
          <p:cNvSpPr txBox="1"/>
          <p:nvPr/>
        </p:nvSpPr>
        <p:spPr>
          <a:xfrm>
            <a:off x="5586000" y="4221088"/>
            <a:ext cx="4320000" cy="2548390"/>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Y se verificaba que:</a:t>
            </a:r>
          </a:p>
          <a:p>
            <a:pPr marL="288000" indent="-288000" algn="just">
              <a:lnSpc>
                <a:spcPct val="120000"/>
              </a:lnSpc>
              <a:spcBef>
                <a:spcPts val="600"/>
              </a:spcBef>
              <a:spcAft>
                <a:spcPts val="600"/>
              </a:spcAft>
              <a:buClr>
                <a:srgbClr val="0099CC"/>
              </a:buClr>
              <a:buFont typeface="Arial" panose="020B0604020202020204" pitchFamily="34" charset="0"/>
              <a:buChar char="•"/>
            </a:pPr>
            <a:endParaRPr lang="es-AR" dirty="0">
              <a:latin typeface="Arial Narrow" panose="020B0606020202030204" pitchFamily="34" charset="0"/>
            </a:endParaRPr>
          </a:p>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Situación que con el corte y la separación de las partes no se presenta debido a que como surge de lo anterior, ahora se tendrá:</a:t>
            </a:r>
          </a:p>
          <a:p>
            <a:pPr algn="just">
              <a:lnSpc>
                <a:spcPct val="120000"/>
              </a:lnSpc>
              <a:spcBef>
                <a:spcPts val="600"/>
              </a:spcBef>
              <a:spcAft>
                <a:spcPts val="600"/>
              </a:spcAft>
              <a:buClr>
                <a:srgbClr val="0099CC"/>
              </a:buClr>
            </a:pPr>
            <a:endParaRPr lang="es-AR" dirty="0" smtClean="0">
              <a:latin typeface="Arial Narrow" panose="020B0606020202030204" pitchFamily="34" charset="0"/>
            </a:endParaRPr>
          </a:p>
        </p:txBody>
      </p:sp>
      <p:pic>
        <p:nvPicPr>
          <p:cNvPr id="21" name="Imagen 2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151156" y="4581128"/>
            <a:ext cx="3442688" cy="573916"/>
          </a:xfrm>
          <a:prstGeom prst="rect">
            <a:avLst/>
          </a:prstGeom>
        </p:spPr>
      </p:pic>
      <p:pic>
        <p:nvPicPr>
          <p:cNvPr id="22" name="Imagen 2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554281" y="6195562"/>
            <a:ext cx="2636438" cy="573916"/>
          </a:xfrm>
          <a:prstGeom prst="rect">
            <a:avLst/>
          </a:prstGeom>
        </p:spPr>
      </p:pic>
    </p:spTree>
    <p:extLst>
      <p:ext uri="{BB962C8B-B14F-4D97-AF65-F5344CB8AC3E}">
        <p14:creationId xmlns:p14="http://schemas.microsoft.com/office/powerpoint/2010/main" val="262412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linds(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blinds(horizontal)">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0">
                                            <p:txEl>
                                              <p:pRg st="2" end="2"/>
                                            </p:txEl>
                                          </p:spTgt>
                                        </p:tgtEl>
                                        <p:attrNameLst>
                                          <p:attrName>style.visibility</p:attrName>
                                        </p:attrNameLst>
                                      </p:cBhvr>
                                      <p:to>
                                        <p:strVal val="visible"/>
                                      </p:to>
                                    </p:set>
                                    <p:animEffect transition="in" filter="blinds(horizontal)">
                                      <p:cBhvr>
                                        <p:cTn id="46" dur="500"/>
                                        <p:tgtEl>
                                          <p:spTgt spid="20">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7</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1437600" y="1224000"/>
            <a:ext cx="4320000" cy="5431423"/>
          </a:xfrm>
          <a:prstGeom prst="rect">
            <a:avLst/>
          </a:prstGeom>
          <a:noFill/>
        </p:spPr>
        <p:txBody>
          <a:bodyPr wrap="square" rtlCol="0">
            <a:spAutoFit/>
          </a:bodyPr>
          <a:lstStyle/>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Para lograr el equilibrio de cada parte, se reduce el sistema de fuerzas actuantes en ella a un punto cualquiera y se cambia el sentido de la fuerza y del momento resultante de reducción;</a:t>
            </a:r>
          </a:p>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De esta manera, se tienen 2 sistemas de fuerzas que van a estar en equilibrio;</a:t>
            </a:r>
          </a:p>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Es lo mismo elegir el sistema de fuerzas de la otra parte y reducirlo al mismo punto;</a:t>
            </a:r>
          </a:p>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El punto elegido es el baricentro “G” de la sección;</a:t>
            </a:r>
          </a:p>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Las figuras muestran cómo se obtiene el equilibrio para cada parte;</a:t>
            </a:r>
          </a:p>
          <a:p>
            <a:pPr marL="288000" indent="-288000" algn="just">
              <a:lnSpc>
                <a:spcPct val="120000"/>
              </a:lnSpc>
              <a:spcBef>
                <a:spcPts val="300"/>
              </a:spcBef>
              <a:spcAft>
                <a:spcPts val="300"/>
              </a:spcAft>
              <a:buClr>
                <a:srgbClr val="0099CC"/>
              </a:buClr>
              <a:buFont typeface="Arial" panose="020B0604020202020204" pitchFamily="34" charset="0"/>
              <a:buChar char="•"/>
            </a:pPr>
            <a:r>
              <a:rPr lang="es-AR" dirty="0" smtClean="0">
                <a:latin typeface="Arial Narrow" panose="020B0606020202030204" pitchFamily="34" charset="0"/>
              </a:rPr>
              <a:t>Todo este desarrollo es un proceso de abstracción;</a:t>
            </a:r>
          </a:p>
        </p:txBody>
      </p:sp>
      <p:pic>
        <p:nvPicPr>
          <p:cNvPr id="6" name="Imagen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33349" y="1224000"/>
            <a:ext cx="4047375" cy="2804918"/>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60187" y="4064175"/>
            <a:ext cx="3845813" cy="2804918"/>
          </a:xfrm>
          <a:prstGeom prst="rect">
            <a:avLst/>
          </a:prstGeom>
        </p:spPr>
      </p:pic>
      <p:pic>
        <p:nvPicPr>
          <p:cNvPr id="12" name="Imagen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183637" y="1205707"/>
            <a:ext cx="1628625" cy="573916"/>
          </a:xfrm>
          <a:prstGeom prst="rect">
            <a:avLst/>
          </a:prstGeom>
        </p:spPr>
      </p:pic>
    </p:spTree>
    <p:extLst>
      <p:ext uri="{BB962C8B-B14F-4D97-AF65-F5344CB8AC3E}">
        <p14:creationId xmlns:p14="http://schemas.microsoft.com/office/powerpoint/2010/main" val="287238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8</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1437600" y="1224000"/>
            <a:ext cx="4320000" cy="725455"/>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Se asocia una terna cartesiana con origen en el baricentro de la sección, </a:t>
            </a:r>
            <a:r>
              <a:rPr lang="es-AR" b="1" dirty="0" smtClean="0">
                <a:solidFill>
                  <a:srgbClr val="0099CC"/>
                </a:solidFill>
                <a:effectLst>
                  <a:outerShdw blurRad="38100" dist="38100" dir="2700000" algn="tl">
                    <a:srgbClr val="000000">
                      <a:alpha val="43137"/>
                    </a:srgbClr>
                  </a:outerShdw>
                </a:effectLst>
                <a:latin typeface="Arial Narrow" panose="020B0606020202030204" pitchFamily="34" charset="0"/>
              </a:rPr>
              <a:t>O = G</a:t>
            </a:r>
            <a:r>
              <a:rPr lang="es-AR" dirty="0" smtClean="0">
                <a:latin typeface="Arial Narrow" panose="020B0606020202030204" pitchFamily="34" charset="0"/>
              </a:rPr>
              <a:t>;</a:t>
            </a:r>
          </a:p>
        </p:txBody>
      </p:sp>
      <p:sp>
        <p:nvSpPr>
          <p:cNvPr id="13" name="CuadroTexto 12"/>
          <p:cNvSpPr txBox="1"/>
          <p:nvPr/>
        </p:nvSpPr>
        <p:spPr>
          <a:xfrm>
            <a:off x="5583600" y="1175529"/>
            <a:ext cx="4320000" cy="1722716"/>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Se descompone cada una de las fuerzas en 3 componentes según los ejes X, Y </a:t>
            </a:r>
            <a:r>
              <a:rPr lang="es-AR" dirty="0" err="1" smtClean="0">
                <a:latin typeface="Arial Narrow" panose="020B0606020202030204" pitchFamily="34" charset="0"/>
              </a:rPr>
              <a:t>y</a:t>
            </a:r>
            <a:r>
              <a:rPr lang="es-AR" dirty="0" smtClean="0">
                <a:latin typeface="Arial Narrow" panose="020B0606020202030204" pitchFamily="34" charset="0"/>
              </a:rPr>
              <a:t> Z, quedando 3 componentes de la resultante de reducción y 3 del momento resultante de reducción, como muestra la figura;</a:t>
            </a:r>
          </a:p>
        </p:txBody>
      </p:sp>
      <p:pic>
        <p:nvPicPr>
          <p:cNvPr id="14" name="Imagen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68624" y="2996952"/>
            <a:ext cx="4248938" cy="3548584"/>
          </a:xfrm>
          <a:prstGeom prst="rect">
            <a:avLst/>
          </a:prstGeom>
        </p:spPr>
      </p:pic>
      <p:pic>
        <p:nvPicPr>
          <p:cNvPr id="6" name="Imagen 5"/>
          <p:cNvPicPr>
            <a:picLocks noChangeAspect="1"/>
          </p:cNvPicPr>
          <p:nvPr/>
        </p:nvPicPr>
        <p:blipFill>
          <a:blip r:embed="rId6"/>
          <a:stretch>
            <a:fillRect/>
          </a:stretch>
        </p:blipFill>
        <p:spPr>
          <a:xfrm>
            <a:off x="5757600" y="2828481"/>
            <a:ext cx="3845813" cy="3734500"/>
          </a:xfrm>
          <a:prstGeom prst="rect">
            <a:avLst/>
          </a:prstGeom>
        </p:spPr>
      </p:pic>
    </p:spTree>
    <p:extLst>
      <p:ext uri="{BB962C8B-B14F-4D97-AF65-F5344CB8AC3E}">
        <p14:creationId xmlns:p14="http://schemas.microsoft.com/office/powerpoint/2010/main" val="47887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linds(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40000" y="1224000"/>
            <a:ext cx="8463600" cy="5626800"/>
          </a:xfrm>
          <a:ln>
            <a:noFill/>
          </a:ln>
        </p:spPr>
        <p:txBody>
          <a:bodyPr/>
          <a:lstStyle/>
          <a:p>
            <a:pPr marL="161100" indent="0" algn="just">
              <a:spcBef>
                <a:spcPts val="600"/>
              </a:spcBef>
              <a:spcAft>
                <a:spcPts val="600"/>
              </a:spcAft>
              <a:buClr>
                <a:srgbClr val="0099CC"/>
              </a:buClr>
              <a:buSzPct val="100000"/>
              <a:buNone/>
            </a:pPr>
            <a:endParaRPr lang="es-AR" sz="2000" dirty="0" smtClean="0">
              <a:latin typeface="Arial Narrow" pitchFamily="34" charset="0"/>
            </a:endParaRPr>
          </a:p>
          <a:p>
            <a:pPr marL="900000" indent="-342900" algn="just">
              <a:spcBef>
                <a:spcPts val="600"/>
              </a:spcBef>
              <a:spcAft>
                <a:spcPts val="600"/>
              </a:spcAft>
              <a:buClr>
                <a:srgbClr val="0099CC"/>
              </a:buClr>
              <a:buSzPct val="100000"/>
              <a:buFont typeface="Arial" panose="020B0604020202020204" pitchFamily="34" charset="0"/>
              <a:buChar char="•"/>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ctr">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smtClean="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a:p>
            <a:pPr marL="111600" indent="0" algn="just">
              <a:spcBef>
                <a:spcPts val="600"/>
              </a:spcBef>
              <a:spcAft>
                <a:spcPts val="600"/>
              </a:spcAft>
              <a:buNone/>
            </a:pPr>
            <a:endParaRPr lang="es-AR" sz="2000" dirty="0">
              <a:latin typeface="Arial Narrow" pitchFamily="34" charset="0"/>
            </a:endParaRPr>
          </a:p>
        </p:txBody>
      </p:sp>
      <p:sp>
        <p:nvSpPr>
          <p:cNvPr id="4" name="3 Marcador de número de diapositiva"/>
          <p:cNvSpPr>
            <a:spLocks noGrp="1"/>
          </p:cNvSpPr>
          <p:nvPr>
            <p:ph type="sldNum" sz="quarter" idx="12"/>
          </p:nvPr>
        </p:nvSpPr>
        <p:spPr/>
        <p:txBody>
          <a:bodyPr>
            <a:normAutofit/>
          </a:bodyPr>
          <a:lstStyle/>
          <a:p>
            <a:fld id="{AA2EBDC9-68A9-4572-BD79-D13DDAD0C273}" type="slidenum">
              <a:rPr lang="es-AR" smtClean="0"/>
              <a:t>9</a:t>
            </a:fld>
            <a:endParaRPr lang="es-AR" dirty="0"/>
          </a:p>
        </p:txBody>
      </p:sp>
      <p:sp>
        <p:nvSpPr>
          <p:cNvPr id="5" name="1 Título"/>
          <p:cNvSpPr txBox="1">
            <a:spLocks/>
          </p:cNvSpPr>
          <p:nvPr/>
        </p:nvSpPr>
        <p:spPr>
          <a:xfrm>
            <a:off x="1" y="792000"/>
            <a:ext cx="9903600" cy="360000"/>
          </a:xfrm>
          <a:prstGeom prst="rect">
            <a:avLst/>
          </a:prstGeom>
          <a:solidFill>
            <a:srgbClr val="66CCFF">
              <a:alpha val="49804"/>
            </a:srgbClr>
          </a:solidFill>
          <a:ln w="25400">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1400" dirty="0">
                <a:solidFill>
                  <a:schemeClr val="bg1"/>
                </a:solidFill>
                <a:latin typeface="Arial Black" pitchFamily="34" charset="0"/>
              </a:rPr>
              <a:t>SOLICITACIÓN AXIL EN RÉGIMEN ELÁSTICO</a:t>
            </a:r>
          </a:p>
        </p:txBody>
      </p:sp>
      <p:sp>
        <p:nvSpPr>
          <p:cNvPr id="8" name="1 Título"/>
          <p:cNvSpPr txBox="1">
            <a:spLocks/>
          </p:cNvSpPr>
          <p:nvPr/>
        </p:nvSpPr>
        <p:spPr>
          <a:xfrm>
            <a:off x="1" y="1224000"/>
            <a:ext cx="1440000" cy="5626800"/>
          </a:xfrm>
          <a:prstGeom prst="rect">
            <a:avLst/>
          </a:prstGeom>
          <a:gradFill>
            <a:gsLst>
              <a:gs pos="0">
                <a:srgbClr val="CCECFF">
                  <a:alpha val="70000"/>
                </a:srgbClr>
              </a:gs>
              <a:gs pos="64999">
                <a:schemeClr val="bg1"/>
              </a:gs>
              <a:gs pos="100000">
                <a:srgbClr val="66FFFF">
                  <a:alpha val="40000"/>
                </a:srgbClr>
              </a:gs>
            </a:gsLst>
            <a:lin ang="2700000" scaled="0"/>
          </a:gradFill>
          <a:ln w="25400">
            <a:noFill/>
          </a:ln>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20000"/>
              </a:lnSpc>
              <a:spcBef>
                <a:spcPts val="300"/>
              </a:spcBef>
              <a:spcAft>
                <a:spcPts val="300"/>
              </a:spcAft>
            </a:pPr>
            <a:r>
              <a:rPr lang="es-AR" sz="1000" b="1" dirty="0">
                <a:solidFill>
                  <a:srgbClr val="CC3300">
                    <a:alpha val="25000"/>
                  </a:srgbClr>
                </a:solidFill>
                <a:latin typeface="Arial Narrow" pitchFamily="34" charset="0"/>
              </a:rPr>
              <a:t>01 – OBJETO</a:t>
            </a:r>
          </a:p>
          <a:p>
            <a:pPr algn="just">
              <a:lnSpc>
                <a:spcPct val="120000"/>
              </a:lnSpc>
              <a:spcBef>
                <a:spcPts val="300"/>
              </a:spcBef>
              <a:spcAft>
                <a:spcPts val="300"/>
              </a:spcAft>
            </a:pPr>
            <a:r>
              <a:rPr lang="es-AR" sz="1000" b="1" dirty="0">
                <a:solidFill>
                  <a:srgbClr val="CC3300"/>
                </a:solidFill>
                <a:latin typeface="Arial Narrow" pitchFamily="34" charset="0"/>
              </a:rPr>
              <a:t>02 – DEFINICIÓN</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03 – CAMPO DE APLICACIÓN -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04 – LIMITACIONES AL ALCANCE</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05 – ECUACIONES DE EQUIVALENCIA</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06 – EJEMPLOS DE ESTRUCTURAS  SOLICITADAS A ESFUERZOS AXILES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07 – EXPLICACIÓN DEL FENÓMENO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08 – EXPRESIONES Y VARIABLES: DESARROLLO</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09 – DESPLAZAMIENTOS Y DEFORMACIONES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10 – RESUMEN DE EXPRESIONES Y VARIABLES</a:t>
            </a:r>
          </a:p>
          <a:p>
            <a:pPr algn="just">
              <a:lnSpc>
                <a:spcPct val="120000"/>
              </a:lnSpc>
              <a:spcBef>
                <a:spcPts val="300"/>
              </a:spcBef>
              <a:spcAft>
                <a:spcPts val="300"/>
              </a:spcAft>
            </a:pPr>
            <a:r>
              <a:rPr lang="es-AR" sz="1000" b="1" dirty="0">
                <a:solidFill>
                  <a:srgbClr val="CC3300">
                    <a:alpha val="25000"/>
                  </a:srgbClr>
                </a:solidFill>
                <a:latin typeface="Arial Narrow" pitchFamily="34" charset="0"/>
              </a:rPr>
              <a:t>11 – RIGIDEZ A LA SOLICITACIÓN AXIL</a:t>
            </a:r>
          </a:p>
        </p:txBody>
      </p:sp>
      <p:sp>
        <p:nvSpPr>
          <p:cNvPr id="11" name="1 Título"/>
          <p:cNvSpPr txBox="1">
            <a:spLocks/>
          </p:cNvSpPr>
          <p:nvPr/>
        </p:nvSpPr>
        <p:spPr>
          <a:xfrm>
            <a:off x="1" y="0"/>
            <a:ext cx="9903600" cy="792000"/>
          </a:xfrm>
          <a:prstGeom prst="rect">
            <a:avLst/>
          </a:prstGeom>
          <a:gradFill flip="none" rotWithShape="1">
            <a:gsLst>
              <a:gs pos="0">
                <a:srgbClr val="CCECFF"/>
              </a:gs>
              <a:gs pos="64999">
                <a:srgbClr val="CC9900">
                  <a:alpha val="24706"/>
                </a:srgbClr>
              </a:gs>
              <a:gs pos="100000">
                <a:srgbClr val="99CCFF">
                  <a:alpha val="74902"/>
                </a:srgbClr>
              </a:gs>
            </a:gsLst>
            <a:lin ang="2700000" scaled="0"/>
            <a:tileRect/>
          </a:gradFill>
          <a:ln w="25400">
            <a:noFill/>
          </a:ln>
        </p:spPr>
        <p:txBody>
          <a:bodyPr vert="horz" lIns="0" rIns="72000" bIns="0" anchor="ctr" anchorCtr="0">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s-AR" sz="1400" b="1" i="1" dirty="0">
                <a:solidFill>
                  <a:schemeClr val="accent1">
                    <a:lumMod val="75000"/>
                  </a:schemeClr>
                </a:solidFill>
                <a:latin typeface="Arial Narrow" pitchFamily="34" charset="0"/>
              </a:rPr>
              <a:t>UNIVERSIDAD DE BUENOS AIRES - UBA</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FACULTAD DE INGENIERÍA - FI</a:t>
            </a:r>
            <a:br>
              <a:rPr lang="es-AR" sz="1400" b="1" i="1" dirty="0">
                <a:solidFill>
                  <a:schemeClr val="accent1">
                    <a:lumMod val="75000"/>
                  </a:schemeClr>
                </a:solidFill>
                <a:latin typeface="Arial Narrow" pitchFamily="34" charset="0"/>
              </a:rPr>
            </a:br>
            <a:r>
              <a:rPr lang="es-AR" sz="1400" b="1" i="1" dirty="0">
                <a:solidFill>
                  <a:schemeClr val="accent1">
                    <a:lumMod val="75000"/>
                  </a:schemeClr>
                </a:solidFill>
                <a:latin typeface="Arial Narrow" pitchFamily="34" charset="0"/>
              </a:rPr>
              <a:t>DEPARTAMENTO DE ESTABILIDAD - DE</a:t>
            </a:r>
            <a:endParaRPr lang="es-AR" sz="1400" b="1" i="1" dirty="0">
              <a:solidFill>
                <a:srgbClr val="996633"/>
              </a:solidFill>
              <a:latin typeface="Arial Narrow"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7" y="108000"/>
            <a:ext cx="573624" cy="576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77" y="103245"/>
            <a:ext cx="1877731" cy="579170"/>
          </a:xfrm>
          <a:prstGeom prst="rect">
            <a:avLst/>
          </a:prstGeom>
        </p:spPr>
      </p:pic>
      <p:sp>
        <p:nvSpPr>
          <p:cNvPr id="2" name="CuadroTexto 1"/>
          <p:cNvSpPr txBox="1"/>
          <p:nvPr/>
        </p:nvSpPr>
        <p:spPr>
          <a:xfrm>
            <a:off x="1437600" y="1224000"/>
            <a:ext cx="4320000" cy="1057918"/>
          </a:xfrm>
          <a:prstGeom prst="rect">
            <a:avLst/>
          </a:prstGeom>
          <a:noFill/>
        </p:spPr>
        <p:txBody>
          <a:bodyPr wrap="square" rtlCol="0">
            <a:spAutoFit/>
          </a:bodyPr>
          <a:lstStyle/>
          <a:p>
            <a:pPr marL="288000" indent="-288000" algn="just">
              <a:lnSpc>
                <a:spcPct val="120000"/>
              </a:lnSpc>
              <a:spcBef>
                <a:spcPts val="600"/>
              </a:spcBef>
              <a:spcAft>
                <a:spcPts val="600"/>
              </a:spcAft>
              <a:buClr>
                <a:srgbClr val="0099CC"/>
              </a:buClr>
              <a:buFont typeface="Arial" panose="020B0604020202020204" pitchFamily="34" charset="0"/>
              <a:buChar char="•"/>
            </a:pPr>
            <a:r>
              <a:rPr lang="es-AR" dirty="0" smtClean="0">
                <a:latin typeface="Arial Narrow" panose="020B0606020202030204" pitchFamily="34" charset="0"/>
              </a:rPr>
              <a:t>Lo anterior define lo que se denominan como: “</a:t>
            </a:r>
            <a:r>
              <a:rPr lang="es-AR" b="1" dirty="0" smtClean="0">
                <a:solidFill>
                  <a:srgbClr val="0099CC"/>
                </a:solidFill>
                <a:effectLst>
                  <a:outerShdw blurRad="38100" dist="38100" dir="2700000" algn="tl">
                    <a:srgbClr val="000000">
                      <a:alpha val="43137"/>
                    </a:srgbClr>
                  </a:outerShdw>
                </a:effectLst>
                <a:latin typeface="Arial Narrow" panose="020B0606020202030204" pitchFamily="34" charset="0"/>
              </a:rPr>
              <a:t>Esfuerzos Internos</a:t>
            </a:r>
            <a:r>
              <a:rPr lang="es-AR" dirty="0" smtClean="0">
                <a:latin typeface="Arial Narrow" panose="020B0606020202030204" pitchFamily="34" charset="0"/>
              </a:rPr>
              <a:t>” o “</a:t>
            </a:r>
            <a:r>
              <a:rPr lang="es-AR" b="1" dirty="0" smtClean="0">
                <a:solidFill>
                  <a:srgbClr val="0099CC"/>
                </a:solidFill>
                <a:effectLst>
                  <a:outerShdw blurRad="38100" dist="38100" dir="2700000" algn="tl">
                    <a:srgbClr val="000000">
                      <a:alpha val="43137"/>
                    </a:srgbClr>
                  </a:outerShdw>
                </a:effectLst>
                <a:latin typeface="Arial Narrow" panose="020B0606020202030204" pitchFamily="34" charset="0"/>
              </a:rPr>
              <a:t>Solicitaciones Internas</a:t>
            </a:r>
            <a:r>
              <a:rPr lang="es-AR" dirty="0" smtClean="0">
                <a:latin typeface="Arial Narrow" panose="020B0606020202030204" pitchFamily="34" charset="0"/>
              </a:rPr>
              <a:t>” o “</a:t>
            </a:r>
            <a:r>
              <a:rPr lang="es-AR" b="1" dirty="0" smtClean="0">
                <a:solidFill>
                  <a:srgbClr val="0099CC"/>
                </a:solidFill>
                <a:effectLst>
                  <a:outerShdw blurRad="38100" dist="38100" dir="2700000" algn="tl">
                    <a:srgbClr val="000000">
                      <a:alpha val="43137"/>
                    </a:srgbClr>
                  </a:outerShdw>
                </a:effectLst>
                <a:latin typeface="Arial Narrow" panose="020B0606020202030204" pitchFamily="34" charset="0"/>
              </a:rPr>
              <a:t>Características Internas</a:t>
            </a:r>
            <a:r>
              <a:rPr lang="es-AR" dirty="0" smtClean="0">
                <a:latin typeface="Arial Narrow" panose="020B0606020202030204" pitchFamily="34" charset="0"/>
              </a:rPr>
              <a:t>”.</a:t>
            </a:r>
          </a:p>
        </p:txBody>
      </p:sp>
      <p:pic>
        <p:nvPicPr>
          <p:cNvPr id="6" name="Imagen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06912" y="1224000"/>
            <a:ext cx="4047375" cy="2263334"/>
          </a:xfrm>
          <a:prstGeom prst="rect">
            <a:avLst/>
          </a:prstGeom>
        </p:spPr>
      </p:pic>
      <p:pic>
        <p:nvPicPr>
          <p:cNvPr id="7" name="Imagen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98815" y="3585906"/>
            <a:ext cx="6063001" cy="3217168"/>
          </a:xfrm>
          <a:prstGeom prst="rect">
            <a:avLst/>
          </a:prstGeom>
        </p:spPr>
      </p:pic>
    </p:spTree>
    <p:extLst>
      <p:ext uri="{BB962C8B-B14F-4D97-AF65-F5344CB8AC3E}">
        <p14:creationId xmlns:p14="http://schemas.microsoft.com/office/powerpoint/2010/main" val="28889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8342</TotalTime>
  <Words>7724</Words>
  <Application>Microsoft Office PowerPoint</Application>
  <PresentationFormat>A4 (210 x 297 mm)</PresentationFormat>
  <Paragraphs>1317</Paragraphs>
  <Slides>57</Slides>
  <Notes>57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57</vt:i4>
      </vt:variant>
    </vt:vector>
  </HeadingPairs>
  <TitlesOfParts>
    <vt:vector size="68" baseType="lpstr">
      <vt:lpstr>Arial</vt:lpstr>
      <vt:lpstr>Arial Black</vt:lpstr>
      <vt:lpstr>Arial Narrow</vt:lpstr>
      <vt:lpstr>Baskerville Old Face</vt:lpstr>
      <vt:lpstr>Calibri</vt:lpstr>
      <vt:lpstr>Cambria Math</vt:lpstr>
      <vt:lpstr>Constantia</vt:lpstr>
      <vt:lpstr>Symbol</vt:lpstr>
      <vt:lpstr>Wingdings</vt:lpstr>
      <vt:lpstr>Wingdings 2</vt:lpstr>
      <vt:lpstr>Flujo</vt:lpstr>
      <vt:lpstr>     Universidad de Buenos Aires  Facultad de Ingeniería  Departamento de Estabilidad    INGENIERÍA CIVIL     ESTABILIDAD II – 84.03      Autor: Ing. Luis Nelson SOSTI Abril 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Nelson SOSTI</dc:creator>
  <cp:lastModifiedBy>Luis Nelson SOSTI</cp:lastModifiedBy>
  <cp:revision>448</cp:revision>
  <dcterms:created xsi:type="dcterms:W3CDTF">2017-03-04T21:22:59Z</dcterms:created>
  <dcterms:modified xsi:type="dcterms:W3CDTF">2021-04-20T11:57:07Z</dcterms:modified>
</cp:coreProperties>
</file>