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45" r:id="rId1"/>
    <p:sldMasterId id="2147483762" r:id="rId2"/>
  </p:sldMasterIdLst>
  <p:notesMasterIdLst>
    <p:notesMasterId r:id="rId23"/>
  </p:notesMasterIdLst>
  <p:sldIdLst>
    <p:sldId id="256" r:id="rId3"/>
    <p:sldId id="299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8" r:id="rId14"/>
    <p:sldId id="320" r:id="rId15"/>
    <p:sldId id="324" r:id="rId16"/>
    <p:sldId id="325" r:id="rId17"/>
    <p:sldId id="321" r:id="rId18"/>
    <p:sldId id="327" r:id="rId19"/>
    <p:sldId id="328" r:id="rId20"/>
    <p:sldId id="294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6F3"/>
    <a:srgbClr val="D6E7F1"/>
    <a:srgbClr val="B5D6E9"/>
    <a:srgbClr val="C1DCED"/>
    <a:srgbClr val="B3D6E8"/>
    <a:srgbClr val="CAE0EE"/>
    <a:srgbClr val="D7D447"/>
    <a:srgbClr val="E7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5256" autoAdjust="0"/>
  </p:normalViewPr>
  <p:slideViewPr>
    <p:cSldViewPr snapToGrid="0">
      <p:cViewPr varScale="1">
        <p:scale>
          <a:sx n="80" d="100"/>
          <a:sy n="80" d="100"/>
        </p:scale>
        <p:origin x="83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nes\Desktop\Clave%20de%20Correcci&#243;n%20-%201P%201C%202020.Rev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y=x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Cálculos!$B$186:$B$196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</c:numCache>
            </c:numRef>
          </c:xVal>
          <c:yVal>
            <c:numRef>
              <c:f>Cálculos!$L$186:$L$196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52-47A2-8669-EF3454B4719D}"/>
            </c:ext>
          </c:extLst>
        </c:ser>
        <c:ser>
          <c:idx val="2"/>
          <c:order val="2"/>
          <c:tx>
            <c:v>ROS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Cálculos!$D$212:$D$213</c:f>
              <c:numCache>
                <c:formatCode>General</c:formatCode>
                <c:ptCount val="2"/>
                <c:pt idx="0" formatCode="0.000">
                  <c:v>0.95080513105390974</c:v>
                </c:pt>
                <c:pt idx="1">
                  <c:v>0</c:v>
                </c:pt>
              </c:numCache>
            </c:numRef>
          </c:xVal>
          <c:yVal>
            <c:numRef>
              <c:f>Cálculos!$E$212:$E$213</c:f>
              <c:numCache>
                <c:formatCode>0.00</c:formatCode>
                <c:ptCount val="2"/>
                <c:pt idx="0">
                  <c:v>0.95080513105390974</c:v>
                </c:pt>
                <c:pt idx="1">
                  <c:v>0.23983654730065407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52-47A2-8669-EF3454B4719D}"/>
            </c:ext>
          </c:extLst>
        </c:ser>
        <c:ser>
          <c:idx val="3"/>
          <c:order val="3"/>
          <c:tx>
            <c:v>Recta q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Cálculos!$D$201:$D$202</c:f>
              <c:numCache>
                <c:formatCode>General</c:formatCode>
                <c:ptCount val="2"/>
                <c:pt idx="0" formatCode="0.00">
                  <c:v>0.62546172664694455</c:v>
                </c:pt>
                <c:pt idx="1">
                  <c:v>0</c:v>
                </c:pt>
              </c:numCache>
            </c:numRef>
          </c:xVal>
          <c:yVal>
            <c:numRef>
              <c:f>Cálculos!$E$201:$E$202</c:f>
              <c:numCache>
                <c:formatCode>0.00</c:formatCode>
                <c:ptCount val="2"/>
                <c:pt idx="0">
                  <c:v>0.62546172664694455</c:v>
                </c:pt>
                <c:pt idx="1">
                  <c:v>0.26679189204633341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652-47A2-8669-EF3454B4719D}"/>
            </c:ext>
          </c:extLst>
        </c:ser>
        <c:ser>
          <c:idx val="4"/>
          <c:order val="4"/>
          <c:tx>
            <c:v>ROI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Cálculos!$D$216:$D$217</c:f>
              <c:numCache>
                <c:formatCode>0.000</c:formatCode>
                <c:ptCount val="2"/>
                <c:pt idx="0">
                  <c:v>7.299452761613795E-2</c:v>
                </c:pt>
                <c:pt idx="1">
                  <c:v>0.15464366991849507</c:v>
                </c:pt>
              </c:numCache>
            </c:numRef>
          </c:xVal>
          <c:yVal>
            <c:numRef>
              <c:f>Cálculos!$E$216:$E$217</c:f>
              <c:numCache>
                <c:formatCode>0.000</c:formatCode>
                <c:ptCount val="2"/>
                <c:pt idx="0">
                  <c:v>7.299452761613795E-2</c:v>
                </c:pt>
                <c:pt idx="1">
                  <c:v>0.35547200970764498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652-47A2-8669-EF3454B4719D}"/>
            </c:ext>
          </c:extLst>
        </c:ser>
        <c:ser>
          <c:idx val="5"/>
          <c:order val="5"/>
          <c:tx>
            <c:v>Equilibrio alpha prom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Cálculos!$B$186:$B$196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</c:numCache>
            </c:numRef>
          </c:xVal>
          <c:yVal>
            <c:numRef>
              <c:f>Cálculos!$I$186:$I$196</c:f>
              <c:numCache>
                <c:formatCode>General</c:formatCode>
                <c:ptCount val="11"/>
                <c:pt idx="0">
                  <c:v>0</c:v>
                </c:pt>
                <c:pt idx="1">
                  <c:v>0.26168990976210005</c:v>
                </c:pt>
                <c:pt idx="2">
                  <c:v>0.44367176634214189</c:v>
                </c:pt>
                <c:pt idx="3">
                  <c:v>0.57754978877489438</c:v>
                </c:pt>
                <c:pt idx="4">
                  <c:v>0.6801705756929638</c:v>
                </c:pt>
                <c:pt idx="5">
                  <c:v>0.76133651551312653</c:v>
                </c:pt>
                <c:pt idx="6">
                  <c:v>0.82713915298184959</c:v>
                </c:pt>
                <c:pt idx="7">
                  <c:v>0.8815633636004736</c:v>
                </c:pt>
                <c:pt idx="8">
                  <c:v>0.92732558139534882</c:v>
                </c:pt>
                <c:pt idx="9">
                  <c:v>0.96634129922584966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652-47A2-8669-EF3454B47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8975679"/>
        <c:axId val="1971091215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Equilibrio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trendline>
                  <c:spPr>
                    <a:ln w="19050" cap="rnd">
                      <a:solidFill>
                        <a:schemeClr val="accent2"/>
                      </a:solidFill>
                      <a:prstDash val="sysDot"/>
                    </a:ln>
                    <a:effectLst/>
                  </c:spPr>
                  <c:trendlineType val="log"/>
                  <c:dispRSqr val="1"/>
                  <c:dispEq val="1"/>
                  <c:trendlineLbl>
                    <c:layout>
                      <c:manualLayout>
                        <c:x val="-0.36602777777777779"/>
                        <c:y val="-1.4340802972046726E-2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</c:trendlineLbl>
                </c:trendline>
                <c:xVal>
                  <c:numRef>
                    <c:extLst>
                      <c:ext uri="{02D57815-91ED-43cb-92C2-25804820EDAC}">
                        <c15:formulaRef>
                          <c15:sqref>Cálculos!$B$186:$B$196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0.1</c:v>
                      </c:pt>
                      <c:pt idx="2">
                        <c:v>0.2</c:v>
                      </c:pt>
                      <c:pt idx="3">
                        <c:v>0.30000000000000004</c:v>
                      </c:pt>
                      <c:pt idx="4">
                        <c:v>0.4</c:v>
                      </c:pt>
                      <c:pt idx="5">
                        <c:v>0.5</c:v>
                      </c:pt>
                      <c:pt idx="6">
                        <c:v>0.6</c:v>
                      </c:pt>
                      <c:pt idx="7">
                        <c:v>0.7</c:v>
                      </c:pt>
                      <c:pt idx="8">
                        <c:v>0.79999999999999993</c:v>
                      </c:pt>
                      <c:pt idx="9">
                        <c:v>0.89999999999999991</c:v>
                      </c:pt>
                      <c:pt idx="10">
                        <c:v>0.99999999999999989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Cálculos!$J$186:$J$196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0.24757040226832744</c:v>
                      </c:pt>
                      <c:pt idx="2">
                        <c:v>0.43397121386420212</c:v>
                      </c:pt>
                      <c:pt idx="3">
                        <c:v>0.57592755547100016</c:v>
                      </c:pt>
                      <c:pt idx="4">
                        <c:v>0.68536063400871905</c:v>
                      </c:pt>
                      <c:pt idx="5">
                        <c:v>0.77075979642677883</c:v>
                      </c:pt>
                      <c:pt idx="6">
                        <c:v>0.83819703902981579</c:v>
                      </c:pt>
                      <c:pt idx="7">
                        <c:v>0.8920496816120449</c:v>
                      </c:pt>
                      <c:pt idx="8">
                        <c:v>0.93550423968588303</c:v>
                      </c:pt>
                      <c:pt idx="9">
                        <c:v>0.97090477275832232</c:v>
                      </c:pt>
                      <c:pt idx="10">
                        <c:v>0.99999971401250232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E652-47A2-8669-EF3454B4719D}"/>
                  </c:ext>
                </c:extLst>
              </c15:ser>
            </c15:filteredScatterSeries>
          </c:ext>
        </c:extLst>
      </c:scatterChart>
      <c:valAx>
        <c:axId val="1978975679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x_A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971091215"/>
        <c:crosses val="autoZero"/>
        <c:crossBetween val="midCat"/>
        <c:majorUnit val="0.1"/>
      </c:valAx>
      <c:valAx>
        <c:axId val="197109121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y_A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9789756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C93-C798-40B1-846D-A29B2F69C377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2E68-9455-4137-A792-1A89056F89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0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1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7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1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7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6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7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3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2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BDE-7EDB-4DBB-90A3-73A5DAFC2C64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0BE5-C624-4E4C-9B8B-E00A17D9699C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43E8-C5C8-41B7-B3CB-69B69A031747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0A4A-5863-462E-84E1-529CAE6A54B8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5988-B636-44BE-9B52-6AD5EC5A816A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65D-ADD2-44B4-B562-A6FC50749E28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F286-5DBD-4D65-9DC6-1D5F1F8EC29A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8E8F-44D0-4D68-8B93-3D21005FB4E1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9D6A6B-8975-464D-8676-EF1225DF0554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7CF3-48ED-4B50-9B93-0AEB530F5FAE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1096-792E-4EDE-9E60-4DA8C3A8A764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9715-9E68-4DBB-A2AA-F3C09FFD2977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BF72-CB76-47E6-912A-54BA1B64B13C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9AF8-5C67-4CF0-BAAD-FC0F68F98E51}" type="datetime1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AC89-50D9-4E97-8B7B-223CCFE2245F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FE35-E8A2-4BBA-BD27-F91121AB2635}" type="datetime1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CB2-5B53-47CA-B764-9F7A73831E70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E18A-8B2F-4B41-B665-98313F121488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6432-FA82-43C5-BB73-E5C88907A0B3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967B-93B0-4C8B-97FA-1C71AFD40D4C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0230-196D-41AF-8ABE-16BBB3AB1C8D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4E8E-4974-47F3-8B48-4B8747CE7662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B546-BEC8-4C73-98FF-EA33C8D6C8FC}" type="datetime1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F6E6-4817-4024-9A8E-E3EDF3BB9ED3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FE78-AADF-4084-9D3A-E0A2E7ECF100}" type="datetime1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ACC6-3901-41C2-B346-23EEBE655ADF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83E6-286C-472E-AD91-0DB9CC9D9256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CF7C6-C1F8-4811-B100-2D9EBDCAFB5C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384CAC-8A4F-4CE9-9C1E-A04B9D10990F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                       1° Cuatrimestre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59.png"/><Relationship Id="rId5" Type="http://schemas.openxmlformats.org/officeDocument/2006/relationships/image" Target="../media/image37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7635" y="2485645"/>
            <a:ext cx="9610708" cy="1755648"/>
          </a:xfrm>
        </p:spPr>
        <p:txBody>
          <a:bodyPr anchor="ctr"/>
          <a:lstStyle/>
          <a:p>
            <a:pPr algn="ctr"/>
            <a:r>
              <a:rPr lang="es-ES" dirty="0"/>
              <a:t>Examen Parcial 1C2020</a:t>
            </a:r>
            <a:br>
              <a:rPr lang="es-ES" dirty="0"/>
            </a:br>
            <a:r>
              <a:rPr lang="es-ES" dirty="0"/>
              <a:t>RESOLUCIÓN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07067" y="5678424"/>
            <a:ext cx="7766936" cy="419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b="1" dirty="0"/>
              <a:t>1° Cuatrimestre - 202</a:t>
            </a:r>
            <a:r>
              <a:rPr lang="es-419" b="1" dirty="0"/>
              <a:t>1</a:t>
            </a:r>
            <a:endParaRPr lang="en-US" b="1" dirty="0"/>
          </a:p>
        </p:txBody>
      </p:sp>
      <p:pic>
        <p:nvPicPr>
          <p:cNvPr id="5" name="Imagen 2" descr="Nueva marca difusion - 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85" y="6097604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10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746D661-7239-412B-AB20-9CEB6729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0" y="1035525"/>
            <a:ext cx="7108576" cy="3696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Balance de Materia (ELL-101):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25BEF1B-27E3-42DB-8222-07A973414E79}"/>
              </a:ext>
            </a:extLst>
          </p:cNvPr>
          <p:cNvSpPr txBox="1">
            <a:spLocks/>
          </p:cNvSpPr>
          <p:nvPr/>
        </p:nvSpPr>
        <p:spPr>
          <a:xfrm>
            <a:off x="222060" y="1331399"/>
            <a:ext cx="7108576" cy="3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Ubicamos la alimentación W en el diagrama.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A9E764-1029-48F3-B850-24092B8CBC0C}"/>
              </a:ext>
            </a:extLst>
          </p:cNvPr>
          <p:cNvGrpSpPr/>
          <p:nvPr/>
        </p:nvGrpSpPr>
        <p:grpSpPr>
          <a:xfrm>
            <a:off x="5949560" y="1276761"/>
            <a:ext cx="6307394" cy="4647064"/>
            <a:chOff x="5949560" y="1276761"/>
            <a:chExt cx="6307394" cy="46470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912F48-DC09-41E3-A77C-6F1107E019B5}"/>
                </a:ext>
              </a:extLst>
            </p:cNvPr>
            <p:cNvSpPr txBox="1"/>
            <p:nvPr/>
          </p:nvSpPr>
          <p:spPr>
            <a:xfrm>
              <a:off x="8782056" y="1276761"/>
              <a:ext cx="73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</a:t>
              </a:r>
              <a:endParaRPr lang="es-AR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09091-507D-44D5-B910-8D78E649302A}"/>
                </a:ext>
              </a:extLst>
            </p:cNvPr>
            <p:cNvSpPr txBox="1"/>
            <p:nvPr/>
          </p:nvSpPr>
          <p:spPr>
            <a:xfrm>
              <a:off x="5949560" y="5539149"/>
              <a:ext cx="73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B</a:t>
              </a:r>
              <a:endParaRPr lang="es-AR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667C9A-2328-4FE9-A0A9-343AA4E798EC}"/>
                </a:ext>
              </a:extLst>
            </p:cNvPr>
            <p:cNvSpPr txBox="1"/>
            <p:nvPr/>
          </p:nvSpPr>
          <p:spPr>
            <a:xfrm>
              <a:off x="11519535" y="5554493"/>
              <a:ext cx="73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S</a:t>
              </a:r>
              <a:endParaRPr lang="es-AR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6F88538-9CAA-419B-BAC8-C087C493FCC8}"/>
                </a:ext>
              </a:extLst>
            </p:cNvPr>
            <p:cNvGrpSpPr/>
            <p:nvPr/>
          </p:nvGrpSpPr>
          <p:grpSpPr>
            <a:xfrm>
              <a:off x="6318270" y="1652326"/>
              <a:ext cx="5201265" cy="4119209"/>
              <a:chOff x="6318270" y="1652326"/>
              <a:chExt cx="5201265" cy="4119209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DC861747-F398-4160-88BF-386713478B15}"/>
                  </a:ext>
                </a:extLst>
              </p:cNvPr>
              <p:cNvSpPr/>
              <p:nvPr/>
            </p:nvSpPr>
            <p:spPr>
              <a:xfrm>
                <a:off x="6318270" y="1652326"/>
                <a:ext cx="5201265" cy="410859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00F1BB1-5AB4-4E09-9BB1-FB7D68891829}"/>
                  </a:ext>
                </a:extLst>
              </p:cNvPr>
              <p:cNvSpPr/>
              <p:nvPr/>
            </p:nvSpPr>
            <p:spPr>
              <a:xfrm>
                <a:off x="9527458" y="4208206"/>
                <a:ext cx="816077" cy="1563329"/>
              </a:xfrm>
              <a:custGeom>
                <a:avLst/>
                <a:gdLst>
                  <a:gd name="connsiteX0" fmla="*/ 0 w 816077"/>
                  <a:gd name="connsiteY0" fmla="*/ 0 h 1563329"/>
                  <a:gd name="connsiteX1" fmla="*/ 403123 w 816077"/>
                  <a:gd name="connsiteY1" fmla="*/ 334297 h 1563329"/>
                  <a:gd name="connsiteX2" fmla="*/ 629265 w 816077"/>
                  <a:gd name="connsiteY2" fmla="*/ 707923 h 1563329"/>
                  <a:gd name="connsiteX3" fmla="*/ 766916 w 816077"/>
                  <a:gd name="connsiteY3" fmla="*/ 1130710 h 1563329"/>
                  <a:gd name="connsiteX4" fmla="*/ 806245 w 816077"/>
                  <a:gd name="connsiteY4" fmla="*/ 1425678 h 1563329"/>
                  <a:gd name="connsiteX5" fmla="*/ 816077 w 816077"/>
                  <a:gd name="connsiteY5" fmla="*/ 1563329 h 156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077" h="1563329">
                    <a:moveTo>
                      <a:pt x="0" y="0"/>
                    </a:moveTo>
                    <a:cubicBezTo>
                      <a:pt x="149123" y="108155"/>
                      <a:pt x="298246" y="216310"/>
                      <a:pt x="403123" y="334297"/>
                    </a:cubicBezTo>
                    <a:cubicBezTo>
                      <a:pt x="508001" y="452284"/>
                      <a:pt x="568633" y="575188"/>
                      <a:pt x="629265" y="707923"/>
                    </a:cubicBezTo>
                    <a:cubicBezTo>
                      <a:pt x="689897" y="840659"/>
                      <a:pt x="737419" y="1011084"/>
                      <a:pt x="766916" y="1130710"/>
                    </a:cubicBezTo>
                    <a:cubicBezTo>
                      <a:pt x="796413" y="1250336"/>
                      <a:pt x="798052" y="1353575"/>
                      <a:pt x="806245" y="1425678"/>
                    </a:cubicBezTo>
                    <a:cubicBezTo>
                      <a:pt x="814438" y="1497781"/>
                      <a:pt x="815257" y="1530555"/>
                      <a:pt x="816077" y="1563329"/>
                    </a:cubicBezTo>
                  </a:path>
                </a:pathLst>
              </a:cu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39BE0BE-2D7A-4CC9-A74F-A063040580B8}"/>
                  </a:ext>
                </a:extLst>
              </p:cNvPr>
              <p:cNvSpPr/>
              <p:nvPr/>
            </p:nvSpPr>
            <p:spPr>
              <a:xfrm>
                <a:off x="7147382" y="4247535"/>
                <a:ext cx="983895" cy="1504335"/>
              </a:xfrm>
              <a:custGeom>
                <a:avLst/>
                <a:gdLst>
                  <a:gd name="connsiteX0" fmla="*/ 79328 w 983895"/>
                  <a:gd name="connsiteY0" fmla="*/ 1504335 h 1504335"/>
                  <a:gd name="connsiteX1" fmla="*/ 670 w 983895"/>
                  <a:gd name="connsiteY1" fmla="*/ 1229032 h 1504335"/>
                  <a:gd name="connsiteX2" fmla="*/ 118657 w 983895"/>
                  <a:gd name="connsiteY2" fmla="*/ 993058 h 1504335"/>
                  <a:gd name="connsiteX3" fmla="*/ 364463 w 983895"/>
                  <a:gd name="connsiteY3" fmla="*/ 599767 h 1504335"/>
                  <a:gd name="connsiteX4" fmla="*/ 649599 w 983895"/>
                  <a:gd name="connsiteY4" fmla="*/ 206477 h 1504335"/>
                  <a:gd name="connsiteX5" fmla="*/ 983895 w 983895"/>
                  <a:gd name="connsiteY5" fmla="*/ 0 h 150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3895" h="1504335">
                    <a:moveTo>
                      <a:pt x="79328" y="1504335"/>
                    </a:moveTo>
                    <a:cubicBezTo>
                      <a:pt x="36721" y="1409290"/>
                      <a:pt x="-5885" y="1314245"/>
                      <a:pt x="670" y="1229032"/>
                    </a:cubicBezTo>
                    <a:cubicBezTo>
                      <a:pt x="7225" y="1143819"/>
                      <a:pt x="58025" y="1097935"/>
                      <a:pt x="118657" y="993058"/>
                    </a:cubicBezTo>
                    <a:cubicBezTo>
                      <a:pt x="179289" y="888181"/>
                      <a:pt x="275973" y="730864"/>
                      <a:pt x="364463" y="599767"/>
                    </a:cubicBezTo>
                    <a:cubicBezTo>
                      <a:pt x="452953" y="468670"/>
                      <a:pt x="546360" y="306438"/>
                      <a:pt x="649599" y="206477"/>
                    </a:cubicBezTo>
                    <a:cubicBezTo>
                      <a:pt x="752838" y="106516"/>
                      <a:pt x="868366" y="53258"/>
                      <a:pt x="983895" y="0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D899BAE-1BAB-4D0C-AFBF-BD1C4A1FB856}"/>
                  </a:ext>
                </a:extLst>
              </p:cNvPr>
              <p:cNvCxnSpPr>
                <a:cxnSpLocks/>
                <a:stCxn id="16" idx="4"/>
                <a:endCxn id="15" idx="2"/>
              </p:cNvCxnSpPr>
              <p:nvPr/>
            </p:nvCxnSpPr>
            <p:spPr>
              <a:xfrm>
                <a:off x="7796981" y="4454012"/>
                <a:ext cx="2359742" cy="46211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723A3EC-5E18-4FCA-BF87-04C8BA8AEBAD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>
                <a:off x="7465687" y="4942135"/>
                <a:ext cx="2828687" cy="3967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E74712D-8753-4939-9561-225D43B4D9F7}"/>
                  </a:ext>
                </a:extLst>
              </p:cNvPr>
              <p:cNvCxnSpPr>
                <a:cxnSpLocks/>
                <a:stCxn id="16" idx="1"/>
                <a:endCxn id="15" idx="4"/>
              </p:cNvCxnSpPr>
              <p:nvPr/>
            </p:nvCxnSpPr>
            <p:spPr>
              <a:xfrm>
                <a:off x="7148052" y="5476567"/>
                <a:ext cx="3185651" cy="15731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5CE69C3-7D4E-4108-963F-2C9C80B07D53}"/>
              </a:ext>
            </a:extLst>
          </p:cNvPr>
          <p:cNvSpPr/>
          <p:nvPr/>
        </p:nvSpPr>
        <p:spPr>
          <a:xfrm>
            <a:off x="7011844" y="4404850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A536F8-BF0E-47FF-BA82-FEEA6D423D00}"/>
                  </a:ext>
                </a:extLst>
              </p:cNvPr>
              <p:cNvSpPr txBox="1"/>
              <p:nvPr/>
            </p:nvSpPr>
            <p:spPr>
              <a:xfrm>
                <a:off x="6559532" y="4127676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A536F8-BF0E-47FF-BA82-FEEA6D423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532" y="4127676"/>
                <a:ext cx="7374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Marcador de contenido 2">
                <a:extLst>
                  <a:ext uri="{FF2B5EF4-FFF2-40B4-BE49-F238E27FC236}">
                    <a16:creationId xmlns:a16="http://schemas.microsoft.com/office/drawing/2014/main" id="{8321CD22-7F90-4ED6-B5BD-ACF259E4A9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60" y="1641711"/>
                <a:ext cx="7108576" cy="3262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Ubicamos la especificación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el diagrama.</a:t>
                </a:r>
              </a:p>
            </p:txBody>
          </p:sp>
        </mc:Choice>
        <mc:Fallback xmlns="">
          <p:sp>
            <p:nvSpPr>
              <p:cNvPr id="44" name="Marcador de contenido 2">
                <a:extLst>
                  <a:ext uri="{FF2B5EF4-FFF2-40B4-BE49-F238E27FC236}">
                    <a16:creationId xmlns:a16="http://schemas.microsoft.com/office/drawing/2014/main" id="{8321CD22-7F90-4ED6-B5BD-ACF259E4A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0" y="1641711"/>
                <a:ext cx="7108576" cy="326260"/>
              </a:xfrm>
              <a:prstGeom prst="rect">
                <a:avLst/>
              </a:prstGeom>
              <a:blipFill>
                <a:blip r:embed="rId5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id="{9C5D0B86-0275-4AC7-BD1D-7F126BAD815C}"/>
              </a:ext>
            </a:extLst>
          </p:cNvPr>
          <p:cNvSpPr txBox="1">
            <a:spLocks/>
          </p:cNvSpPr>
          <p:nvPr/>
        </p:nvSpPr>
        <p:spPr>
          <a:xfrm>
            <a:off x="222060" y="1962156"/>
            <a:ext cx="7108576" cy="3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Ubicamos el solvente S en el diagrama.</a:t>
            </a:r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69B55184-D3A1-41DE-B26F-EC2214251859}"/>
              </a:ext>
            </a:extLst>
          </p:cNvPr>
          <p:cNvSpPr/>
          <p:nvPr/>
        </p:nvSpPr>
        <p:spPr>
          <a:xfrm>
            <a:off x="7002012" y="5373250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8EAD83-CEAC-49D7-8B17-05773F460349}"/>
                  </a:ext>
                </a:extLst>
              </p:cNvPr>
              <p:cNvSpPr txBox="1"/>
              <p:nvPr/>
            </p:nvSpPr>
            <p:spPr>
              <a:xfrm>
                <a:off x="6445045" y="5223076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8EAD83-CEAC-49D7-8B17-05773F46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45" y="5223076"/>
                <a:ext cx="7374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AC4B8311-158F-4043-BD66-3E20CB6EFF79}"/>
              </a:ext>
            </a:extLst>
          </p:cNvPr>
          <p:cNvSpPr/>
          <p:nvPr/>
        </p:nvSpPr>
        <p:spPr>
          <a:xfrm>
            <a:off x="11336775" y="5696686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Marcador de contenido 2">
            <a:extLst>
              <a:ext uri="{FF2B5EF4-FFF2-40B4-BE49-F238E27FC236}">
                <a16:creationId xmlns:a16="http://schemas.microsoft.com/office/drawing/2014/main" id="{0367964C-8C68-498F-8132-1D196ED50133}"/>
              </a:ext>
            </a:extLst>
          </p:cNvPr>
          <p:cNvSpPr txBox="1">
            <a:spLocks/>
          </p:cNvSpPr>
          <p:nvPr/>
        </p:nvSpPr>
        <p:spPr>
          <a:xfrm>
            <a:off x="222060" y="2262458"/>
            <a:ext cx="7108576" cy="3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Como resolvimos el BM para W, usamos el BM global en este equipo:.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601722F-BB57-4BF5-AE50-11D77AE19F07}"/>
                  </a:ext>
                </a:extLst>
              </p:cNvPr>
              <p:cNvSpPr txBox="1"/>
              <p:nvPr/>
            </p:nvSpPr>
            <p:spPr>
              <a:xfrm>
                <a:off x="2305665" y="2645055"/>
                <a:ext cx="11813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601722F-BB57-4BF5-AE50-11D77AE19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65" y="2645055"/>
                <a:ext cx="1181349" cy="276999"/>
              </a:xfrm>
              <a:prstGeom prst="rect">
                <a:avLst/>
              </a:prstGeom>
              <a:blipFill>
                <a:blip r:embed="rId7"/>
                <a:stretch>
                  <a:fillRect l="-4124" r="-4124"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D527DF05-0BF4-41BA-9EEC-9F2B0A213F6C}"/>
              </a:ext>
            </a:extLst>
          </p:cNvPr>
          <p:cNvSpPr txBox="1">
            <a:spLocks/>
          </p:cNvSpPr>
          <p:nvPr/>
        </p:nvSpPr>
        <p:spPr>
          <a:xfrm>
            <a:off x="222060" y="2862241"/>
            <a:ext cx="7108576" cy="3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Dado que tenemos los caudales, podemos ubicar dónde se encuentra el punto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207E34-252C-4914-953D-69F53681CCE0}"/>
                  </a:ext>
                </a:extLst>
              </p:cNvPr>
              <p:cNvSpPr txBox="1"/>
              <p:nvPr/>
            </p:nvSpPr>
            <p:spPr>
              <a:xfrm>
                <a:off x="1747338" y="3180602"/>
                <a:ext cx="2298001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𝑀𝑆</m:t>
                                      </m:r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𝑀𝑊</m:t>
                                      </m:r>
                                    </m:e>
                                  </m:acc>
                                </m:den>
                              </m:f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𝑀𝑆</m:t>
                                  </m:r>
                                </m:e>
                              </m:acc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medido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207E34-252C-4914-953D-69F53681C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38" y="3180602"/>
                <a:ext cx="2298001" cy="1025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C13BF30-38FE-4955-A309-61D609B63F1F}"/>
              </a:ext>
            </a:extLst>
          </p:cNvPr>
          <p:cNvCxnSpPr>
            <a:cxnSpLocks/>
            <a:stCxn id="40" idx="3"/>
            <a:endCxn id="49" idx="4"/>
          </p:cNvCxnSpPr>
          <p:nvPr/>
        </p:nvCxnSpPr>
        <p:spPr>
          <a:xfrm>
            <a:off x="7231148" y="4562167"/>
            <a:ext cx="4376702" cy="119460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Marcador de contenido 2">
                <a:extLst>
                  <a:ext uri="{FF2B5EF4-FFF2-40B4-BE49-F238E27FC236}">
                    <a16:creationId xmlns:a16="http://schemas.microsoft.com/office/drawing/2014/main" id="{9CEB584D-DC2D-49BB-A397-C036EFAC59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60" y="4182573"/>
                <a:ext cx="7108576" cy="3262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Usamos la otra parte del BM para ubicar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7" name="Marcador de contenido 2">
                <a:extLst>
                  <a:ext uri="{FF2B5EF4-FFF2-40B4-BE49-F238E27FC236}">
                    <a16:creationId xmlns:a16="http://schemas.microsoft.com/office/drawing/2014/main" id="{9CEB584D-DC2D-49BB-A397-C036EFAC5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0" y="4182573"/>
                <a:ext cx="7108576" cy="326260"/>
              </a:xfrm>
              <a:prstGeom prst="rect">
                <a:avLst/>
              </a:prstGeom>
              <a:blipFill>
                <a:blip r:embed="rId9"/>
                <a:stretch>
                  <a:fillRect t="-3704" b="-129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CDA392D-F5F1-44CF-8022-ED4BD1237342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7221316" y="5223076"/>
            <a:ext cx="3039643" cy="30749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D3B26E89-A8EE-42B7-8AB3-D96F18D1857A}"/>
              </a:ext>
            </a:extLst>
          </p:cNvPr>
          <p:cNvSpPr/>
          <p:nvPr/>
        </p:nvSpPr>
        <p:spPr>
          <a:xfrm>
            <a:off x="9651812" y="5181520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5DC0B3F-5255-48D5-9841-812B0E76ACE2}"/>
                  </a:ext>
                </a:extLst>
              </p:cNvPr>
              <p:cNvSpPr txBox="1"/>
              <p:nvPr/>
            </p:nvSpPr>
            <p:spPr>
              <a:xfrm>
                <a:off x="9443884" y="4854287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5DC0B3F-5255-48D5-9841-812B0E76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884" y="4854287"/>
                <a:ext cx="73741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EC4C7D-38EA-4B1D-8E22-42F5CA34AAFE}"/>
                  </a:ext>
                </a:extLst>
              </p:cNvPr>
              <p:cNvSpPr txBox="1"/>
              <p:nvPr/>
            </p:nvSpPr>
            <p:spPr>
              <a:xfrm>
                <a:off x="2224391" y="4467481"/>
                <a:ext cx="13438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EC4C7D-38EA-4B1D-8E22-42F5CA34A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91" y="4467481"/>
                <a:ext cx="1343894" cy="276999"/>
              </a:xfrm>
              <a:prstGeom prst="rect">
                <a:avLst/>
              </a:prstGeom>
              <a:blipFill>
                <a:blip r:embed="rId11"/>
                <a:stretch>
                  <a:fillRect l="-4091" r="-3636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Star: 5 Points 76">
            <a:extLst>
              <a:ext uri="{FF2B5EF4-FFF2-40B4-BE49-F238E27FC236}">
                <a16:creationId xmlns:a16="http://schemas.microsoft.com/office/drawing/2014/main" id="{15190C5D-7862-4385-ADE2-A1A61F3E361C}"/>
              </a:ext>
            </a:extLst>
          </p:cNvPr>
          <p:cNvSpPr/>
          <p:nvPr/>
        </p:nvSpPr>
        <p:spPr>
          <a:xfrm>
            <a:off x="10155556" y="5119759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E02945-4993-49E5-B58C-09285E03C51C}"/>
                  </a:ext>
                </a:extLst>
              </p:cNvPr>
              <p:cNvSpPr txBox="1"/>
              <p:nvPr/>
            </p:nvSpPr>
            <p:spPr>
              <a:xfrm>
                <a:off x="9947628" y="4792526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E02945-4993-49E5-B58C-09285E03C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628" y="4792526"/>
                <a:ext cx="73741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Marcador de contenido 2">
            <a:extLst>
              <a:ext uri="{FF2B5EF4-FFF2-40B4-BE49-F238E27FC236}">
                <a16:creationId xmlns:a16="http://schemas.microsoft.com/office/drawing/2014/main" id="{0C2C61DE-36D7-4050-A487-9FED03219301}"/>
              </a:ext>
            </a:extLst>
          </p:cNvPr>
          <p:cNvSpPr txBox="1">
            <a:spLocks/>
          </p:cNvSpPr>
          <p:nvPr/>
        </p:nvSpPr>
        <p:spPr>
          <a:xfrm>
            <a:off x="230336" y="4815306"/>
            <a:ext cx="7108576" cy="3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Como se cerró el BM global, se pueden contar etapas, definiendo el polo: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585EAA7-570A-451D-9728-4A78F33552F9}"/>
                  </a:ext>
                </a:extLst>
              </p:cNvPr>
              <p:cNvSpPr txBox="1"/>
              <p:nvPr/>
            </p:nvSpPr>
            <p:spPr>
              <a:xfrm>
                <a:off x="1701269" y="5192002"/>
                <a:ext cx="2275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585EAA7-570A-451D-9728-4A78F3355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69" y="5192002"/>
                <a:ext cx="2275943" cy="276999"/>
              </a:xfrm>
              <a:prstGeom prst="rect">
                <a:avLst/>
              </a:prstGeom>
              <a:blipFill>
                <a:blip r:embed="rId13"/>
                <a:stretch>
                  <a:fillRect l="-1072" r="-2145" b="-3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F5F99CF-D08F-4622-A678-6C35240898BF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162259" y="4529206"/>
            <a:ext cx="4725986" cy="102528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2E71A91-6A91-43F6-9D16-C021A746D4F6}"/>
              </a:ext>
            </a:extLst>
          </p:cNvPr>
          <p:cNvCxnSpPr>
            <a:cxnSpLocks/>
          </p:cNvCxnSpPr>
          <p:nvPr/>
        </p:nvCxnSpPr>
        <p:spPr>
          <a:xfrm>
            <a:off x="7176466" y="5525984"/>
            <a:ext cx="4803472" cy="28710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B036C99-4B9C-4E1F-9CA6-20705F9582D5}"/>
              </a:ext>
            </a:extLst>
          </p:cNvPr>
          <p:cNvCxnSpPr>
            <a:cxnSpLocks/>
            <a:stCxn id="16" idx="3"/>
            <a:endCxn id="77" idx="1"/>
          </p:cNvCxnSpPr>
          <p:nvPr/>
        </p:nvCxnSpPr>
        <p:spPr>
          <a:xfrm>
            <a:off x="7511845" y="4847302"/>
            <a:ext cx="2643711" cy="33254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Star: 5 Points 92">
            <a:extLst>
              <a:ext uri="{FF2B5EF4-FFF2-40B4-BE49-F238E27FC236}">
                <a16:creationId xmlns:a16="http://schemas.microsoft.com/office/drawing/2014/main" id="{12192E7A-3271-4E99-80CD-2FB0308CA939}"/>
              </a:ext>
            </a:extLst>
          </p:cNvPr>
          <p:cNvSpPr/>
          <p:nvPr/>
        </p:nvSpPr>
        <p:spPr>
          <a:xfrm>
            <a:off x="7366978" y="4735292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FF6729-8DC3-4EEB-8A7E-8E0AAFA3F0AC}"/>
                  </a:ext>
                </a:extLst>
              </p:cNvPr>
              <p:cNvSpPr txBox="1"/>
              <p:nvPr/>
            </p:nvSpPr>
            <p:spPr>
              <a:xfrm>
                <a:off x="6862438" y="4607860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FF6729-8DC3-4EEB-8A7E-8E0AAFA3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38" y="4607860"/>
                <a:ext cx="73741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2CB939A-E482-43E7-93C4-6CFFADFC3CA9}"/>
              </a:ext>
            </a:extLst>
          </p:cNvPr>
          <p:cNvCxnSpPr>
            <a:cxnSpLocks/>
          </p:cNvCxnSpPr>
          <p:nvPr/>
        </p:nvCxnSpPr>
        <p:spPr>
          <a:xfrm>
            <a:off x="7483779" y="4808849"/>
            <a:ext cx="4473355" cy="90022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Star: 5 Points 97">
            <a:extLst>
              <a:ext uri="{FF2B5EF4-FFF2-40B4-BE49-F238E27FC236}">
                <a16:creationId xmlns:a16="http://schemas.microsoft.com/office/drawing/2014/main" id="{27433730-0DCD-46C2-9ED9-E30AAF412447}"/>
              </a:ext>
            </a:extLst>
          </p:cNvPr>
          <p:cNvSpPr/>
          <p:nvPr/>
        </p:nvSpPr>
        <p:spPr>
          <a:xfrm>
            <a:off x="10185782" y="5346548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9508ABB-DAA0-4A33-AB09-3FD5C01ED31C}"/>
                  </a:ext>
                </a:extLst>
              </p:cNvPr>
              <p:cNvSpPr txBox="1"/>
              <p:nvPr/>
            </p:nvSpPr>
            <p:spPr>
              <a:xfrm>
                <a:off x="10282689" y="5253996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9508ABB-DAA0-4A33-AB09-3FD5C01ED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89" y="5253996"/>
                <a:ext cx="73741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B42D9B2-026D-4B89-BBAC-E6D4BF721C96}"/>
              </a:ext>
            </a:extLst>
          </p:cNvPr>
          <p:cNvCxnSpPr>
            <a:cxnSpLocks/>
            <a:stCxn id="16" idx="2"/>
            <a:endCxn id="99" idx="1"/>
          </p:cNvCxnSpPr>
          <p:nvPr/>
        </p:nvCxnSpPr>
        <p:spPr>
          <a:xfrm>
            <a:off x="7266039" y="5240593"/>
            <a:ext cx="3016650" cy="19806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Star: 5 Points 102">
            <a:extLst>
              <a:ext uri="{FF2B5EF4-FFF2-40B4-BE49-F238E27FC236}">
                <a16:creationId xmlns:a16="http://schemas.microsoft.com/office/drawing/2014/main" id="{10CD1067-1148-4AEF-A06F-CC8A9453D5A3}"/>
              </a:ext>
            </a:extLst>
          </p:cNvPr>
          <p:cNvSpPr/>
          <p:nvPr/>
        </p:nvSpPr>
        <p:spPr>
          <a:xfrm>
            <a:off x="7103397" y="5152299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55F6CC-7870-451C-8CA4-C471D9628E78}"/>
                  </a:ext>
                </a:extLst>
              </p:cNvPr>
              <p:cNvSpPr txBox="1"/>
              <p:nvPr/>
            </p:nvSpPr>
            <p:spPr>
              <a:xfrm>
                <a:off x="6598857" y="5024867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55F6CC-7870-451C-8CA4-C471D9628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57" y="5024867"/>
                <a:ext cx="73741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7400E17-9B0D-4CDF-A416-8FD7D0FB3CDF}"/>
              </a:ext>
            </a:extLst>
          </p:cNvPr>
          <p:cNvCxnSpPr>
            <a:cxnSpLocks/>
          </p:cNvCxnSpPr>
          <p:nvPr/>
        </p:nvCxnSpPr>
        <p:spPr>
          <a:xfrm>
            <a:off x="7217355" y="5255560"/>
            <a:ext cx="4753986" cy="52281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Star: 5 Points 107">
            <a:extLst>
              <a:ext uri="{FF2B5EF4-FFF2-40B4-BE49-F238E27FC236}">
                <a16:creationId xmlns:a16="http://schemas.microsoft.com/office/drawing/2014/main" id="{8E4491C3-617F-42F7-B00B-63F353237910}"/>
              </a:ext>
            </a:extLst>
          </p:cNvPr>
          <p:cNvSpPr/>
          <p:nvPr/>
        </p:nvSpPr>
        <p:spPr>
          <a:xfrm>
            <a:off x="10217327" y="5530424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35A0C62-F117-40A2-9EAB-395FE0E17A58}"/>
                  </a:ext>
                </a:extLst>
              </p:cNvPr>
              <p:cNvSpPr txBox="1"/>
              <p:nvPr/>
            </p:nvSpPr>
            <p:spPr>
              <a:xfrm>
                <a:off x="10314234" y="5437872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35A0C62-F117-40A2-9EAB-395FE0E17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234" y="5437872"/>
                <a:ext cx="73741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BA8192F-696E-4FC4-AE78-7A8CD0A4430A}"/>
              </a:ext>
            </a:extLst>
          </p:cNvPr>
          <p:cNvCxnSpPr>
            <a:cxnSpLocks/>
            <a:endCxn id="109" idx="1"/>
          </p:cNvCxnSpPr>
          <p:nvPr/>
        </p:nvCxnSpPr>
        <p:spPr>
          <a:xfrm>
            <a:off x="7063144" y="5446294"/>
            <a:ext cx="3251090" cy="1762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40" grpId="0" animBg="1"/>
      <p:bldP spid="41" grpId="0"/>
      <p:bldP spid="44" grpId="0"/>
      <p:bldP spid="45" grpId="0"/>
      <p:bldP spid="46" grpId="0" animBg="1"/>
      <p:bldP spid="48" grpId="0"/>
      <p:bldP spid="49" grpId="0" animBg="1"/>
      <p:bldP spid="51" grpId="0"/>
      <p:bldP spid="52" grpId="0"/>
      <p:bldP spid="53" grpId="0"/>
      <p:bldP spid="54" grpId="0"/>
      <p:bldP spid="57" grpId="0"/>
      <p:bldP spid="58" grpId="0" animBg="1"/>
      <p:bldP spid="59" grpId="0"/>
      <p:bldP spid="60" grpId="0"/>
      <p:bldP spid="77" grpId="0" animBg="1"/>
      <p:bldP spid="78" grpId="0"/>
      <p:bldP spid="79" grpId="0"/>
      <p:bldP spid="80" grpId="0"/>
      <p:bldP spid="93" grpId="0" animBg="1"/>
      <p:bldP spid="94" grpId="0"/>
      <p:bldP spid="98" grpId="0" animBg="1"/>
      <p:bldP spid="99" grpId="0"/>
      <p:bldP spid="103" grpId="0" animBg="1"/>
      <p:bldP spid="104" grpId="0"/>
      <p:bldP spid="108" grpId="0" animBg="1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III.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11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746D661-7239-412B-AB20-9CEB6729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0" y="1035525"/>
            <a:ext cx="7108576" cy="3696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Balance de Materia (ELL-101):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25BEF1B-27E3-42DB-8222-07A973414E79}"/>
              </a:ext>
            </a:extLst>
          </p:cNvPr>
          <p:cNvSpPr txBox="1">
            <a:spLocks/>
          </p:cNvSpPr>
          <p:nvPr/>
        </p:nvSpPr>
        <p:spPr>
          <a:xfrm>
            <a:off x="222060" y="1331399"/>
            <a:ext cx="7108576" cy="3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Este punto se resuelve con los Balances de masa anteriores.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A9E764-1029-48F3-B850-24092B8CBC0C}"/>
              </a:ext>
            </a:extLst>
          </p:cNvPr>
          <p:cNvGrpSpPr/>
          <p:nvPr/>
        </p:nvGrpSpPr>
        <p:grpSpPr>
          <a:xfrm>
            <a:off x="5949560" y="1276761"/>
            <a:ext cx="6307394" cy="4647064"/>
            <a:chOff x="5949560" y="1276761"/>
            <a:chExt cx="6307394" cy="46470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912F48-DC09-41E3-A77C-6F1107E019B5}"/>
                </a:ext>
              </a:extLst>
            </p:cNvPr>
            <p:cNvSpPr txBox="1"/>
            <p:nvPr/>
          </p:nvSpPr>
          <p:spPr>
            <a:xfrm>
              <a:off x="8782056" y="1276761"/>
              <a:ext cx="73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</a:t>
              </a:r>
              <a:endParaRPr lang="es-AR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09091-507D-44D5-B910-8D78E649302A}"/>
                </a:ext>
              </a:extLst>
            </p:cNvPr>
            <p:cNvSpPr txBox="1"/>
            <p:nvPr/>
          </p:nvSpPr>
          <p:spPr>
            <a:xfrm>
              <a:off x="5949560" y="5539149"/>
              <a:ext cx="73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B</a:t>
              </a:r>
              <a:endParaRPr lang="es-AR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667C9A-2328-4FE9-A0A9-343AA4E798EC}"/>
                </a:ext>
              </a:extLst>
            </p:cNvPr>
            <p:cNvSpPr txBox="1"/>
            <p:nvPr/>
          </p:nvSpPr>
          <p:spPr>
            <a:xfrm>
              <a:off x="11519535" y="5554493"/>
              <a:ext cx="73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S</a:t>
              </a:r>
              <a:endParaRPr lang="es-AR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6F88538-9CAA-419B-BAC8-C087C493FCC8}"/>
                </a:ext>
              </a:extLst>
            </p:cNvPr>
            <p:cNvGrpSpPr/>
            <p:nvPr/>
          </p:nvGrpSpPr>
          <p:grpSpPr>
            <a:xfrm>
              <a:off x="6318270" y="1652326"/>
              <a:ext cx="5201265" cy="4119209"/>
              <a:chOff x="6318270" y="1652326"/>
              <a:chExt cx="5201265" cy="4119209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DC861747-F398-4160-88BF-386713478B15}"/>
                  </a:ext>
                </a:extLst>
              </p:cNvPr>
              <p:cNvSpPr/>
              <p:nvPr/>
            </p:nvSpPr>
            <p:spPr>
              <a:xfrm>
                <a:off x="6318270" y="1652326"/>
                <a:ext cx="5201265" cy="410859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00F1BB1-5AB4-4E09-9BB1-FB7D68891829}"/>
                  </a:ext>
                </a:extLst>
              </p:cNvPr>
              <p:cNvSpPr/>
              <p:nvPr/>
            </p:nvSpPr>
            <p:spPr>
              <a:xfrm>
                <a:off x="9527458" y="4208206"/>
                <a:ext cx="816077" cy="1563329"/>
              </a:xfrm>
              <a:custGeom>
                <a:avLst/>
                <a:gdLst>
                  <a:gd name="connsiteX0" fmla="*/ 0 w 816077"/>
                  <a:gd name="connsiteY0" fmla="*/ 0 h 1563329"/>
                  <a:gd name="connsiteX1" fmla="*/ 403123 w 816077"/>
                  <a:gd name="connsiteY1" fmla="*/ 334297 h 1563329"/>
                  <a:gd name="connsiteX2" fmla="*/ 629265 w 816077"/>
                  <a:gd name="connsiteY2" fmla="*/ 707923 h 1563329"/>
                  <a:gd name="connsiteX3" fmla="*/ 766916 w 816077"/>
                  <a:gd name="connsiteY3" fmla="*/ 1130710 h 1563329"/>
                  <a:gd name="connsiteX4" fmla="*/ 806245 w 816077"/>
                  <a:gd name="connsiteY4" fmla="*/ 1425678 h 1563329"/>
                  <a:gd name="connsiteX5" fmla="*/ 816077 w 816077"/>
                  <a:gd name="connsiteY5" fmla="*/ 1563329 h 156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077" h="1563329">
                    <a:moveTo>
                      <a:pt x="0" y="0"/>
                    </a:moveTo>
                    <a:cubicBezTo>
                      <a:pt x="149123" y="108155"/>
                      <a:pt x="298246" y="216310"/>
                      <a:pt x="403123" y="334297"/>
                    </a:cubicBezTo>
                    <a:cubicBezTo>
                      <a:pt x="508001" y="452284"/>
                      <a:pt x="568633" y="575188"/>
                      <a:pt x="629265" y="707923"/>
                    </a:cubicBezTo>
                    <a:cubicBezTo>
                      <a:pt x="689897" y="840659"/>
                      <a:pt x="737419" y="1011084"/>
                      <a:pt x="766916" y="1130710"/>
                    </a:cubicBezTo>
                    <a:cubicBezTo>
                      <a:pt x="796413" y="1250336"/>
                      <a:pt x="798052" y="1353575"/>
                      <a:pt x="806245" y="1425678"/>
                    </a:cubicBezTo>
                    <a:cubicBezTo>
                      <a:pt x="814438" y="1497781"/>
                      <a:pt x="815257" y="1530555"/>
                      <a:pt x="816077" y="1563329"/>
                    </a:cubicBezTo>
                  </a:path>
                </a:pathLst>
              </a:cu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39BE0BE-2D7A-4CC9-A74F-A063040580B8}"/>
                  </a:ext>
                </a:extLst>
              </p:cNvPr>
              <p:cNvSpPr/>
              <p:nvPr/>
            </p:nvSpPr>
            <p:spPr>
              <a:xfrm>
                <a:off x="7147382" y="4247535"/>
                <a:ext cx="983895" cy="1504335"/>
              </a:xfrm>
              <a:custGeom>
                <a:avLst/>
                <a:gdLst>
                  <a:gd name="connsiteX0" fmla="*/ 79328 w 983895"/>
                  <a:gd name="connsiteY0" fmla="*/ 1504335 h 1504335"/>
                  <a:gd name="connsiteX1" fmla="*/ 670 w 983895"/>
                  <a:gd name="connsiteY1" fmla="*/ 1229032 h 1504335"/>
                  <a:gd name="connsiteX2" fmla="*/ 118657 w 983895"/>
                  <a:gd name="connsiteY2" fmla="*/ 993058 h 1504335"/>
                  <a:gd name="connsiteX3" fmla="*/ 364463 w 983895"/>
                  <a:gd name="connsiteY3" fmla="*/ 599767 h 1504335"/>
                  <a:gd name="connsiteX4" fmla="*/ 649599 w 983895"/>
                  <a:gd name="connsiteY4" fmla="*/ 206477 h 1504335"/>
                  <a:gd name="connsiteX5" fmla="*/ 983895 w 983895"/>
                  <a:gd name="connsiteY5" fmla="*/ 0 h 150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3895" h="1504335">
                    <a:moveTo>
                      <a:pt x="79328" y="1504335"/>
                    </a:moveTo>
                    <a:cubicBezTo>
                      <a:pt x="36721" y="1409290"/>
                      <a:pt x="-5885" y="1314245"/>
                      <a:pt x="670" y="1229032"/>
                    </a:cubicBezTo>
                    <a:cubicBezTo>
                      <a:pt x="7225" y="1143819"/>
                      <a:pt x="58025" y="1097935"/>
                      <a:pt x="118657" y="993058"/>
                    </a:cubicBezTo>
                    <a:cubicBezTo>
                      <a:pt x="179289" y="888181"/>
                      <a:pt x="275973" y="730864"/>
                      <a:pt x="364463" y="599767"/>
                    </a:cubicBezTo>
                    <a:cubicBezTo>
                      <a:pt x="452953" y="468670"/>
                      <a:pt x="546360" y="306438"/>
                      <a:pt x="649599" y="206477"/>
                    </a:cubicBezTo>
                    <a:cubicBezTo>
                      <a:pt x="752838" y="106516"/>
                      <a:pt x="868366" y="53258"/>
                      <a:pt x="983895" y="0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D899BAE-1BAB-4D0C-AFBF-BD1C4A1FB856}"/>
                  </a:ext>
                </a:extLst>
              </p:cNvPr>
              <p:cNvCxnSpPr>
                <a:cxnSpLocks/>
                <a:stCxn id="16" idx="4"/>
                <a:endCxn id="15" idx="2"/>
              </p:cNvCxnSpPr>
              <p:nvPr/>
            </p:nvCxnSpPr>
            <p:spPr>
              <a:xfrm>
                <a:off x="7796981" y="4454012"/>
                <a:ext cx="2359742" cy="46211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723A3EC-5E18-4FCA-BF87-04C8BA8AEBAD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>
                <a:off x="7465687" y="4942135"/>
                <a:ext cx="2828687" cy="3967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E74712D-8753-4939-9561-225D43B4D9F7}"/>
                  </a:ext>
                </a:extLst>
              </p:cNvPr>
              <p:cNvCxnSpPr>
                <a:cxnSpLocks/>
                <a:stCxn id="16" idx="1"/>
                <a:endCxn id="15" idx="4"/>
              </p:cNvCxnSpPr>
              <p:nvPr/>
            </p:nvCxnSpPr>
            <p:spPr>
              <a:xfrm>
                <a:off x="7148052" y="5476567"/>
                <a:ext cx="3185651" cy="15731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5CE69C3-7D4E-4108-963F-2C9C80B07D53}"/>
              </a:ext>
            </a:extLst>
          </p:cNvPr>
          <p:cNvSpPr/>
          <p:nvPr/>
        </p:nvSpPr>
        <p:spPr>
          <a:xfrm>
            <a:off x="7011844" y="4404850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A536F8-BF0E-47FF-BA82-FEEA6D423D00}"/>
                  </a:ext>
                </a:extLst>
              </p:cNvPr>
              <p:cNvSpPr txBox="1"/>
              <p:nvPr/>
            </p:nvSpPr>
            <p:spPr>
              <a:xfrm>
                <a:off x="6559532" y="4127676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A536F8-BF0E-47FF-BA82-FEEA6D423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532" y="4127676"/>
                <a:ext cx="7374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69B55184-D3A1-41DE-B26F-EC2214251859}"/>
              </a:ext>
            </a:extLst>
          </p:cNvPr>
          <p:cNvSpPr/>
          <p:nvPr/>
        </p:nvSpPr>
        <p:spPr>
          <a:xfrm>
            <a:off x="7002012" y="5373250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8EAD83-CEAC-49D7-8B17-05773F460349}"/>
                  </a:ext>
                </a:extLst>
              </p:cNvPr>
              <p:cNvSpPr txBox="1"/>
              <p:nvPr/>
            </p:nvSpPr>
            <p:spPr>
              <a:xfrm>
                <a:off x="6445045" y="5223076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8EAD83-CEAC-49D7-8B17-05773F46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45" y="5223076"/>
                <a:ext cx="7374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AC4B8311-158F-4043-BD66-3E20CB6EFF79}"/>
              </a:ext>
            </a:extLst>
          </p:cNvPr>
          <p:cNvSpPr/>
          <p:nvPr/>
        </p:nvSpPr>
        <p:spPr>
          <a:xfrm>
            <a:off x="11336775" y="5696686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207E34-252C-4914-953D-69F53681CCE0}"/>
                  </a:ext>
                </a:extLst>
              </p:cNvPr>
              <p:cNvSpPr txBox="1"/>
              <p:nvPr/>
            </p:nvSpPr>
            <p:spPr>
              <a:xfrm>
                <a:off x="1604960" y="2191275"/>
                <a:ext cx="2468560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den>
                              </m:f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medido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207E34-252C-4914-953D-69F53681C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960" y="2191275"/>
                <a:ext cx="2468560" cy="1025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CDA392D-F5F1-44CF-8022-ED4BD1237342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7221316" y="5223076"/>
            <a:ext cx="3039643" cy="30749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D3B26E89-A8EE-42B7-8AB3-D96F18D1857A}"/>
              </a:ext>
            </a:extLst>
          </p:cNvPr>
          <p:cNvSpPr/>
          <p:nvPr/>
        </p:nvSpPr>
        <p:spPr>
          <a:xfrm>
            <a:off x="9651812" y="5181520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5DC0B3F-5255-48D5-9841-812B0E76ACE2}"/>
                  </a:ext>
                </a:extLst>
              </p:cNvPr>
              <p:cNvSpPr txBox="1"/>
              <p:nvPr/>
            </p:nvSpPr>
            <p:spPr>
              <a:xfrm>
                <a:off x="9443884" y="4854287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5DC0B3F-5255-48D5-9841-812B0E76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884" y="4854287"/>
                <a:ext cx="7374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EC4C7D-38EA-4B1D-8E22-42F5CA34AAFE}"/>
                  </a:ext>
                </a:extLst>
              </p:cNvPr>
              <p:cNvSpPr txBox="1"/>
              <p:nvPr/>
            </p:nvSpPr>
            <p:spPr>
              <a:xfrm>
                <a:off x="1701268" y="1825535"/>
                <a:ext cx="22759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EC4C7D-38EA-4B1D-8E22-42F5CA34A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68" y="1825535"/>
                <a:ext cx="2275944" cy="276999"/>
              </a:xfrm>
              <a:prstGeom prst="rect">
                <a:avLst/>
              </a:prstGeom>
              <a:blipFill>
                <a:blip r:embed="rId8"/>
                <a:stretch>
                  <a:fillRect l="-2145" r="-2145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Star: 5 Points 76">
            <a:extLst>
              <a:ext uri="{FF2B5EF4-FFF2-40B4-BE49-F238E27FC236}">
                <a16:creationId xmlns:a16="http://schemas.microsoft.com/office/drawing/2014/main" id="{15190C5D-7862-4385-ADE2-A1A61F3E361C}"/>
              </a:ext>
            </a:extLst>
          </p:cNvPr>
          <p:cNvSpPr/>
          <p:nvPr/>
        </p:nvSpPr>
        <p:spPr>
          <a:xfrm>
            <a:off x="10155556" y="5119759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E02945-4993-49E5-B58C-09285E03C51C}"/>
                  </a:ext>
                </a:extLst>
              </p:cNvPr>
              <p:cNvSpPr txBox="1"/>
              <p:nvPr/>
            </p:nvSpPr>
            <p:spPr>
              <a:xfrm>
                <a:off x="9947628" y="4792526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E02945-4993-49E5-B58C-09285E03C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628" y="4792526"/>
                <a:ext cx="73741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F5F99CF-D08F-4622-A678-6C35240898BF}"/>
              </a:ext>
            </a:extLst>
          </p:cNvPr>
          <p:cNvCxnSpPr>
            <a:cxnSpLocks/>
            <a:endCxn id="49" idx="4"/>
          </p:cNvCxnSpPr>
          <p:nvPr/>
        </p:nvCxnSpPr>
        <p:spPr>
          <a:xfrm>
            <a:off x="7162259" y="4529206"/>
            <a:ext cx="4445591" cy="12275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54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IV.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12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746D661-7239-412B-AB20-9CEB6729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0" y="1035525"/>
            <a:ext cx="7108576" cy="3696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Explicación: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contenido 2">
                <a:extLst>
                  <a:ext uri="{FF2B5EF4-FFF2-40B4-BE49-F238E27FC236}">
                    <a16:creationId xmlns:a16="http://schemas.microsoft.com/office/drawing/2014/main" id="{525BEF1B-27E3-42DB-8222-07A973414E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60" y="1331399"/>
                <a:ext cx="7108576" cy="3262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Se deben extender todas las rectas de unión hasta intersecar con la semirrecta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Marcador de contenido 2">
                <a:extLst>
                  <a:ext uri="{FF2B5EF4-FFF2-40B4-BE49-F238E27FC236}">
                    <a16:creationId xmlns:a16="http://schemas.microsoft.com/office/drawing/2014/main" id="{525BEF1B-27E3-42DB-8222-07A973414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0" y="1331399"/>
                <a:ext cx="7108576" cy="326260"/>
              </a:xfrm>
              <a:prstGeom prst="rect">
                <a:avLst/>
              </a:prstGeom>
              <a:blipFill>
                <a:blip r:embed="rId4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3A9E764-1029-48F3-B850-24092B8CBC0C}"/>
              </a:ext>
            </a:extLst>
          </p:cNvPr>
          <p:cNvGrpSpPr/>
          <p:nvPr/>
        </p:nvGrpSpPr>
        <p:grpSpPr>
          <a:xfrm>
            <a:off x="5949560" y="1276761"/>
            <a:ext cx="6307394" cy="4647064"/>
            <a:chOff x="5949560" y="1276761"/>
            <a:chExt cx="6307394" cy="46470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912F48-DC09-41E3-A77C-6F1107E019B5}"/>
                </a:ext>
              </a:extLst>
            </p:cNvPr>
            <p:cNvSpPr txBox="1"/>
            <p:nvPr/>
          </p:nvSpPr>
          <p:spPr>
            <a:xfrm>
              <a:off x="8782056" y="1276761"/>
              <a:ext cx="73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</a:t>
              </a:r>
              <a:endParaRPr lang="es-AR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09091-507D-44D5-B910-8D78E649302A}"/>
                </a:ext>
              </a:extLst>
            </p:cNvPr>
            <p:cNvSpPr txBox="1"/>
            <p:nvPr/>
          </p:nvSpPr>
          <p:spPr>
            <a:xfrm>
              <a:off x="5949560" y="5539149"/>
              <a:ext cx="73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B</a:t>
              </a:r>
              <a:endParaRPr lang="es-AR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667C9A-2328-4FE9-A0A9-343AA4E798EC}"/>
                </a:ext>
              </a:extLst>
            </p:cNvPr>
            <p:cNvSpPr txBox="1"/>
            <p:nvPr/>
          </p:nvSpPr>
          <p:spPr>
            <a:xfrm>
              <a:off x="11519535" y="5554493"/>
              <a:ext cx="73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S</a:t>
              </a:r>
              <a:endParaRPr lang="es-AR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6F88538-9CAA-419B-BAC8-C087C493FCC8}"/>
                </a:ext>
              </a:extLst>
            </p:cNvPr>
            <p:cNvGrpSpPr/>
            <p:nvPr/>
          </p:nvGrpSpPr>
          <p:grpSpPr>
            <a:xfrm>
              <a:off x="6318270" y="1652326"/>
              <a:ext cx="5201265" cy="4119209"/>
              <a:chOff x="6318270" y="1652326"/>
              <a:chExt cx="5201265" cy="4119209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DC861747-F398-4160-88BF-386713478B15}"/>
                  </a:ext>
                </a:extLst>
              </p:cNvPr>
              <p:cNvSpPr/>
              <p:nvPr/>
            </p:nvSpPr>
            <p:spPr>
              <a:xfrm>
                <a:off x="6318270" y="1652326"/>
                <a:ext cx="5201265" cy="410859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00F1BB1-5AB4-4E09-9BB1-FB7D68891829}"/>
                  </a:ext>
                </a:extLst>
              </p:cNvPr>
              <p:cNvSpPr/>
              <p:nvPr/>
            </p:nvSpPr>
            <p:spPr>
              <a:xfrm>
                <a:off x="9527458" y="4208206"/>
                <a:ext cx="816077" cy="1563329"/>
              </a:xfrm>
              <a:custGeom>
                <a:avLst/>
                <a:gdLst>
                  <a:gd name="connsiteX0" fmla="*/ 0 w 816077"/>
                  <a:gd name="connsiteY0" fmla="*/ 0 h 1563329"/>
                  <a:gd name="connsiteX1" fmla="*/ 403123 w 816077"/>
                  <a:gd name="connsiteY1" fmla="*/ 334297 h 1563329"/>
                  <a:gd name="connsiteX2" fmla="*/ 629265 w 816077"/>
                  <a:gd name="connsiteY2" fmla="*/ 707923 h 1563329"/>
                  <a:gd name="connsiteX3" fmla="*/ 766916 w 816077"/>
                  <a:gd name="connsiteY3" fmla="*/ 1130710 h 1563329"/>
                  <a:gd name="connsiteX4" fmla="*/ 806245 w 816077"/>
                  <a:gd name="connsiteY4" fmla="*/ 1425678 h 1563329"/>
                  <a:gd name="connsiteX5" fmla="*/ 816077 w 816077"/>
                  <a:gd name="connsiteY5" fmla="*/ 1563329 h 156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077" h="1563329">
                    <a:moveTo>
                      <a:pt x="0" y="0"/>
                    </a:moveTo>
                    <a:cubicBezTo>
                      <a:pt x="149123" y="108155"/>
                      <a:pt x="298246" y="216310"/>
                      <a:pt x="403123" y="334297"/>
                    </a:cubicBezTo>
                    <a:cubicBezTo>
                      <a:pt x="508001" y="452284"/>
                      <a:pt x="568633" y="575188"/>
                      <a:pt x="629265" y="707923"/>
                    </a:cubicBezTo>
                    <a:cubicBezTo>
                      <a:pt x="689897" y="840659"/>
                      <a:pt x="737419" y="1011084"/>
                      <a:pt x="766916" y="1130710"/>
                    </a:cubicBezTo>
                    <a:cubicBezTo>
                      <a:pt x="796413" y="1250336"/>
                      <a:pt x="798052" y="1353575"/>
                      <a:pt x="806245" y="1425678"/>
                    </a:cubicBezTo>
                    <a:cubicBezTo>
                      <a:pt x="814438" y="1497781"/>
                      <a:pt x="815257" y="1530555"/>
                      <a:pt x="816077" y="1563329"/>
                    </a:cubicBezTo>
                  </a:path>
                </a:pathLst>
              </a:cu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39BE0BE-2D7A-4CC9-A74F-A063040580B8}"/>
                  </a:ext>
                </a:extLst>
              </p:cNvPr>
              <p:cNvSpPr/>
              <p:nvPr/>
            </p:nvSpPr>
            <p:spPr>
              <a:xfrm>
                <a:off x="7147382" y="4247535"/>
                <a:ext cx="983895" cy="1504335"/>
              </a:xfrm>
              <a:custGeom>
                <a:avLst/>
                <a:gdLst>
                  <a:gd name="connsiteX0" fmla="*/ 79328 w 983895"/>
                  <a:gd name="connsiteY0" fmla="*/ 1504335 h 1504335"/>
                  <a:gd name="connsiteX1" fmla="*/ 670 w 983895"/>
                  <a:gd name="connsiteY1" fmla="*/ 1229032 h 1504335"/>
                  <a:gd name="connsiteX2" fmla="*/ 118657 w 983895"/>
                  <a:gd name="connsiteY2" fmla="*/ 993058 h 1504335"/>
                  <a:gd name="connsiteX3" fmla="*/ 364463 w 983895"/>
                  <a:gd name="connsiteY3" fmla="*/ 599767 h 1504335"/>
                  <a:gd name="connsiteX4" fmla="*/ 649599 w 983895"/>
                  <a:gd name="connsiteY4" fmla="*/ 206477 h 1504335"/>
                  <a:gd name="connsiteX5" fmla="*/ 983895 w 983895"/>
                  <a:gd name="connsiteY5" fmla="*/ 0 h 150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3895" h="1504335">
                    <a:moveTo>
                      <a:pt x="79328" y="1504335"/>
                    </a:moveTo>
                    <a:cubicBezTo>
                      <a:pt x="36721" y="1409290"/>
                      <a:pt x="-5885" y="1314245"/>
                      <a:pt x="670" y="1229032"/>
                    </a:cubicBezTo>
                    <a:cubicBezTo>
                      <a:pt x="7225" y="1143819"/>
                      <a:pt x="58025" y="1097935"/>
                      <a:pt x="118657" y="993058"/>
                    </a:cubicBezTo>
                    <a:cubicBezTo>
                      <a:pt x="179289" y="888181"/>
                      <a:pt x="275973" y="730864"/>
                      <a:pt x="364463" y="599767"/>
                    </a:cubicBezTo>
                    <a:cubicBezTo>
                      <a:pt x="452953" y="468670"/>
                      <a:pt x="546360" y="306438"/>
                      <a:pt x="649599" y="206477"/>
                    </a:cubicBezTo>
                    <a:cubicBezTo>
                      <a:pt x="752838" y="106516"/>
                      <a:pt x="868366" y="53258"/>
                      <a:pt x="983895" y="0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D899BAE-1BAB-4D0C-AFBF-BD1C4A1FB856}"/>
                  </a:ext>
                </a:extLst>
              </p:cNvPr>
              <p:cNvCxnSpPr>
                <a:cxnSpLocks/>
                <a:stCxn id="16" idx="4"/>
                <a:endCxn id="15" idx="2"/>
              </p:cNvCxnSpPr>
              <p:nvPr/>
            </p:nvCxnSpPr>
            <p:spPr>
              <a:xfrm>
                <a:off x="7796981" y="4454012"/>
                <a:ext cx="2359742" cy="46211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723A3EC-5E18-4FCA-BF87-04C8BA8AEBAD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>
                <a:off x="7465687" y="4942135"/>
                <a:ext cx="2828687" cy="3967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E74712D-8753-4939-9561-225D43B4D9F7}"/>
                  </a:ext>
                </a:extLst>
              </p:cNvPr>
              <p:cNvCxnSpPr>
                <a:cxnSpLocks/>
                <a:stCxn id="16" idx="1"/>
                <a:endCxn id="15" idx="4"/>
              </p:cNvCxnSpPr>
              <p:nvPr/>
            </p:nvCxnSpPr>
            <p:spPr>
              <a:xfrm>
                <a:off x="7148052" y="5476567"/>
                <a:ext cx="3185651" cy="15731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5CE69C3-7D4E-4108-963F-2C9C80B07D53}"/>
              </a:ext>
            </a:extLst>
          </p:cNvPr>
          <p:cNvSpPr/>
          <p:nvPr/>
        </p:nvSpPr>
        <p:spPr>
          <a:xfrm>
            <a:off x="7011844" y="4404850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A536F8-BF0E-47FF-BA82-FEEA6D423D00}"/>
                  </a:ext>
                </a:extLst>
              </p:cNvPr>
              <p:cNvSpPr txBox="1"/>
              <p:nvPr/>
            </p:nvSpPr>
            <p:spPr>
              <a:xfrm>
                <a:off x="6559532" y="4127676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A536F8-BF0E-47FF-BA82-FEEA6D423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532" y="4127676"/>
                <a:ext cx="7374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69B55184-D3A1-41DE-B26F-EC2214251859}"/>
              </a:ext>
            </a:extLst>
          </p:cNvPr>
          <p:cNvSpPr/>
          <p:nvPr/>
        </p:nvSpPr>
        <p:spPr>
          <a:xfrm>
            <a:off x="7002012" y="5373250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8EAD83-CEAC-49D7-8B17-05773F460349}"/>
                  </a:ext>
                </a:extLst>
              </p:cNvPr>
              <p:cNvSpPr txBox="1"/>
              <p:nvPr/>
            </p:nvSpPr>
            <p:spPr>
              <a:xfrm>
                <a:off x="6445045" y="5223076"/>
                <a:ext cx="737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8EAD83-CEAC-49D7-8B17-05773F46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45" y="5223076"/>
                <a:ext cx="7374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AC4B8311-158F-4043-BD66-3E20CB6EFF79}"/>
              </a:ext>
            </a:extLst>
          </p:cNvPr>
          <p:cNvSpPr/>
          <p:nvPr/>
        </p:nvSpPr>
        <p:spPr>
          <a:xfrm>
            <a:off x="11336775" y="5696686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F5F99CF-D08F-4622-A678-6C35240898BF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7221316" y="5530567"/>
            <a:ext cx="4728807" cy="24096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C25B01-2EEB-4FB2-B58A-65D01A212F86}"/>
              </a:ext>
            </a:extLst>
          </p:cNvPr>
          <p:cNvCxnSpPr>
            <a:cxnSpLocks/>
          </p:cNvCxnSpPr>
          <p:nvPr/>
        </p:nvCxnSpPr>
        <p:spPr>
          <a:xfrm>
            <a:off x="7791152" y="4452543"/>
            <a:ext cx="4316233" cy="82869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FA5330D-CF13-4CD3-BA61-D5BA2F23AFFC}"/>
              </a:ext>
            </a:extLst>
          </p:cNvPr>
          <p:cNvCxnSpPr>
            <a:cxnSpLocks/>
          </p:cNvCxnSpPr>
          <p:nvPr/>
        </p:nvCxnSpPr>
        <p:spPr>
          <a:xfrm>
            <a:off x="7452095" y="4940304"/>
            <a:ext cx="4568436" cy="65556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1B80E85-BF17-4D09-BBA4-1C04AE710D02}"/>
              </a:ext>
            </a:extLst>
          </p:cNvPr>
          <p:cNvCxnSpPr>
            <a:cxnSpLocks/>
          </p:cNvCxnSpPr>
          <p:nvPr/>
        </p:nvCxnSpPr>
        <p:spPr>
          <a:xfrm>
            <a:off x="7243946" y="5351556"/>
            <a:ext cx="4706177" cy="3813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Marcador de contenido 2">
                <a:extLst>
                  <a:ext uri="{FF2B5EF4-FFF2-40B4-BE49-F238E27FC236}">
                    <a16:creationId xmlns:a16="http://schemas.microsoft.com/office/drawing/2014/main" id="{545C75D8-6ADF-40B6-9476-DAF6A4B7A9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460" y="1677158"/>
                <a:ext cx="7108576" cy="5391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Las intersecciones determinarán candidatos posibles para los polos. Se debe elegir la intersección que se encuentra más a la izquierda. Se simbolizará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7" name="Marcador de contenido 2">
                <a:extLst>
                  <a:ext uri="{FF2B5EF4-FFF2-40B4-BE49-F238E27FC236}">
                    <a16:creationId xmlns:a16="http://schemas.microsoft.com/office/drawing/2014/main" id="{545C75D8-6ADF-40B6-9476-DAF6A4B7A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0" y="1677158"/>
                <a:ext cx="7108576" cy="539130"/>
              </a:xfrm>
              <a:prstGeom prst="rect">
                <a:avLst/>
              </a:prstGeom>
              <a:blipFill>
                <a:blip r:embed="rId7"/>
                <a:stretch>
                  <a:fillRect t="-2247" r="-257" b="-78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Marcador de contenido 2">
                <a:extLst>
                  <a:ext uri="{FF2B5EF4-FFF2-40B4-BE49-F238E27FC236}">
                    <a16:creationId xmlns:a16="http://schemas.microsoft.com/office/drawing/2014/main" id="{22844005-488E-47F0-98AE-026E79EDEC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460" y="2185353"/>
                <a:ext cx="7108576" cy="5391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Se debe unir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s-E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con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 Quedará determinado el punto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s-ES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s-ES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es-ES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Marcador de contenido 2">
                <a:extLst>
                  <a:ext uri="{FF2B5EF4-FFF2-40B4-BE49-F238E27FC236}">
                    <a16:creationId xmlns:a16="http://schemas.microsoft.com/office/drawing/2014/main" id="{22844005-488E-47F0-98AE-026E79EDE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0" y="2185353"/>
                <a:ext cx="7108576" cy="5391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Marcador de contenido 2">
                <a:extLst>
                  <a:ext uri="{FF2B5EF4-FFF2-40B4-BE49-F238E27FC236}">
                    <a16:creationId xmlns:a16="http://schemas.microsoft.com/office/drawing/2014/main" id="{9FDB0DB1-2389-4106-BEFF-5D9A53959D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460" y="2548387"/>
                <a:ext cx="7108576" cy="5391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Como quedó determinado el BM global, se puede ubicar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1" name="Marcador de contenido 2">
                <a:extLst>
                  <a:ext uri="{FF2B5EF4-FFF2-40B4-BE49-F238E27FC236}">
                    <a16:creationId xmlns:a16="http://schemas.microsoft.com/office/drawing/2014/main" id="{9FDB0DB1-2389-4106-BEFF-5D9A53959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0" y="2548387"/>
                <a:ext cx="7108576" cy="5391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612013-D474-49D9-8EC7-5F8053CA9D89}"/>
                  </a:ext>
                </a:extLst>
              </p:cNvPr>
              <p:cNvSpPr txBox="1"/>
              <p:nvPr/>
            </p:nvSpPr>
            <p:spPr>
              <a:xfrm>
                <a:off x="2444388" y="3252099"/>
                <a:ext cx="1838708" cy="288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612013-D474-49D9-8EC7-5F8053CA9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88" y="3252099"/>
                <a:ext cx="1838708" cy="288220"/>
              </a:xfrm>
              <a:prstGeom prst="rect">
                <a:avLst/>
              </a:prstGeom>
              <a:blipFill>
                <a:blip r:embed="rId10"/>
                <a:stretch>
                  <a:fillRect l="-2980" t="-4167" r="-993"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18B51D-2220-4E65-B34C-8A6DEAE28D56}"/>
                  </a:ext>
                </a:extLst>
              </p:cNvPr>
              <p:cNvSpPr txBox="1"/>
              <p:nvPr/>
            </p:nvSpPr>
            <p:spPr>
              <a:xfrm>
                <a:off x="1703448" y="3661379"/>
                <a:ext cx="3262560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í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í</m:t>
                                          </m:r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í</m:t>
                                          </m:r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í</m:t>
                                          </m:r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acc>
                                </m:den>
                              </m:f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í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í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í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medido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18B51D-2220-4E65-B34C-8A6DEAE28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48" y="3661379"/>
                <a:ext cx="3262560" cy="1025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54EC377B-EDB8-4EBB-AA15-A017AB640701}"/>
              </a:ext>
            </a:extLst>
          </p:cNvPr>
          <p:cNvSpPr txBox="1">
            <a:spLocks/>
          </p:cNvSpPr>
          <p:nvPr/>
        </p:nvSpPr>
        <p:spPr>
          <a:xfrm>
            <a:off x="232456" y="2884137"/>
            <a:ext cx="7108576" cy="53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Ahora, utilizando la regla de la palanca, se puede determinar el caudal de solvente mínimo.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594E76D-9854-483E-8869-0515ED562EDB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7231148" y="4562167"/>
            <a:ext cx="4740699" cy="81596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B8488942-A993-4195-8CED-029DB50B40CE}"/>
              </a:ext>
            </a:extLst>
          </p:cNvPr>
          <p:cNvSpPr/>
          <p:nvPr/>
        </p:nvSpPr>
        <p:spPr>
          <a:xfrm>
            <a:off x="10076677" y="5000673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58B0B71-0A24-4C84-AFFE-9C72FC7FB203}"/>
                  </a:ext>
                </a:extLst>
              </p:cNvPr>
              <p:cNvSpPr txBox="1"/>
              <p:nvPr/>
            </p:nvSpPr>
            <p:spPr>
              <a:xfrm>
                <a:off x="10182974" y="4705168"/>
                <a:ext cx="737419" cy="38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58B0B71-0A24-4C84-AFFE-9C72FC7FB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974" y="4705168"/>
                <a:ext cx="737419" cy="386003"/>
              </a:xfrm>
              <a:prstGeom prst="rect">
                <a:avLst/>
              </a:prstGeom>
              <a:blipFill>
                <a:blip r:embed="rId12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8351C8-E5B2-4645-BFAB-487BBFEB1416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7231148" y="4562167"/>
            <a:ext cx="4051964" cy="111554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C415BCE-C9AE-49AA-927B-28DFCF41DA34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7221316" y="5159055"/>
            <a:ext cx="2971967" cy="37151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Star: 5 Points 65">
            <a:extLst>
              <a:ext uri="{FF2B5EF4-FFF2-40B4-BE49-F238E27FC236}">
                <a16:creationId xmlns:a16="http://schemas.microsoft.com/office/drawing/2014/main" id="{998096C4-7C15-4F97-B3E4-483C973920C9}"/>
              </a:ext>
            </a:extLst>
          </p:cNvPr>
          <p:cNvSpPr/>
          <p:nvPr/>
        </p:nvSpPr>
        <p:spPr>
          <a:xfrm>
            <a:off x="9511712" y="5121536"/>
            <a:ext cx="271075" cy="1573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3292F3B-E11A-4FF7-A43B-334CFEDB0640}"/>
                  </a:ext>
                </a:extLst>
              </p:cNvPr>
              <p:cNvSpPr txBox="1"/>
              <p:nvPr/>
            </p:nvSpPr>
            <p:spPr>
              <a:xfrm>
                <a:off x="9261200" y="4821118"/>
                <a:ext cx="737419" cy="380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3292F3B-E11A-4FF7-A43B-334CFEDB0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200" y="4821118"/>
                <a:ext cx="737419" cy="380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7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47" grpId="0"/>
      <p:bldP spid="50" grpId="0"/>
      <p:bldP spid="51" grpId="0"/>
      <p:bldP spid="52" grpId="0"/>
      <p:bldP spid="53" grpId="0"/>
      <p:bldP spid="55" grpId="0"/>
      <p:bldP spid="57" grpId="0" animBg="1"/>
      <p:bldP spid="62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TEMA A. Punto V.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13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4B13ED0-4511-4623-B2FD-4844DBE2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7" y="1039243"/>
            <a:ext cx="5884603" cy="173443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TEMA A (Torre Absorbedora AB-101)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Debe ser realizado por alumnos con padrón finalizado en número par.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Calcular: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La temperatura a la que trabaja la columna AB-101.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La altura de relleno necesaria para la columna AB-101 (usando un factor de seguridad del 80% respecto del caudal de inundación).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D8EC96C-7A9B-45C3-8FDE-D591CEFDB666}"/>
              </a:ext>
            </a:extLst>
          </p:cNvPr>
          <p:cNvSpPr txBox="1">
            <a:spLocks/>
          </p:cNvSpPr>
          <p:nvPr/>
        </p:nvSpPr>
        <p:spPr>
          <a:xfrm>
            <a:off x="6003099" y="1024341"/>
            <a:ext cx="5947023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Resolución: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D7DB663-3FCD-4706-894E-5B051D73FF83}"/>
              </a:ext>
            </a:extLst>
          </p:cNvPr>
          <p:cNvSpPr txBox="1">
            <a:spLocks/>
          </p:cNvSpPr>
          <p:nvPr/>
        </p:nvSpPr>
        <p:spPr>
          <a:xfrm>
            <a:off x="6003098" y="1307951"/>
            <a:ext cx="5947023" cy="53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El enunciado dice que la columna trabaja isotérmicamente. De las corrientes líquidas no tenemos información.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contenido 2">
                <a:extLst>
                  <a:ext uri="{FF2B5EF4-FFF2-40B4-BE49-F238E27FC236}">
                    <a16:creationId xmlns:a16="http://schemas.microsoft.com/office/drawing/2014/main" id="{BD57FB46-AEAF-4CB7-9406-C776122F7A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3097" y="1788863"/>
                <a:ext cx="5947023" cy="5310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dirty="0">
                    <a:solidFill>
                      <a:schemeClr val="tx1"/>
                    </a:solidFill>
                  </a:rPr>
                  <a:t>De la corriente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, nos informa el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s-ES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que sufre. No podemos sacar mayor información que eso.</a:t>
                </a:r>
              </a:p>
            </p:txBody>
          </p:sp>
        </mc:Choice>
        <mc:Fallback xmlns="">
          <p:sp>
            <p:nvSpPr>
              <p:cNvPr id="15" name="Marcador de contenido 2">
                <a:extLst>
                  <a:ext uri="{FF2B5EF4-FFF2-40B4-BE49-F238E27FC236}">
                    <a16:creationId xmlns:a16="http://schemas.microsoft.com/office/drawing/2014/main" id="{BD57FB46-AEAF-4CB7-9406-C776122F7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097" y="1788863"/>
                <a:ext cx="5947023" cy="531009"/>
              </a:xfrm>
              <a:prstGeom prst="rect">
                <a:avLst/>
              </a:prstGeom>
              <a:blipFill>
                <a:blip r:embed="rId4"/>
                <a:stretch>
                  <a:fillRect t="-1136" r="-308" b="-909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arcador de contenido 2">
                <a:extLst>
                  <a:ext uri="{FF2B5EF4-FFF2-40B4-BE49-F238E27FC236}">
                    <a16:creationId xmlns:a16="http://schemas.microsoft.com/office/drawing/2014/main" id="{DED9312E-CDFC-48D0-BD10-A2ABB828D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33580" y="2266142"/>
                <a:ext cx="5947023" cy="5310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dirty="0">
                    <a:solidFill>
                      <a:schemeClr val="tx1"/>
                    </a:solidFill>
                  </a:rPr>
                  <a:t>La corriente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sale como vapor saturado. Es decir en equilibrio mecánico, térmico y químico. Aprovechemos eso.</a:t>
                </a:r>
              </a:p>
            </p:txBody>
          </p:sp>
        </mc:Choice>
        <mc:Fallback xmlns="">
          <p:sp>
            <p:nvSpPr>
              <p:cNvPr id="16" name="Marcador de contenido 2">
                <a:extLst>
                  <a:ext uri="{FF2B5EF4-FFF2-40B4-BE49-F238E27FC236}">
                    <a16:creationId xmlns:a16="http://schemas.microsoft.com/office/drawing/2014/main" id="{DED9312E-CDFC-48D0-BD10-A2ABB828D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580" y="2266142"/>
                <a:ext cx="5947023" cy="531009"/>
              </a:xfrm>
              <a:prstGeom prst="rect">
                <a:avLst/>
              </a:prstGeom>
              <a:blipFill>
                <a:blip r:embed="rId5"/>
                <a:stretch>
                  <a:fillRect t="-2299" r="-308" b="-919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33BD0A7E-03B4-4818-A851-F6622DB2A6F0}"/>
              </a:ext>
            </a:extLst>
          </p:cNvPr>
          <p:cNvSpPr txBox="1">
            <a:spLocks/>
          </p:cNvSpPr>
          <p:nvPr/>
        </p:nvSpPr>
        <p:spPr>
          <a:xfrm>
            <a:off x="6003097" y="2758026"/>
            <a:ext cx="5947023" cy="53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Se debe calcular una </a:t>
            </a:r>
            <a:r>
              <a:rPr lang="es-ES" sz="1400" b="1" dirty="0">
                <a:solidFill>
                  <a:schemeClr val="tx1"/>
                </a:solidFill>
              </a:rPr>
              <a:t>temperatura de rocío</a:t>
            </a:r>
            <a:r>
              <a:rPr lang="es-ES" sz="1400" dirty="0">
                <a:solidFill>
                  <a:schemeClr val="tx1"/>
                </a:solidFill>
              </a:rPr>
              <a:t> de la corriente.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9C4093-D475-44F0-A08C-2C2B98EFFFAC}"/>
                  </a:ext>
                </a:extLst>
              </p:cNvPr>
              <p:cNvSpPr txBox="1"/>
              <p:nvPr/>
            </p:nvSpPr>
            <p:spPr>
              <a:xfrm>
                <a:off x="8244158" y="3087165"/>
                <a:ext cx="1525866" cy="3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9C4093-D475-44F0-A08C-2C2B98EFF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158" y="3087165"/>
                <a:ext cx="1525866" cy="338426"/>
              </a:xfrm>
              <a:prstGeom prst="rect">
                <a:avLst/>
              </a:prstGeom>
              <a:blipFill>
                <a:blip r:embed="rId6"/>
                <a:stretch>
                  <a:fillRect l="-3586" r="-797" b="-196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D18E71-BDF1-4DD2-B22C-34AB89044EC3}"/>
                  </a:ext>
                </a:extLst>
              </p:cNvPr>
              <p:cNvSpPr txBox="1"/>
              <p:nvPr/>
            </p:nvSpPr>
            <p:spPr>
              <a:xfrm>
                <a:off x="8268593" y="3474167"/>
                <a:ext cx="1416029" cy="590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D18E71-BDF1-4DD2-B22C-34AB89044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593" y="3474167"/>
                <a:ext cx="1416029" cy="5903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5BAB8B-1DFA-47FB-97DA-1167BE70388C}"/>
                  </a:ext>
                </a:extLst>
              </p:cNvPr>
              <p:cNvSpPr txBox="1"/>
              <p:nvPr/>
            </p:nvSpPr>
            <p:spPr>
              <a:xfrm>
                <a:off x="8268593" y="4025699"/>
                <a:ext cx="1416029" cy="590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5BAB8B-1DFA-47FB-97DA-1167BE703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593" y="4025699"/>
                <a:ext cx="1416029" cy="5903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C485EA-C24E-40D2-81E4-BA24AF36EF01}"/>
                  </a:ext>
                </a:extLst>
              </p:cNvPr>
              <p:cNvSpPr txBox="1"/>
              <p:nvPr/>
            </p:nvSpPr>
            <p:spPr>
              <a:xfrm>
                <a:off x="7591447" y="4752609"/>
                <a:ext cx="2831288" cy="693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C485EA-C24E-40D2-81E4-BA24AF36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447" y="4752609"/>
                <a:ext cx="2831288" cy="6933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458AC619-2F33-4A70-B5BD-3D2AF2C5C8BC}"/>
              </a:ext>
            </a:extLst>
          </p:cNvPr>
          <p:cNvSpPr txBox="1">
            <a:spLocks/>
          </p:cNvSpPr>
          <p:nvPr/>
        </p:nvSpPr>
        <p:spPr>
          <a:xfrm>
            <a:off x="6003095" y="5550049"/>
            <a:ext cx="5947023" cy="53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Despejo la temperatura de la presión de saturación, según Antoine.</a:t>
            </a:r>
          </a:p>
        </p:txBody>
      </p:sp>
    </p:spTree>
    <p:extLst>
      <p:ext uri="{BB962C8B-B14F-4D97-AF65-F5344CB8AC3E}">
        <p14:creationId xmlns:p14="http://schemas.microsoft.com/office/powerpoint/2010/main" val="14242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5" grpId="0"/>
      <p:bldP spid="16" grpId="0"/>
      <p:bldP spid="17" grpId="0"/>
      <p:bldP spid="3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TEMA A. Punto VI.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14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4B13ED0-4511-4623-B2FD-4844DBE2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7" y="1039243"/>
            <a:ext cx="5884603" cy="173443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TEMA A (Torre Absorbedora AB-101)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Debe ser realizado por alumnos con padrón finalizado en número par.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Calcular: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La temperatura a la que trabaja la columna AB-101.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La altura de relleno necesaria para la columna AB-101 (usando un factor de seguridad del 80% respecto del caudal de inundación).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D8EC96C-7A9B-45C3-8FDE-D591CEFDB666}"/>
              </a:ext>
            </a:extLst>
          </p:cNvPr>
          <p:cNvSpPr txBox="1">
            <a:spLocks/>
          </p:cNvSpPr>
          <p:nvPr/>
        </p:nvSpPr>
        <p:spPr>
          <a:xfrm>
            <a:off x="6003099" y="1024341"/>
            <a:ext cx="5947023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Resolución: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D7DB663-3FCD-4706-894E-5B051D73FF83}"/>
              </a:ext>
            </a:extLst>
          </p:cNvPr>
          <p:cNvSpPr txBox="1">
            <a:spLocks/>
          </p:cNvSpPr>
          <p:nvPr/>
        </p:nvSpPr>
        <p:spPr>
          <a:xfrm>
            <a:off x="6003098" y="1307951"/>
            <a:ext cx="5947023" cy="53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La altura de relleno se calcula con la fórmula 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431CE-4D06-4400-85B7-B301BE6BFBB3}"/>
                  </a:ext>
                </a:extLst>
              </p:cNvPr>
              <p:cNvSpPr txBox="1"/>
              <p:nvPr/>
            </p:nvSpPr>
            <p:spPr>
              <a:xfrm>
                <a:off x="8370192" y="1644712"/>
                <a:ext cx="1212833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431CE-4D06-4400-85B7-B301BE6B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92" y="1644712"/>
                <a:ext cx="1212833" cy="299569"/>
              </a:xfrm>
              <a:prstGeom prst="rect">
                <a:avLst/>
              </a:prstGeom>
              <a:blipFill>
                <a:blip r:embed="rId5"/>
                <a:stretch>
                  <a:fillRect l="-2513" r="-2513" b="-224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B31B28A4-3FDA-49E2-AE26-E9D6C13EEFD4}"/>
              </a:ext>
            </a:extLst>
          </p:cNvPr>
          <p:cNvSpPr txBox="1">
            <a:spLocks/>
          </p:cNvSpPr>
          <p:nvPr/>
        </p:nvSpPr>
        <p:spPr>
          <a:xfrm>
            <a:off x="6003096" y="1995424"/>
            <a:ext cx="5947023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Cálculo de etapas de transferencia: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Marcador de contenido 2">
                <a:extLst>
                  <a:ext uri="{FF2B5EF4-FFF2-40B4-BE49-F238E27FC236}">
                    <a16:creationId xmlns:a16="http://schemas.microsoft.com/office/drawing/2014/main" id="{29F26105-3AB9-4A5B-A5BC-A35D0CB1C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3093" y="2738820"/>
                <a:ext cx="5947023" cy="5310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dirty="0">
                    <a:solidFill>
                      <a:schemeClr val="tx1"/>
                    </a:solidFill>
                  </a:rPr>
                  <a:t>Podía resolverse con el Gráfico de </a:t>
                </a:r>
                <a:r>
                  <a:rPr lang="es-ES" sz="1400" dirty="0" err="1">
                    <a:solidFill>
                      <a:schemeClr val="tx1"/>
                    </a:solidFill>
                  </a:rPr>
                  <a:t>Colburn</a:t>
                </a:r>
                <a:r>
                  <a:rPr lang="es-ES" sz="1400" dirty="0">
                    <a:solidFill>
                      <a:schemeClr val="tx1"/>
                    </a:solidFill>
                  </a:rPr>
                  <a:t> o con la integral. En ambos casos se necesitaba el equilibrio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s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Marcador de contenido 2">
                <a:extLst>
                  <a:ext uri="{FF2B5EF4-FFF2-40B4-BE49-F238E27FC236}">
                    <a16:creationId xmlns:a16="http://schemas.microsoft.com/office/drawing/2014/main" id="{29F26105-3AB9-4A5B-A5BC-A35D0CB1C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093" y="2738820"/>
                <a:ext cx="5947023" cy="531009"/>
              </a:xfrm>
              <a:prstGeom prst="rect">
                <a:avLst/>
              </a:prstGeom>
              <a:blipFill>
                <a:blip r:embed="rId6"/>
                <a:stretch>
                  <a:fillRect t="-1149" r="-308" b="-1034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D819B5-A8AD-47CC-89EC-85D75F184F99}"/>
                  </a:ext>
                </a:extLst>
              </p:cNvPr>
              <p:cNvSpPr txBox="1"/>
              <p:nvPr/>
            </p:nvSpPr>
            <p:spPr>
              <a:xfrm>
                <a:off x="8281223" y="3374461"/>
                <a:ext cx="1334211" cy="560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D819B5-A8AD-47CC-89EC-85D75F184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223" y="3374461"/>
                <a:ext cx="1334211" cy="5605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11D240EC-572B-4B29-AF21-1D85C04287BB}"/>
              </a:ext>
            </a:extLst>
          </p:cNvPr>
          <p:cNvSpPr txBox="1">
            <a:spLocks/>
          </p:cNvSpPr>
          <p:nvPr/>
        </p:nvSpPr>
        <p:spPr>
          <a:xfrm>
            <a:off x="6003093" y="3953657"/>
            <a:ext cx="5947023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Cálculo de altura de la unidad de transferencia: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6B3003-1D5F-4372-BD3A-681993A10FAA}"/>
                  </a:ext>
                </a:extLst>
              </p:cNvPr>
              <p:cNvSpPr txBox="1"/>
              <p:nvPr/>
            </p:nvSpPr>
            <p:spPr>
              <a:xfrm>
                <a:off x="8281223" y="4273423"/>
                <a:ext cx="1244123" cy="598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𝑜𝑔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𝑎𝑆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6B3003-1D5F-4372-BD3A-681993A10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223" y="4273423"/>
                <a:ext cx="1244123" cy="598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00231223-ABAB-494C-BC83-E309A99BF954}"/>
              </a:ext>
            </a:extLst>
          </p:cNvPr>
          <p:cNvSpPr txBox="1">
            <a:spLocks/>
          </p:cNvSpPr>
          <p:nvPr/>
        </p:nvSpPr>
        <p:spPr>
          <a:xfrm>
            <a:off x="6003093" y="2257283"/>
            <a:ext cx="5947023" cy="53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El resultado del BM determinó que la torre trabajaba bajo las hipótesis de Solución Diluida.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614287B4-D714-4BC8-B466-45A0D05E6162}"/>
              </a:ext>
            </a:extLst>
          </p:cNvPr>
          <p:cNvSpPr txBox="1">
            <a:spLocks/>
          </p:cNvSpPr>
          <p:nvPr/>
        </p:nvSpPr>
        <p:spPr>
          <a:xfrm>
            <a:off x="6003092" y="4890851"/>
            <a:ext cx="5947023" cy="59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Tenemos todo para calcular, menos la sección de la torre. (*)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Marcador de contenido 2">
                <a:extLst>
                  <a:ext uri="{FF2B5EF4-FFF2-40B4-BE49-F238E27FC236}">
                    <a16:creationId xmlns:a16="http://schemas.microsoft.com/office/drawing/2014/main" id="{C045FD6B-2A48-4EA0-A823-6AC006533D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3091" y="5403669"/>
                <a:ext cx="5947023" cy="5981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dirty="0">
                    <a:solidFill>
                      <a:schemeClr val="tx1"/>
                    </a:solidFill>
                  </a:rPr>
                  <a:t>(*): sujeto a próxima discusión sobre qué valor usar para G ¿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</a:t>
                </a:r>
                <a:r>
                  <a:rPr lang="es-ES" sz="1400" dirty="0" err="1">
                    <a:solidFill>
                      <a:schemeClr val="tx1"/>
                    </a:solidFill>
                  </a:rPr>
                  <a:t>ó</a:t>
                </a:r>
                <a:r>
                  <a:rPr lang="es-ES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5" name="Marcador de contenido 2">
                <a:extLst>
                  <a:ext uri="{FF2B5EF4-FFF2-40B4-BE49-F238E27FC236}">
                    <a16:creationId xmlns:a16="http://schemas.microsoft.com/office/drawing/2014/main" id="{C045FD6B-2A48-4EA0-A823-6AC006533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091" y="5403669"/>
                <a:ext cx="5947023" cy="598177"/>
              </a:xfrm>
              <a:prstGeom prst="rect">
                <a:avLst/>
              </a:prstGeom>
              <a:blipFill>
                <a:blip r:embed="rId9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5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4" grpId="0"/>
      <p:bldP spid="23" grpId="0" build="p"/>
      <p:bldP spid="24" grpId="0"/>
      <p:bldP spid="26" grpId="0"/>
      <p:bldP spid="28" grpId="0" build="p"/>
      <p:bldP spid="31" grpId="0"/>
      <p:bldP spid="32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TEMA A. Punto VI.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15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4B13ED0-4511-4623-B2FD-4844DBE2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7" y="1039243"/>
            <a:ext cx="5884603" cy="173443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TEMA A (Torre Absorbedora AB-101)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Debe ser realizado por alumnos con padrón finalizado en número par.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Calcular: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La temperatura a la que trabaja la columna AB-101.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La altura de relleno necesaria para la columna AB-101 (usando un factor de seguridad del 80% respecto del caudal de inundación).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D8EC96C-7A9B-45C3-8FDE-D591CEFDB666}"/>
              </a:ext>
            </a:extLst>
          </p:cNvPr>
          <p:cNvSpPr txBox="1">
            <a:spLocks/>
          </p:cNvSpPr>
          <p:nvPr/>
        </p:nvSpPr>
        <p:spPr>
          <a:xfrm>
            <a:off x="6003099" y="1024341"/>
            <a:ext cx="5947023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Hidráulica: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D7DB663-3FCD-4706-894E-5B051D73FF83}"/>
              </a:ext>
            </a:extLst>
          </p:cNvPr>
          <p:cNvSpPr txBox="1">
            <a:spLocks/>
          </p:cNvSpPr>
          <p:nvPr/>
        </p:nvSpPr>
        <p:spPr>
          <a:xfrm>
            <a:off x="6003098" y="1307951"/>
            <a:ext cx="594702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Para el cálculo de la sección de la torre se debe elegir la base o el tope.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arcador de contenido 2">
                <a:extLst>
                  <a:ext uri="{FF2B5EF4-FFF2-40B4-BE49-F238E27FC236}">
                    <a16:creationId xmlns:a16="http://schemas.microsoft.com/office/drawing/2014/main" id="{3EDD0AC1-01DD-4B53-9CC5-E8CEAA3929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3097" y="1570563"/>
                <a:ext cx="5947023" cy="7763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dirty="0">
                    <a:solidFill>
                      <a:schemeClr val="tx1"/>
                    </a:solidFill>
                  </a:rPr>
                  <a:t>Un análisis de 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CAUDALES MÁSICOS </a:t>
                </a:r>
                <a:r>
                  <a:rPr lang="es-ES" sz="1400" dirty="0">
                    <a:solidFill>
                      <a:schemeClr val="tx1"/>
                    </a:solidFill>
                  </a:rPr>
                  <a:t>muestra que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’/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o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no varía demasiado. Entonces en cualquier lugar de la torre puede calcularse, pues los resultados darán muy parecidos.</a:t>
                </a:r>
                <a:endParaRPr lang="es-E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Marcador de contenido 2">
                <a:extLst>
                  <a:ext uri="{FF2B5EF4-FFF2-40B4-BE49-F238E27FC236}">
                    <a16:creationId xmlns:a16="http://schemas.microsoft.com/office/drawing/2014/main" id="{3EDD0AC1-01DD-4B53-9CC5-E8CEAA39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097" y="1570563"/>
                <a:ext cx="5947023" cy="776397"/>
              </a:xfrm>
              <a:prstGeom prst="rect">
                <a:avLst/>
              </a:prstGeom>
              <a:blipFill>
                <a:blip r:embed="rId4"/>
                <a:stretch>
                  <a:fillRect t="-1575" r="-308" b="-23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E854D8E1-66A8-4B7C-9199-E2DA01176D1F}"/>
              </a:ext>
            </a:extLst>
          </p:cNvPr>
          <p:cNvSpPr txBox="1">
            <a:spLocks/>
          </p:cNvSpPr>
          <p:nvPr/>
        </p:nvSpPr>
        <p:spPr>
          <a:xfrm>
            <a:off x="6003096" y="2259896"/>
            <a:ext cx="5947023" cy="52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Para la densidad del gas se debe usar la ecuación de Gases Ideales, ponderando en masa para obtener la densidad másica.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BE222D68-F718-4324-BA10-562B47EE5F6C}"/>
              </a:ext>
            </a:extLst>
          </p:cNvPr>
          <p:cNvSpPr txBox="1">
            <a:spLocks/>
          </p:cNvSpPr>
          <p:nvPr/>
        </p:nvSpPr>
        <p:spPr>
          <a:xfrm>
            <a:off x="6003096" y="2738820"/>
            <a:ext cx="5947023" cy="52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Para las propiedades del líquido deben ponderarse en masa las propiedades cinéticas.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C79B9C8D-8F7C-41F0-87D3-67D9FD7EAF85}"/>
              </a:ext>
            </a:extLst>
          </p:cNvPr>
          <p:cNvSpPr txBox="1">
            <a:spLocks/>
          </p:cNvSpPr>
          <p:nvPr/>
        </p:nvSpPr>
        <p:spPr>
          <a:xfrm>
            <a:off x="6003095" y="3175363"/>
            <a:ext cx="5947023" cy="52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Para el factor de flujo, en tope y fondo con estas consideraciones, se obtienen valores muy similares.</a:t>
            </a: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A5E0D1-DEA1-482B-B4CD-12E91733C53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31553" y="2712574"/>
            <a:ext cx="3844290" cy="35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22" grpId="0"/>
      <p:bldP spid="25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TEMA B. Punto V.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16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6AD9222-31B7-4C65-8CA1-457C040D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7" y="1039243"/>
            <a:ext cx="5884603" cy="212877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TEMA B (Columna de destilación T-101)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Debe ser realizado por alumnos con padrón finalizado en número impar.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Calcular 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El número de etapas de equilibrio de la torre T-101 para un reflujo externo operativo de 1.5 veces el mínimo.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El área neta de un plato que satisfaga la hidráulica de la columna de destilación (usando un factor de seguridad máximo del 80% respecto del caudal de inundación).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22181E1-1B5B-41F8-8275-05164BF35774}"/>
              </a:ext>
            </a:extLst>
          </p:cNvPr>
          <p:cNvSpPr txBox="1">
            <a:spLocks/>
          </p:cNvSpPr>
          <p:nvPr/>
        </p:nvSpPr>
        <p:spPr>
          <a:xfrm>
            <a:off x="6003099" y="1024341"/>
            <a:ext cx="5947023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Resolución: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7183B91-2517-4B22-B172-CF402A391FD3}"/>
              </a:ext>
            </a:extLst>
          </p:cNvPr>
          <p:cNvSpPr txBox="1">
            <a:spLocks/>
          </p:cNvSpPr>
          <p:nvPr/>
        </p:nvSpPr>
        <p:spPr>
          <a:xfrm>
            <a:off x="6003098" y="1307951"/>
            <a:ext cx="5947023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Una vez cerrado el BM global de la torre, se debe encontrar el reflujo mínimo.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contenido 2">
                <a:extLst>
                  <a:ext uri="{FF2B5EF4-FFF2-40B4-BE49-F238E27FC236}">
                    <a16:creationId xmlns:a16="http://schemas.microsoft.com/office/drawing/2014/main" id="{272FC6E1-0BA7-4D69-88E5-EAB99907DB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3097" y="1623251"/>
                <a:ext cx="5947023" cy="5310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dirty="0">
                    <a:solidFill>
                      <a:schemeClr val="tx1"/>
                    </a:solidFill>
                  </a:rPr>
                  <a:t>Con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se busca el punto de intersección con el equilibrio y la recta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Marcador de contenido 2">
                <a:extLst>
                  <a:ext uri="{FF2B5EF4-FFF2-40B4-BE49-F238E27FC236}">
                    <a16:creationId xmlns:a16="http://schemas.microsoft.com/office/drawing/2014/main" id="{272FC6E1-0BA7-4D69-88E5-EAB99907D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097" y="1623251"/>
                <a:ext cx="5947023" cy="531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3">
                <a:extLst>
                  <a:ext uri="{FF2B5EF4-FFF2-40B4-BE49-F238E27FC236}">
                    <a16:creationId xmlns:a16="http://schemas.microsoft.com/office/drawing/2014/main" id="{5A365B4E-9061-4E58-9CA9-878D4B2AAD7A}"/>
                  </a:ext>
                </a:extLst>
              </p:cNvPr>
              <p:cNvSpPr/>
              <p:nvPr/>
            </p:nvSpPr>
            <p:spPr>
              <a:xfrm>
                <a:off x="7482385" y="1961241"/>
                <a:ext cx="2988446" cy="157754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419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s-A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𝑞</m:t>
                                  </m:r>
                                </m:den>
                              </m:f>
                              <m:r>
                                <a:rPr lang="es-A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𝑞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den>
                              </m:f>
                            </m:e>
                            <m:e>
                              <m:sSubSup>
                                <m:sSubSup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𝑅𝑂𝑆</m:t>
                                  </m:r>
                                </m:sup>
                              </m:sSubSup>
                              <m:r>
                                <a:rPr lang="es-AR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419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𝑚</m:t>
                                      </m:r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í</m:t>
                                      </m:r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419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𝑚</m:t>
                                      </m:r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í</m:t>
                                      </m:r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s-419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+1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𝑚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í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s-AR" sz="1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Helvetica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𝑚</m:t>
                                      </m:r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í</m:t>
                                      </m:r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419" sz="1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𝑚</m:t>
                                      </m:r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í</m:t>
                                      </m:r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Helvetica" panose="020B0604020202020204" pitchFamily="34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s-419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Helvetica" panose="020B0604020202020204" pitchFamily="34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1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ángulo 13">
                <a:extLst>
                  <a:ext uri="{FF2B5EF4-FFF2-40B4-BE49-F238E27FC236}">
                    <a16:creationId xmlns:a16="http://schemas.microsoft.com/office/drawing/2014/main" id="{5A365B4E-9061-4E58-9CA9-878D4B2AA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385" y="1961241"/>
                <a:ext cx="2988446" cy="1577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FD2290B-67C7-408C-88D9-419623090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932353"/>
              </p:ext>
            </p:extLst>
          </p:nvPr>
        </p:nvGraphicFramePr>
        <p:xfrm>
          <a:off x="6187440" y="3469640"/>
          <a:ext cx="5580888" cy="283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316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5" grpId="0"/>
      <p:bldP spid="16" grpId="0" animBg="1"/>
      <p:bldGraphic spid="1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TEMA B. Punto V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17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6AD9222-31B7-4C65-8CA1-457C040D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7" y="1039243"/>
            <a:ext cx="5884603" cy="212877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TEMA B (Columna de destilación T-101)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Debe ser realizado por alumnos con padrón finalizado en número impar.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Calcular 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El número de etapas de equilibrio de la torre T-101 para un reflujo externo operativo de 1.5 veces el mínimo.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El área neta de un plato que satisfaga la hidráulica de la columna de destilación (usando un factor de seguridad máximo del 80% respecto del caudal de inundación).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22181E1-1B5B-41F8-8275-05164BF35774}"/>
              </a:ext>
            </a:extLst>
          </p:cNvPr>
          <p:cNvSpPr txBox="1">
            <a:spLocks/>
          </p:cNvSpPr>
          <p:nvPr/>
        </p:nvSpPr>
        <p:spPr>
          <a:xfrm>
            <a:off x="6003099" y="1024341"/>
            <a:ext cx="5947023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Hidráulica: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0D3E3857-B74E-4B97-A8B9-0C0D7DB7C566}"/>
              </a:ext>
            </a:extLst>
          </p:cNvPr>
          <p:cNvSpPr txBox="1">
            <a:spLocks/>
          </p:cNvSpPr>
          <p:nvPr/>
        </p:nvSpPr>
        <p:spPr>
          <a:xfrm>
            <a:off x="6003098" y="1307951"/>
            <a:ext cx="5947023" cy="636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Como el enunciado pide UN plato – y solo uno –, se debe evaluar en qué sección de la torre el plato a diseñar estará más exigido.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40348D54-BE15-45EC-9EEA-F50989805C35}"/>
              </a:ext>
            </a:extLst>
          </p:cNvPr>
          <p:cNvSpPr txBox="1">
            <a:spLocks/>
          </p:cNvSpPr>
          <p:nvPr/>
        </p:nvSpPr>
        <p:spPr>
          <a:xfrm>
            <a:off x="6033580" y="1820154"/>
            <a:ext cx="5947023" cy="636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En la sección de enriquecimiento hay mayores valores de caudal.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En el tope, la densidad del gas es menor, por lo que es más crítico.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C7FCBEBC-7FC7-4567-93A8-1AA54D54AEBE}"/>
              </a:ext>
            </a:extLst>
          </p:cNvPr>
          <p:cNvSpPr txBox="1">
            <a:spLocks/>
          </p:cNvSpPr>
          <p:nvPr/>
        </p:nvSpPr>
        <p:spPr>
          <a:xfrm>
            <a:off x="6033580" y="2432609"/>
            <a:ext cx="5947023" cy="85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Para la densidad del gas se debe usar la ecuación de Gases Ideales, ponderando en masa para obtener la densidad másica. Para la temperatura, se debe averiguar la </a:t>
            </a:r>
            <a:r>
              <a:rPr lang="es-ES" sz="1400" b="1" dirty="0">
                <a:solidFill>
                  <a:schemeClr val="tx1"/>
                </a:solidFill>
              </a:rPr>
              <a:t>temperatura de rocío </a:t>
            </a:r>
            <a:r>
              <a:rPr lang="es-ES" sz="1400" dirty="0">
                <a:solidFill>
                  <a:schemeClr val="tx1"/>
                </a:solidFill>
              </a:rPr>
              <a:t>en D.</a:t>
            </a:r>
            <a:endParaRPr lang="es-ES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123BBE-8C1D-45CE-BE59-1921FF317F5B}"/>
                  </a:ext>
                </a:extLst>
              </p:cNvPr>
              <p:cNvSpPr txBox="1"/>
              <p:nvPr/>
            </p:nvSpPr>
            <p:spPr>
              <a:xfrm>
                <a:off x="8244158" y="3249725"/>
                <a:ext cx="1525866" cy="3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123BBE-8C1D-45CE-BE59-1921FF317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158" y="3249725"/>
                <a:ext cx="1525866" cy="338426"/>
              </a:xfrm>
              <a:prstGeom prst="rect">
                <a:avLst/>
              </a:prstGeom>
              <a:blipFill>
                <a:blip r:embed="rId4"/>
                <a:stretch>
                  <a:fillRect l="-3586" r="-797" b="-196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AEBF37-1A40-4234-BAA5-6CA115F1C06C}"/>
                  </a:ext>
                </a:extLst>
              </p:cNvPr>
              <p:cNvSpPr txBox="1"/>
              <p:nvPr/>
            </p:nvSpPr>
            <p:spPr>
              <a:xfrm>
                <a:off x="8268593" y="3636727"/>
                <a:ext cx="1416029" cy="590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AEBF37-1A40-4234-BAA5-6CA115F1C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593" y="3636727"/>
                <a:ext cx="1416029" cy="5903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EDCE99-EB2F-40B1-8ABB-3ABBC9ADE907}"/>
                  </a:ext>
                </a:extLst>
              </p:cNvPr>
              <p:cNvSpPr txBox="1"/>
              <p:nvPr/>
            </p:nvSpPr>
            <p:spPr>
              <a:xfrm>
                <a:off x="8268593" y="4188259"/>
                <a:ext cx="1416029" cy="590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EDCE99-EB2F-40B1-8ABB-3ABBC9ADE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593" y="4188259"/>
                <a:ext cx="1416029" cy="5903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99B690-5089-4879-9A61-391AA6FF62F8}"/>
                  </a:ext>
                </a:extLst>
              </p:cNvPr>
              <p:cNvSpPr txBox="1"/>
              <p:nvPr/>
            </p:nvSpPr>
            <p:spPr>
              <a:xfrm>
                <a:off x="7591447" y="4915169"/>
                <a:ext cx="2831288" cy="693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99B690-5089-4879-9A61-391AA6FF6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447" y="4915169"/>
                <a:ext cx="2831288" cy="6933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D07BF7ED-4B60-44E8-8D21-197F6FBC9646}"/>
              </a:ext>
            </a:extLst>
          </p:cNvPr>
          <p:cNvSpPr txBox="1">
            <a:spLocks/>
          </p:cNvSpPr>
          <p:nvPr/>
        </p:nvSpPr>
        <p:spPr>
          <a:xfrm>
            <a:off x="6003095" y="5712609"/>
            <a:ext cx="5947023" cy="53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Despejo la temperatura de la presión de saturación, según Antoine.</a:t>
            </a:r>
          </a:p>
        </p:txBody>
      </p:sp>
    </p:spTree>
    <p:extLst>
      <p:ext uri="{BB962C8B-B14F-4D97-AF65-F5344CB8AC3E}">
        <p14:creationId xmlns:p14="http://schemas.microsoft.com/office/powerpoint/2010/main" val="28858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5" grpId="0"/>
      <p:bldP spid="16" grpId="0"/>
      <p:bldP spid="20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TEMA B. Punto V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18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6AD9222-31B7-4C65-8CA1-457C040D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7" y="1039243"/>
            <a:ext cx="5884603" cy="212877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TEMA B (Columna de destilación T-101)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Debe ser realizado por alumnos con padrón finalizado en número impar.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Calcular 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El número de etapas de equilibrio de la torre T-101 para un reflujo externo operativo de 1.5 veces el mínimo.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El área neta de un plato que satisfaga la hidráulica de la columna de destilación (usando un factor de seguridad máximo del 80% respecto del caudal de inundación).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22181E1-1B5B-41F8-8275-05164BF35774}"/>
              </a:ext>
            </a:extLst>
          </p:cNvPr>
          <p:cNvSpPr txBox="1">
            <a:spLocks/>
          </p:cNvSpPr>
          <p:nvPr/>
        </p:nvSpPr>
        <p:spPr>
          <a:xfrm>
            <a:off x="6003099" y="1024341"/>
            <a:ext cx="5947023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Hidráulica: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139ED6-D6F6-4A38-99F4-C90520F76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4" t="2170"/>
          <a:stretch/>
        </p:blipFill>
        <p:spPr>
          <a:xfrm>
            <a:off x="628650" y="3162300"/>
            <a:ext cx="5369472" cy="3154665"/>
          </a:xfrm>
          <a:prstGeom prst="rect">
            <a:avLst/>
          </a:prstGeom>
        </p:spPr>
      </p:pic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C56B3B80-0620-41D0-8E51-334CCDDFEDB6}"/>
              </a:ext>
            </a:extLst>
          </p:cNvPr>
          <p:cNvSpPr txBox="1">
            <a:spLocks/>
          </p:cNvSpPr>
          <p:nvPr/>
        </p:nvSpPr>
        <p:spPr>
          <a:xfrm>
            <a:off x="5998122" y="1305240"/>
            <a:ext cx="5947023" cy="52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Para las propiedades del líquido deben ponderarse en masa las propiedades cinéticas. Para obtener las propiedades, utilizamos la ecuación de Raoult:</a:t>
            </a:r>
            <a:endParaRPr lang="es-ES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C0B80A-C96D-4E33-A775-0B05AE151CF3}"/>
                  </a:ext>
                </a:extLst>
              </p:cNvPr>
              <p:cNvSpPr txBox="1"/>
              <p:nvPr/>
            </p:nvSpPr>
            <p:spPr>
              <a:xfrm>
                <a:off x="8487998" y="1833927"/>
                <a:ext cx="1525866" cy="3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5C0B80A-C96D-4E33-A775-0B05AE151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998" y="1833927"/>
                <a:ext cx="1525866" cy="338426"/>
              </a:xfrm>
              <a:prstGeom prst="rect">
                <a:avLst/>
              </a:prstGeom>
              <a:blipFill>
                <a:blip r:embed="rId5"/>
                <a:stretch>
                  <a:fillRect l="-3586" r="-797" b="-2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Marcador de contenido 2">
                <a:extLst>
                  <a:ext uri="{FF2B5EF4-FFF2-40B4-BE49-F238E27FC236}">
                    <a16:creationId xmlns:a16="http://schemas.microsoft.com/office/drawing/2014/main" id="{6E717941-C971-4BB5-AF14-D1D56648B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8122" y="2236630"/>
                <a:ext cx="5947023" cy="5286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Se deben poner 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CAUDALES MÁSICOS</a:t>
                </a:r>
                <a:r>
                  <a:rPr lang="es-ES" sz="1400" dirty="0">
                    <a:solidFill>
                      <a:schemeClr val="tx1"/>
                    </a:solidFill>
                  </a:rPr>
                  <a:t>, para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</a:t>
                </a:r>
                <a:endParaRPr lang="es-E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Marcador de contenido 2">
                <a:extLst>
                  <a:ext uri="{FF2B5EF4-FFF2-40B4-BE49-F238E27FC236}">
                    <a16:creationId xmlns:a16="http://schemas.microsoft.com/office/drawing/2014/main" id="{6E717941-C971-4BB5-AF14-D1D56648B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122" y="2236630"/>
                <a:ext cx="5947023" cy="528687"/>
              </a:xfrm>
              <a:prstGeom prst="rect">
                <a:avLst/>
              </a:prstGeom>
              <a:blipFill>
                <a:blip r:embed="rId6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>
            <a:extLst>
              <a:ext uri="{FF2B5EF4-FFF2-40B4-BE49-F238E27FC236}">
                <a16:creationId xmlns:a16="http://schemas.microsoft.com/office/drawing/2014/main" id="{D26CC7AB-1416-4328-BB97-4448CADE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73" y="2836300"/>
            <a:ext cx="4698860" cy="31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543100"/>
            <a:ext cx="9875520" cy="919940"/>
          </a:xfrm>
        </p:spPr>
        <p:txBody>
          <a:bodyPr/>
          <a:lstStyle/>
          <a:p>
            <a:r>
              <a:rPr lang="es-AR" dirty="0" err="1"/>
              <a:t>Feel</a:t>
            </a:r>
            <a:r>
              <a:rPr lang="es-AR" dirty="0"/>
              <a:t> Free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Draw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2" descr="Nueva marca difusion - 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71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Enunciado (Datos)</a:t>
            </a:r>
            <a:r>
              <a:rPr lang="x-none" dirty="0"/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11397" y="1039243"/>
                <a:ext cx="6720953" cy="5267680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u="sng" dirty="0">
                    <a:solidFill>
                      <a:schemeClr val="tx1"/>
                    </a:solidFill>
                  </a:rPr>
                  <a:t>Objetivo y motivación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: Se quieren separar A y B porque tienen alto valor de mercado.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𝟏𝟐𝟎𝟎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𝒎𝒎𝑯𝒈</m:t>
                    </m:r>
                    <m:r>
                      <a:rPr lang="es-E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es-E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℃, </m:t>
                    </m:r>
                  </m:oMath>
                </a14:m>
                <a:endParaRPr lang="es-ES" sz="1400" b="1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IQ: </a:t>
                </a:r>
                <a14:m>
                  <m:oMath xmlns:m="http://schemas.openxmlformats.org/officeDocument/2006/math"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p>
                          <m:sSup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𝟑𝟒</m:t>
                    </m:r>
                    <m:r>
                      <a:rPr lang="es-ES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s-ES" sz="1400" b="1" i="1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F’: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sSup>
                          <m:sSup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s-ES" sz="1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s-E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𝟖𝟎</m:t>
                    </m:r>
                    <m:r>
                      <a:rPr lang="es-ES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sSup>
                          <m:sSup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p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𝟑𝟒</m:t>
                    </m:r>
                  </m:oMath>
                </a14:m>
                <a:endParaRPr lang="es-ES" sz="1400" b="1" i="1" dirty="0">
                  <a:solidFill>
                    <a:schemeClr val="tx1"/>
                  </a:solidFill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u="sng" dirty="0">
                    <a:solidFill>
                      <a:schemeClr val="tx1"/>
                    </a:solidFill>
                  </a:rPr>
                  <a:t>Descripción de los equipos:</a:t>
                </a:r>
                <a:r>
                  <a:rPr lang="es-ES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T-101: platos, </a:t>
                </a:r>
                <a14:m>
                  <m:oMath xmlns:m="http://schemas.openxmlformats.org/officeDocument/2006/math"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, Condensador parcial, </a:t>
                </a:r>
                <a:r>
                  <a:rPr lang="es-ES" sz="1400" b="1" dirty="0" err="1">
                    <a:solidFill>
                      <a:schemeClr val="tx1"/>
                    </a:solidFill>
                  </a:rPr>
                  <a:t>Reboiler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 total, isobárica,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sub>
                    </m:sSub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endParaRPr lang="es-ES" sz="1400" b="1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AB-101: absorción, contracorriente, relleno,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𝟐𝟓𝟓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𝟏𝟗𝟎</m:t>
                    </m:r>
                    <m:f>
                      <m:fPr>
                        <m:type m:val="skw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f>
                      <m:fPr>
                        <m:type m:val="skw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𝒌𝒎𝒐𝒍</m:t>
                        </m:r>
                      </m:num>
                      <m:den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sSup>
                          <m:sSup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sSup>
                          <m:sSup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, isotérmica.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ELL-101: extracción líquido-líquido, contracorriente, NO se sabe el número de etapas, </a:t>
                </a:r>
                <a14:m>
                  <m:oMath xmlns:m="http://schemas.openxmlformats.org/officeDocument/2006/math"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𝟒𝟓𝟎𝟎𝟎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, solvente entra puro con sustancia S, especificación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s-ES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 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E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397" y="1039243"/>
                <a:ext cx="6720953" cy="5267680"/>
              </a:xfrm>
              <a:blipFill>
                <a:blip r:embed="rId3"/>
                <a:stretch>
                  <a:fillRect t="-116" r="-27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2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CACE9-AC8B-481B-930C-8FEF0B2DA95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35" y="914865"/>
            <a:ext cx="4835978" cy="5331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97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288" y="2966260"/>
            <a:ext cx="9880092" cy="919940"/>
          </a:xfrm>
        </p:spPr>
        <p:txBody>
          <a:bodyPr>
            <a:normAutofit/>
          </a:bodyPr>
          <a:lstStyle/>
          <a:p>
            <a:pPr algn="ctr"/>
            <a:r>
              <a:rPr lang="es-AR" sz="5400" dirty="0"/>
              <a:t>¡</a:t>
            </a:r>
            <a:r>
              <a:rPr lang="x-none" sz="5400"/>
              <a:t>Buen </a:t>
            </a:r>
            <a:r>
              <a:rPr lang="x-none" sz="5400" dirty="0"/>
              <a:t>fin de semana!</a:t>
            </a:r>
            <a:endParaRPr lang="en-US" sz="5400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2" descr="Nueva marca difusion - 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85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Enunciado (Datos)</a:t>
            </a:r>
            <a:r>
              <a:rPr lang="x-none" dirty="0"/>
              <a:t>	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3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CACE9-AC8B-481B-930C-8FEF0B2DA9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73" y="914865"/>
            <a:ext cx="4649967" cy="533191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D2B01D9-BD9D-4588-85C8-AB71249E3B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7269906"/>
                  </p:ext>
                </p:extLst>
              </p:nvPr>
            </p:nvGraphicFramePr>
            <p:xfrm>
              <a:off x="635727" y="3520481"/>
              <a:ext cx="6066647" cy="24008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9564">
                      <a:extLst>
                        <a:ext uri="{9D8B030D-6E8A-4147-A177-3AD203B41FA5}">
                          <a16:colId xmlns:a16="http://schemas.microsoft.com/office/drawing/2014/main" val="2703676628"/>
                        </a:ext>
                      </a:extLst>
                    </a:gridCol>
                    <a:gridCol w="1030049">
                      <a:extLst>
                        <a:ext uri="{9D8B030D-6E8A-4147-A177-3AD203B41FA5}">
                          <a16:colId xmlns:a16="http://schemas.microsoft.com/office/drawing/2014/main" val="3291830934"/>
                        </a:ext>
                      </a:extLst>
                    </a:gridCol>
                    <a:gridCol w="1022722">
                      <a:extLst>
                        <a:ext uri="{9D8B030D-6E8A-4147-A177-3AD203B41FA5}">
                          <a16:colId xmlns:a16="http://schemas.microsoft.com/office/drawing/2014/main" val="1677209890"/>
                        </a:ext>
                      </a:extLst>
                    </a:gridCol>
                    <a:gridCol w="1020285">
                      <a:extLst>
                        <a:ext uri="{9D8B030D-6E8A-4147-A177-3AD203B41FA5}">
                          <a16:colId xmlns:a16="http://schemas.microsoft.com/office/drawing/2014/main" val="349577283"/>
                        </a:ext>
                      </a:extLst>
                    </a:gridCol>
                    <a:gridCol w="1834027">
                      <a:extLst>
                        <a:ext uri="{9D8B030D-6E8A-4147-A177-3AD203B41FA5}">
                          <a16:colId xmlns:a16="http://schemas.microsoft.com/office/drawing/2014/main" val="2495588222"/>
                        </a:ext>
                      </a:extLst>
                    </a:gridCol>
                  </a:tblGrid>
                  <a:tr h="196535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Parcial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Total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157721257"/>
                      </a:ext>
                    </a:extLst>
                  </a:tr>
                  <a:tr h="33244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A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Sustancia B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C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252580655"/>
                      </a:ext>
                    </a:extLst>
                  </a:tr>
                  <a:tr h="328829">
                    <a:tc vMerge="1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extLst>
                      <a:ext uri="{0D108BD9-81ED-4DB2-BD59-A6C34878D82A}">
                        <a16:rowId xmlns:a16="http://schemas.microsoft.com/office/drawing/2014/main" val="2324123651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dirty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012865773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088759503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548180282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296642442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9984565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131862650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58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D2B01D9-BD9D-4588-85C8-AB71249E3B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7269906"/>
                  </p:ext>
                </p:extLst>
              </p:nvPr>
            </p:nvGraphicFramePr>
            <p:xfrm>
              <a:off x="635727" y="3520481"/>
              <a:ext cx="6066647" cy="24008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9564">
                      <a:extLst>
                        <a:ext uri="{9D8B030D-6E8A-4147-A177-3AD203B41FA5}">
                          <a16:colId xmlns:a16="http://schemas.microsoft.com/office/drawing/2014/main" val="2703676628"/>
                        </a:ext>
                      </a:extLst>
                    </a:gridCol>
                    <a:gridCol w="1030049">
                      <a:extLst>
                        <a:ext uri="{9D8B030D-6E8A-4147-A177-3AD203B41FA5}">
                          <a16:colId xmlns:a16="http://schemas.microsoft.com/office/drawing/2014/main" val="3291830934"/>
                        </a:ext>
                      </a:extLst>
                    </a:gridCol>
                    <a:gridCol w="1022722">
                      <a:extLst>
                        <a:ext uri="{9D8B030D-6E8A-4147-A177-3AD203B41FA5}">
                          <a16:colId xmlns:a16="http://schemas.microsoft.com/office/drawing/2014/main" val="1677209890"/>
                        </a:ext>
                      </a:extLst>
                    </a:gridCol>
                    <a:gridCol w="1020285">
                      <a:extLst>
                        <a:ext uri="{9D8B030D-6E8A-4147-A177-3AD203B41FA5}">
                          <a16:colId xmlns:a16="http://schemas.microsoft.com/office/drawing/2014/main" val="349577283"/>
                        </a:ext>
                      </a:extLst>
                    </a:gridCol>
                    <a:gridCol w="1834027">
                      <a:extLst>
                        <a:ext uri="{9D8B030D-6E8A-4147-A177-3AD203B41FA5}">
                          <a16:colId xmlns:a16="http://schemas.microsoft.com/office/drawing/2014/main" val="2495588222"/>
                        </a:ext>
                      </a:extLst>
                    </a:gridCol>
                  </a:tblGrid>
                  <a:tr h="213360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Parcial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Total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157721257"/>
                      </a:ext>
                    </a:extLst>
                  </a:tr>
                  <a:tr h="33244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A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Sustancia B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C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252580655"/>
                      </a:ext>
                    </a:extLst>
                  </a:tr>
                  <a:tr h="328829">
                    <a:tc vMerge="1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113018" t="-183333" r="-379290" b="-47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214286" t="-183333" r="-281548" b="-47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314286" t="-183333" r="-181548" b="-47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231229" t="-183333" r="-1329" b="-47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123651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526" t="-402632" r="-426316" b="-5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3018" t="-402632" r="-379290" b="-5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286" t="-402632" r="-281548" b="-5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286" t="-402632" r="-181548" b="-5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01286577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526" t="-545714" r="-426316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286" t="-545714" r="-181548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08875950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526" t="-645714" r="-426316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286" t="-645714" r="-18154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54818028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526" t="-745714" r="-426316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29664244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526" t="-845714" r="-426316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99845659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526" t="-945714" r="-426316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3018" t="-945714" r="-37929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286" t="-945714" r="-2815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286" t="-945714" r="-18154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131862650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526" t="-963158" r="-426316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1229" t="-963158" r="-1329" b="-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583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1746D661-7239-412B-AB20-9CEB6729D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1397" y="1039243"/>
                <a:ext cx="7108576" cy="2751064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u="sng" dirty="0">
                    <a:solidFill>
                      <a:schemeClr val="tx1"/>
                    </a:solidFill>
                  </a:rPr>
                  <a:t>Propiedades de las corrientes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Termodinámicas: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  <m:sup>
                            <m:r>
                              <a:rPr lang="es-ES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p>
                        </m:sSubSup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𝑴𝒓</m:t>
                    </m:r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, constantes de Antoine (Ecuación de Antoine).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Cinéticas: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  <m:r>
                      <a:rPr lang="es-E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s-ES" sz="1400" b="1" dirty="0">
                  <a:solidFill>
                    <a:schemeClr val="tx1"/>
                  </a:solidFill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u="sng" dirty="0">
                    <a:solidFill>
                      <a:schemeClr val="tx1"/>
                    </a:solidFill>
                  </a:rPr>
                  <a:t>Equilibrio Líquido – Líquido</a:t>
                </a:r>
                <a:r>
                  <a:rPr lang="es-ES" sz="14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Tabla. Innecesaria porque fue provisto el gráfico ternario 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Gráficos: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Eckert, Inundación para torre de platos, Gráfico ternario (Equilátero), </a:t>
                </a:r>
                <a:r>
                  <a:rPr lang="es-ES" sz="1400" b="1" dirty="0" err="1">
                    <a:solidFill>
                      <a:schemeClr val="tx1"/>
                    </a:solidFill>
                  </a:rPr>
                  <a:t>Colburn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b="1" u="sng" dirty="0">
                    <a:solidFill>
                      <a:schemeClr val="tx1"/>
                    </a:solidFill>
                  </a:rPr>
                  <a:t>Caudales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:</a:t>
                </a:r>
                <a:endParaRPr lang="es-ES" sz="1400" b="1" u="sng" dirty="0">
                  <a:solidFill>
                    <a:schemeClr val="tx1"/>
                  </a:solidFill>
                </a:endParaRP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endParaRPr lang="es-E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Marcador de contenido 2">
                <a:extLst>
                  <a:ext uri="{FF2B5EF4-FFF2-40B4-BE49-F238E27FC236}">
                    <a16:creationId xmlns:a16="http://schemas.microsoft.com/office/drawing/2014/main" id="{1746D661-7239-412B-AB20-9CEB6729D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397" y="1039243"/>
                <a:ext cx="7108576" cy="2751064"/>
              </a:xfrm>
              <a:blipFill>
                <a:blip r:embed="rId6"/>
                <a:stretch>
                  <a:fillRect t="-22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66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Enunciado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4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CACE9-AC8B-481B-930C-8FEF0B2DA9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73" y="914865"/>
            <a:ext cx="4649967" cy="5331918"/>
          </a:xfrm>
          <a:prstGeom prst="rect">
            <a:avLst/>
          </a:prstGeom>
          <a:noFill/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746D661-7239-412B-AB20-9CEB6729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7" y="1039242"/>
            <a:ext cx="7108576" cy="5156355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Se deberá 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es-ES" sz="1400" b="1" dirty="0">
                <a:solidFill>
                  <a:schemeClr val="tx1"/>
                </a:solidFill>
              </a:rPr>
              <a:t>Resolver el balance de materia de todo el sistema, completando la tabla con los caudales parciales y totales de todas las corrientes.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es-ES" sz="1400" b="1" dirty="0">
                <a:solidFill>
                  <a:schemeClr val="tx1"/>
                </a:solidFill>
              </a:rPr>
              <a:t>Determinar el número de etapas requeridas para obtener en el refinado una concentración del 2% m/m de A, utilizando 45.000 kg/h de Solvente puro.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es-ES" sz="1400" b="1" dirty="0">
                <a:solidFill>
                  <a:schemeClr val="tx1"/>
                </a:solidFill>
              </a:rPr>
              <a:t>Indicar las cantidades de Extracto y Refinado a la salida del extractor.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es-ES" sz="1400" b="1" dirty="0">
                <a:solidFill>
                  <a:schemeClr val="tx1"/>
                </a:solidFill>
              </a:rPr>
              <a:t>Indicar cómo calcularía el caudal de solvente mínimo para el equipo en las condiciones de operación.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endParaRPr lang="es-ES" sz="1400" b="1" u="sng" dirty="0">
              <a:solidFill>
                <a:schemeClr val="tx1"/>
              </a:solidFill>
            </a:endParaRP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TEMA A (Torre Absorbedora AB-101)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Debe ser realizado por alumnos con padrón finalizado en número par.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Calcular: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La temperatura a la que trabaja la columna AB-101.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La altura de relleno necesaria para la columna AB-101 (usando un factor de seguridad del 80% respecto del caudal de inundación).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s-ES" sz="1400" b="1" u="sng" dirty="0">
              <a:solidFill>
                <a:schemeClr val="tx1"/>
              </a:solidFill>
            </a:endParaRP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TEMA B (Columna de destilación T-101)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Debe ser realizado por alumnos con padrón finalizado en número impar.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dirty="0">
                <a:solidFill>
                  <a:schemeClr val="tx1"/>
                </a:solidFill>
              </a:rPr>
              <a:t>Calcular 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El número de etapas de equilibrio de la torre T-101 para un reflujo externo operativo de 1.5 veces el mínimo.</a:t>
            </a:r>
          </a:p>
          <a:p>
            <a:pPr marL="445770" indent="-4000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 startAt="5"/>
            </a:pPr>
            <a:r>
              <a:rPr lang="es-ES" sz="1400" b="1" dirty="0">
                <a:solidFill>
                  <a:schemeClr val="tx1"/>
                </a:solidFill>
              </a:rPr>
              <a:t>El área neta de un plato que satisfaga la hidráulica de la columna de destilación (usando un factor de seguridad máximo del 80% respecto del caudal de inundación).</a:t>
            </a:r>
          </a:p>
        </p:txBody>
      </p:sp>
    </p:spTree>
    <p:extLst>
      <p:ext uri="{BB962C8B-B14F-4D97-AF65-F5344CB8AC3E}">
        <p14:creationId xmlns:p14="http://schemas.microsoft.com/office/powerpoint/2010/main" val="364247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5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CACE9-AC8B-481B-930C-8FEF0B2DA9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73" y="914865"/>
            <a:ext cx="4649967" cy="5331918"/>
          </a:xfrm>
          <a:prstGeom prst="rect">
            <a:avLst/>
          </a:prstGeom>
          <a:noFill/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746D661-7239-412B-AB20-9CEB6729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0" y="2062330"/>
            <a:ext cx="7108576" cy="3696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Balance de Energía (IQ):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Marcador de contenido 2">
                <a:extLst>
                  <a:ext uri="{FF2B5EF4-FFF2-40B4-BE49-F238E27FC236}">
                    <a16:creationId xmlns:a16="http://schemas.microsoft.com/office/drawing/2014/main" id="{C0960273-2E39-4CA5-938F-AF580BCA40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60" y="2338437"/>
                <a:ext cx="7108576" cy="8117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Corbel" pitchFamily="34" charset="0"/>
                  <a:buNone/>
                </a:pPr>
                <a:r>
                  <a:rPr lang="es-ES" sz="1400" dirty="0">
                    <a:solidFill>
                      <a:schemeClr val="tx1"/>
                    </a:solidFill>
                  </a:rPr>
                  <a:t>Consideraciones: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La corriente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se enfría. La corriente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es vapor sobrecalentado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 Por lo tanto, la corriente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también. No hay cambio de fase en esta corriente.</a:t>
                </a:r>
              </a:p>
            </p:txBody>
          </p:sp>
        </mc:Choice>
        <mc:Fallback>
          <p:sp>
            <p:nvSpPr>
              <p:cNvPr id="12" name="Marcador de contenido 2">
                <a:extLst>
                  <a:ext uri="{FF2B5EF4-FFF2-40B4-BE49-F238E27FC236}">
                    <a16:creationId xmlns:a16="http://schemas.microsoft.com/office/drawing/2014/main" id="{C0960273-2E39-4CA5-938F-AF580BCA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0" y="2338437"/>
                <a:ext cx="7108576" cy="811764"/>
              </a:xfrm>
              <a:prstGeom prst="rect">
                <a:avLst/>
              </a:prstGeom>
              <a:blipFill>
                <a:blip r:embed="rId5"/>
                <a:stretch>
                  <a:fillRect t="-1504" r="-171" b="-751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B1297FC-3992-4E29-84E1-3CE8E1F4544E}"/>
              </a:ext>
            </a:extLst>
          </p:cNvPr>
          <p:cNvSpPr/>
          <p:nvPr/>
        </p:nvSpPr>
        <p:spPr>
          <a:xfrm>
            <a:off x="7641771" y="3181739"/>
            <a:ext cx="783772" cy="7557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Marcador de contenido 2">
                <a:extLst>
                  <a:ext uri="{FF2B5EF4-FFF2-40B4-BE49-F238E27FC236}">
                    <a16:creationId xmlns:a16="http://schemas.microsoft.com/office/drawing/2014/main" id="{525BEF1B-27E3-42DB-8222-07A973414E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60" y="3216603"/>
                <a:ext cx="7108576" cy="5093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La corriente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sale saturada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E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(desconocida). En la torre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−101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se despoja de componentes más pesados, isotérmicamente. Luego, la corriente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será vapor sobrecalentado.</a:t>
                </a:r>
              </a:p>
            </p:txBody>
          </p:sp>
        </mc:Choice>
        <mc:Fallback>
          <p:sp>
            <p:nvSpPr>
              <p:cNvPr id="13" name="Marcador de contenido 2">
                <a:extLst>
                  <a:ext uri="{FF2B5EF4-FFF2-40B4-BE49-F238E27FC236}">
                    <a16:creationId xmlns:a16="http://schemas.microsoft.com/office/drawing/2014/main" id="{525BEF1B-27E3-42DB-8222-07A973414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0" y="3216603"/>
                <a:ext cx="7108576" cy="509343"/>
              </a:xfrm>
              <a:prstGeom prst="rect">
                <a:avLst/>
              </a:prstGeom>
              <a:blipFill>
                <a:blip r:embed="rId6"/>
                <a:stretch>
                  <a:fillRect t="-1205" r="-86" b="-72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B368128-3844-4D8B-BA60-D1FB71091F46}"/>
              </a:ext>
            </a:extLst>
          </p:cNvPr>
          <p:cNvSpPr txBox="1">
            <a:spLocks/>
          </p:cNvSpPr>
          <p:nvPr/>
        </p:nvSpPr>
        <p:spPr>
          <a:xfrm>
            <a:off x="222060" y="1083740"/>
            <a:ext cx="7108576" cy="36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Análisis previos: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Marcador de contenido 2">
                <a:extLst>
                  <a:ext uri="{FF2B5EF4-FFF2-40B4-BE49-F238E27FC236}">
                    <a16:creationId xmlns:a16="http://schemas.microsoft.com/office/drawing/2014/main" id="{EF93C6AA-B264-4A9F-9BF5-BEEF2C5A31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254" y="1323948"/>
                <a:ext cx="7108576" cy="5093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Del análisis de presiones de saturación, se desprende que las volatilidades crecientes de las sustancias son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5" name="Marcador de contenido 2">
                <a:extLst>
                  <a:ext uri="{FF2B5EF4-FFF2-40B4-BE49-F238E27FC236}">
                    <a16:creationId xmlns:a16="http://schemas.microsoft.com/office/drawing/2014/main" id="{EF93C6AA-B264-4A9F-9BF5-BEEF2C5A3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4" y="1323948"/>
                <a:ext cx="7108576" cy="509343"/>
              </a:xfrm>
              <a:prstGeom prst="rect">
                <a:avLst/>
              </a:prstGeom>
              <a:blipFill>
                <a:blip r:embed="rId7"/>
                <a:stretch>
                  <a:fillRect t="-5952" r="-171" b="-59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Marcador de contenido 2">
                <a:extLst>
                  <a:ext uri="{FF2B5EF4-FFF2-40B4-BE49-F238E27FC236}">
                    <a16:creationId xmlns:a16="http://schemas.microsoft.com/office/drawing/2014/main" id="{70860BFC-4BE2-409D-99C4-5934DA71A1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60" y="1806830"/>
                <a:ext cx="7108576" cy="3696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Por el tope de la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−101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, saldrá la mayoría de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400" dirty="0" smtClean="0">
                    <a:solidFill>
                      <a:schemeClr val="tx1"/>
                    </a:solidFill>
                  </a:rPr>
                  <a:t>; por </a:t>
                </a:r>
                <a:r>
                  <a:rPr lang="es-ES" sz="1400" dirty="0">
                    <a:solidFill>
                      <a:schemeClr val="tx1"/>
                    </a:solidFill>
                  </a:rPr>
                  <a:t>el </a:t>
                </a:r>
                <a:r>
                  <a:rPr lang="es-ES" sz="1400" dirty="0" smtClean="0">
                    <a:solidFill>
                      <a:schemeClr val="tx1"/>
                    </a:solidFill>
                  </a:rPr>
                  <a:t>fondo, </a:t>
                </a:r>
                <a:r>
                  <a:rPr lang="es-ES" sz="1400" dirty="0">
                    <a:solidFill>
                      <a:schemeClr val="tx1"/>
                    </a:solidFill>
                  </a:rPr>
                  <a:t>saldrá la mayoría de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6" name="Marcador de contenido 2">
                <a:extLst>
                  <a:ext uri="{FF2B5EF4-FFF2-40B4-BE49-F238E27FC236}">
                    <a16:creationId xmlns:a16="http://schemas.microsoft.com/office/drawing/2014/main" id="{70860BFC-4BE2-409D-99C4-5934DA71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0" y="1806830"/>
                <a:ext cx="7108576" cy="369681"/>
              </a:xfrm>
              <a:prstGeom prst="rect">
                <a:avLst/>
              </a:prstGeom>
              <a:blipFill>
                <a:blip r:embed="rId8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Marcador de contenido 2">
                <a:extLst>
                  <a:ext uri="{FF2B5EF4-FFF2-40B4-BE49-F238E27FC236}">
                    <a16:creationId xmlns:a16="http://schemas.microsoft.com/office/drawing/2014/main" id="{72A7669C-F571-4C1F-97F9-25F57B9EFD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60" y="3847747"/>
                <a:ext cx="7108576" cy="5093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La corriente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E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se calienta en el intercambiador. Luego, la corriente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s-E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será vapor sobrecalentado. No hay cambio de fase en esta corriente.</a:t>
                </a:r>
              </a:p>
            </p:txBody>
          </p:sp>
        </mc:Choice>
        <mc:Fallback>
          <p:sp>
            <p:nvSpPr>
              <p:cNvPr id="17" name="Marcador de contenido 2">
                <a:extLst>
                  <a:ext uri="{FF2B5EF4-FFF2-40B4-BE49-F238E27FC236}">
                    <a16:creationId xmlns:a16="http://schemas.microsoft.com/office/drawing/2014/main" id="{72A7669C-F571-4C1F-97F9-25F57B9EF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0" y="3847747"/>
                <a:ext cx="7108576" cy="509343"/>
              </a:xfrm>
              <a:prstGeom prst="rect">
                <a:avLst/>
              </a:prstGeom>
              <a:blipFill>
                <a:blip r:embed="rId9"/>
                <a:stretch>
                  <a:fillRect t="-5952" r="-171" b="-59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95F7B245-5AC3-4B3C-B87D-977B1183DA65}"/>
              </a:ext>
            </a:extLst>
          </p:cNvPr>
          <p:cNvSpPr txBox="1">
            <a:spLocks/>
          </p:cNvSpPr>
          <p:nvPr/>
        </p:nvSpPr>
        <p:spPr>
          <a:xfrm>
            <a:off x="222060" y="4521488"/>
            <a:ext cx="7188390" cy="344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Por lo tanto, solo se intercambia calor sensible en el equipo. Se puede plantear entonces que: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74F745-FE48-4F3E-879C-BEF6B141E959}"/>
                  </a:ext>
                </a:extLst>
              </p:cNvPr>
              <p:cNvSpPr txBox="1"/>
              <p:nvPr/>
            </p:nvSpPr>
            <p:spPr>
              <a:xfrm>
                <a:off x="2915945" y="4847455"/>
                <a:ext cx="2778709" cy="330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𝐹𝐶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𝑚𝑖𝑥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74F745-FE48-4F3E-879C-BEF6B141E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45" y="4847455"/>
                <a:ext cx="2778709" cy="330475"/>
              </a:xfrm>
              <a:prstGeom prst="rect">
                <a:avLst/>
              </a:prstGeom>
              <a:blipFill>
                <a:blip r:embed="rId10"/>
                <a:stretch>
                  <a:fillRect l="-1535" t="-1852" b="-1851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6BE4FF-1905-4D6D-AA04-2A126492EFEA}"/>
                  </a:ext>
                </a:extLst>
              </p:cNvPr>
              <p:cNvSpPr txBox="1"/>
              <p:nvPr/>
            </p:nvSpPr>
            <p:spPr>
              <a:xfrm>
                <a:off x="1250663" y="5464967"/>
                <a:ext cx="1905843" cy="67108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𝐹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m:rPr>
                              <m:nor/>
                            </m:rPr>
                            <a:rPr lang="es-AR" dirty="0"/>
                            <m:t> 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6BE4FF-1905-4D6D-AA04-2A126492E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63" y="5464967"/>
                <a:ext cx="1905843" cy="6710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BF84E-FA8E-4433-ACF4-6BCA6288BA1C}"/>
                  </a:ext>
                </a:extLst>
              </p:cNvPr>
              <p:cNvSpPr txBox="1"/>
              <p:nvPr/>
            </p:nvSpPr>
            <p:spPr>
              <a:xfrm>
                <a:off x="5553596" y="5464967"/>
                <a:ext cx="1752275" cy="61741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𝐹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m:rPr>
                              <m:nor/>
                            </m:rPr>
                            <a:rPr lang="es-AR" dirty="0"/>
                            <m:t> 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8BF84E-FA8E-4433-ACF4-6BCA6288B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596" y="5464967"/>
                <a:ext cx="1752275" cy="6174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1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3" grpId="0" animBg="1"/>
      <p:bldP spid="13" grpId="0"/>
      <p:bldP spid="14" grpId="0" build="p"/>
      <p:bldP spid="15" grpId="0"/>
      <p:bldP spid="16" grpId="0"/>
      <p:bldP spid="17" grpId="0"/>
      <p:bldP spid="19" grpId="0"/>
      <p:bldP spid="4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6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CACE9-AC8B-481B-930C-8FEF0B2DA9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73" y="914865"/>
            <a:ext cx="4649967" cy="5331918"/>
          </a:xfrm>
          <a:prstGeom prst="rect">
            <a:avLst/>
          </a:prstGeom>
          <a:noFill/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746D661-7239-412B-AB20-9CEB6729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0" y="1035525"/>
            <a:ext cx="7108576" cy="3696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Balance de Materia (AB-101):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arcador de contenido 2">
                <a:extLst>
                  <a:ext uri="{FF2B5EF4-FFF2-40B4-BE49-F238E27FC236}">
                    <a16:creationId xmlns:a16="http://schemas.microsoft.com/office/drawing/2014/main" id="{C0960273-2E39-4CA5-938F-AF580BCA40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2060" y="1312345"/>
                <a:ext cx="7108576" cy="8117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400" dirty="0">
                    <a:solidFill>
                      <a:schemeClr val="tx1"/>
                    </a:solidFill>
                  </a:rPr>
                  <a:t>Consideraciones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400" dirty="0">
                    <a:solidFill>
                      <a:schemeClr val="tx1"/>
                    </a:solidFill>
                  </a:rPr>
                  <a:t>Como se quiere recuperar la sustancia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en esta etapa, las corrientes gaseosas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pierden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. Es decir que la sustancia </a:t>
                </a:r>
                <a14:m>
                  <m:oMath xmlns:m="http://schemas.openxmlformats.org/officeDocument/2006/math">
                    <m:r>
                      <a:rPr lang="es-E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1400" dirty="0">
                    <a:solidFill>
                      <a:schemeClr val="tx1"/>
                    </a:solidFill>
                  </a:rPr>
                  <a:t> es la inerte. </a:t>
                </a:r>
              </a:p>
            </p:txBody>
          </p:sp>
        </mc:Choice>
        <mc:Fallback xmlns="">
          <p:sp>
            <p:nvSpPr>
              <p:cNvPr id="12" name="Marcador de contenido 2">
                <a:extLst>
                  <a:ext uri="{FF2B5EF4-FFF2-40B4-BE49-F238E27FC236}">
                    <a16:creationId xmlns:a16="http://schemas.microsoft.com/office/drawing/2014/main" id="{C0960273-2E39-4CA5-938F-AF580BCA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0" y="1312345"/>
                <a:ext cx="7108576" cy="811764"/>
              </a:xfrm>
              <a:prstGeom prst="rect">
                <a:avLst/>
              </a:prstGeom>
              <a:blipFill>
                <a:blip r:embed="rId5"/>
                <a:stretch>
                  <a:fillRect t="-752" b="-82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B1297FC-3992-4E29-84E1-3CE8E1F4544E}"/>
              </a:ext>
            </a:extLst>
          </p:cNvPr>
          <p:cNvSpPr/>
          <p:nvPr/>
        </p:nvSpPr>
        <p:spPr>
          <a:xfrm>
            <a:off x="9829223" y="995495"/>
            <a:ext cx="1141672" cy="192468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25BEF1B-27E3-42DB-8222-07A973414E79}"/>
              </a:ext>
            </a:extLst>
          </p:cNvPr>
          <p:cNvSpPr txBox="1">
            <a:spLocks/>
          </p:cNvSpPr>
          <p:nvPr/>
        </p:nvSpPr>
        <p:spPr>
          <a:xfrm>
            <a:off x="222060" y="4591492"/>
            <a:ext cx="7108576" cy="3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Se puede completar el BM total en esta torre: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2A7669C-F571-4C1F-97F9-25F57B9EFDAA}"/>
              </a:ext>
            </a:extLst>
          </p:cNvPr>
          <p:cNvSpPr txBox="1">
            <a:spLocks/>
          </p:cNvSpPr>
          <p:nvPr/>
        </p:nvSpPr>
        <p:spPr>
          <a:xfrm>
            <a:off x="222060" y="5290984"/>
            <a:ext cx="7108576" cy="3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De la especificación del enunciado, se tiene: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DE53763-3623-47C8-AEF0-2367478BC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5767897"/>
                  </p:ext>
                </p:extLst>
              </p:nvPr>
            </p:nvGraphicFramePr>
            <p:xfrm>
              <a:off x="371475" y="2165847"/>
              <a:ext cx="6768001" cy="24008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3620">
                      <a:extLst>
                        <a:ext uri="{9D8B030D-6E8A-4147-A177-3AD203B41FA5}">
                          <a16:colId xmlns:a16="http://schemas.microsoft.com/office/drawing/2014/main" val="2703676628"/>
                        </a:ext>
                      </a:extLst>
                    </a:gridCol>
                    <a:gridCol w="1149130">
                      <a:extLst>
                        <a:ext uri="{9D8B030D-6E8A-4147-A177-3AD203B41FA5}">
                          <a16:colId xmlns:a16="http://schemas.microsoft.com/office/drawing/2014/main" val="3291830934"/>
                        </a:ext>
                      </a:extLst>
                    </a:gridCol>
                    <a:gridCol w="1140958">
                      <a:extLst>
                        <a:ext uri="{9D8B030D-6E8A-4147-A177-3AD203B41FA5}">
                          <a16:colId xmlns:a16="http://schemas.microsoft.com/office/drawing/2014/main" val="1677209890"/>
                        </a:ext>
                      </a:extLst>
                    </a:gridCol>
                    <a:gridCol w="1138236">
                      <a:extLst>
                        <a:ext uri="{9D8B030D-6E8A-4147-A177-3AD203B41FA5}">
                          <a16:colId xmlns:a16="http://schemas.microsoft.com/office/drawing/2014/main" val="349577283"/>
                        </a:ext>
                      </a:extLst>
                    </a:gridCol>
                    <a:gridCol w="2046057">
                      <a:extLst>
                        <a:ext uri="{9D8B030D-6E8A-4147-A177-3AD203B41FA5}">
                          <a16:colId xmlns:a16="http://schemas.microsoft.com/office/drawing/2014/main" val="2495588222"/>
                        </a:ext>
                      </a:extLst>
                    </a:gridCol>
                  </a:tblGrid>
                  <a:tr h="196535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Parcial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Total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157721257"/>
                      </a:ext>
                    </a:extLst>
                  </a:tr>
                  <a:tr h="33244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A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Sustancia B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C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252580655"/>
                      </a:ext>
                    </a:extLst>
                  </a:tr>
                  <a:tr h="328829">
                    <a:tc vMerge="1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extLst>
                      <a:ext uri="{0D108BD9-81ED-4DB2-BD59-A6C34878D82A}">
                        <a16:rowId xmlns:a16="http://schemas.microsoft.com/office/drawing/2014/main" val="2324123651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dirty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trivial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012865773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088759503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548180282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0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st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del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296642442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0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st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9984565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trivial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131862650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0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inerte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inerte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583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DE53763-3623-47C8-AEF0-2367478BC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5767897"/>
                  </p:ext>
                </p:extLst>
              </p:nvPr>
            </p:nvGraphicFramePr>
            <p:xfrm>
              <a:off x="371475" y="2165847"/>
              <a:ext cx="6768001" cy="24008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3620">
                      <a:extLst>
                        <a:ext uri="{9D8B030D-6E8A-4147-A177-3AD203B41FA5}">
                          <a16:colId xmlns:a16="http://schemas.microsoft.com/office/drawing/2014/main" val="2703676628"/>
                        </a:ext>
                      </a:extLst>
                    </a:gridCol>
                    <a:gridCol w="1149130">
                      <a:extLst>
                        <a:ext uri="{9D8B030D-6E8A-4147-A177-3AD203B41FA5}">
                          <a16:colId xmlns:a16="http://schemas.microsoft.com/office/drawing/2014/main" val="3291830934"/>
                        </a:ext>
                      </a:extLst>
                    </a:gridCol>
                    <a:gridCol w="1140958">
                      <a:extLst>
                        <a:ext uri="{9D8B030D-6E8A-4147-A177-3AD203B41FA5}">
                          <a16:colId xmlns:a16="http://schemas.microsoft.com/office/drawing/2014/main" val="1677209890"/>
                        </a:ext>
                      </a:extLst>
                    </a:gridCol>
                    <a:gridCol w="1138236">
                      <a:extLst>
                        <a:ext uri="{9D8B030D-6E8A-4147-A177-3AD203B41FA5}">
                          <a16:colId xmlns:a16="http://schemas.microsoft.com/office/drawing/2014/main" val="349577283"/>
                        </a:ext>
                      </a:extLst>
                    </a:gridCol>
                    <a:gridCol w="2046057">
                      <a:extLst>
                        <a:ext uri="{9D8B030D-6E8A-4147-A177-3AD203B41FA5}">
                          <a16:colId xmlns:a16="http://schemas.microsoft.com/office/drawing/2014/main" val="2495588222"/>
                        </a:ext>
                      </a:extLst>
                    </a:gridCol>
                  </a:tblGrid>
                  <a:tr h="213360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Parcial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Total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157721257"/>
                      </a:ext>
                    </a:extLst>
                  </a:tr>
                  <a:tr h="33244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A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Sustancia B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C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252580655"/>
                      </a:ext>
                    </a:extLst>
                  </a:tr>
                  <a:tr h="328829">
                    <a:tc vMerge="1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6"/>
                          <a:stretch>
                            <a:fillRect l="-113830" t="-183333" r="-380319" b="-47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6"/>
                          <a:stretch>
                            <a:fillRect l="-213830" t="-183333" r="-280319" b="-47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6"/>
                          <a:stretch>
                            <a:fillRect l="-315508" t="-183333" r="-181818" b="-47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6"/>
                          <a:stretch>
                            <a:fillRect l="-231250" t="-183333" r="-1190" b="-47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123651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469" t="-402632" r="-423944" b="-5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113830" t="-402632" r="-380319" b="-5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213830" t="-402632" r="-280319" b="-5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315508" t="-402632" r="-181818" b="-5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231250" t="-402632" r="-1190" b="-58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86577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469" t="-545714" r="-423944" b="-5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315508" t="-545714" r="-181818" b="-5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08875950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469" t="-645714" r="-423944" b="-4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315508" t="-645714" r="-181818" b="-4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54818028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469" t="-745714" r="-423944" b="-3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315508" t="-745714" r="-181818" b="-3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231250" t="-745714" r="-1190" b="-3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64244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469" t="-845714" r="-423944" b="-2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315508" t="-845714" r="-181818" b="-2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99845659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469" t="-945714" r="-423944" b="-1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113830" t="-945714" r="-380319" b="-1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213830" t="-945714" r="-280319" b="-1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315508" t="-945714" r="-181818" b="-1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231250" t="-945714" r="-1190" b="-1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1862650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469" t="-963158" r="-423944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113830" t="-963158" r="-380319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315508" t="-963158" r="-181818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6"/>
                          <a:stretch>
                            <a:fillRect l="-231250" t="-963158" r="-1190" b="-2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583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94A9C8-E6CB-416D-AACE-6FCF6D075818}"/>
                  </a:ext>
                </a:extLst>
              </p:cNvPr>
              <p:cNvSpPr txBox="1"/>
              <p:nvPr/>
            </p:nvSpPr>
            <p:spPr>
              <a:xfrm>
                <a:off x="2860486" y="4954177"/>
                <a:ext cx="1609415" cy="2769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94A9C8-E6CB-416D-AACE-6FCF6D075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486" y="4954177"/>
                <a:ext cx="1609415" cy="276999"/>
              </a:xfrm>
              <a:prstGeom prst="rect">
                <a:avLst/>
              </a:prstGeom>
              <a:blipFill>
                <a:blip r:embed="rId7"/>
                <a:stretch>
                  <a:fillRect l="-2622" b="-20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ED8D1B-D4D1-446F-AE00-CB2D079F0BA1}"/>
                  </a:ext>
                </a:extLst>
              </p:cNvPr>
              <p:cNvSpPr txBox="1"/>
              <p:nvPr/>
            </p:nvSpPr>
            <p:spPr>
              <a:xfrm>
                <a:off x="2966348" y="5602310"/>
                <a:ext cx="1397690" cy="3207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=0,99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ED8D1B-D4D1-446F-AE00-CB2D079F0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348" y="5602310"/>
                <a:ext cx="1397690" cy="320729"/>
              </a:xfrm>
              <a:prstGeom prst="rect">
                <a:avLst/>
              </a:prstGeom>
              <a:blipFill>
                <a:blip r:embed="rId8"/>
                <a:stretch>
                  <a:fillRect l="-3448" b="-1071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DA050F-BE48-47DF-B80B-55D2D187252A}"/>
                  </a:ext>
                </a:extLst>
              </p:cNvPr>
              <p:cNvSpPr txBox="1"/>
              <p:nvPr/>
            </p:nvSpPr>
            <p:spPr>
              <a:xfrm>
                <a:off x="2668574" y="5985290"/>
                <a:ext cx="1993238" cy="3193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1−0,99</m:t>
                          </m:r>
                        </m:e>
                      </m:d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DA050F-BE48-47DF-B80B-55D2D187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574" y="5985290"/>
                <a:ext cx="1993238" cy="319318"/>
              </a:xfrm>
              <a:prstGeom prst="rect">
                <a:avLst/>
              </a:prstGeom>
              <a:blipFill>
                <a:blip r:embed="rId9"/>
                <a:stretch>
                  <a:fillRect l="-2424" b="-109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7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3" grpId="0" animBg="1"/>
      <p:bldP spid="13" grpId="0"/>
      <p:bldP spid="17" grpId="0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7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CACE9-AC8B-481B-930C-8FEF0B2DA9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73" y="914865"/>
            <a:ext cx="4649967" cy="5331918"/>
          </a:xfrm>
          <a:prstGeom prst="rect">
            <a:avLst/>
          </a:prstGeom>
          <a:noFill/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746D661-7239-412B-AB20-9CEB6729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0" y="1035525"/>
            <a:ext cx="7108576" cy="3696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Balance de Materia (AB-101):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1297FC-3992-4E29-84E1-3CE8E1F4544E}"/>
              </a:ext>
            </a:extLst>
          </p:cNvPr>
          <p:cNvSpPr/>
          <p:nvPr/>
        </p:nvSpPr>
        <p:spPr>
          <a:xfrm>
            <a:off x="9829223" y="995495"/>
            <a:ext cx="1141672" cy="192468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25BEF1B-27E3-42DB-8222-07A973414E79}"/>
              </a:ext>
            </a:extLst>
          </p:cNvPr>
          <p:cNvSpPr txBox="1">
            <a:spLocks/>
          </p:cNvSpPr>
          <p:nvPr/>
        </p:nvSpPr>
        <p:spPr>
          <a:xfrm>
            <a:off x="222060" y="3783790"/>
            <a:ext cx="7108576" cy="3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La diferencia entre L’-L es la cantidad de B que se transfiere: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2A7669C-F571-4C1F-97F9-25F57B9EFDAA}"/>
              </a:ext>
            </a:extLst>
          </p:cNvPr>
          <p:cNvSpPr txBox="1">
            <a:spLocks/>
          </p:cNvSpPr>
          <p:nvPr/>
        </p:nvSpPr>
        <p:spPr>
          <a:xfrm>
            <a:off x="222060" y="4482850"/>
            <a:ext cx="7108576" cy="3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Como A es inerte, la cantidad entre D y D’ se mantiene: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DE53763-3623-47C8-AEF0-2367478BC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5871900"/>
                  </p:ext>
                </p:extLst>
              </p:nvPr>
            </p:nvGraphicFramePr>
            <p:xfrm>
              <a:off x="313289" y="1334744"/>
              <a:ext cx="6768001" cy="24008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3620">
                      <a:extLst>
                        <a:ext uri="{9D8B030D-6E8A-4147-A177-3AD203B41FA5}">
                          <a16:colId xmlns:a16="http://schemas.microsoft.com/office/drawing/2014/main" val="2703676628"/>
                        </a:ext>
                      </a:extLst>
                    </a:gridCol>
                    <a:gridCol w="1149130">
                      <a:extLst>
                        <a:ext uri="{9D8B030D-6E8A-4147-A177-3AD203B41FA5}">
                          <a16:colId xmlns:a16="http://schemas.microsoft.com/office/drawing/2014/main" val="3291830934"/>
                        </a:ext>
                      </a:extLst>
                    </a:gridCol>
                    <a:gridCol w="1140958">
                      <a:extLst>
                        <a:ext uri="{9D8B030D-6E8A-4147-A177-3AD203B41FA5}">
                          <a16:colId xmlns:a16="http://schemas.microsoft.com/office/drawing/2014/main" val="1677209890"/>
                        </a:ext>
                      </a:extLst>
                    </a:gridCol>
                    <a:gridCol w="1138236">
                      <a:extLst>
                        <a:ext uri="{9D8B030D-6E8A-4147-A177-3AD203B41FA5}">
                          <a16:colId xmlns:a16="http://schemas.microsoft.com/office/drawing/2014/main" val="349577283"/>
                        </a:ext>
                      </a:extLst>
                    </a:gridCol>
                    <a:gridCol w="2046057">
                      <a:extLst>
                        <a:ext uri="{9D8B030D-6E8A-4147-A177-3AD203B41FA5}">
                          <a16:colId xmlns:a16="http://schemas.microsoft.com/office/drawing/2014/main" val="2495588222"/>
                        </a:ext>
                      </a:extLst>
                    </a:gridCol>
                  </a:tblGrid>
                  <a:tr h="196535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Parcial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Total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157721257"/>
                      </a:ext>
                    </a:extLst>
                  </a:tr>
                  <a:tr h="33244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A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Sustancia B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C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252580655"/>
                      </a:ext>
                    </a:extLst>
                  </a:tr>
                  <a:tr h="328829">
                    <a:tc vMerge="1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extLst>
                      <a:ext uri="{0D108BD9-81ED-4DB2-BD59-A6C34878D82A}">
                        <a16:rowId xmlns:a16="http://schemas.microsoft.com/office/drawing/2014/main" val="2324123651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dirty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trivial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012865773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BM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088759503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548180282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Espec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(1−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Espec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0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st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del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296642442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Espec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(1−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Espec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0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st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suma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de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parciales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9984565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trivial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131862650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0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inerte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inerte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583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DE53763-3623-47C8-AEF0-2367478BC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5871900"/>
                  </p:ext>
                </p:extLst>
              </p:nvPr>
            </p:nvGraphicFramePr>
            <p:xfrm>
              <a:off x="313289" y="1334744"/>
              <a:ext cx="6768001" cy="24008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3620">
                      <a:extLst>
                        <a:ext uri="{9D8B030D-6E8A-4147-A177-3AD203B41FA5}">
                          <a16:colId xmlns:a16="http://schemas.microsoft.com/office/drawing/2014/main" val="2703676628"/>
                        </a:ext>
                      </a:extLst>
                    </a:gridCol>
                    <a:gridCol w="1149130">
                      <a:extLst>
                        <a:ext uri="{9D8B030D-6E8A-4147-A177-3AD203B41FA5}">
                          <a16:colId xmlns:a16="http://schemas.microsoft.com/office/drawing/2014/main" val="3291830934"/>
                        </a:ext>
                      </a:extLst>
                    </a:gridCol>
                    <a:gridCol w="1140958">
                      <a:extLst>
                        <a:ext uri="{9D8B030D-6E8A-4147-A177-3AD203B41FA5}">
                          <a16:colId xmlns:a16="http://schemas.microsoft.com/office/drawing/2014/main" val="1677209890"/>
                        </a:ext>
                      </a:extLst>
                    </a:gridCol>
                    <a:gridCol w="1138236">
                      <a:extLst>
                        <a:ext uri="{9D8B030D-6E8A-4147-A177-3AD203B41FA5}">
                          <a16:colId xmlns:a16="http://schemas.microsoft.com/office/drawing/2014/main" val="349577283"/>
                        </a:ext>
                      </a:extLst>
                    </a:gridCol>
                    <a:gridCol w="2046057">
                      <a:extLst>
                        <a:ext uri="{9D8B030D-6E8A-4147-A177-3AD203B41FA5}">
                          <a16:colId xmlns:a16="http://schemas.microsoft.com/office/drawing/2014/main" val="2495588222"/>
                        </a:ext>
                      </a:extLst>
                    </a:gridCol>
                  </a:tblGrid>
                  <a:tr h="213360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Parcial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Total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157721257"/>
                      </a:ext>
                    </a:extLst>
                  </a:tr>
                  <a:tr h="33244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A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Sustancia B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C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252580655"/>
                      </a:ext>
                    </a:extLst>
                  </a:tr>
                  <a:tr h="328829">
                    <a:tc vMerge="1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112698" t="-181481" r="-377778" b="-47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214973" t="-181481" r="-281818" b="-47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314973" t="-181481" r="-181818" b="-47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230952" t="-181481" r="-1190" b="-47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123651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400000" r="-425943" b="-5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400000" r="-377778" b="-5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973" t="-400000" r="-281818" b="-5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400000" r="-181818" b="-5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400000" r="-1190" b="-58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86577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542857" r="-425943" b="-5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542857" r="-181818" b="-5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542857" r="-1190" b="-5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875950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642857" r="-425943" b="-4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642857" r="-181818" b="-4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54818028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742857" r="-425943" b="-3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742857" r="-377778" b="-3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973" t="-742857" r="-281818" b="-3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742857" r="-181818" b="-3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742857" r="-1190" b="-3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64244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842857" r="-425943" b="-2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842857" r="-377778" b="-2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973" t="-842857" r="-281818" b="-2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842857" r="-181818" b="-2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842857" r="-1190" b="-2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845659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942857" r="-425943" b="-1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942857" r="-377778" b="-1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973" t="-942857" r="-281818" b="-1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942857" r="-181818" b="-1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942857" r="-1190" b="-1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1862650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960526" r="-425943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960526" r="-377778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960526" r="-181818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960526" r="-1190" b="-2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583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94A9C8-E6CB-416D-AACE-6FCF6D075818}"/>
                  </a:ext>
                </a:extLst>
              </p:cNvPr>
              <p:cNvSpPr txBox="1"/>
              <p:nvPr/>
            </p:nvSpPr>
            <p:spPr>
              <a:xfrm>
                <a:off x="3059871" y="4108094"/>
                <a:ext cx="1274836" cy="3193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94A9C8-E6CB-416D-AACE-6FCF6D075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71" y="4108094"/>
                <a:ext cx="1274836" cy="319318"/>
              </a:xfrm>
              <a:prstGeom prst="rect">
                <a:avLst/>
              </a:prstGeom>
              <a:blipFill>
                <a:blip r:embed="rId6"/>
                <a:stretch>
                  <a:fillRect l="-3774" r="-2830" b="-109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ED8D1B-D4D1-446F-AE00-CB2D079F0BA1}"/>
                  </a:ext>
                </a:extLst>
              </p:cNvPr>
              <p:cNvSpPr txBox="1"/>
              <p:nvPr/>
            </p:nvSpPr>
            <p:spPr>
              <a:xfrm>
                <a:off x="3175383" y="4855995"/>
                <a:ext cx="1043811" cy="3207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ED8D1B-D4D1-446F-AE00-CB2D079F0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383" y="4855995"/>
                <a:ext cx="1043811" cy="320729"/>
              </a:xfrm>
              <a:prstGeom prst="rect">
                <a:avLst/>
              </a:prstGeom>
              <a:blipFill>
                <a:blip r:embed="rId7"/>
                <a:stretch>
                  <a:fillRect l="-4598" r="-575" b="-109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DA050F-BE48-47DF-B80B-55D2D187252A}"/>
                  </a:ext>
                </a:extLst>
              </p:cNvPr>
              <p:cNvSpPr txBox="1"/>
              <p:nvPr/>
            </p:nvSpPr>
            <p:spPr>
              <a:xfrm>
                <a:off x="2987157" y="5616974"/>
                <a:ext cx="1420261" cy="2823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DA050F-BE48-47DF-B80B-55D2D187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157" y="5616974"/>
                <a:ext cx="1420261" cy="282385"/>
              </a:xfrm>
              <a:prstGeom prst="rect">
                <a:avLst/>
              </a:prstGeom>
              <a:blipFill>
                <a:blip r:embed="rId8"/>
                <a:stretch>
                  <a:fillRect l="-2966" t="-2000" r="-847" b="-12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4915EE9F-DCB0-4496-B0C8-5ECE950563B1}"/>
              </a:ext>
            </a:extLst>
          </p:cNvPr>
          <p:cNvSpPr txBox="1">
            <a:spLocks/>
          </p:cNvSpPr>
          <p:nvPr/>
        </p:nvSpPr>
        <p:spPr>
          <a:xfrm>
            <a:off x="222060" y="5236312"/>
            <a:ext cx="7108576" cy="3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Se completan los BM parciales en las corrientes que quedan:</a:t>
            </a:r>
          </a:p>
        </p:txBody>
      </p:sp>
    </p:spTree>
    <p:extLst>
      <p:ext uri="{BB962C8B-B14F-4D97-AF65-F5344CB8AC3E}">
        <p14:creationId xmlns:p14="http://schemas.microsoft.com/office/powerpoint/2010/main" val="22966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7" grpId="0"/>
      <p:bldP spid="23" grpId="0" animBg="1"/>
      <p:bldP spid="24" grpId="0" animBg="1"/>
      <p:bldP spid="25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8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CACE9-AC8B-481B-930C-8FEF0B2DA9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73" y="914865"/>
            <a:ext cx="4649967" cy="5331918"/>
          </a:xfrm>
          <a:prstGeom prst="rect">
            <a:avLst/>
          </a:prstGeom>
          <a:noFill/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746D661-7239-412B-AB20-9CEB6729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0" y="1035525"/>
            <a:ext cx="7108576" cy="3696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Balance de Materia (T-101):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1297FC-3992-4E29-84E1-3CE8E1F4544E}"/>
              </a:ext>
            </a:extLst>
          </p:cNvPr>
          <p:cNvSpPr/>
          <p:nvPr/>
        </p:nvSpPr>
        <p:spPr>
          <a:xfrm>
            <a:off x="8244524" y="1977136"/>
            <a:ext cx="2050037" cy="29037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25BEF1B-27E3-42DB-8222-07A973414E79}"/>
              </a:ext>
            </a:extLst>
          </p:cNvPr>
          <p:cNvSpPr txBox="1">
            <a:spLocks/>
          </p:cNvSpPr>
          <p:nvPr/>
        </p:nvSpPr>
        <p:spPr>
          <a:xfrm>
            <a:off x="222060" y="3783790"/>
            <a:ext cx="7108576" cy="3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Se completan Balances de materia totales y parciales: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DE53763-3623-47C8-AEF0-2367478BC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684164"/>
                  </p:ext>
                </p:extLst>
              </p:nvPr>
            </p:nvGraphicFramePr>
            <p:xfrm>
              <a:off x="313289" y="1334744"/>
              <a:ext cx="6768001" cy="24008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3620">
                      <a:extLst>
                        <a:ext uri="{9D8B030D-6E8A-4147-A177-3AD203B41FA5}">
                          <a16:colId xmlns:a16="http://schemas.microsoft.com/office/drawing/2014/main" val="2703676628"/>
                        </a:ext>
                      </a:extLst>
                    </a:gridCol>
                    <a:gridCol w="1149130">
                      <a:extLst>
                        <a:ext uri="{9D8B030D-6E8A-4147-A177-3AD203B41FA5}">
                          <a16:colId xmlns:a16="http://schemas.microsoft.com/office/drawing/2014/main" val="3291830934"/>
                        </a:ext>
                      </a:extLst>
                    </a:gridCol>
                    <a:gridCol w="1140958">
                      <a:extLst>
                        <a:ext uri="{9D8B030D-6E8A-4147-A177-3AD203B41FA5}">
                          <a16:colId xmlns:a16="http://schemas.microsoft.com/office/drawing/2014/main" val="1677209890"/>
                        </a:ext>
                      </a:extLst>
                    </a:gridCol>
                    <a:gridCol w="1138236">
                      <a:extLst>
                        <a:ext uri="{9D8B030D-6E8A-4147-A177-3AD203B41FA5}">
                          <a16:colId xmlns:a16="http://schemas.microsoft.com/office/drawing/2014/main" val="349577283"/>
                        </a:ext>
                      </a:extLst>
                    </a:gridCol>
                    <a:gridCol w="2046057">
                      <a:extLst>
                        <a:ext uri="{9D8B030D-6E8A-4147-A177-3AD203B41FA5}">
                          <a16:colId xmlns:a16="http://schemas.microsoft.com/office/drawing/2014/main" val="2495588222"/>
                        </a:ext>
                      </a:extLst>
                    </a:gridCol>
                  </a:tblGrid>
                  <a:tr h="196535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Parcial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Total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157721257"/>
                      </a:ext>
                    </a:extLst>
                  </a:tr>
                  <a:tr h="33244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A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Sustancia B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C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252580655"/>
                      </a:ext>
                    </a:extLst>
                  </a:tr>
                  <a:tr h="328829">
                    <a:tc vMerge="1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𝑘𝑚𝑜𝑙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extLst>
                      <a:ext uri="{0D108BD9-81ED-4DB2-BD59-A6C34878D82A}">
                        <a16:rowId xmlns:a16="http://schemas.microsoft.com/office/drawing/2014/main" val="2324123651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0" i="1" dirty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trivial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012865773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inerte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BM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parcial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BM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088759503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548180282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Espec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(1−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Espec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0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st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del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296642442"/>
                      </a:ext>
                    </a:extLst>
                  </a:tr>
                  <a:tr h="1965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Espec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(1−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Espec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0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st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suma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de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parciales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99845659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trivial</m:t>
                                </m:r>
                                <m:r>
                                  <m:rPr>
                                    <m:nor/>
                                  </m:rPr>
                                  <a:rPr lang="es-ES" sz="14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131862650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0 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inerte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BM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parcial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s-AR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✓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inerte</m:t>
                              </m:r>
                              <m:r>
                                <m:rPr>
                                  <m:nor/>
                                </m:rPr>
                                <a:rPr lang="es-ES" sz="1400" b="0" i="0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AR" sz="14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✓</m:t>
                                </m:r>
                              </m:oMath>
                            </m:oMathPara>
                          </a14:m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583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DE53763-3623-47C8-AEF0-2367478BC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684164"/>
                  </p:ext>
                </p:extLst>
              </p:nvPr>
            </p:nvGraphicFramePr>
            <p:xfrm>
              <a:off x="313289" y="1334744"/>
              <a:ext cx="6768001" cy="24008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3620">
                      <a:extLst>
                        <a:ext uri="{9D8B030D-6E8A-4147-A177-3AD203B41FA5}">
                          <a16:colId xmlns:a16="http://schemas.microsoft.com/office/drawing/2014/main" val="2703676628"/>
                        </a:ext>
                      </a:extLst>
                    </a:gridCol>
                    <a:gridCol w="1149130">
                      <a:extLst>
                        <a:ext uri="{9D8B030D-6E8A-4147-A177-3AD203B41FA5}">
                          <a16:colId xmlns:a16="http://schemas.microsoft.com/office/drawing/2014/main" val="3291830934"/>
                        </a:ext>
                      </a:extLst>
                    </a:gridCol>
                    <a:gridCol w="1140958">
                      <a:extLst>
                        <a:ext uri="{9D8B030D-6E8A-4147-A177-3AD203B41FA5}">
                          <a16:colId xmlns:a16="http://schemas.microsoft.com/office/drawing/2014/main" val="1677209890"/>
                        </a:ext>
                      </a:extLst>
                    </a:gridCol>
                    <a:gridCol w="1138236">
                      <a:extLst>
                        <a:ext uri="{9D8B030D-6E8A-4147-A177-3AD203B41FA5}">
                          <a16:colId xmlns:a16="http://schemas.microsoft.com/office/drawing/2014/main" val="349577283"/>
                        </a:ext>
                      </a:extLst>
                    </a:gridCol>
                    <a:gridCol w="2046057">
                      <a:extLst>
                        <a:ext uri="{9D8B030D-6E8A-4147-A177-3AD203B41FA5}">
                          <a16:colId xmlns:a16="http://schemas.microsoft.com/office/drawing/2014/main" val="2495588222"/>
                        </a:ext>
                      </a:extLst>
                    </a:gridCol>
                  </a:tblGrid>
                  <a:tr h="213360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Parcial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Caudal Total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3157721257"/>
                      </a:ext>
                    </a:extLst>
                  </a:tr>
                  <a:tr h="332445"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A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Sustancia B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Sustancia C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1252580655"/>
                      </a:ext>
                    </a:extLst>
                  </a:tr>
                  <a:tr h="328829">
                    <a:tc vMerge="1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s-AR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112698" t="-181481" r="-377778" b="-48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214973" t="-181481" r="-281818" b="-48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314973" t="-181481" r="-181818" b="-48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>
                        <a:blipFill>
                          <a:blip r:embed="rId5"/>
                          <a:stretch>
                            <a:fillRect l="-230952" t="-181481" r="-1190" b="-48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4123651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400000" r="-425943" b="-59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400000" r="-377778" b="-59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973" t="-400000" r="-281818" b="-59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400000" r="-181818" b="-59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400000" r="-1190" b="-59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86577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542857" r="-425943" b="-5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542857" r="-377778" b="-5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973" t="-542857" r="-281818" b="-5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542857" r="-181818" b="-5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542857" r="-1190" b="-5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875950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642857" r="-425943" b="-4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 dirty="0">
                              <a:effectLst/>
                            </a:rPr>
                            <a:t> </a:t>
                          </a:r>
                          <a:endParaRPr lang="es-AR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642857" r="-181818" b="-4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S" sz="1400">
                              <a:effectLst/>
                            </a:rPr>
                            <a:t> </a:t>
                          </a:r>
                          <a:endParaRPr lang="es-AR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extLst>
                      <a:ext uri="{0D108BD9-81ED-4DB2-BD59-A6C34878D82A}">
                        <a16:rowId xmlns:a16="http://schemas.microsoft.com/office/drawing/2014/main" val="54818028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742857" r="-425943" b="-3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742857" r="-377778" b="-3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973" t="-742857" r="-281818" b="-3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742857" r="-181818" b="-3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742857" r="-1190" b="-3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64244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842857" r="-425943" b="-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842857" r="-377778" b="-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973" t="-842857" r="-281818" b="-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842857" r="-181818" b="-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842857" r="-1190" b="-2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845659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942857" r="-425943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942857" r="-377778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973" t="-942857" r="-281818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942857" r="-181818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942857" r="-1190" b="-1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1862650"/>
                      </a:ext>
                    </a:extLst>
                  </a:tr>
                  <a:tr h="22969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472" t="-960526" r="-425943" b="-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112698" t="-960526" r="-377778" b="-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14973" t="-960526" r="-281818" b="-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314973" t="-960526" r="-181818" b="-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44450" marR="44450" marT="0" marB="0" anchor="ctr">
                        <a:blipFill>
                          <a:blip r:embed="rId5"/>
                          <a:stretch>
                            <a:fillRect l="-230952" t="-960526" r="-1190" b="-3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583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94A9C8-E6CB-416D-AACE-6FCF6D075818}"/>
                  </a:ext>
                </a:extLst>
              </p:cNvPr>
              <p:cNvSpPr txBox="1"/>
              <p:nvPr/>
            </p:nvSpPr>
            <p:spPr>
              <a:xfrm>
                <a:off x="3059871" y="4108094"/>
                <a:ext cx="1238223" cy="2769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94A9C8-E6CB-416D-AACE-6FCF6D075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71" y="4108094"/>
                <a:ext cx="1238223" cy="276999"/>
              </a:xfrm>
              <a:prstGeom prst="rect">
                <a:avLst/>
              </a:prstGeom>
              <a:blipFill>
                <a:blip r:embed="rId6"/>
                <a:stretch>
                  <a:fillRect l="-3883" r="-2427" b="-20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ED8D1B-D4D1-446F-AE00-CB2D079F0BA1}"/>
                  </a:ext>
                </a:extLst>
              </p:cNvPr>
              <p:cNvSpPr txBox="1"/>
              <p:nvPr/>
            </p:nvSpPr>
            <p:spPr>
              <a:xfrm>
                <a:off x="2864462" y="4857046"/>
                <a:ext cx="1665649" cy="32137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ED8D1B-D4D1-446F-AE00-CB2D079F0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462" y="4857046"/>
                <a:ext cx="1665649" cy="321370"/>
              </a:xfrm>
              <a:prstGeom prst="rect">
                <a:avLst/>
              </a:prstGeom>
              <a:blipFill>
                <a:blip r:embed="rId7"/>
                <a:stretch>
                  <a:fillRect l="-2899" r="-362" b="-127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DA050F-BE48-47DF-B80B-55D2D187252A}"/>
                  </a:ext>
                </a:extLst>
              </p:cNvPr>
              <p:cNvSpPr txBox="1"/>
              <p:nvPr/>
            </p:nvSpPr>
            <p:spPr>
              <a:xfrm>
                <a:off x="2846157" y="5563640"/>
                <a:ext cx="1665649" cy="32137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s-E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DA050F-BE48-47DF-B80B-55D2D187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57" y="5563640"/>
                <a:ext cx="1665649" cy="321370"/>
              </a:xfrm>
              <a:prstGeom prst="rect">
                <a:avLst/>
              </a:prstGeom>
              <a:blipFill>
                <a:blip r:embed="rId8"/>
                <a:stretch>
                  <a:fillRect l="-2899" r="-362" b="-109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ere's Why the Joker Dancing Meme Is All Over Your Timeline">
            <a:extLst>
              <a:ext uri="{FF2B5EF4-FFF2-40B4-BE49-F238E27FC236}">
                <a16:creationId xmlns:a16="http://schemas.microsoft.com/office/drawing/2014/main" id="{07AA43E2-7EA2-43E4-BE0A-2509599C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82" y="3887217"/>
            <a:ext cx="2180918" cy="218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 animBg="1"/>
      <p:bldP spid="13" grpId="0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375" y="220560"/>
            <a:ext cx="9875520" cy="919940"/>
          </a:xfrm>
        </p:spPr>
        <p:txBody>
          <a:bodyPr/>
          <a:lstStyle/>
          <a:p>
            <a:r>
              <a:rPr lang="es-AR" dirty="0"/>
              <a:t>Resolución II.</a:t>
            </a:r>
            <a:endParaRPr lang="en-US" dirty="0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2" y="6251260"/>
            <a:ext cx="11329416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76.52/76.05 - Operaciones Unitarias de Transferencia de Materia / Operaciones Unitarias III                                                                         1° Cuatrimestre 2021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5" y="340460"/>
            <a:ext cx="590550" cy="57888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25" y="34046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AC912F-0B16-4E22-AC09-76DAFE3B28C0}" type="slidenum">
              <a:rPr lang="es-AR" sz="2800" smtClean="0"/>
              <a:t>9</a:t>
            </a:fld>
            <a:endParaRPr lang="en-US" sz="2800" dirty="0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38A3ACB6-1A96-4749-9F03-33D354F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699625"/>
            <a:ext cx="12700" cy="12700"/>
          </a:xfrm>
          <a:prstGeom prst="rect">
            <a:avLst/>
          </a:prstGeom>
          <a:solidFill>
            <a:srgbClr val="0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pic>
        <p:nvPicPr>
          <p:cNvPr id="10" name="Imagen 2" descr="Nueva marca difusion -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223" y="254465"/>
            <a:ext cx="2120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CACE9-AC8B-481B-930C-8FEF0B2DA9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73" y="914865"/>
            <a:ext cx="4649967" cy="5331918"/>
          </a:xfrm>
          <a:prstGeom prst="rect">
            <a:avLst/>
          </a:prstGeom>
          <a:noFill/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746D661-7239-412B-AB20-9CEB6729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0" y="1035525"/>
            <a:ext cx="7108576" cy="3696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400" b="1" u="sng" dirty="0">
                <a:solidFill>
                  <a:schemeClr val="tx1"/>
                </a:solidFill>
              </a:rPr>
              <a:t>Balance de Materia (ELL-101):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1297FC-3992-4E29-84E1-3CE8E1F4544E}"/>
              </a:ext>
            </a:extLst>
          </p:cNvPr>
          <p:cNvSpPr/>
          <p:nvPr/>
        </p:nvSpPr>
        <p:spPr>
          <a:xfrm>
            <a:off x="9497673" y="3726552"/>
            <a:ext cx="2255415" cy="29037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25BEF1B-27E3-42DB-8222-07A973414E79}"/>
              </a:ext>
            </a:extLst>
          </p:cNvPr>
          <p:cNvSpPr txBox="1">
            <a:spLocks/>
          </p:cNvSpPr>
          <p:nvPr/>
        </p:nvSpPr>
        <p:spPr>
          <a:xfrm>
            <a:off x="222060" y="1331399"/>
            <a:ext cx="7108576" cy="32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400" dirty="0">
                <a:solidFill>
                  <a:schemeClr val="tx1"/>
                </a:solidFill>
              </a:rPr>
              <a:t>Se pasa el caudal W a másico y se obtienen las fracciones másicas: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94A9C8-E6CB-416D-AACE-6FCF6D075818}"/>
                  </a:ext>
                </a:extLst>
              </p:cNvPr>
              <p:cNvSpPr txBox="1"/>
              <p:nvPr/>
            </p:nvSpPr>
            <p:spPr>
              <a:xfrm>
                <a:off x="2634935" y="3395463"/>
                <a:ext cx="1379800" cy="28366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1−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94A9C8-E6CB-416D-AACE-6FCF6D075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35" y="3395463"/>
                <a:ext cx="1379800" cy="283667"/>
              </a:xfrm>
              <a:prstGeom prst="rect">
                <a:avLst/>
              </a:prstGeom>
              <a:blipFill>
                <a:blip r:embed="rId5"/>
                <a:stretch>
                  <a:fillRect l="-1739" t="-2000"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ED8D1B-D4D1-446F-AE00-CB2D079F0BA1}"/>
                  </a:ext>
                </a:extLst>
              </p:cNvPr>
              <p:cNvSpPr txBox="1"/>
              <p:nvPr/>
            </p:nvSpPr>
            <p:spPr>
              <a:xfrm>
                <a:off x="2441998" y="1729603"/>
                <a:ext cx="1765676" cy="28366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ED8D1B-D4D1-446F-AE00-CB2D079F0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998" y="1729603"/>
                <a:ext cx="1765676" cy="283667"/>
              </a:xfrm>
              <a:prstGeom prst="rect">
                <a:avLst/>
              </a:prstGeom>
              <a:blipFill>
                <a:blip r:embed="rId6"/>
                <a:stretch>
                  <a:fillRect l="-685" t="-2041" b="-1224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EDD9A4-E95E-4B1B-BAFD-AAD6DCC6D35A}"/>
                  </a:ext>
                </a:extLst>
              </p:cNvPr>
              <p:cNvSpPr txBox="1"/>
              <p:nvPr/>
            </p:nvSpPr>
            <p:spPr>
              <a:xfrm>
                <a:off x="2441998" y="2177043"/>
                <a:ext cx="1765676" cy="28366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EDD9A4-E95E-4B1B-BAFD-AAD6DCC6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998" y="2177043"/>
                <a:ext cx="1765676" cy="283667"/>
              </a:xfrm>
              <a:prstGeom prst="rect">
                <a:avLst/>
              </a:prstGeom>
              <a:blipFill>
                <a:blip r:embed="rId7"/>
                <a:stretch>
                  <a:fillRect l="-1370" r="-342" b="-12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576F51-A5B4-4D6D-98B4-068593347610}"/>
                  </a:ext>
                </a:extLst>
              </p:cNvPr>
              <p:cNvSpPr txBox="1"/>
              <p:nvPr/>
            </p:nvSpPr>
            <p:spPr>
              <a:xfrm>
                <a:off x="2480181" y="2612519"/>
                <a:ext cx="1689309" cy="63113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</m:sSub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AR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576F51-A5B4-4D6D-98B4-068593347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181" y="2612519"/>
                <a:ext cx="1689309" cy="6311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 animBg="1"/>
      <p:bldP spid="13" grpId="0"/>
      <p:bldP spid="23" grpId="0" animBg="1"/>
      <p:bldP spid="24" grpId="0" animBg="1"/>
      <p:bldP spid="20" grpId="0" animBg="1"/>
      <p:bldP spid="26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453</TotalTime>
  <Words>2294</Words>
  <Application>Microsoft Office PowerPoint</Application>
  <PresentationFormat>Panorámica</PresentationFormat>
  <Paragraphs>457</Paragraphs>
  <Slides>20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Corbel</vt:lpstr>
      <vt:lpstr>Helvetica</vt:lpstr>
      <vt:lpstr>Times New Roman</vt:lpstr>
      <vt:lpstr>Trebuchet MS</vt:lpstr>
      <vt:lpstr>Wingdings 3</vt:lpstr>
      <vt:lpstr>Faceta</vt:lpstr>
      <vt:lpstr>Base</vt:lpstr>
      <vt:lpstr>Examen Parcial 1C2020 RESOLUCIÓN</vt:lpstr>
      <vt:lpstr>Enunciado (Datos) </vt:lpstr>
      <vt:lpstr>Enunciado (Datos) </vt:lpstr>
      <vt:lpstr>Enunciado</vt:lpstr>
      <vt:lpstr>Resolución I.</vt:lpstr>
      <vt:lpstr>Resolución I.</vt:lpstr>
      <vt:lpstr>Resolución I.</vt:lpstr>
      <vt:lpstr>Resolución I.</vt:lpstr>
      <vt:lpstr>Resolución II.</vt:lpstr>
      <vt:lpstr>Resolución II.</vt:lpstr>
      <vt:lpstr>Resolución III.</vt:lpstr>
      <vt:lpstr>Resolución IV.</vt:lpstr>
      <vt:lpstr>Resolución TEMA A. Punto V.</vt:lpstr>
      <vt:lpstr>Resolución TEMA A. Punto VI.</vt:lpstr>
      <vt:lpstr>Resolución TEMA A. Punto VI.</vt:lpstr>
      <vt:lpstr>Resolución TEMA B. Punto V.</vt:lpstr>
      <vt:lpstr>Resolución TEMA B. Punto V</vt:lpstr>
      <vt:lpstr>Resolución TEMA B. Punto V</vt:lpstr>
      <vt:lpstr>Feel Free to Draw</vt:lpstr>
      <vt:lpstr>¡Buen fin de semana!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Julieta         TECHINT</dc:creator>
  <cp:lastModifiedBy>MEDINA Julieta         TECHINT</cp:lastModifiedBy>
  <cp:revision>571</cp:revision>
  <dcterms:created xsi:type="dcterms:W3CDTF">2020-04-06T19:11:16Z</dcterms:created>
  <dcterms:modified xsi:type="dcterms:W3CDTF">2021-06-18T19:54:49Z</dcterms:modified>
</cp:coreProperties>
</file>