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Plwl8sWZWUtyiWPhJ14Knz2/m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B6537A-ADA9-47FC-A055-92210CCF58CE}">
  <a:tblStyle styleId="{A8B6537A-ADA9-47FC-A055-92210CCF58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CA2AEC-64B0-447D-BBDF-3315AF9AA975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3E7"/>
          </a:solidFill>
        </a:fill>
      </a:tcStyle>
    </a:wholeTbl>
    <a:band1H>
      <a:tcTxStyle/>
      <a:tcStyle>
        <a:tcBdr/>
        <a:fill>
          <a:solidFill>
            <a:srgbClr val="E0E5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5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1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cxnSp>
        <p:nvCxnSpPr>
          <p:cNvPr id="163" name="Google Shape;163;p31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cxnSp>
        <p:nvCxnSpPr>
          <p:cNvPr id="170" name="Google Shape;170;p32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8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8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8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8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2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8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8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38DF44-C00A-3211-782C-084E783BA5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929938" y="63500"/>
            <a:ext cx="12239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Documento: Personal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8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707F34-8CBC-7BB7-1B63-D45E3029308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929938" y="63500"/>
            <a:ext cx="12239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Documento: Personal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1.jp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1.jp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"/>
          <p:cNvSpPr txBox="1">
            <a:spLocks noGrp="1"/>
          </p:cNvSpPr>
          <p:nvPr>
            <p:ph type="ctrTitle"/>
          </p:nvPr>
        </p:nvSpPr>
        <p:spPr>
          <a:xfrm>
            <a:off x="437811" y="1874520"/>
            <a:ext cx="9905447" cy="263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s-AR"/>
              <a:t>GUÍAS 5 y 6 – Destilación Binaria y Multicomponentes</a:t>
            </a:r>
            <a:br>
              <a:rPr lang="es-AR"/>
            </a:br>
            <a:r>
              <a:rPr lang="es-AR"/>
              <a:t>Ejercicio 5</a:t>
            </a:r>
            <a:endParaRPr/>
          </a:p>
        </p:txBody>
      </p:sp>
      <p:sp>
        <p:nvSpPr>
          <p:cNvPr id="227" name="Google Shape;227;p1"/>
          <p:cNvSpPr txBox="1"/>
          <p:nvPr/>
        </p:nvSpPr>
        <p:spPr>
          <a:xfrm>
            <a:off x="1507067" y="5678424"/>
            <a:ext cx="7766936" cy="41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s-AR" sz="1800" b="1" i="0" u="none" strike="noStrike" cap="none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1° Cuatrimestre - 2026</a:t>
            </a:r>
            <a:endParaRPr sz="1800" b="1" i="0" u="none" strike="noStrike" cap="none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8" name="Google Shape;228;p1" descr="Nueva marca difusion - we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0085" y="6097604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0"/>
          <p:cNvPicPr preferRelativeResize="0"/>
          <p:nvPr/>
        </p:nvPicPr>
        <p:blipFill rotWithShape="1">
          <a:blip r:embed="rId3">
            <a:alphaModFix/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0" descr="blob:https://web.whatsapp.com/e8a2b906-be9f-436a-b12c-b620aab7907b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384" name="Google Shape;384;p10"/>
          <p:cNvGraphicFramePr/>
          <p:nvPr/>
        </p:nvGraphicFramePr>
        <p:xfrm>
          <a:off x="1072505" y="1251410"/>
          <a:ext cx="10164075" cy="4802525"/>
        </p:xfrm>
        <a:graphic>
          <a:graphicData uri="http://schemas.openxmlformats.org/drawingml/2006/table">
            <a:tbl>
              <a:tblPr firstRow="1" bandRow="1">
                <a:noFill/>
                <a:tableStyleId>{3BCA2AEC-64B0-447D-BBDF-3315AF9AA975}</a:tableStyleId>
              </a:tblPr>
              <a:tblGrid>
                <a:gridCol w="357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Parámetro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Columna Rectificadora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Columna de agotamiento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Sinónimos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Enriquecimiento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i="1"/>
                        <a:t>Stripping</a:t>
                      </a:r>
                      <a:endParaRPr sz="1800" i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Solo tiene un…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Condensador (Parcial o Total)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i="1"/>
                        <a:t>Reboiler</a:t>
                      </a:r>
                      <a:endParaRPr sz="1800" i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La alimentación entra como…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Vapor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Líquido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Asumimos que es…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Saturado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es-AR" sz="1800"/>
                        <a:t>Saturado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La recta q es…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Horizontal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Vertical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La recta extendida es la…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ROS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ROI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La …….. es un punto.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ROI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ROS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El límite lo encuentro a …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Reflujo mínimo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i="1"/>
                        <a:t>Boil up</a:t>
                      </a:r>
                      <a:r>
                        <a:rPr lang="es-AR" sz="1800"/>
                        <a:t> mínimo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En caso de eficiencia del lado gas comienzo por…</a:t>
                      </a:r>
                      <a:endParaRPr sz="1800"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El fondo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(desde el tope si la eficiencia que nos dan fuera del lado líquido)</a:t>
                      </a:r>
                      <a:endParaRPr sz="1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85" name="Google Shape;385;p10" descr="Nueva marca difusion - we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0589" y="250026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0"/>
          <p:cNvSpPr txBox="1">
            <a:spLocks noGrp="1"/>
          </p:cNvSpPr>
          <p:nvPr>
            <p:ph type="sldNum" idx="12"/>
          </p:nvPr>
        </p:nvSpPr>
        <p:spPr>
          <a:xfrm>
            <a:off x="11236569" y="6231929"/>
            <a:ext cx="531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/>
              <a:t>-</a:t>
            </a:r>
            <a:fld id="{00000000-1234-1234-1234-123412341234}" type="slidenum">
              <a:rPr lang="es-AR" sz="1400" b="1">
                <a:latin typeface="Calibri"/>
                <a:ea typeface="Calibri"/>
                <a:cs typeface="Calibri"/>
                <a:sym typeface="Calibri"/>
              </a:rPr>
              <a:t>10</a:t>
            </a:fld>
            <a:r>
              <a:rPr lang="es-AR" sz="1600" b="1"/>
              <a:t>-</a:t>
            </a:r>
            <a:endParaRPr/>
          </a:p>
        </p:txBody>
      </p:sp>
      <p:sp>
        <p:nvSpPr>
          <p:cNvPr id="387" name="Google Shape;387;p10"/>
          <p:cNvSpPr txBox="1">
            <a:spLocks noGrp="1"/>
          </p:cNvSpPr>
          <p:nvPr>
            <p:ph type="title"/>
          </p:nvPr>
        </p:nvSpPr>
        <p:spPr>
          <a:xfrm>
            <a:off x="438911" y="318696"/>
            <a:ext cx="10071609" cy="7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AR"/>
              <a:t>Columna Rectificadora vs Agotamiento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0"/>
          <p:cNvSpPr txBox="1">
            <a:spLocks noGrp="1"/>
          </p:cNvSpPr>
          <p:nvPr>
            <p:ph type="ftr" idx="11"/>
          </p:nvPr>
        </p:nvSpPr>
        <p:spPr>
          <a:xfrm>
            <a:off x="438911" y="6251260"/>
            <a:ext cx="10797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76.52/76.05/TA164 - Operaciones Unitarias de Transferencia de Materia / Operaciones Unitarias III                                                1° Cuatrimestre 2026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"/>
          <p:cNvSpPr txBox="1"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orbel"/>
              <a:buNone/>
            </a:pPr>
            <a:r>
              <a:rPr lang="es-AR" sz="6600" b="1" cap="none"/>
              <a:t>¿PREGUNTAS?</a:t>
            </a:r>
            <a:endParaRPr/>
          </a:p>
        </p:txBody>
      </p:sp>
      <p:pic>
        <p:nvPicPr>
          <p:cNvPr id="394" name="Google Shape;394;p11" descr="Hel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6178" y="741172"/>
            <a:ext cx="3279644" cy="327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1" descr="Nueva marca difusion - we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0589" y="236579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"/>
          <p:cNvPicPr preferRelativeResize="0"/>
          <p:nvPr/>
        </p:nvPicPr>
        <p:blipFill rotWithShape="1">
          <a:blip r:embed="rId3">
            <a:alphaModFix/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"/>
          <p:cNvSpPr txBox="1"/>
          <p:nvPr/>
        </p:nvSpPr>
        <p:spPr>
          <a:xfrm>
            <a:off x="326236" y="3941063"/>
            <a:ext cx="5468913" cy="51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</a:pPr>
            <a:r>
              <a:rPr lang="es-AR" sz="2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endParaRPr sz="2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" descr="Nueva marca difusion - we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0589" y="250026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"/>
          <p:cNvSpPr txBox="1">
            <a:spLocks noGrp="1"/>
          </p:cNvSpPr>
          <p:nvPr>
            <p:ph type="sldNum" idx="12"/>
          </p:nvPr>
        </p:nvSpPr>
        <p:spPr>
          <a:xfrm>
            <a:off x="11236569" y="6231929"/>
            <a:ext cx="531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/>
              <a:t>-</a:t>
            </a:r>
            <a:fld id="{00000000-1234-1234-1234-123412341234}" type="slidenum">
              <a:rPr lang="es-AR" sz="1400" b="1">
                <a:latin typeface="Calibri"/>
                <a:ea typeface="Calibri"/>
                <a:cs typeface="Calibri"/>
                <a:sym typeface="Calibri"/>
              </a:rPr>
              <a:t>2</a:t>
            </a:fld>
            <a:r>
              <a:rPr lang="es-AR" sz="1600" b="1"/>
              <a:t>-</a:t>
            </a:r>
            <a:endParaRPr/>
          </a:p>
        </p:txBody>
      </p:sp>
      <p:sp>
        <p:nvSpPr>
          <p:cNvPr id="237" name="Google Shape;237;p2"/>
          <p:cNvSpPr txBox="1">
            <a:spLocks noGrp="1"/>
          </p:cNvSpPr>
          <p:nvPr>
            <p:ph type="title"/>
          </p:nvPr>
        </p:nvSpPr>
        <p:spPr>
          <a:xfrm>
            <a:off x="326237" y="318696"/>
            <a:ext cx="10184284" cy="7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AR"/>
              <a:t>Enunciado	</a:t>
            </a:r>
            <a:endParaRPr/>
          </a:p>
        </p:txBody>
      </p:sp>
      <p:sp>
        <p:nvSpPr>
          <p:cNvPr id="238" name="Google Shape;238;p2"/>
          <p:cNvSpPr txBox="1">
            <a:spLocks noGrp="1"/>
          </p:cNvSpPr>
          <p:nvPr>
            <p:ph type="body" idx="1"/>
          </p:nvPr>
        </p:nvSpPr>
        <p:spPr>
          <a:xfrm>
            <a:off x="326236" y="1054100"/>
            <a:ext cx="11442092" cy="288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es-AR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mezcla de agua y 30% molar de etanol se procesan en una columna rectificadora que contiene 11 platos con una eficiencia del lado de gas de 0,5.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l" rtl="0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SzPts val="1520"/>
              <a:buNone/>
            </a:pPr>
            <a:r>
              <a:rPr lang="es-AR" sz="1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lang="es-A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SzPts val="1520"/>
              <a:buFont typeface="Corbel"/>
              <a:buAutoNum type="arabicPeriod"/>
            </a:pPr>
            <a:r>
              <a:rPr lang="es-A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composiciones de los productos si la relación de reflujo interna es de 0,9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SzPts val="1520"/>
              <a:buFont typeface="Corbel"/>
              <a:buAutoNum type="arabicPeriod"/>
            </a:pPr>
            <a:r>
              <a:rPr lang="es-A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las especificaciones que quedan fijas en el punto 1), ¿cuál es la relación de reflujo operativo y la mínima?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"/>
          <p:cNvSpPr txBox="1">
            <a:spLocks noGrp="1"/>
          </p:cNvSpPr>
          <p:nvPr>
            <p:ph type="ftr" idx="11"/>
          </p:nvPr>
        </p:nvSpPr>
        <p:spPr>
          <a:xfrm>
            <a:off x="438911" y="6251260"/>
            <a:ext cx="10797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76.52/76.05/TA164 - Operaciones Unitarias de Transferencia de Materia / Operaciones Unitarias III                                                1° Cuatrimestre 2026 </a:t>
            </a:r>
            <a:endParaRPr dirty="0"/>
          </a:p>
        </p:txBody>
      </p:sp>
      <p:graphicFrame>
        <p:nvGraphicFramePr>
          <p:cNvPr id="240" name="Google Shape;240;p2"/>
          <p:cNvGraphicFramePr/>
          <p:nvPr/>
        </p:nvGraphicFramePr>
        <p:xfrm>
          <a:off x="1071825" y="4453000"/>
          <a:ext cx="7496175" cy="1104900"/>
        </p:xfrm>
        <a:graphic>
          <a:graphicData uri="http://schemas.openxmlformats.org/drawingml/2006/table">
            <a:tbl>
              <a:tblPr>
                <a:noFill/>
                <a:tableStyleId>{A8B6537A-ADA9-47FC-A055-92210CCF58CE}</a:tableStyleId>
              </a:tblPr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y*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r>
                        <a:rPr lang="es-AR" sz="1600" b="1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,</a:t>
                      </a: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43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r>
                        <a:rPr lang="es-AR" sz="1600" b="1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,</a:t>
                      </a: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526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r>
                        <a:rPr lang="es-AR" sz="1600" b="1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,</a:t>
                      </a: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577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r>
                        <a:rPr lang="es-AR" sz="1600" b="1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,</a:t>
                      </a: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615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r>
                        <a:rPr lang="es-AR" sz="1600" b="1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,</a:t>
                      </a: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655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r>
                        <a:rPr lang="es-AR" sz="1600" b="1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,</a:t>
                      </a: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7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r>
                        <a:rPr lang="es-AR" sz="1600" b="1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,</a:t>
                      </a: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754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r>
                        <a:rPr lang="es-AR" sz="1600" b="1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,</a:t>
                      </a: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82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r>
                        <a:rPr lang="es-AR" sz="1600" b="1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,</a:t>
                      </a: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89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x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0,1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0,2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0,3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0,4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0,5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0,6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0,7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0,8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0,89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6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68575" marR="68575" marT="9525" marB="91425" anchor="ctr">
                    <a:lnL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6B72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"/>
          <p:cNvPicPr preferRelativeResize="0"/>
          <p:nvPr/>
        </p:nvPicPr>
        <p:blipFill rotWithShape="1">
          <a:blip r:embed="rId3">
            <a:alphaModFix/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"/>
          <p:cNvSpPr txBox="1"/>
          <p:nvPr/>
        </p:nvSpPr>
        <p:spPr>
          <a:xfrm>
            <a:off x="326236" y="2547320"/>
            <a:ext cx="7065590" cy="34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</a:pPr>
            <a:r>
              <a:rPr lang="es-AR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una columna rectificadora?</a:t>
            </a:r>
            <a:endParaRPr sz="16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" descr="blob:https://web.whatsapp.com/e8a2b906-be9f-436a-b12c-b620aab7907b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7790" y="2612794"/>
            <a:ext cx="2648279" cy="238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" descr="Nueva marca difusion - we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0589" y="250026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"/>
          <p:cNvSpPr txBox="1">
            <a:spLocks noGrp="1"/>
          </p:cNvSpPr>
          <p:nvPr>
            <p:ph type="sldNum" idx="12"/>
          </p:nvPr>
        </p:nvSpPr>
        <p:spPr>
          <a:xfrm>
            <a:off x="11236569" y="6231929"/>
            <a:ext cx="531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/>
              <a:t>-</a:t>
            </a:r>
            <a:fld id="{00000000-1234-1234-1234-123412341234}" type="slidenum">
              <a:rPr lang="es-AR" sz="1400" b="1">
                <a:latin typeface="Calibri"/>
                <a:ea typeface="Calibri"/>
                <a:cs typeface="Calibri"/>
                <a:sym typeface="Calibri"/>
              </a:rPr>
              <a:t>3</a:t>
            </a:fld>
            <a:r>
              <a:rPr lang="es-AR" sz="1600" b="1"/>
              <a:t>-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326236" y="318696"/>
            <a:ext cx="10184284" cy="7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AR"/>
              <a:t>Enunciado - Introducción	</a:t>
            </a:r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body" idx="1"/>
          </p:nvPr>
        </p:nvSpPr>
        <p:spPr>
          <a:xfrm>
            <a:off x="326236" y="1054100"/>
            <a:ext cx="11442092" cy="156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s-A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mezcla de agua y 30% molar de etanol se procesan en una </a:t>
            </a:r>
            <a:r>
              <a:rPr lang="es-AR" sz="16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columna rectificadora </a:t>
            </a:r>
            <a:r>
              <a:rPr lang="es-A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contiene 11 platos con una eficiencia del lado de gas de 0,5. </a:t>
            </a:r>
            <a:r>
              <a:rPr lang="es-A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80"/>
              <a:buFont typeface="Corbel"/>
              <a:buAutoNum type="arabicPeriod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composiciones de los productos si la relación de reflujo interna es de 0,9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80"/>
              <a:buFont typeface="Corbel"/>
              <a:buAutoNum type="arabicPeriod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las especificaciones que quedan fijas en el </a:t>
            </a:r>
            <a:r>
              <a:rPr lang="es-A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1)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¿cuál es la relación de reflujo operativo y la mínima?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"/>
          <p:cNvPicPr preferRelativeResize="0"/>
          <p:nvPr/>
        </p:nvPicPr>
        <p:blipFill rotWithShape="1">
          <a:blip r:embed="rId6">
            <a:alphaModFix/>
          </a:blip>
          <a:srcRect l="15866" t="30236" r="74084" b="37330"/>
          <a:stretch/>
        </p:blipFill>
        <p:spPr>
          <a:xfrm>
            <a:off x="8843031" y="3123514"/>
            <a:ext cx="2713969" cy="318791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"/>
          <p:cNvSpPr txBox="1"/>
          <p:nvPr/>
        </p:nvSpPr>
        <p:spPr>
          <a:xfrm>
            <a:off x="438910" y="3704569"/>
            <a:ext cx="6492242" cy="6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</a:pPr>
            <a:r>
              <a:rPr lang="es-AR" sz="16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Cuentan solamente con un Condensador (ya sea parcial o total).</a:t>
            </a:r>
            <a:endParaRPr sz="16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"/>
          <p:cNvSpPr txBox="1"/>
          <p:nvPr/>
        </p:nvSpPr>
        <p:spPr>
          <a:xfrm>
            <a:off x="2135454" y="4114707"/>
            <a:ext cx="2505501" cy="3309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t="-7018" b="-17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56" name="Google Shape;256;p3"/>
          <p:cNvSpPr txBox="1"/>
          <p:nvPr/>
        </p:nvSpPr>
        <p:spPr>
          <a:xfrm>
            <a:off x="460374" y="4610655"/>
            <a:ext cx="6931451" cy="32915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12963" b="-185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graphicFrame>
        <p:nvGraphicFramePr>
          <p:cNvPr id="257" name="Google Shape;257;p3"/>
          <p:cNvGraphicFramePr/>
          <p:nvPr/>
        </p:nvGraphicFramePr>
        <p:xfrm>
          <a:off x="635000" y="5047447"/>
          <a:ext cx="7399300" cy="1016245"/>
        </p:xfrm>
        <a:graphic>
          <a:graphicData uri="http://schemas.openxmlformats.org/drawingml/2006/table">
            <a:tbl>
              <a:tblPr firstRow="1" firstCol="1" bandRow="1">
                <a:noFill/>
                <a:tableStyleId>{3BCA2AEC-64B0-447D-BBDF-3315AF9AA975}</a:tableStyleId>
              </a:tblPr>
              <a:tblGrid>
                <a:gridCol w="11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Parámetro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Ventajas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Desventajas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Costos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Ahorro de equipos e instrumentación asociada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¿Inversión extra en vaporización?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Limitantes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Entrada como vapor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Entrada como vapor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8" name="Google Shape;258;p3"/>
          <p:cNvSpPr txBox="1"/>
          <p:nvPr/>
        </p:nvSpPr>
        <p:spPr>
          <a:xfrm>
            <a:off x="438909" y="2835923"/>
            <a:ext cx="6492242" cy="7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</a:pPr>
            <a:r>
              <a:rPr lang="es-AR" sz="16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columnas que se utilizan para tratar una corriente que se debe refinar un poco más para alcanzar la pureza deseada del destilado.</a:t>
            </a:r>
            <a:endParaRPr sz="16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"/>
          <p:cNvSpPr txBox="1">
            <a:spLocks noGrp="1"/>
          </p:cNvSpPr>
          <p:nvPr>
            <p:ph type="ftr" idx="11"/>
          </p:nvPr>
        </p:nvSpPr>
        <p:spPr>
          <a:xfrm>
            <a:off x="438911" y="6251260"/>
            <a:ext cx="10797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76.52/76.05/TA164 - Operaciones Unitarias de Transferencia de Materia / Operaciones Unitarias III                                                1° Cuatrimestre 2026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"/>
          <p:cNvPicPr preferRelativeResize="0"/>
          <p:nvPr/>
        </p:nvPicPr>
        <p:blipFill rotWithShape="1">
          <a:blip r:embed="rId3">
            <a:alphaModFix/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" descr="blob:https://web.whatsapp.com/e8a2b906-be9f-436a-b12c-b620aab7907b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4"/>
          <p:cNvSpPr txBox="1"/>
          <p:nvPr/>
        </p:nvSpPr>
        <p:spPr>
          <a:xfrm>
            <a:off x="438911" y="2280970"/>
            <a:ext cx="11329417" cy="952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44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67" name="Google Shape;267;p4"/>
          <p:cNvSpPr txBox="1"/>
          <p:nvPr/>
        </p:nvSpPr>
        <p:spPr>
          <a:xfrm>
            <a:off x="1510964" y="3010319"/>
            <a:ext cx="2345514" cy="71019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68" name="Google Shape;268;p4"/>
          <p:cNvSpPr txBox="1"/>
          <p:nvPr/>
        </p:nvSpPr>
        <p:spPr>
          <a:xfrm>
            <a:off x="460375" y="3788932"/>
            <a:ext cx="7065590" cy="27796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15555" b="-4222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3861779" y="3756943"/>
            <a:ext cx="2235099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5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71" name="Google Shape;271;p4"/>
          <p:cNvSpPr txBox="1"/>
          <p:nvPr/>
        </p:nvSpPr>
        <p:spPr>
          <a:xfrm>
            <a:off x="438911" y="4927059"/>
            <a:ext cx="7065590" cy="27796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15215" b="-391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4486775" y="5289240"/>
            <a:ext cx="814197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63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73" name="Google Shape;273;p4"/>
          <p:cNvSpPr txBox="1"/>
          <p:nvPr/>
        </p:nvSpPr>
        <p:spPr>
          <a:xfrm>
            <a:off x="467002" y="5764254"/>
            <a:ext cx="7065590" cy="27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Entonces, la recta </a:t>
            </a:r>
            <a:r>
              <a:rPr lang="es-A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será una </a:t>
            </a:r>
            <a:r>
              <a:rPr lang="es-A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recta horizontal.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" descr="Nueva marca difusion - web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830589" y="250026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"/>
          <p:cNvSpPr txBox="1">
            <a:spLocks noGrp="1"/>
          </p:cNvSpPr>
          <p:nvPr>
            <p:ph type="sldNum" idx="12"/>
          </p:nvPr>
        </p:nvSpPr>
        <p:spPr>
          <a:xfrm>
            <a:off x="11236569" y="6231929"/>
            <a:ext cx="531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/>
              <a:t>-</a:t>
            </a:r>
            <a:fld id="{00000000-1234-1234-1234-123412341234}" type="slidenum">
              <a:rPr lang="es-AR" sz="1400" b="1">
                <a:latin typeface="Calibri"/>
                <a:ea typeface="Calibri"/>
                <a:cs typeface="Calibri"/>
                <a:sym typeface="Calibri"/>
              </a:rPr>
              <a:t>4</a:t>
            </a:fld>
            <a:r>
              <a:rPr lang="es-AR" sz="1600" b="1"/>
              <a:t>-</a:t>
            </a:r>
            <a:endParaRPr/>
          </a:p>
        </p:txBody>
      </p:sp>
      <p:sp>
        <p:nvSpPr>
          <p:cNvPr id="276" name="Google Shape;276;p4"/>
          <p:cNvSpPr txBox="1">
            <a:spLocks noGrp="1"/>
          </p:cNvSpPr>
          <p:nvPr>
            <p:ph type="title"/>
          </p:nvPr>
        </p:nvSpPr>
        <p:spPr>
          <a:xfrm>
            <a:off x="326236" y="318696"/>
            <a:ext cx="10184284" cy="7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AR"/>
              <a:t>Resolución </a:t>
            </a:r>
            <a:r>
              <a:rPr lang="es-AR" i="1"/>
              <a:t>Ítem </a:t>
            </a:r>
            <a:r>
              <a:rPr lang="es-AR" sz="4000" i="1"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"/>
          <p:cNvSpPr txBox="1">
            <a:spLocks noGrp="1"/>
          </p:cNvSpPr>
          <p:nvPr>
            <p:ph type="body" idx="1"/>
          </p:nvPr>
        </p:nvSpPr>
        <p:spPr>
          <a:xfrm>
            <a:off x="326236" y="1054101"/>
            <a:ext cx="11442092" cy="114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s-A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mezcla de agua y 30% molar de etanol se procesan en una columna rectificadora que contiene 11 platos con una eficiencia del lado de gas de 0,5. </a:t>
            </a:r>
            <a:r>
              <a:rPr lang="es-A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80"/>
              <a:buFont typeface="Corbel"/>
              <a:buAutoNum type="arabicPeriod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composiciones de los productos si la relación de reflujo interna es de 0,9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 txBox="1">
            <a:spLocks noGrp="1"/>
          </p:cNvSpPr>
          <p:nvPr>
            <p:ph type="ftr" idx="11"/>
          </p:nvPr>
        </p:nvSpPr>
        <p:spPr>
          <a:xfrm>
            <a:off x="438911" y="6251260"/>
            <a:ext cx="10797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76.52/76.05/TA164 - Operaciones Unitarias de Transferencia de Materia / Operaciones Unitarias III                                                1° Cuatrimestre 2026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2ECBCFD-432A-523A-E442-F0CCCFC9B263}"/>
                  </a:ext>
                </a:extLst>
              </p:cNvPr>
              <p:cNvSpPr txBox="1"/>
              <p:nvPr/>
            </p:nvSpPr>
            <p:spPr>
              <a:xfrm>
                <a:off x="3797576" y="4186827"/>
                <a:ext cx="2192594" cy="55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AR" sz="1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AR" sz="1600" b="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2ECBCFD-432A-523A-E442-F0CCCFC9B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576" y="4186827"/>
                <a:ext cx="2192594" cy="555537"/>
              </a:xfrm>
              <a:prstGeom prst="rect">
                <a:avLst/>
              </a:prstGeom>
              <a:blipFill>
                <a:blip r:embed="rId11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 txBox="1">
            <a:spLocks noGrp="1"/>
          </p:cNvSpPr>
          <p:nvPr>
            <p:ph type="body" idx="1"/>
          </p:nvPr>
        </p:nvSpPr>
        <p:spPr>
          <a:xfrm>
            <a:off x="326236" y="1054101"/>
            <a:ext cx="11442092" cy="114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s-A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mezcla de agua y 30% molar de etanol se procesan en una columna rectificadora que contiene 11 platos con una eficiencia del lado de gas de 0,5. </a:t>
            </a:r>
            <a:r>
              <a:rPr lang="es-A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80"/>
              <a:buFont typeface="Corbel"/>
              <a:buAutoNum type="arabicPeriod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composiciones de los productos si la relación de reflujo interna es de 0,9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5"/>
          <p:cNvPicPr preferRelativeResize="0"/>
          <p:nvPr/>
        </p:nvPicPr>
        <p:blipFill rotWithShape="1">
          <a:blip r:embed="rId3">
            <a:alphaModFix/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" descr="blob:https://web.whatsapp.com/e8a2b906-be9f-436a-b12c-b620aab7907b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6" name="Google Shape;286;p5"/>
          <p:cNvSpPr txBox="1"/>
          <p:nvPr/>
        </p:nvSpPr>
        <p:spPr>
          <a:xfrm>
            <a:off x="326236" y="2171915"/>
            <a:ext cx="11442092" cy="952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445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87" name="Google Shape;287;p5"/>
          <p:cNvSpPr txBox="1"/>
          <p:nvPr/>
        </p:nvSpPr>
        <p:spPr>
          <a:xfrm>
            <a:off x="3278457" y="2875786"/>
            <a:ext cx="2236510" cy="6415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88" name="Google Shape;288;p5"/>
          <p:cNvSpPr txBox="1"/>
          <p:nvPr/>
        </p:nvSpPr>
        <p:spPr>
          <a:xfrm>
            <a:off x="326236" y="4069417"/>
            <a:ext cx="7065590" cy="27796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15555" b="-4222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89" name="Google Shape;289;p5"/>
          <p:cNvSpPr/>
          <p:nvPr/>
        </p:nvSpPr>
        <p:spPr>
          <a:xfrm>
            <a:off x="3482813" y="3499258"/>
            <a:ext cx="1850635" cy="55335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90" name="Google Shape;290;p5"/>
          <p:cNvSpPr/>
          <p:nvPr/>
        </p:nvSpPr>
        <p:spPr>
          <a:xfrm>
            <a:off x="2531847" y="4358336"/>
            <a:ext cx="4756430" cy="5574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2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91" name="Google Shape;291;p5"/>
          <p:cNvSpPr txBox="1"/>
          <p:nvPr/>
        </p:nvSpPr>
        <p:spPr>
          <a:xfrm>
            <a:off x="326236" y="4997617"/>
            <a:ext cx="11442092" cy="85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ambas ecuaciones describen el mismo balance de masa, son idénticas. </a:t>
            </a:r>
            <a:endParaRPr/>
          </a:p>
          <a:p>
            <a:pPr marL="4572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igualan términos para despejar el valor de reflujo externo: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5"/>
          <p:cNvSpPr/>
          <p:nvPr/>
        </p:nvSpPr>
        <p:spPr>
          <a:xfrm>
            <a:off x="5837739" y="5282838"/>
            <a:ext cx="1722266" cy="55746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293" name="Google Shape;293;p5"/>
          <p:cNvSpPr/>
          <p:nvPr/>
        </p:nvSpPr>
        <p:spPr>
          <a:xfrm>
            <a:off x="8014710" y="5407679"/>
            <a:ext cx="672813" cy="3077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pic>
        <p:nvPicPr>
          <p:cNvPr id="294" name="Google Shape;294;p5" descr="Nueva marca difusion - web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830589" y="250026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"/>
          <p:cNvSpPr txBox="1">
            <a:spLocks noGrp="1"/>
          </p:cNvSpPr>
          <p:nvPr>
            <p:ph type="sldNum" idx="12"/>
          </p:nvPr>
        </p:nvSpPr>
        <p:spPr>
          <a:xfrm>
            <a:off x="11236569" y="6231929"/>
            <a:ext cx="531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/>
              <a:t>-</a:t>
            </a:r>
            <a:fld id="{00000000-1234-1234-1234-123412341234}" type="slidenum">
              <a:rPr lang="es-AR" sz="1400" b="1">
                <a:latin typeface="Calibri"/>
                <a:ea typeface="Calibri"/>
                <a:cs typeface="Calibri"/>
                <a:sym typeface="Calibri"/>
              </a:rPr>
              <a:t>5</a:t>
            </a:fld>
            <a:r>
              <a:rPr lang="es-AR" sz="1600" b="1"/>
              <a:t>-</a:t>
            </a:r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title"/>
          </p:nvPr>
        </p:nvSpPr>
        <p:spPr>
          <a:xfrm>
            <a:off x="326236" y="318696"/>
            <a:ext cx="10184284" cy="7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AR"/>
              <a:t>Resolución </a:t>
            </a:r>
            <a:r>
              <a:rPr lang="es-AR" i="1"/>
              <a:t>Ítem </a:t>
            </a:r>
            <a:r>
              <a:rPr lang="es-AR" sz="4000" i="1"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5"/>
          <p:cNvSpPr txBox="1">
            <a:spLocks noGrp="1"/>
          </p:cNvSpPr>
          <p:nvPr>
            <p:ph type="ftr" idx="11"/>
          </p:nvPr>
        </p:nvSpPr>
        <p:spPr>
          <a:xfrm>
            <a:off x="438911" y="6251260"/>
            <a:ext cx="10797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76.52/76.05/TA164 - Operaciones Unitarias de Transferencia de Materia / Operaciones Unitarias III                                                1° Cuatrimestre 2026 </a:t>
            </a:r>
            <a:endParaRPr dirty="0"/>
          </a:p>
        </p:txBody>
      </p:sp>
      <p:cxnSp>
        <p:nvCxnSpPr>
          <p:cNvPr id="3" name="Conector: curvado 2">
            <a:extLst>
              <a:ext uri="{FF2B5EF4-FFF2-40B4-BE49-F238E27FC236}">
                <a16:creationId xmlns:a16="http://schemas.microsoft.com/office/drawing/2014/main" id="{1812725E-A2D8-5F30-B6C2-72675FC1F96C}"/>
              </a:ext>
            </a:extLst>
          </p:cNvPr>
          <p:cNvCxnSpPr/>
          <p:nvPr/>
        </p:nvCxnSpPr>
        <p:spPr>
          <a:xfrm flipV="1">
            <a:off x="6312310" y="3667432"/>
            <a:ext cx="1150374" cy="511278"/>
          </a:xfrm>
          <a:prstGeom prst="curvedConnector3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Nube 3">
            <a:extLst>
              <a:ext uri="{FF2B5EF4-FFF2-40B4-BE49-F238E27FC236}">
                <a16:creationId xmlns:a16="http://schemas.microsoft.com/office/drawing/2014/main" id="{D0787376-9914-E018-B1DD-74784B4279B5}"/>
              </a:ext>
            </a:extLst>
          </p:cNvPr>
          <p:cNvSpPr/>
          <p:nvPr/>
        </p:nvSpPr>
        <p:spPr>
          <a:xfrm>
            <a:off x="7462684" y="2875786"/>
            <a:ext cx="3647768" cy="1787840"/>
          </a:xfrm>
          <a:prstGeom prst="cloud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4820FA2-B53B-7130-E311-25865A63C03D}"/>
                  </a:ext>
                </a:extLst>
              </p:cNvPr>
              <p:cNvSpPr txBox="1"/>
              <p:nvPr/>
            </p:nvSpPr>
            <p:spPr>
              <a:xfrm>
                <a:off x="7872117" y="3174282"/>
                <a:ext cx="3076567" cy="509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A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A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s-AR" sz="16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1600" b="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A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4820FA2-B53B-7130-E311-25865A63C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117" y="3174282"/>
                <a:ext cx="3076567" cy="5094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7949598-5105-2C46-9552-B5D55F297817}"/>
                  </a:ext>
                </a:extLst>
              </p:cNvPr>
              <p:cNvSpPr txBox="1"/>
              <p:nvPr/>
            </p:nvSpPr>
            <p:spPr>
              <a:xfrm>
                <a:off x="8023457" y="3817100"/>
                <a:ext cx="2526221" cy="557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s-AR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A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s-A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s-AR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s-AR" b="1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7949598-5105-2C46-9552-B5D55F297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7" y="3817100"/>
                <a:ext cx="2526221" cy="5574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6"/>
          <p:cNvPicPr preferRelativeResize="0"/>
          <p:nvPr/>
        </p:nvPicPr>
        <p:blipFill rotWithShape="1">
          <a:blip r:embed="rId3">
            <a:alphaModFix/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6" descr="blob:https://web.whatsapp.com/e8a2b906-be9f-436a-b12c-b620aab7907b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4" name="Google Shape;304;p6"/>
          <p:cNvSpPr txBox="1"/>
          <p:nvPr/>
        </p:nvSpPr>
        <p:spPr>
          <a:xfrm>
            <a:off x="331233" y="2203596"/>
            <a:ext cx="3143487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</a:pPr>
            <a:r>
              <a:rPr lang="es-AR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 de Masa:</a:t>
            </a:r>
            <a:endParaRPr/>
          </a:p>
          <a:p>
            <a:pPr marL="4572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Realizando un </a:t>
            </a:r>
            <a:r>
              <a:rPr lang="es-A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 en toda la Torre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6"/>
          <p:cNvSpPr txBox="1"/>
          <p:nvPr/>
        </p:nvSpPr>
        <p:spPr>
          <a:xfrm>
            <a:off x="3713095" y="2429088"/>
            <a:ext cx="2467086" cy="6415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306" name="Google Shape;306;p6"/>
          <p:cNvSpPr txBox="1"/>
          <p:nvPr/>
        </p:nvSpPr>
        <p:spPr>
          <a:xfrm>
            <a:off x="353189" y="3667947"/>
            <a:ext cx="6001892" cy="29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Sumamos dos condiciones de contorno: Equilibrio y Número de Platos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6"/>
          <p:cNvSpPr txBox="1"/>
          <p:nvPr/>
        </p:nvSpPr>
        <p:spPr>
          <a:xfrm>
            <a:off x="2514487" y="4643806"/>
            <a:ext cx="7065590" cy="29912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otra ecuación podemos sumar para cerrar el sistema?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6"/>
          <p:cNvSpPr/>
          <p:nvPr/>
        </p:nvSpPr>
        <p:spPr>
          <a:xfrm>
            <a:off x="4438327" y="2461252"/>
            <a:ext cx="309334" cy="330347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9" name="Google Shape;309;p6"/>
          <p:cNvSpPr/>
          <p:nvPr/>
        </p:nvSpPr>
        <p:spPr>
          <a:xfrm>
            <a:off x="4855785" y="2461252"/>
            <a:ext cx="309334" cy="330347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0" name="Google Shape;310;p6"/>
          <p:cNvSpPr/>
          <p:nvPr/>
        </p:nvSpPr>
        <p:spPr>
          <a:xfrm>
            <a:off x="5215239" y="2482274"/>
            <a:ext cx="309334" cy="330347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1" name="Google Shape;311;p6"/>
          <p:cNvSpPr/>
          <p:nvPr/>
        </p:nvSpPr>
        <p:spPr>
          <a:xfrm>
            <a:off x="4659267" y="2721561"/>
            <a:ext cx="309334" cy="330347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2" name="Google Shape;312;p6"/>
          <p:cNvSpPr/>
          <p:nvPr/>
        </p:nvSpPr>
        <p:spPr>
          <a:xfrm>
            <a:off x="5480980" y="2722406"/>
            <a:ext cx="309334" cy="330347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3" name="Google Shape;313;p6"/>
          <p:cNvSpPr txBox="1"/>
          <p:nvPr/>
        </p:nvSpPr>
        <p:spPr>
          <a:xfrm>
            <a:off x="6202626" y="2426123"/>
            <a:ext cx="1713354" cy="7577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cxnSp>
        <p:nvCxnSpPr>
          <p:cNvPr id="314" name="Google Shape;314;p6"/>
          <p:cNvCxnSpPr/>
          <p:nvPr/>
        </p:nvCxnSpPr>
        <p:spPr>
          <a:xfrm>
            <a:off x="6120330" y="2937974"/>
            <a:ext cx="1926390" cy="984"/>
          </a:xfrm>
          <a:prstGeom prst="straightConnector1">
            <a:avLst/>
          </a:prstGeom>
          <a:noFill/>
          <a:ln w="10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5" name="Google Shape;315;p6"/>
          <p:cNvSpPr txBox="1"/>
          <p:nvPr/>
        </p:nvSpPr>
        <p:spPr>
          <a:xfrm>
            <a:off x="6659826" y="3588788"/>
            <a:ext cx="1713354" cy="75687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316" name="Google Shape;316;p6"/>
          <p:cNvSpPr txBox="1"/>
          <p:nvPr/>
        </p:nvSpPr>
        <p:spPr>
          <a:xfrm>
            <a:off x="357000" y="5249012"/>
            <a:ext cx="9902568" cy="29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⮚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queda definir el “tamaño” de la torre (pensando en caudales internos)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6" descr="Nueva marca difusion - web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0589" y="250026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6"/>
          <p:cNvSpPr txBox="1">
            <a:spLocks noGrp="1"/>
          </p:cNvSpPr>
          <p:nvPr>
            <p:ph type="sldNum" idx="12"/>
          </p:nvPr>
        </p:nvSpPr>
        <p:spPr>
          <a:xfrm>
            <a:off x="11236569" y="6231929"/>
            <a:ext cx="531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/>
              <a:t>-</a:t>
            </a:r>
            <a:fld id="{00000000-1234-1234-1234-123412341234}" type="slidenum">
              <a:rPr lang="es-AR" sz="1400" b="1">
                <a:latin typeface="Calibri"/>
                <a:ea typeface="Calibri"/>
                <a:cs typeface="Calibri"/>
                <a:sym typeface="Calibri"/>
              </a:rPr>
              <a:t>6</a:t>
            </a:fld>
            <a:r>
              <a:rPr lang="es-AR" sz="1600" b="1"/>
              <a:t>-</a:t>
            </a:r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title"/>
          </p:nvPr>
        </p:nvSpPr>
        <p:spPr>
          <a:xfrm>
            <a:off x="353189" y="318696"/>
            <a:ext cx="10157331" cy="7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AR"/>
              <a:t>Resolución </a:t>
            </a:r>
            <a:r>
              <a:rPr lang="es-AR" i="1"/>
              <a:t>Ítem </a:t>
            </a:r>
            <a:r>
              <a:rPr lang="es-AR" sz="4000" i="1"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6"/>
          <p:cNvSpPr txBox="1">
            <a:spLocks noGrp="1"/>
          </p:cNvSpPr>
          <p:nvPr>
            <p:ph type="body" idx="1"/>
          </p:nvPr>
        </p:nvSpPr>
        <p:spPr>
          <a:xfrm>
            <a:off x="326236" y="1054101"/>
            <a:ext cx="11442092" cy="114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s-A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mezcla de agua y 30% molar de etanol se procesan en una columna rectificadora que contiene 11 platos con una eficiencia del lado de gas de 0,5. </a:t>
            </a:r>
            <a:r>
              <a:rPr lang="es-A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80"/>
              <a:buFont typeface="Corbel"/>
              <a:buAutoNum type="arabicPeriod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composiciones de los productos si la relación de reflujo interna es de 0,9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6"/>
          <p:cNvCxnSpPr/>
          <p:nvPr/>
        </p:nvCxnSpPr>
        <p:spPr>
          <a:xfrm>
            <a:off x="6577530" y="4094221"/>
            <a:ext cx="1926390" cy="984"/>
          </a:xfrm>
          <a:prstGeom prst="straightConnector1">
            <a:avLst/>
          </a:prstGeom>
          <a:noFill/>
          <a:ln w="10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p6"/>
          <p:cNvSpPr txBox="1">
            <a:spLocks noGrp="1"/>
          </p:cNvSpPr>
          <p:nvPr>
            <p:ph type="ftr" idx="11"/>
          </p:nvPr>
        </p:nvSpPr>
        <p:spPr>
          <a:xfrm>
            <a:off x="438911" y="6251260"/>
            <a:ext cx="10797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76.52/76.05/TA164 - Operaciones Unitarias de Transferencia de Materia / Operaciones Unitarias III                                                1° Cuatrimestre 2026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"/>
          <p:cNvSpPr txBox="1">
            <a:spLocks noGrp="1"/>
          </p:cNvSpPr>
          <p:nvPr>
            <p:ph type="body" idx="1"/>
          </p:nvPr>
        </p:nvSpPr>
        <p:spPr>
          <a:xfrm>
            <a:off x="326236" y="1054101"/>
            <a:ext cx="11442092" cy="114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s-A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mezcla de agua y 30% molar de etanol se procesan en una columna rectificadora que contiene 11 platos con una eficiencia del lado de gas de 0,5. </a:t>
            </a:r>
            <a:r>
              <a:rPr lang="es-A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80"/>
              <a:buFont typeface="Corbel"/>
              <a:buAutoNum type="arabicPeriod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composiciones de los productos si la relación de reflujo interna es de 0,9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7"/>
          <p:cNvPicPr preferRelativeResize="0"/>
          <p:nvPr/>
        </p:nvPicPr>
        <p:blipFill rotWithShape="1">
          <a:blip r:embed="rId3">
            <a:alphaModFix/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7" descr="blob:https://web.whatsapp.com/e8a2b906-be9f-436a-b12c-b620aab7907b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0" name="Google Shape;330;p7"/>
          <p:cNvSpPr txBox="1"/>
          <p:nvPr/>
        </p:nvSpPr>
        <p:spPr>
          <a:xfrm>
            <a:off x="460375" y="2194374"/>
            <a:ext cx="3727577" cy="8264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51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pic>
        <p:nvPicPr>
          <p:cNvPr id="331" name="Google Shape;33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5720" y="2194374"/>
            <a:ext cx="2239328" cy="391322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7"/>
          <p:cNvSpPr txBox="1"/>
          <p:nvPr/>
        </p:nvSpPr>
        <p:spPr>
          <a:xfrm>
            <a:off x="6798601" y="3164479"/>
            <a:ext cx="4969727" cy="24316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2506" b="-300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pic>
        <p:nvPicPr>
          <p:cNvPr id="333" name="Google Shape;333;p7" descr="Nueva marca difusion - web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0589" y="250026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>
            <a:spLocks noGrp="1"/>
          </p:cNvSpPr>
          <p:nvPr>
            <p:ph type="sldNum" idx="12"/>
          </p:nvPr>
        </p:nvSpPr>
        <p:spPr>
          <a:xfrm>
            <a:off x="11236569" y="6231929"/>
            <a:ext cx="531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/>
              <a:t>-</a:t>
            </a:r>
            <a:fld id="{00000000-1234-1234-1234-123412341234}" type="slidenum">
              <a:rPr lang="es-AR" sz="1400" b="1">
                <a:latin typeface="Calibri"/>
                <a:ea typeface="Calibri"/>
                <a:cs typeface="Calibri"/>
                <a:sym typeface="Calibri"/>
              </a:rPr>
              <a:t>7</a:t>
            </a:fld>
            <a:r>
              <a:rPr lang="es-AR" sz="1600" b="1"/>
              <a:t>-</a:t>
            </a:r>
            <a:endParaRPr/>
          </a:p>
        </p:txBody>
      </p:sp>
      <p:sp>
        <p:nvSpPr>
          <p:cNvPr id="335" name="Google Shape;335;p7"/>
          <p:cNvSpPr txBox="1">
            <a:spLocks noGrp="1"/>
          </p:cNvSpPr>
          <p:nvPr>
            <p:ph type="title"/>
          </p:nvPr>
        </p:nvSpPr>
        <p:spPr>
          <a:xfrm>
            <a:off x="326236" y="318696"/>
            <a:ext cx="10184284" cy="7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AR"/>
              <a:t>Resolución </a:t>
            </a:r>
            <a:r>
              <a:rPr lang="es-AR" i="1"/>
              <a:t>Ítem </a:t>
            </a:r>
            <a:r>
              <a:rPr lang="es-AR" sz="4000" i="1"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 txBox="1">
            <a:spLocks noGrp="1"/>
          </p:cNvSpPr>
          <p:nvPr>
            <p:ph type="ftr" idx="11"/>
          </p:nvPr>
        </p:nvSpPr>
        <p:spPr>
          <a:xfrm>
            <a:off x="438911" y="6251260"/>
            <a:ext cx="10797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76.52/76.05/TA164 - Operaciones Unitarias de Transferencia de Materia / Operaciones Unitarias III                                                1° Cuatrimestre 2026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"/>
          <p:cNvSpPr txBox="1">
            <a:spLocks noGrp="1"/>
          </p:cNvSpPr>
          <p:nvPr>
            <p:ph type="body" idx="1"/>
          </p:nvPr>
        </p:nvSpPr>
        <p:spPr>
          <a:xfrm>
            <a:off x="326236" y="1054101"/>
            <a:ext cx="11442092" cy="114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s-A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mezcla de agua y 30% molar de etanol se procesan en una columna rectificadora que contiene 11 platos con una eficiencia del lado de gas de 0,5. </a:t>
            </a:r>
            <a:r>
              <a:rPr lang="es-A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80"/>
              <a:buFont typeface="Corbel"/>
              <a:buAutoNum type="arabicPeriod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composiciones de los productos si R</a:t>
            </a:r>
            <a:r>
              <a:rPr lang="es-AR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0,9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8"/>
          <p:cNvPicPr preferRelativeResize="0"/>
          <p:nvPr/>
        </p:nvPicPr>
        <p:blipFill rotWithShape="1">
          <a:blip r:embed="rId3">
            <a:alphaModFix/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8" descr="blob:https://web.whatsapp.com/e8a2b906-be9f-436a-b12c-b620aab7907b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4" name="Google Shape;344;p8"/>
          <p:cNvSpPr txBox="1"/>
          <p:nvPr/>
        </p:nvSpPr>
        <p:spPr>
          <a:xfrm>
            <a:off x="326236" y="2106251"/>
            <a:ext cx="7065590" cy="3293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12963" b="-185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pic>
        <p:nvPicPr>
          <p:cNvPr id="345" name="Google Shape;34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8815" y="1407891"/>
            <a:ext cx="6709513" cy="417561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8"/>
          <p:cNvSpPr/>
          <p:nvPr/>
        </p:nvSpPr>
        <p:spPr>
          <a:xfrm>
            <a:off x="9710595" y="5706290"/>
            <a:ext cx="989053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347" name="Google Shape;347;p8"/>
          <p:cNvSpPr/>
          <p:nvPr/>
        </p:nvSpPr>
        <p:spPr>
          <a:xfrm>
            <a:off x="6369751" y="5706290"/>
            <a:ext cx="1022075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pic>
        <p:nvPicPr>
          <p:cNvPr id="348" name="Google Shape;348;p8" descr="Nueva marca difusion - web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30589" y="250026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8"/>
          <p:cNvSpPr txBox="1">
            <a:spLocks noGrp="1"/>
          </p:cNvSpPr>
          <p:nvPr>
            <p:ph type="sldNum" idx="12"/>
          </p:nvPr>
        </p:nvSpPr>
        <p:spPr>
          <a:xfrm>
            <a:off x="11236569" y="6231929"/>
            <a:ext cx="531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/>
              <a:t>-</a:t>
            </a:r>
            <a:fld id="{00000000-1234-1234-1234-123412341234}" type="slidenum">
              <a:rPr lang="es-AR" sz="1400" b="1">
                <a:latin typeface="Calibri"/>
                <a:ea typeface="Calibri"/>
                <a:cs typeface="Calibri"/>
                <a:sym typeface="Calibri"/>
              </a:rPr>
              <a:t>8</a:t>
            </a:fld>
            <a:r>
              <a:rPr lang="es-AR" sz="1600" b="1"/>
              <a:t>-</a:t>
            </a:r>
            <a:endParaRPr/>
          </a:p>
        </p:txBody>
      </p:sp>
      <p:sp>
        <p:nvSpPr>
          <p:cNvPr id="350" name="Google Shape;350;p8"/>
          <p:cNvSpPr txBox="1">
            <a:spLocks noGrp="1"/>
          </p:cNvSpPr>
          <p:nvPr>
            <p:ph type="title"/>
          </p:nvPr>
        </p:nvSpPr>
        <p:spPr>
          <a:xfrm>
            <a:off x="326236" y="318696"/>
            <a:ext cx="10184284" cy="7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AR"/>
              <a:t>Resolución </a:t>
            </a:r>
            <a:r>
              <a:rPr lang="es-AR" i="1"/>
              <a:t>Ítem </a:t>
            </a:r>
            <a:r>
              <a:rPr lang="es-AR" sz="4000" i="1"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7131" y="2503392"/>
            <a:ext cx="3482629" cy="313927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8"/>
          <p:cNvSpPr/>
          <p:nvPr/>
        </p:nvSpPr>
        <p:spPr>
          <a:xfrm>
            <a:off x="6749212" y="4073028"/>
            <a:ext cx="263152" cy="245677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53" name="Google Shape;353;p8"/>
          <p:cNvCxnSpPr>
            <a:stCxn id="352" idx="4"/>
            <a:endCxn id="354" idx="1"/>
          </p:cNvCxnSpPr>
          <p:nvPr/>
        </p:nvCxnSpPr>
        <p:spPr>
          <a:xfrm rot="-5400000" flipH="1">
            <a:off x="7058388" y="4141105"/>
            <a:ext cx="553200" cy="908400"/>
          </a:xfrm>
          <a:prstGeom prst="curvedConnector2">
            <a:avLst/>
          </a:prstGeom>
          <a:noFill/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55" name="Google Shape;355;p8"/>
          <p:cNvSpPr/>
          <p:nvPr/>
        </p:nvSpPr>
        <p:spPr>
          <a:xfrm>
            <a:off x="942464" y="4823926"/>
            <a:ext cx="1348982" cy="404018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7789303" y="4718158"/>
            <a:ext cx="1491434" cy="3077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cxnSp>
        <p:nvCxnSpPr>
          <p:cNvPr id="356" name="Google Shape;356;p8"/>
          <p:cNvCxnSpPr>
            <a:stCxn id="352" idx="2"/>
            <a:endCxn id="355" idx="6"/>
          </p:cNvCxnSpPr>
          <p:nvPr/>
        </p:nvCxnSpPr>
        <p:spPr>
          <a:xfrm flipH="1">
            <a:off x="2291512" y="4195867"/>
            <a:ext cx="4457700" cy="830100"/>
          </a:xfrm>
          <a:prstGeom prst="straightConnector1">
            <a:avLst/>
          </a:prstGeom>
          <a:noFill/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7" name="Google Shape;357;p8"/>
          <p:cNvSpPr/>
          <p:nvPr/>
        </p:nvSpPr>
        <p:spPr>
          <a:xfrm>
            <a:off x="3656690" y="4872046"/>
            <a:ext cx="1321644" cy="46487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358" name="Google Shape;358;p8"/>
          <p:cNvSpPr txBox="1">
            <a:spLocks noGrp="1"/>
          </p:cNvSpPr>
          <p:nvPr>
            <p:ph type="ftr" idx="11"/>
          </p:nvPr>
        </p:nvSpPr>
        <p:spPr>
          <a:xfrm>
            <a:off x="438911" y="6251260"/>
            <a:ext cx="10797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76.52/76.05/TA164 - Operaciones Unitarias de Transferencia de Materia / Operaciones Unitarias III                                                1° Cuatrimestre 2026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"/>
          <p:cNvSpPr txBox="1">
            <a:spLocks noGrp="1"/>
          </p:cNvSpPr>
          <p:nvPr>
            <p:ph type="body" idx="1"/>
          </p:nvPr>
        </p:nvSpPr>
        <p:spPr>
          <a:xfrm>
            <a:off x="326236" y="1054100"/>
            <a:ext cx="11442092" cy="156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s-A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mezcla de agua y 30% molar de etanol se procesan en una columna rectificadora que contiene 11 platos con una eficiencia del lado de gas de 0,5. </a:t>
            </a:r>
            <a:r>
              <a:rPr lang="es-A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80"/>
              <a:buFont typeface="Corbel"/>
              <a:buAutoNum type="arabicPeriod"/>
            </a:pPr>
            <a:r>
              <a:rPr lang="es-AR" sz="1600" i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Las composiciones de los productos si la relación de reflujo interna es de 0,9</a:t>
            </a:r>
            <a:endParaRPr sz="1600" i="1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lvl="0" indent="-220663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280"/>
              <a:buFont typeface="Corbel"/>
              <a:buAutoNum type="arabicPeriod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las especificaciones que quedan fijas en el </a:t>
            </a:r>
            <a:r>
              <a:rPr lang="es-A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1)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¿cuál es la relación de reflujo operativo y la mínima?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9"/>
          <p:cNvPicPr preferRelativeResize="0"/>
          <p:nvPr/>
        </p:nvPicPr>
        <p:blipFill rotWithShape="1">
          <a:blip r:embed="rId3">
            <a:alphaModFix/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9" descr="blob:https://web.whatsapp.com/e8a2b906-be9f-436a-b12c-b620aab7907b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6" name="Google Shape;366;p9"/>
          <p:cNvSpPr txBox="1"/>
          <p:nvPr/>
        </p:nvSpPr>
        <p:spPr>
          <a:xfrm>
            <a:off x="326236" y="2575004"/>
            <a:ext cx="4584092" cy="3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A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reflujo operativo 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lo obtuvimos:</a:t>
            </a:r>
            <a:endParaRPr/>
          </a:p>
        </p:txBody>
      </p:sp>
      <p:sp>
        <p:nvSpPr>
          <p:cNvPr id="367" name="Google Shape;367;p9"/>
          <p:cNvSpPr/>
          <p:nvPr/>
        </p:nvSpPr>
        <p:spPr>
          <a:xfrm>
            <a:off x="3637293" y="2575004"/>
            <a:ext cx="929037" cy="3575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368" name="Google Shape;368;p9"/>
          <p:cNvSpPr txBox="1"/>
          <p:nvPr/>
        </p:nvSpPr>
        <p:spPr>
          <a:xfrm>
            <a:off x="326236" y="2913375"/>
            <a:ext cx="5480204" cy="148917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r="-555" b="-8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pic>
        <p:nvPicPr>
          <p:cNvPr id="369" name="Google Shape;36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3302" y="2513517"/>
            <a:ext cx="5855026" cy="362987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9"/>
          <p:cNvSpPr txBox="1"/>
          <p:nvPr/>
        </p:nvSpPr>
        <p:spPr>
          <a:xfrm>
            <a:off x="326236" y="4379976"/>
            <a:ext cx="5365118" cy="74346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t="-5785" b="-578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371" name="Google Shape;371;p9"/>
          <p:cNvSpPr txBox="1"/>
          <p:nvPr/>
        </p:nvSpPr>
        <p:spPr>
          <a:xfrm>
            <a:off x="326236" y="5195772"/>
            <a:ext cx="2389532" cy="56646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75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4205402" y="5049107"/>
            <a:ext cx="1665392" cy="55560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0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sp>
        <p:nvSpPr>
          <p:cNvPr id="373" name="Google Shape;373;p9"/>
          <p:cNvSpPr/>
          <p:nvPr/>
        </p:nvSpPr>
        <p:spPr>
          <a:xfrm>
            <a:off x="4384842" y="5707374"/>
            <a:ext cx="1306512" cy="33855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pic>
        <p:nvPicPr>
          <p:cNvPr id="374" name="Google Shape;374;p9" descr="Nueva marca difusion - web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830589" y="250026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9"/>
          <p:cNvSpPr txBox="1">
            <a:spLocks noGrp="1"/>
          </p:cNvSpPr>
          <p:nvPr>
            <p:ph type="sldNum" idx="12"/>
          </p:nvPr>
        </p:nvSpPr>
        <p:spPr>
          <a:xfrm>
            <a:off x="11236569" y="6231929"/>
            <a:ext cx="531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/>
              <a:t>-</a:t>
            </a:r>
            <a:fld id="{00000000-1234-1234-1234-123412341234}" type="slidenum">
              <a:rPr lang="es-AR" sz="1400" b="1">
                <a:latin typeface="Calibri"/>
                <a:ea typeface="Calibri"/>
                <a:cs typeface="Calibri"/>
                <a:sym typeface="Calibri"/>
              </a:rPr>
              <a:t>9</a:t>
            </a:fld>
            <a:r>
              <a:rPr lang="es-AR" sz="1600" b="1"/>
              <a:t>-</a:t>
            </a:r>
            <a:endParaRPr/>
          </a:p>
        </p:txBody>
      </p:sp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326236" y="318696"/>
            <a:ext cx="10184284" cy="7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s-AR"/>
              <a:t>Resolución </a:t>
            </a:r>
            <a:r>
              <a:rPr lang="es-AR" i="1"/>
              <a:t>Ítem </a:t>
            </a:r>
            <a:r>
              <a:rPr lang="es-AR" sz="4000" i="1"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 txBox="1">
            <a:spLocks noGrp="1"/>
          </p:cNvSpPr>
          <p:nvPr>
            <p:ph type="ftr" idx="11"/>
          </p:nvPr>
        </p:nvSpPr>
        <p:spPr>
          <a:xfrm>
            <a:off x="438911" y="6251260"/>
            <a:ext cx="10797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76.52/76.05/TA164 - Operaciones Unitarias de Transferencia de Materia / Operaciones Unitarias III                                                1° Cuatrimestre 2026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985</Words>
  <Application>Microsoft Office PowerPoint</Application>
  <PresentationFormat>Panorámica</PresentationFormat>
  <Paragraphs>160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Cambria Math</vt:lpstr>
      <vt:lpstr>Aptos</vt:lpstr>
      <vt:lpstr>Trebuchet MS</vt:lpstr>
      <vt:lpstr>Noto Sans Symbols</vt:lpstr>
      <vt:lpstr>Arial</vt:lpstr>
      <vt:lpstr>Corbel</vt:lpstr>
      <vt:lpstr>Calibri</vt:lpstr>
      <vt:lpstr>Faceta</vt:lpstr>
      <vt:lpstr>Base</vt:lpstr>
      <vt:lpstr>GUÍAS 5 y 6 – Destilación Binaria y Multicomponentes Ejercicio 5</vt:lpstr>
      <vt:lpstr>Enunciado </vt:lpstr>
      <vt:lpstr>Enunciado - Introducción </vt:lpstr>
      <vt:lpstr>Resolución Ítem 1</vt:lpstr>
      <vt:lpstr>Resolución Ítem 1</vt:lpstr>
      <vt:lpstr>Resolución Ítem 1</vt:lpstr>
      <vt:lpstr>Resolución Ítem 1</vt:lpstr>
      <vt:lpstr>Resolución Ítem 1</vt:lpstr>
      <vt:lpstr>Resolución Ítem 2</vt:lpstr>
      <vt:lpstr>Columna Rectificadora vs Agotamiento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MEDINA Julieta         TECHINT</dc:creator>
  <cp:lastModifiedBy>WEGMAN, MARTIN (Pasante en YPF)</cp:lastModifiedBy>
  <cp:revision>1</cp:revision>
  <dcterms:created xsi:type="dcterms:W3CDTF">2020-04-06T19:11:16Z</dcterms:created>
  <dcterms:modified xsi:type="dcterms:W3CDTF">2026-04-21T12:50:09Z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8ef38c-4357-49c8-b2ae-c9cdaf411188_Enabled">
    <vt:lpwstr>true</vt:lpwstr>
  </property>
  <property fmtid="{D5CDD505-2E9C-101B-9397-08002B2CF9AE}" pid="3" name="MSIP_Label_228ef38c-4357-49c8-b2ae-c9cdaf411188_SetDate">
    <vt:lpwstr>2026-04-21T12:27:55Z</vt:lpwstr>
  </property>
  <property fmtid="{D5CDD505-2E9C-101B-9397-08002B2CF9AE}" pid="4" name="MSIP_Label_228ef38c-4357-49c8-b2ae-c9cdaf411188_Method">
    <vt:lpwstr>Privileged</vt:lpwstr>
  </property>
  <property fmtid="{D5CDD505-2E9C-101B-9397-08002B2CF9AE}" pid="5" name="MSIP_Label_228ef38c-4357-49c8-b2ae-c9cdaf411188_Name">
    <vt:lpwstr>Personal</vt:lpwstr>
  </property>
  <property fmtid="{D5CDD505-2E9C-101B-9397-08002B2CF9AE}" pid="6" name="MSIP_Label_228ef38c-4357-49c8-b2ae-c9cdaf411188_SiteId">
    <vt:lpwstr>038018c3-616c-4b46-ad9b-aa9007f701b5</vt:lpwstr>
  </property>
  <property fmtid="{D5CDD505-2E9C-101B-9397-08002B2CF9AE}" pid="7" name="MSIP_Label_228ef38c-4357-49c8-b2ae-c9cdaf411188_ActionId">
    <vt:lpwstr>2df22912-4231-41a0-a8c3-c3677b07c5db</vt:lpwstr>
  </property>
  <property fmtid="{D5CDD505-2E9C-101B-9397-08002B2CF9AE}" pid="8" name="MSIP_Label_228ef38c-4357-49c8-b2ae-c9cdaf411188_ContentBits">
    <vt:lpwstr>1</vt:lpwstr>
  </property>
  <property fmtid="{D5CDD505-2E9C-101B-9397-08002B2CF9AE}" pid="9" name="MSIP_Label_228ef38c-4357-49c8-b2ae-c9cdaf411188_Tag">
    <vt:lpwstr>10, 0, 1, 1</vt:lpwstr>
  </property>
  <property fmtid="{D5CDD505-2E9C-101B-9397-08002B2CF9AE}" pid="10" name="ClassificationContentMarkingHeaderLocations">
    <vt:lpwstr>Faceta:3\Base:3</vt:lpwstr>
  </property>
  <property fmtid="{D5CDD505-2E9C-101B-9397-08002B2CF9AE}" pid="11" name="ClassificationContentMarkingHeaderText">
    <vt:lpwstr>Documento: Personal</vt:lpwstr>
  </property>
</Properties>
</file>