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5" r:id="rId1"/>
    <p:sldMasterId id="2147483762" r:id="rId2"/>
  </p:sldMasterIdLst>
  <p:notesMasterIdLst>
    <p:notesMasterId r:id="rId22"/>
  </p:notesMasterIdLst>
  <p:sldIdLst>
    <p:sldId id="256" r:id="rId3"/>
    <p:sldId id="266" r:id="rId4"/>
    <p:sldId id="263" r:id="rId5"/>
    <p:sldId id="289" r:id="rId6"/>
    <p:sldId id="295" r:id="rId7"/>
    <p:sldId id="296" r:id="rId8"/>
    <p:sldId id="298" r:id="rId9"/>
    <p:sldId id="297" r:id="rId10"/>
    <p:sldId id="299" r:id="rId11"/>
    <p:sldId id="300" r:id="rId12"/>
    <p:sldId id="301" r:id="rId13"/>
    <p:sldId id="303" r:id="rId14"/>
    <p:sldId id="304" r:id="rId15"/>
    <p:sldId id="305" r:id="rId16"/>
    <p:sldId id="306" r:id="rId17"/>
    <p:sldId id="307" r:id="rId18"/>
    <p:sldId id="308" r:id="rId19"/>
    <p:sldId id="309" r:id="rId20"/>
    <p:sldId id="261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6553D9D-A2F9-4E12-A5E6-5010AD877496}">
          <p14:sldIdLst>
            <p14:sldId id="256"/>
          </p14:sldIdLst>
        </p14:section>
        <p14:section name="Sección sin título" id="{E6FABFE3-746D-4540-BB1B-B719696DDD2D}">
          <p14:sldIdLst>
            <p14:sldId id="266"/>
            <p14:sldId id="263"/>
            <p14:sldId id="289"/>
            <p14:sldId id="295"/>
            <p14:sldId id="296"/>
            <p14:sldId id="298"/>
            <p14:sldId id="297"/>
            <p14:sldId id="299"/>
            <p14:sldId id="300"/>
            <p14:sldId id="301"/>
            <p14:sldId id="303"/>
            <p14:sldId id="304"/>
            <p14:sldId id="305"/>
            <p14:sldId id="306"/>
            <p14:sldId id="307"/>
            <p14:sldId id="308"/>
            <p14:sldId id="309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2E91"/>
    <a:srgbClr val="FFC000"/>
    <a:srgbClr val="A626C4"/>
    <a:srgbClr val="DF5327"/>
    <a:srgbClr val="A6B727"/>
    <a:srgbClr val="D7D4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71" autoAdjust="0"/>
    <p:restoredTop sz="95298" autoAdjust="0"/>
  </p:normalViewPr>
  <p:slideViewPr>
    <p:cSldViewPr snapToGrid="0">
      <p:cViewPr varScale="1">
        <p:scale>
          <a:sx n="105" d="100"/>
          <a:sy n="105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\Desktop\G5.E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\Desktop\G5.E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\Desktop\G5.E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\Desktop\G5.E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\Desktop\G5.E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'Ejercicio a)'!$W$2</c:f>
              <c:strCache>
                <c:ptCount val="1"/>
                <c:pt idx="0">
                  <c:v>yeq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</a:ln>
              <a:effectLst/>
            </c:spPr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a)'!$W$3:$W$23</c:f>
              <c:numCache>
                <c:formatCode>General</c:formatCode>
                <c:ptCount val="21"/>
                <c:pt idx="0">
                  <c:v>0</c:v>
                </c:pt>
                <c:pt idx="1">
                  <c:v>0.17391304347826089</c:v>
                </c:pt>
                <c:pt idx="2">
                  <c:v>0.30769230769230771</c:v>
                </c:pt>
                <c:pt idx="3">
                  <c:v>0.41379310344827586</c:v>
                </c:pt>
                <c:pt idx="4">
                  <c:v>0.5</c:v>
                </c:pt>
                <c:pt idx="5">
                  <c:v>0.5714285714285714</c:v>
                </c:pt>
                <c:pt idx="6">
                  <c:v>0.63157894736842102</c:v>
                </c:pt>
                <c:pt idx="7">
                  <c:v>0.68292682926829273</c:v>
                </c:pt>
                <c:pt idx="8">
                  <c:v>0.72727272727272718</c:v>
                </c:pt>
                <c:pt idx="9">
                  <c:v>0.76595744680851063</c:v>
                </c:pt>
                <c:pt idx="10">
                  <c:v>0.79999999999999993</c:v>
                </c:pt>
                <c:pt idx="11">
                  <c:v>0.83018867924528295</c:v>
                </c:pt>
                <c:pt idx="12">
                  <c:v>0.85714285714285721</c:v>
                </c:pt>
                <c:pt idx="13">
                  <c:v>0.88135593220338981</c:v>
                </c:pt>
                <c:pt idx="14">
                  <c:v>0.90322580645161299</c:v>
                </c:pt>
                <c:pt idx="15">
                  <c:v>0.92307692307692313</c:v>
                </c:pt>
                <c:pt idx="16">
                  <c:v>0.94117647058823539</c:v>
                </c:pt>
                <c:pt idx="17">
                  <c:v>0.95774647887323949</c:v>
                </c:pt>
                <c:pt idx="18">
                  <c:v>0.97297297297297303</c:v>
                </c:pt>
                <c:pt idx="19">
                  <c:v>0.98701298701298701</c:v>
                </c:pt>
                <c:pt idx="2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17C-42B7-A612-BCFF08DE6DAC}"/>
            </c:ext>
          </c:extLst>
        </c:ser>
        <c:ser>
          <c:idx val="1"/>
          <c:order val="1"/>
          <c:tx>
            <c:strRef>
              <c:f>'Ejercicio a)'!$X$2</c:f>
              <c:strCache>
                <c:ptCount val="1"/>
                <c:pt idx="0">
                  <c:v>Recta q</c:v>
                </c:pt>
              </c:strCache>
            </c:strRef>
          </c:tx>
          <c:spPr>
            <a:ln w="22225" cap="rnd">
              <a:solidFill>
                <a:srgbClr val="00B0F0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rgbClr val="00B0F0"/>
              </a:solidFill>
              <a:ln w="9525">
                <a:solidFill>
                  <a:srgbClr val="00B0F0"/>
                </a:solidFill>
                <a:round/>
              </a:ln>
              <a:effectLst/>
            </c:spPr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a)'!$X$3:$X$23</c:f>
              <c:numCache>
                <c:formatCode>General</c:formatCode>
                <c:ptCount val="21"/>
                <c:pt idx="0">
                  <c:v>34999999.824133426</c:v>
                </c:pt>
                <c:pt idx="1">
                  <c:v>29999999.89925722</c:v>
                </c:pt>
                <c:pt idx="2">
                  <c:v>24999999.974381018</c:v>
                </c:pt>
                <c:pt idx="3">
                  <c:v>20000000.049504813</c:v>
                </c:pt>
                <c:pt idx="4">
                  <c:v>15000000.124628611</c:v>
                </c:pt>
                <c:pt idx="5">
                  <c:v>10000000.199752409</c:v>
                </c:pt>
                <c:pt idx="6">
                  <c:v>5000000.2748762071</c:v>
                </c:pt>
                <c:pt idx="7">
                  <c:v>0.35000000149011612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017C-42B7-A612-BCFF08DE6DAC}"/>
            </c:ext>
          </c:extLst>
        </c:ser>
        <c:ser>
          <c:idx val="2"/>
          <c:order val="2"/>
          <c:tx>
            <c:strRef>
              <c:f>'Ejercicio a)'!$Y$2</c:f>
              <c:strCache>
                <c:ptCount val="1"/>
                <c:pt idx="0">
                  <c:v>ROS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triangle"/>
            <c:size val="6"/>
            <c:spPr>
              <a:solidFill>
                <a:schemeClr val="accent3"/>
              </a:solidFill>
              <a:ln w="9525">
                <a:solidFill>
                  <a:schemeClr val="accent3"/>
                </a:solidFill>
                <a:round/>
              </a:ln>
              <a:effectLst/>
            </c:spPr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a)'!$Y$3:$Y$23</c:f>
              <c:numCache>
                <c:formatCode>General</c:formatCode>
                <c:ptCount val="21"/>
                <c:pt idx="0">
                  <c:v>0.31666666666666665</c:v>
                </c:pt>
                <c:pt idx="1">
                  <c:v>0.35000000000000003</c:v>
                </c:pt>
                <c:pt idx="2">
                  <c:v>0.3833333333333333</c:v>
                </c:pt>
                <c:pt idx="3">
                  <c:v>0.41666666666666669</c:v>
                </c:pt>
                <c:pt idx="4">
                  <c:v>0.45</c:v>
                </c:pt>
                <c:pt idx="5">
                  <c:v>0.48333333333333334</c:v>
                </c:pt>
                <c:pt idx="6">
                  <c:v>0.51666666666666661</c:v>
                </c:pt>
                <c:pt idx="7">
                  <c:v>0.54999999999999993</c:v>
                </c:pt>
                <c:pt idx="8">
                  <c:v>0.58333333333333337</c:v>
                </c:pt>
                <c:pt idx="9">
                  <c:v>0.61666666666666659</c:v>
                </c:pt>
                <c:pt idx="10">
                  <c:v>0.64999999999999991</c:v>
                </c:pt>
                <c:pt idx="11">
                  <c:v>0.68333333333333324</c:v>
                </c:pt>
                <c:pt idx="12">
                  <c:v>0.71666666666666667</c:v>
                </c:pt>
                <c:pt idx="13">
                  <c:v>0.75</c:v>
                </c:pt>
                <c:pt idx="14">
                  <c:v>0.78333333333333333</c:v>
                </c:pt>
                <c:pt idx="15">
                  <c:v>0.81666666666666676</c:v>
                </c:pt>
                <c:pt idx="16">
                  <c:v>0.85000000000000009</c:v>
                </c:pt>
                <c:pt idx="17">
                  <c:v>0.88333333333333341</c:v>
                </c:pt>
                <c:pt idx="18">
                  <c:v>0.91666666666666685</c:v>
                </c:pt>
                <c:pt idx="19">
                  <c:v>0.95000000000000018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017C-42B7-A612-BCFF08DE6DAC}"/>
            </c:ext>
          </c:extLst>
        </c:ser>
        <c:ser>
          <c:idx val="3"/>
          <c:order val="3"/>
          <c:tx>
            <c:strRef>
              <c:f>'Ejercicio a)'!$AA$2</c:f>
              <c:strCache>
                <c:ptCount val="1"/>
                <c:pt idx="0">
                  <c:v>y=x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a)'!$AA$3:$AA$23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017C-42B7-A612-BCFF08DE6D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13233168"/>
        <c:axId val="595504784"/>
      </c:scatterChart>
      <c:valAx>
        <c:axId val="713233168"/>
        <c:scaling>
          <c:orientation val="minMax"/>
          <c:max val="1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x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95504784"/>
        <c:crosses val="autoZero"/>
        <c:crossBetween val="midCat"/>
      </c:valAx>
      <c:valAx>
        <c:axId val="595504784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71323316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'Ejercicio a)'!$W$2</c:f>
              <c:strCache>
                <c:ptCount val="1"/>
                <c:pt idx="0">
                  <c:v>yeq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</a:ln>
              <a:effectLst/>
            </c:spPr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a)'!$W$3:$W$23</c:f>
              <c:numCache>
                <c:formatCode>General</c:formatCode>
                <c:ptCount val="21"/>
                <c:pt idx="0">
                  <c:v>0</c:v>
                </c:pt>
                <c:pt idx="1">
                  <c:v>0.17391304347826089</c:v>
                </c:pt>
                <c:pt idx="2">
                  <c:v>0.30769230769230771</c:v>
                </c:pt>
                <c:pt idx="3">
                  <c:v>0.41379310344827586</c:v>
                </c:pt>
                <c:pt idx="4">
                  <c:v>0.5</c:v>
                </c:pt>
                <c:pt idx="5">
                  <c:v>0.5714285714285714</c:v>
                </c:pt>
                <c:pt idx="6">
                  <c:v>0.63157894736842102</c:v>
                </c:pt>
                <c:pt idx="7">
                  <c:v>0.68292682926829273</c:v>
                </c:pt>
                <c:pt idx="8">
                  <c:v>0.72727272727272718</c:v>
                </c:pt>
                <c:pt idx="9">
                  <c:v>0.76595744680851063</c:v>
                </c:pt>
                <c:pt idx="10">
                  <c:v>0.79999999999999993</c:v>
                </c:pt>
                <c:pt idx="11">
                  <c:v>0.83018867924528295</c:v>
                </c:pt>
                <c:pt idx="12">
                  <c:v>0.85714285714285721</c:v>
                </c:pt>
                <c:pt idx="13">
                  <c:v>0.88135593220338981</c:v>
                </c:pt>
                <c:pt idx="14">
                  <c:v>0.90322580645161299</c:v>
                </c:pt>
                <c:pt idx="15">
                  <c:v>0.92307692307692313</c:v>
                </c:pt>
                <c:pt idx="16">
                  <c:v>0.94117647058823539</c:v>
                </c:pt>
                <c:pt idx="17">
                  <c:v>0.95774647887323949</c:v>
                </c:pt>
                <c:pt idx="18">
                  <c:v>0.97297297297297303</c:v>
                </c:pt>
                <c:pt idx="19">
                  <c:v>0.98701298701298701</c:v>
                </c:pt>
                <c:pt idx="2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44D-438B-811A-C564733C575B}"/>
            </c:ext>
          </c:extLst>
        </c:ser>
        <c:ser>
          <c:idx val="1"/>
          <c:order val="1"/>
          <c:tx>
            <c:strRef>
              <c:f>'Ejercicio a)'!$X$2</c:f>
              <c:strCache>
                <c:ptCount val="1"/>
                <c:pt idx="0">
                  <c:v>Recta q</c:v>
                </c:pt>
              </c:strCache>
            </c:strRef>
          </c:tx>
          <c:spPr>
            <a:ln w="22225" cap="rnd">
              <a:solidFill>
                <a:srgbClr val="00B0F0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rgbClr val="00B0F0"/>
              </a:solidFill>
              <a:ln w="9525">
                <a:solidFill>
                  <a:srgbClr val="00B0F0"/>
                </a:solidFill>
                <a:round/>
              </a:ln>
              <a:effectLst/>
            </c:spPr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a)'!$X$3:$X$23</c:f>
              <c:numCache>
                <c:formatCode>General</c:formatCode>
                <c:ptCount val="21"/>
                <c:pt idx="0">
                  <c:v>34999999.824133426</c:v>
                </c:pt>
                <c:pt idx="1">
                  <c:v>29999999.89925722</c:v>
                </c:pt>
                <c:pt idx="2">
                  <c:v>24999999.974381018</c:v>
                </c:pt>
                <c:pt idx="3">
                  <c:v>20000000.049504813</c:v>
                </c:pt>
                <c:pt idx="4">
                  <c:v>15000000.124628611</c:v>
                </c:pt>
                <c:pt idx="5">
                  <c:v>10000000.199752409</c:v>
                </c:pt>
                <c:pt idx="6">
                  <c:v>5000000.2748762071</c:v>
                </c:pt>
                <c:pt idx="7">
                  <c:v>0.35000000149011612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044D-438B-811A-C564733C575B}"/>
            </c:ext>
          </c:extLst>
        </c:ser>
        <c:ser>
          <c:idx val="2"/>
          <c:order val="2"/>
          <c:tx>
            <c:strRef>
              <c:f>'Ejercicio a)'!$Y$2</c:f>
              <c:strCache>
                <c:ptCount val="1"/>
                <c:pt idx="0">
                  <c:v>ROS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triangle"/>
            <c:size val="6"/>
            <c:spPr>
              <a:solidFill>
                <a:schemeClr val="accent3"/>
              </a:solidFill>
              <a:ln w="9525">
                <a:solidFill>
                  <a:schemeClr val="accent3"/>
                </a:solidFill>
                <a:round/>
              </a:ln>
              <a:effectLst/>
            </c:spPr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a)'!$Y$3:$Y$23</c:f>
              <c:numCache>
                <c:formatCode>General</c:formatCode>
                <c:ptCount val="21"/>
                <c:pt idx="0">
                  <c:v>0.31666666666666665</c:v>
                </c:pt>
                <c:pt idx="1">
                  <c:v>0.35000000000000003</c:v>
                </c:pt>
                <c:pt idx="2">
                  <c:v>0.3833333333333333</c:v>
                </c:pt>
                <c:pt idx="3">
                  <c:v>0.41666666666666669</c:v>
                </c:pt>
                <c:pt idx="4">
                  <c:v>0.45</c:v>
                </c:pt>
                <c:pt idx="5">
                  <c:v>0.48333333333333334</c:v>
                </c:pt>
                <c:pt idx="6">
                  <c:v>0.51666666666666661</c:v>
                </c:pt>
                <c:pt idx="7">
                  <c:v>0.54999999999999993</c:v>
                </c:pt>
                <c:pt idx="8">
                  <c:v>0.58333333333333337</c:v>
                </c:pt>
                <c:pt idx="9">
                  <c:v>0.61666666666666659</c:v>
                </c:pt>
                <c:pt idx="10">
                  <c:v>0.64999999999999991</c:v>
                </c:pt>
                <c:pt idx="11">
                  <c:v>0.68333333333333324</c:v>
                </c:pt>
                <c:pt idx="12">
                  <c:v>0.71666666666666667</c:v>
                </c:pt>
                <c:pt idx="13">
                  <c:v>0.75</c:v>
                </c:pt>
                <c:pt idx="14">
                  <c:v>0.78333333333333333</c:v>
                </c:pt>
                <c:pt idx="15">
                  <c:v>0.81666666666666676</c:v>
                </c:pt>
                <c:pt idx="16">
                  <c:v>0.85000000000000009</c:v>
                </c:pt>
                <c:pt idx="17">
                  <c:v>0.88333333333333341</c:v>
                </c:pt>
                <c:pt idx="18">
                  <c:v>0.91666666666666685</c:v>
                </c:pt>
                <c:pt idx="19">
                  <c:v>0.95000000000000018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044D-438B-811A-C564733C575B}"/>
            </c:ext>
          </c:extLst>
        </c:ser>
        <c:ser>
          <c:idx val="3"/>
          <c:order val="3"/>
          <c:tx>
            <c:strRef>
              <c:f>'Ejercicio a)'!$AA$2</c:f>
              <c:strCache>
                <c:ptCount val="1"/>
                <c:pt idx="0">
                  <c:v>y=x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a)'!$AA$3:$AA$23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044D-438B-811A-C564733C57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13233168"/>
        <c:axId val="595504784"/>
      </c:scatterChart>
      <c:valAx>
        <c:axId val="713233168"/>
        <c:scaling>
          <c:orientation val="minMax"/>
          <c:max val="1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x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95504784"/>
        <c:crosses val="autoZero"/>
        <c:crossBetween val="midCat"/>
      </c:valAx>
      <c:valAx>
        <c:axId val="595504784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713233168"/>
        <c:crosses val="autoZero"/>
        <c:crossBetween val="midCat"/>
      </c:valAx>
      <c:spPr>
        <a:solidFill>
          <a:schemeClr val="bg1"/>
        </a:solidFill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'Ejercicio a)'!$W$2</c:f>
              <c:strCache>
                <c:ptCount val="1"/>
                <c:pt idx="0">
                  <c:v>yeq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a)'!$W$3:$W$23</c:f>
              <c:numCache>
                <c:formatCode>General</c:formatCode>
                <c:ptCount val="21"/>
                <c:pt idx="0">
                  <c:v>0</c:v>
                </c:pt>
                <c:pt idx="1">
                  <c:v>0.17391304347826089</c:v>
                </c:pt>
                <c:pt idx="2">
                  <c:v>0.30769230769230771</c:v>
                </c:pt>
                <c:pt idx="3">
                  <c:v>0.41379310344827586</c:v>
                </c:pt>
                <c:pt idx="4">
                  <c:v>0.5</c:v>
                </c:pt>
                <c:pt idx="5">
                  <c:v>0.5714285714285714</c:v>
                </c:pt>
                <c:pt idx="6">
                  <c:v>0.63157894736842102</c:v>
                </c:pt>
                <c:pt idx="7">
                  <c:v>0.68292682926829273</c:v>
                </c:pt>
                <c:pt idx="8">
                  <c:v>0.72727272727272718</c:v>
                </c:pt>
                <c:pt idx="9">
                  <c:v>0.76595744680851063</c:v>
                </c:pt>
                <c:pt idx="10">
                  <c:v>0.79999999999999993</c:v>
                </c:pt>
                <c:pt idx="11">
                  <c:v>0.83018867924528295</c:v>
                </c:pt>
                <c:pt idx="12">
                  <c:v>0.85714285714285721</c:v>
                </c:pt>
                <c:pt idx="13">
                  <c:v>0.88135593220338981</c:v>
                </c:pt>
                <c:pt idx="14">
                  <c:v>0.90322580645161299</c:v>
                </c:pt>
                <c:pt idx="15">
                  <c:v>0.92307692307692313</c:v>
                </c:pt>
                <c:pt idx="16">
                  <c:v>0.94117647058823539</c:v>
                </c:pt>
                <c:pt idx="17">
                  <c:v>0.95774647887323949</c:v>
                </c:pt>
                <c:pt idx="18">
                  <c:v>0.97297297297297303</c:v>
                </c:pt>
                <c:pt idx="19">
                  <c:v>0.98701298701298701</c:v>
                </c:pt>
                <c:pt idx="2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DDAB-41B6-BBBD-3117D289271F}"/>
            </c:ext>
          </c:extLst>
        </c:ser>
        <c:ser>
          <c:idx val="1"/>
          <c:order val="1"/>
          <c:tx>
            <c:strRef>
              <c:f>'Ejercicio a)'!$X$2</c:f>
              <c:strCache>
                <c:ptCount val="1"/>
                <c:pt idx="0">
                  <c:v>Recta q</c:v>
                </c:pt>
              </c:strCache>
            </c:strRef>
          </c:tx>
          <c:spPr>
            <a:ln w="2222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a)'!$X$3:$X$23</c:f>
              <c:numCache>
                <c:formatCode>General</c:formatCode>
                <c:ptCount val="21"/>
                <c:pt idx="0">
                  <c:v>34999999.824133426</c:v>
                </c:pt>
                <c:pt idx="1">
                  <c:v>29999999.89925722</c:v>
                </c:pt>
                <c:pt idx="2">
                  <c:v>24999999.974381018</c:v>
                </c:pt>
                <c:pt idx="3">
                  <c:v>20000000.049504813</c:v>
                </c:pt>
                <c:pt idx="4">
                  <c:v>15000000.124628611</c:v>
                </c:pt>
                <c:pt idx="5">
                  <c:v>10000000.199752409</c:v>
                </c:pt>
                <c:pt idx="6">
                  <c:v>5000000.2748762071</c:v>
                </c:pt>
                <c:pt idx="7">
                  <c:v>0.35000000149011612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DDAB-41B6-BBBD-3117D289271F}"/>
            </c:ext>
          </c:extLst>
        </c:ser>
        <c:ser>
          <c:idx val="2"/>
          <c:order val="2"/>
          <c:tx>
            <c:strRef>
              <c:f>'Ejercicio a)'!$Y$2</c:f>
              <c:strCache>
                <c:ptCount val="1"/>
                <c:pt idx="0">
                  <c:v>ROS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triangle"/>
            <c:size val="6"/>
            <c:spPr>
              <a:solidFill>
                <a:schemeClr val="accent3"/>
              </a:solidFill>
              <a:ln w="9525">
                <a:solidFill>
                  <a:schemeClr val="accent3"/>
                </a:solidFill>
                <a:round/>
              </a:ln>
              <a:effectLst/>
            </c:spPr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a)'!$Y$3:$Y$23</c:f>
              <c:numCache>
                <c:formatCode>General</c:formatCode>
                <c:ptCount val="21"/>
                <c:pt idx="0">
                  <c:v>0.31666666666666665</c:v>
                </c:pt>
                <c:pt idx="1">
                  <c:v>0.35000000000000003</c:v>
                </c:pt>
                <c:pt idx="2">
                  <c:v>0.3833333333333333</c:v>
                </c:pt>
                <c:pt idx="3">
                  <c:v>0.41666666666666669</c:v>
                </c:pt>
                <c:pt idx="4">
                  <c:v>0.45</c:v>
                </c:pt>
                <c:pt idx="5">
                  <c:v>0.48333333333333334</c:v>
                </c:pt>
                <c:pt idx="6">
                  <c:v>0.51666666666666661</c:v>
                </c:pt>
                <c:pt idx="7">
                  <c:v>0.54999999999999993</c:v>
                </c:pt>
                <c:pt idx="8">
                  <c:v>0.58333333333333337</c:v>
                </c:pt>
                <c:pt idx="9">
                  <c:v>0.61666666666666659</c:v>
                </c:pt>
                <c:pt idx="10">
                  <c:v>0.64999999999999991</c:v>
                </c:pt>
                <c:pt idx="11">
                  <c:v>0.68333333333333324</c:v>
                </c:pt>
                <c:pt idx="12">
                  <c:v>0.71666666666666667</c:v>
                </c:pt>
                <c:pt idx="13">
                  <c:v>0.75</c:v>
                </c:pt>
                <c:pt idx="14">
                  <c:v>0.78333333333333333</c:v>
                </c:pt>
                <c:pt idx="15">
                  <c:v>0.81666666666666676</c:v>
                </c:pt>
                <c:pt idx="16">
                  <c:v>0.85000000000000009</c:v>
                </c:pt>
                <c:pt idx="17">
                  <c:v>0.88333333333333341</c:v>
                </c:pt>
                <c:pt idx="18">
                  <c:v>0.91666666666666685</c:v>
                </c:pt>
                <c:pt idx="19">
                  <c:v>0.95000000000000018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DDAB-41B6-BBBD-3117D289271F}"/>
            </c:ext>
          </c:extLst>
        </c:ser>
        <c:ser>
          <c:idx val="3"/>
          <c:order val="3"/>
          <c:tx>
            <c:strRef>
              <c:f>'Ejercicio a)'!$AA$2</c:f>
              <c:strCache>
                <c:ptCount val="1"/>
                <c:pt idx="0">
                  <c:v>y=x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a)'!$AA$3:$AA$23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DDAB-41B6-BBBD-3117D289271F}"/>
            </c:ext>
          </c:extLst>
        </c:ser>
        <c:ser>
          <c:idx val="4"/>
          <c:order val="4"/>
          <c:tx>
            <c:strRef>
              <c:f>'Ejercicio a)'!$Z$2</c:f>
              <c:strCache>
                <c:ptCount val="1"/>
                <c:pt idx="0">
                  <c:v>ROI</c:v>
                </c:pt>
              </c:strCache>
            </c:strRef>
          </c:tx>
          <c:spPr>
            <a:ln w="22225" cap="rnd">
              <a:solidFill>
                <a:srgbClr val="7030A0"/>
              </a:solidFill>
              <a:round/>
            </a:ln>
            <a:effectLst/>
          </c:spPr>
          <c:marker>
            <c:symbol val="star"/>
            <c:size val="6"/>
            <c:spPr>
              <a:noFill/>
              <a:ln w="9525">
                <a:solidFill>
                  <a:srgbClr val="7030A0"/>
                </a:solidFill>
                <a:round/>
              </a:ln>
              <a:effectLst/>
            </c:spPr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a)'!$Z$3:$Z$22</c:f>
              <c:numCache>
                <c:formatCode>General</c:formatCode>
                <c:ptCount val="20"/>
                <c:pt idx="0">
                  <c:v>-3.3333333000000007E-2</c:v>
                </c:pt>
                <c:pt idx="1">
                  <c:v>4.9999999000000017E-2</c:v>
                </c:pt>
                <c:pt idx="2">
                  <c:v>0.13333333100000005</c:v>
                </c:pt>
                <c:pt idx="3">
                  <c:v>0.21666666300000009</c:v>
                </c:pt>
                <c:pt idx="4">
                  <c:v>0.29999999500000007</c:v>
                </c:pt>
                <c:pt idx="5">
                  <c:v>0.38333332700000006</c:v>
                </c:pt>
                <c:pt idx="6">
                  <c:v>0.46666665900000004</c:v>
                </c:pt>
                <c:pt idx="7">
                  <c:v>0.54999999100000008</c:v>
                </c:pt>
                <c:pt idx="8">
                  <c:v>0.63333332300000011</c:v>
                </c:pt>
                <c:pt idx="9">
                  <c:v>0.71666665500000015</c:v>
                </c:pt>
                <c:pt idx="10">
                  <c:v>0.79999998700000008</c:v>
                </c:pt>
                <c:pt idx="11">
                  <c:v>0.88333331900000012</c:v>
                </c:pt>
                <c:pt idx="12">
                  <c:v>0.96666665100000015</c:v>
                </c:pt>
                <c:pt idx="13">
                  <c:v>1.0499999830000002</c:v>
                </c:pt>
                <c:pt idx="14">
                  <c:v>1.1333333150000002</c:v>
                </c:pt>
                <c:pt idx="15">
                  <c:v>1.2166666470000003</c:v>
                </c:pt>
                <c:pt idx="16">
                  <c:v>1.2999999790000005</c:v>
                </c:pt>
                <c:pt idx="17">
                  <c:v>1.3833333110000006</c:v>
                </c:pt>
                <c:pt idx="18">
                  <c:v>1.4666666430000006</c:v>
                </c:pt>
                <c:pt idx="19">
                  <c:v>1.5499999750000006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DDAB-41B6-BBBD-3117D28927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13233168"/>
        <c:axId val="595504784"/>
      </c:scatterChart>
      <c:valAx>
        <c:axId val="713233168"/>
        <c:scaling>
          <c:orientation val="minMax"/>
          <c:max val="1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x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95504784"/>
        <c:crosses val="autoZero"/>
        <c:crossBetween val="midCat"/>
      </c:valAx>
      <c:valAx>
        <c:axId val="595504784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71323316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'Ejercicio a)'!$W$2</c:f>
              <c:strCache>
                <c:ptCount val="1"/>
                <c:pt idx="0">
                  <c:v>yeq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a)'!$W$3:$W$23</c:f>
              <c:numCache>
                <c:formatCode>General</c:formatCode>
                <c:ptCount val="21"/>
                <c:pt idx="0">
                  <c:v>0</c:v>
                </c:pt>
                <c:pt idx="1">
                  <c:v>0.17391304347826089</c:v>
                </c:pt>
                <c:pt idx="2">
                  <c:v>0.30769230769230771</c:v>
                </c:pt>
                <c:pt idx="3">
                  <c:v>0.41379310344827586</c:v>
                </c:pt>
                <c:pt idx="4">
                  <c:v>0.5</c:v>
                </c:pt>
                <c:pt idx="5">
                  <c:v>0.5714285714285714</c:v>
                </c:pt>
                <c:pt idx="6">
                  <c:v>0.63157894736842102</c:v>
                </c:pt>
                <c:pt idx="7">
                  <c:v>0.68292682926829273</c:v>
                </c:pt>
                <c:pt idx="8">
                  <c:v>0.72727272727272718</c:v>
                </c:pt>
                <c:pt idx="9">
                  <c:v>0.76595744680851063</c:v>
                </c:pt>
                <c:pt idx="10">
                  <c:v>0.79999999999999993</c:v>
                </c:pt>
                <c:pt idx="11">
                  <c:v>0.83018867924528295</c:v>
                </c:pt>
                <c:pt idx="12">
                  <c:v>0.85714285714285721</c:v>
                </c:pt>
                <c:pt idx="13">
                  <c:v>0.88135593220338981</c:v>
                </c:pt>
                <c:pt idx="14">
                  <c:v>0.90322580645161299</c:v>
                </c:pt>
                <c:pt idx="15">
                  <c:v>0.92307692307692313</c:v>
                </c:pt>
                <c:pt idx="16">
                  <c:v>0.94117647058823539</c:v>
                </c:pt>
                <c:pt idx="17">
                  <c:v>0.95774647887323949</c:v>
                </c:pt>
                <c:pt idx="18">
                  <c:v>0.97297297297297303</c:v>
                </c:pt>
                <c:pt idx="19">
                  <c:v>0.98701298701298701</c:v>
                </c:pt>
                <c:pt idx="2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2BC-4DB5-93C7-7451242049C9}"/>
            </c:ext>
          </c:extLst>
        </c:ser>
        <c:ser>
          <c:idx val="1"/>
          <c:order val="1"/>
          <c:tx>
            <c:strRef>
              <c:f>'Ejercicio a)'!$X$2</c:f>
              <c:strCache>
                <c:ptCount val="1"/>
                <c:pt idx="0">
                  <c:v>Recta q</c:v>
                </c:pt>
              </c:strCache>
            </c:strRef>
          </c:tx>
          <c:spPr>
            <a:ln w="2222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a)'!$X$3:$X$23</c:f>
              <c:numCache>
                <c:formatCode>General</c:formatCode>
                <c:ptCount val="21"/>
                <c:pt idx="0">
                  <c:v>34999999.824133426</c:v>
                </c:pt>
                <c:pt idx="1">
                  <c:v>29999999.89925722</c:v>
                </c:pt>
                <c:pt idx="2">
                  <c:v>24999999.974381018</c:v>
                </c:pt>
                <c:pt idx="3">
                  <c:v>20000000.049504813</c:v>
                </c:pt>
                <c:pt idx="4">
                  <c:v>15000000.124628611</c:v>
                </c:pt>
                <c:pt idx="5">
                  <c:v>10000000.199752409</c:v>
                </c:pt>
                <c:pt idx="6">
                  <c:v>5000000.2748762071</c:v>
                </c:pt>
                <c:pt idx="7">
                  <c:v>0.35000000149011612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22BC-4DB5-93C7-7451242049C9}"/>
            </c:ext>
          </c:extLst>
        </c:ser>
        <c:ser>
          <c:idx val="2"/>
          <c:order val="2"/>
          <c:tx>
            <c:strRef>
              <c:f>'Ejercicio a)'!$Y$2</c:f>
              <c:strCache>
                <c:ptCount val="1"/>
                <c:pt idx="0">
                  <c:v>ROS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triangle"/>
            <c:size val="6"/>
            <c:spPr>
              <a:solidFill>
                <a:schemeClr val="accent3"/>
              </a:solidFill>
              <a:ln w="9525">
                <a:solidFill>
                  <a:schemeClr val="accent3"/>
                </a:solidFill>
                <a:round/>
              </a:ln>
              <a:effectLst/>
            </c:spPr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a)'!$Y$3:$Y$23</c:f>
              <c:numCache>
                <c:formatCode>General</c:formatCode>
                <c:ptCount val="21"/>
                <c:pt idx="0">
                  <c:v>0.31666666666666665</c:v>
                </c:pt>
                <c:pt idx="1">
                  <c:v>0.35000000000000003</c:v>
                </c:pt>
                <c:pt idx="2">
                  <c:v>0.3833333333333333</c:v>
                </c:pt>
                <c:pt idx="3">
                  <c:v>0.41666666666666669</c:v>
                </c:pt>
                <c:pt idx="4">
                  <c:v>0.45</c:v>
                </c:pt>
                <c:pt idx="5">
                  <c:v>0.48333333333333334</c:v>
                </c:pt>
                <c:pt idx="6">
                  <c:v>0.51666666666666661</c:v>
                </c:pt>
                <c:pt idx="7">
                  <c:v>0.54999999999999993</c:v>
                </c:pt>
                <c:pt idx="8">
                  <c:v>0.58333333333333337</c:v>
                </c:pt>
                <c:pt idx="9">
                  <c:v>0.61666666666666659</c:v>
                </c:pt>
                <c:pt idx="10">
                  <c:v>0.64999999999999991</c:v>
                </c:pt>
                <c:pt idx="11">
                  <c:v>0.68333333333333324</c:v>
                </c:pt>
                <c:pt idx="12">
                  <c:v>0.71666666666666667</c:v>
                </c:pt>
                <c:pt idx="13">
                  <c:v>0.75</c:v>
                </c:pt>
                <c:pt idx="14">
                  <c:v>0.78333333333333333</c:v>
                </c:pt>
                <c:pt idx="15">
                  <c:v>0.81666666666666676</c:v>
                </c:pt>
                <c:pt idx="16">
                  <c:v>0.85000000000000009</c:v>
                </c:pt>
                <c:pt idx="17">
                  <c:v>0.88333333333333341</c:v>
                </c:pt>
                <c:pt idx="18">
                  <c:v>0.91666666666666685</c:v>
                </c:pt>
                <c:pt idx="19">
                  <c:v>0.95000000000000018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22BC-4DB5-93C7-7451242049C9}"/>
            </c:ext>
          </c:extLst>
        </c:ser>
        <c:ser>
          <c:idx val="3"/>
          <c:order val="3"/>
          <c:tx>
            <c:strRef>
              <c:f>'Ejercicio a)'!$AA$2</c:f>
              <c:strCache>
                <c:ptCount val="1"/>
                <c:pt idx="0">
                  <c:v>y=x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a)'!$AA$3:$AA$23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22BC-4DB5-93C7-7451242049C9}"/>
            </c:ext>
          </c:extLst>
        </c:ser>
        <c:ser>
          <c:idx val="4"/>
          <c:order val="4"/>
          <c:tx>
            <c:strRef>
              <c:f>'Ejercicio a)'!$Z$2</c:f>
              <c:strCache>
                <c:ptCount val="1"/>
                <c:pt idx="0">
                  <c:v>ROI</c:v>
                </c:pt>
              </c:strCache>
            </c:strRef>
          </c:tx>
          <c:spPr>
            <a:ln w="22225" cap="rnd">
              <a:solidFill>
                <a:srgbClr val="7030A0"/>
              </a:solidFill>
              <a:round/>
            </a:ln>
            <a:effectLst/>
          </c:spPr>
          <c:marker>
            <c:symbol val="star"/>
            <c:size val="6"/>
            <c:spPr>
              <a:noFill/>
              <a:ln w="9525">
                <a:solidFill>
                  <a:srgbClr val="7030A0"/>
                </a:solidFill>
                <a:round/>
              </a:ln>
              <a:effectLst/>
            </c:spPr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a)'!$Z$3:$Z$22</c:f>
              <c:numCache>
                <c:formatCode>General</c:formatCode>
                <c:ptCount val="20"/>
                <c:pt idx="0">
                  <c:v>-3.3333333000000007E-2</c:v>
                </c:pt>
                <c:pt idx="1">
                  <c:v>4.9999999000000017E-2</c:v>
                </c:pt>
                <c:pt idx="2">
                  <c:v>0.13333333100000005</c:v>
                </c:pt>
                <c:pt idx="3">
                  <c:v>0.21666666300000009</c:v>
                </c:pt>
                <c:pt idx="4">
                  <c:v>0.29999999500000007</c:v>
                </c:pt>
                <c:pt idx="5">
                  <c:v>0.38333332700000006</c:v>
                </c:pt>
                <c:pt idx="6">
                  <c:v>0.46666665900000004</c:v>
                </c:pt>
                <c:pt idx="7">
                  <c:v>0.54999999100000008</c:v>
                </c:pt>
                <c:pt idx="8">
                  <c:v>0.63333332300000011</c:v>
                </c:pt>
                <c:pt idx="9">
                  <c:v>0.71666665500000015</c:v>
                </c:pt>
                <c:pt idx="10">
                  <c:v>0.79999998700000008</c:v>
                </c:pt>
                <c:pt idx="11">
                  <c:v>0.88333331900000012</c:v>
                </c:pt>
                <c:pt idx="12">
                  <c:v>0.96666665100000015</c:v>
                </c:pt>
                <c:pt idx="13">
                  <c:v>1.0499999830000002</c:v>
                </c:pt>
                <c:pt idx="14">
                  <c:v>1.1333333150000002</c:v>
                </c:pt>
                <c:pt idx="15">
                  <c:v>1.2166666470000003</c:v>
                </c:pt>
                <c:pt idx="16">
                  <c:v>1.2999999790000005</c:v>
                </c:pt>
                <c:pt idx="17">
                  <c:v>1.3833333110000006</c:v>
                </c:pt>
                <c:pt idx="18">
                  <c:v>1.4666666430000006</c:v>
                </c:pt>
                <c:pt idx="19">
                  <c:v>1.5499999750000006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22BC-4DB5-93C7-7451242049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13233168"/>
        <c:axId val="595504784"/>
      </c:scatterChart>
      <c:valAx>
        <c:axId val="713233168"/>
        <c:scaling>
          <c:orientation val="minMax"/>
          <c:max val="1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x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95504784"/>
        <c:crosses val="autoZero"/>
        <c:crossBetween val="midCat"/>
      </c:valAx>
      <c:valAx>
        <c:axId val="595504784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71323316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'Ejercicio a)'!$W$2</c:f>
              <c:strCache>
                <c:ptCount val="1"/>
                <c:pt idx="0">
                  <c:v>yeq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a)'!$W$3:$W$23</c:f>
              <c:numCache>
                <c:formatCode>General</c:formatCode>
                <c:ptCount val="21"/>
                <c:pt idx="0">
                  <c:v>0</c:v>
                </c:pt>
                <c:pt idx="1">
                  <c:v>0.17391304347826089</c:v>
                </c:pt>
                <c:pt idx="2">
                  <c:v>0.30769230769230771</c:v>
                </c:pt>
                <c:pt idx="3">
                  <c:v>0.41379310344827586</c:v>
                </c:pt>
                <c:pt idx="4">
                  <c:v>0.5</c:v>
                </c:pt>
                <c:pt idx="5">
                  <c:v>0.5714285714285714</c:v>
                </c:pt>
                <c:pt idx="6">
                  <c:v>0.63157894736842102</c:v>
                </c:pt>
                <c:pt idx="7">
                  <c:v>0.68292682926829273</c:v>
                </c:pt>
                <c:pt idx="8">
                  <c:v>0.72727272727272718</c:v>
                </c:pt>
                <c:pt idx="9">
                  <c:v>0.76595744680851063</c:v>
                </c:pt>
                <c:pt idx="10">
                  <c:v>0.79999999999999993</c:v>
                </c:pt>
                <c:pt idx="11">
                  <c:v>0.83018867924528295</c:v>
                </c:pt>
                <c:pt idx="12">
                  <c:v>0.85714285714285721</c:v>
                </c:pt>
                <c:pt idx="13">
                  <c:v>0.88135593220338981</c:v>
                </c:pt>
                <c:pt idx="14">
                  <c:v>0.90322580645161299</c:v>
                </c:pt>
                <c:pt idx="15">
                  <c:v>0.92307692307692313</c:v>
                </c:pt>
                <c:pt idx="16">
                  <c:v>0.94117647058823539</c:v>
                </c:pt>
                <c:pt idx="17">
                  <c:v>0.95774647887323949</c:v>
                </c:pt>
                <c:pt idx="18">
                  <c:v>0.97297297297297303</c:v>
                </c:pt>
                <c:pt idx="19">
                  <c:v>0.98701298701298701</c:v>
                </c:pt>
                <c:pt idx="2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2BC-4DB5-93C7-7451242049C9}"/>
            </c:ext>
          </c:extLst>
        </c:ser>
        <c:ser>
          <c:idx val="1"/>
          <c:order val="1"/>
          <c:tx>
            <c:strRef>
              <c:f>'Ejercicio a)'!$X$2</c:f>
              <c:strCache>
                <c:ptCount val="1"/>
                <c:pt idx="0">
                  <c:v>Recta q</c:v>
                </c:pt>
              </c:strCache>
            </c:strRef>
          </c:tx>
          <c:spPr>
            <a:ln w="2222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a)'!$X$3:$X$23</c:f>
              <c:numCache>
                <c:formatCode>General</c:formatCode>
                <c:ptCount val="21"/>
                <c:pt idx="0">
                  <c:v>34999999.824133426</c:v>
                </c:pt>
                <c:pt idx="1">
                  <c:v>29999999.89925722</c:v>
                </c:pt>
                <c:pt idx="2">
                  <c:v>24999999.974381018</c:v>
                </c:pt>
                <c:pt idx="3">
                  <c:v>20000000.049504813</c:v>
                </c:pt>
                <c:pt idx="4">
                  <c:v>15000000.124628611</c:v>
                </c:pt>
                <c:pt idx="5">
                  <c:v>10000000.199752409</c:v>
                </c:pt>
                <c:pt idx="6">
                  <c:v>5000000.2748762071</c:v>
                </c:pt>
                <c:pt idx="7">
                  <c:v>0.35000000149011612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22BC-4DB5-93C7-7451242049C9}"/>
            </c:ext>
          </c:extLst>
        </c:ser>
        <c:ser>
          <c:idx val="2"/>
          <c:order val="2"/>
          <c:tx>
            <c:strRef>
              <c:f>'Ejercicio a)'!$Y$2</c:f>
              <c:strCache>
                <c:ptCount val="1"/>
                <c:pt idx="0">
                  <c:v>ROS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triangle"/>
            <c:size val="6"/>
            <c:spPr>
              <a:solidFill>
                <a:schemeClr val="accent3"/>
              </a:solidFill>
              <a:ln w="9525">
                <a:solidFill>
                  <a:schemeClr val="accent3"/>
                </a:solidFill>
                <a:round/>
              </a:ln>
              <a:effectLst/>
            </c:spPr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a)'!$Y$3:$Y$23</c:f>
              <c:numCache>
                <c:formatCode>General</c:formatCode>
                <c:ptCount val="21"/>
                <c:pt idx="0">
                  <c:v>0.31666666666666665</c:v>
                </c:pt>
                <c:pt idx="1">
                  <c:v>0.35000000000000003</c:v>
                </c:pt>
                <c:pt idx="2">
                  <c:v>0.3833333333333333</c:v>
                </c:pt>
                <c:pt idx="3">
                  <c:v>0.41666666666666669</c:v>
                </c:pt>
                <c:pt idx="4">
                  <c:v>0.45</c:v>
                </c:pt>
                <c:pt idx="5">
                  <c:v>0.48333333333333334</c:v>
                </c:pt>
                <c:pt idx="6">
                  <c:v>0.51666666666666661</c:v>
                </c:pt>
                <c:pt idx="7">
                  <c:v>0.54999999999999993</c:v>
                </c:pt>
                <c:pt idx="8">
                  <c:v>0.58333333333333337</c:v>
                </c:pt>
                <c:pt idx="9">
                  <c:v>0.61666666666666659</c:v>
                </c:pt>
                <c:pt idx="10">
                  <c:v>0.64999999999999991</c:v>
                </c:pt>
                <c:pt idx="11">
                  <c:v>0.68333333333333324</c:v>
                </c:pt>
                <c:pt idx="12">
                  <c:v>0.71666666666666667</c:v>
                </c:pt>
                <c:pt idx="13">
                  <c:v>0.75</c:v>
                </c:pt>
                <c:pt idx="14">
                  <c:v>0.78333333333333333</c:v>
                </c:pt>
                <c:pt idx="15">
                  <c:v>0.81666666666666676</c:v>
                </c:pt>
                <c:pt idx="16">
                  <c:v>0.85000000000000009</c:v>
                </c:pt>
                <c:pt idx="17">
                  <c:v>0.88333333333333341</c:v>
                </c:pt>
                <c:pt idx="18">
                  <c:v>0.91666666666666685</c:v>
                </c:pt>
                <c:pt idx="19">
                  <c:v>0.95000000000000018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22BC-4DB5-93C7-7451242049C9}"/>
            </c:ext>
          </c:extLst>
        </c:ser>
        <c:ser>
          <c:idx val="3"/>
          <c:order val="3"/>
          <c:tx>
            <c:strRef>
              <c:f>'Ejercicio a)'!$AA$2</c:f>
              <c:strCache>
                <c:ptCount val="1"/>
                <c:pt idx="0">
                  <c:v>y=x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a)'!$AA$3:$AA$23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22BC-4DB5-93C7-7451242049C9}"/>
            </c:ext>
          </c:extLst>
        </c:ser>
        <c:ser>
          <c:idx val="4"/>
          <c:order val="4"/>
          <c:tx>
            <c:strRef>
              <c:f>'Ejercicio a)'!$Z$2</c:f>
              <c:strCache>
                <c:ptCount val="1"/>
                <c:pt idx="0">
                  <c:v>ROI</c:v>
                </c:pt>
              </c:strCache>
            </c:strRef>
          </c:tx>
          <c:spPr>
            <a:ln w="22225" cap="rnd">
              <a:solidFill>
                <a:srgbClr val="7030A0"/>
              </a:solidFill>
              <a:round/>
            </a:ln>
            <a:effectLst/>
          </c:spPr>
          <c:marker>
            <c:symbol val="star"/>
            <c:size val="6"/>
            <c:spPr>
              <a:noFill/>
              <a:ln w="9525">
                <a:solidFill>
                  <a:srgbClr val="7030A0"/>
                </a:solidFill>
                <a:round/>
              </a:ln>
              <a:effectLst/>
            </c:spPr>
          </c:marker>
          <c:xVal>
            <c:numRef>
              <c:f>'Ejercicio a)'!$V$3:$V$23</c:f>
              <c:numCache>
                <c:formatCode>General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</c:numCache>
            </c:numRef>
          </c:xVal>
          <c:yVal>
            <c:numRef>
              <c:f>'Ejercicio a)'!$Z$3:$Z$22</c:f>
              <c:numCache>
                <c:formatCode>General</c:formatCode>
                <c:ptCount val="20"/>
                <c:pt idx="0">
                  <c:v>-3.3333333000000007E-2</c:v>
                </c:pt>
                <c:pt idx="1">
                  <c:v>4.9999999000000017E-2</c:v>
                </c:pt>
                <c:pt idx="2">
                  <c:v>0.13333333100000005</c:v>
                </c:pt>
                <c:pt idx="3">
                  <c:v>0.21666666300000009</c:v>
                </c:pt>
                <c:pt idx="4">
                  <c:v>0.29999999500000007</c:v>
                </c:pt>
                <c:pt idx="5">
                  <c:v>0.38333332700000006</c:v>
                </c:pt>
                <c:pt idx="6">
                  <c:v>0.46666665900000004</c:v>
                </c:pt>
                <c:pt idx="7">
                  <c:v>0.54999999100000008</c:v>
                </c:pt>
                <c:pt idx="8">
                  <c:v>0.63333332300000011</c:v>
                </c:pt>
                <c:pt idx="9">
                  <c:v>0.71666665500000015</c:v>
                </c:pt>
                <c:pt idx="10">
                  <c:v>0.79999998700000008</c:v>
                </c:pt>
                <c:pt idx="11">
                  <c:v>0.88333331900000012</c:v>
                </c:pt>
                <c:pt idx="12">
                  <c:v>0.96666665100000015</c:v>
                </c:pt>
                <c:pt idx="13">
                  <c:v>1.0499999830000002</c:v>
                </c:pt>
                <c:pt idx="14">
                  <c:v>1.1333333150000002</c:v>
                </c:pt>
                <c:pt idx="15">
                  <c:v>1.2166666470000003</c:v>
                </c:pt>
                <c:pt idx="16">
                  <c:v>1.2999999790000005</c:v>
                </c:pt>
                <c:pt idx="17">
                  <c:v>1.3833333110000006</c:v>
                </c:pt>
                <c:pt idx="18">
                  <c:v>1.4666666430000006</c:v>
                </c:pt>
                <c:pt idx="19">
                  <c:v>1.5499999750000006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22BC-4DB5-93C7-7451242049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13233168"/>
        <c:axId val="595504784"/>
      </c:scatterChart>
      <c:valAx>
        <c:axId val="713233168"/>
        <c:scaling>
          <c:orientation val="minMax"/>
          <c:max val="1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x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95504784"/>
        <c:crosses val="autoZero"/>
        <c:crossBetween val="midCat"/>
      </c:valAx>
      <c:valAx>
        <c:axId val="595504784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71323316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F8C93-C798-40B1-846D-A29B2F69C377}" type="datetimeFigureOut">
              <a:rPr lang="en-US" smtClean="0"/>
              <a:t>4/13/26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52E68-9455-4137-A792-1A89056F89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545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884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F07-25CB-48B4-AFBA-5267431022C1}" type="datetime1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04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1475-15C4-4A63-9475-6E5991268BBF}" type="datetime1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53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B569-B7DE-46E6-AB6C-9375359CCA59}" type="datetime1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258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35B49-9BAA-4883-A439-ACC4BD604402}" type="datetime1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210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805F1-2AD5-4799-A5A2-C7A1171D6BA8}" type="datetime1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7996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052C-2857-4B42-8549-BA6FB4BE8B99}" type="datetime1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1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4770-4FF7-428E-9206-79B5625B3444}" type="datetime1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15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2E435-7265-4CAC-A98A-8F895221A524}" type="datetime1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020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68FDB47-6E52-46E7-A48C-C2916764AA2A}" type="datetime1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5611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A4930-4AC2-4C51-B882-750694560D4A}" type="datetime1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19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3431F-9380-4395-8129-4C2DDDC2C8BD}" type="datetime1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919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70E4-B2C5-46DE-89D4-17B41625D9AB}" type="datetime1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23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484B-94FD-4E58-BEC3-38A848D80CC9}" type="datetime1">
              <a:rPr lang="en-US" smtClean="0"/>
              <a:t>4/13/26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017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02C5-B26E-49C2-B28E-A6E8EFCE5F62}" type="datetime1">
              <a:rPr lang="en-US" smtClean="0"/>
              <a:t>4/13/26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5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4EF4D-6D8B-406C-AD88-6070E7A3A92F}" type="datetime1">
              <a:rPr lang="en-US" smtClean="0"/>
              <a:t>4/13/26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704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0304-FF96-4258-BC71-E0AAB5931B0B}" type="datetime1">
              <a:rPr lang="en-US" smtClean="0"/>
              <a:t>4/13/26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137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E7718-475E-47BA-B7B5-66B3338A9901}" type="datetime1">
              <a:rPr lang="en-US" smtClean="0"/>
              <a:t>4/13/26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1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EF000-2EDA-4367-B379-8BD141CE16DF}" type="datetime1">
              <a:rPr lang="en-US" smtClean="0"/>
              <a:t>4/13/26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8672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819BF-44B1-4E8A-BCF7-78341D425FDB}" type="datetime1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133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2A2F-D854-4B81-A413-C0DA70576D57}" type="datetime1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886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967B-4F26-4FFA-805E-2A9FED43010F}" type="datetime1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60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137A3-CCF3-435F-BBA9-C8A1DA21C1DA}" type="datetime1">
              <a:rPr lang="en-US" smtClean="0"/>
              <a:t>4/13/26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221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CBB1-0330-453A-A61C-CC366C130114}" type="datetime1">
              <a:rPr lang="en-US" smtClean="0"/>
              <a:t>4/13/26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6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C5B7-0083-4A54-9B23-1CA9184F2284}" type="datetime1">
              <a:rPr lang="en-US" smtClean="0"/>
              <a:t>4/13/26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85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9B692-32E9-49E3-8E6F-D544CAAB7954}" type="datetime1">
              <a:rPr lang="en-US" smtClean="0"/>
              <a:t>4/13/26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1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8E11-8520-464C-92B0-F5FBDA6CF3DD}" type="datetime1">
              <a:rPr lang="en-US" smtClean="0"/>
              <a:t>4/13/26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94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A6FE-515D-44ED-89C7-F61B53AD8282}" type="datetime1">
              <a:rPr lang="en-US" smtClean="0"/>
              <a:t>4/13/26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8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6B975-4B07-4538-9996-30AB2FB77B61}" type="datetime1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9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732CE62F-840A-4B0D-8673-171E38AADD97}" type="datetime1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76.52/76.05/TA164 -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de </a:t>
            </a:r>
            <a:r>
              <a:rPr lang="en-US" dirty="0" err="1"/>
              <a:t>Transferencia</a:t>
            </a:r>
            <a:r>
              <a:rPr lang="en-US" dirty="0"/>
              <a:t> de Materia / </a:t>
            </a:r>
            <a:r>
              <a:rPr lang="en-US" dirty="0" err="1"/>
              <a:t>Operaciones</a:t>
            </a:r>
            <a:r>
              <a:rPr lang="en-US" dirty="0"/>
              <a:t> </a:t>
            </a:r>
            <a:r>
              <a:rPr lang="en-US" dirty="0" err="1"/>
              <a:t>Unitarias</a:t>
            </a:r>
            <a:r>
              <a:rPr lang="en-US" dirty="0"/>
              <a:t> III                                                  1° </a:t>
            </a:r>
            <a:r>
              <a:rPr lang="en-US" dirty="0" err="1"/>
              <a:t>Cuatrimestre</a:t>
            </a:r>
            <a:r>
              <a:rPr lang="en-US" dirty="0"/>
              <a:t>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66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1.jpeg"/><Relationship Id="rId7" Type="http://schemas.openxmlformats.org/officeDocument/2006/relationships/image" Target="../media/image33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2.png"/><Relationship Id="rId4" Type="http://schemas.openxmlformats.org/officeDocument/2006/relationships/image" Target="../media/image30.png"/><Relationship Id="rId9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2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8.xml"/><Relationship Id="rId6" Type="http://schemas.openxmlformats.org/officeDocument/2006/relationships/chart" Target="../charts/chart3.xml"/><Relationship Id="rId5" Type="http://schemas.openxmlformats.org/officeDocument/2006/relationships/image" Target="../media/image36.png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.jpeg"/><Relationship Id="rId4" Type="http://schemas.openxmlformats.org/officeDocument/2006/relationships/chart" Target="../charts/char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chart" Target="../charts/chart5.xml"/><Relationship Id="rId7" Type="http://schemas.openxmlformats.org/officeDocument/2006/relationships/image" Target="../media/image4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2.png"/><Relationship Id="rId5" Type="http://schemas.openxmlformats.org/officeDocument/2006/relationships/image" Target="../media/image40.png"/><Relationship Id="rId10" Type="http://schemas.openxmlformats.org/officeDocument/2006/relationships/image" Target="../media/image2.jpe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13" Type="http://schemas.openxmlformats.org/officeDocument/2006/relationships/image" Target="../media/image2.jpeg"/><Relationship Id="rId3" Type="http://schemas.openxmlformats.org/officeDocument/2006/relationships/oleObject" Target="../embeddings/oleObject2.bin"/><Relationship Id="rId7" Type="http://schemas.openxmlformats.org/officeDocument/2006/relationships/image" Target="../media/image43.png"/><Relationship Id="rId12" Type="http://schemas.openxmlformats.org/officeDocument/2006/relationships/image" Target="../media/image4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8.png"/><Relationship Id="rId11" Type="http://schemas.openxmlformats.org/officeDocument/2006/relationships/image" Target="../media/image52.png"/><Relationship Id="rId10" Type="http://schemas.openxmlformats.org/officeDocument/2006/relationships/image" Target="../media/image450.png"/><Relationship Id="rId4" Type="http://schemas.openxmlformats.org/officeDocument/2006/relationships/image" Target="../media/image22.emf"/><Relationship Id="rId9" Type="http://schemas.openxmlformats.org/officeDocument/2006/relationships/image" Target="../media/image4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1.jpeg"/><Relationship Id="rId7" Type="http://schemas.openxmlformats.org/officeDocument/2006/relationships/image" Target="../media/image47.png"/><Relationship Id="rId12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11" Type="http://schemas.openxmlformats.org/officeDocument/2006/relationships/image" Target="../media/image53.png"/><Relationship Id="rId5" Type="http://schemas.openxmlformats.org/officeDocument/2006/relationships/image" Target="../media/image22.emf"/><Relationship Id="rId10" Type="http://schemas.openxmlformats.org/officeDocument/2006/relationships/image" Target="../media/image50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5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5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1.png"/><Relationship Id="rId11" Type="http://schemas.openxmlformats.org/officeDocument/2006/relationships/image" Target="../media/image2.jpeg"/><Relationship Id="rId10" Type="http://schemas.openxmlformats.org/officeDocument/2006/relationships/image" Target="../media/image53.png"/><Relationship Id="rId4" Type="http://schemas.openxmlformats.org/officeDocument/2006/relationships/image" Target="../media/image22.emf"/><Relationship Id="rId9" Type="http://schemas.openxmlformats.org/officeDocument/2006/relationships/image" Target="../media/image5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7.png"/><Relationship Id="rId5" Type="http://schemas.openxmlformats.org/officeDocument/2006/relationships/image" Target="../media/image2.jpeg"/><Relationship Id="rId4" Type="http://schemas.openxmlformats.org/officeDocument/2006/relationships/image" Target="../media/image22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8.sv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jpeg"/><Relationship Id="rId7" Type="http://schemas.openxmlformats.org/officeDocument/2006/relationships/image" Target="../media/image7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8.xml"/><Relationship Id="rId11" Type="http://schemas.openxmlformats.org/officeDocument/2006/relationships/image" Target="../media/image2.jpeg"/><Relationship Id="rId5" Type="http://schemas.openxmlformats.org/officeDocument/2006/relationships/image" Target="../media/image6.png"/><Relationship Id="rId10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.jpeg"/><Relationship Id="rId7" Type="http://schemas.openxmlformats.org/officeDocument/2006/relationships/image" Target="../media/image13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2.png"/><Relationship Id="rId5" Type="http://schemas.openxmlformats.org/officeDocument/2006/relationships/image" Target="../media/image9.png"/><Relationship Id="rId4" Type="http://schemas.openxmlformats.org/officeDocument/2006/relationships/image" Target="../media/image11.png"/><Relationship Id="rId9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0.png"/><Relationship Id="rId7" Type="http://schemas.openxmlformats.org/officeDocument/2006/relationships/image" Target="../media/image2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.jpeg"/><Relationship Id="rId4" Type="http://schemas.openxmlformats.org/officeDocument/2006/relationships/image" Target="../media/image15.png"/><Relationship Id="rId9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1.jpeg"/><Relationship Id="rId7" Type="http://schemas.openxmlformats.org/officeDocument/2006/relationships/image" Target="../media/image2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4.png"/><Relationship Id="rId5" Type="http://schemas.openxmlformats.org/officeDocument/2006/relationships/image" Target="../media/image22.pn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1.jpeg"/><Relationship Id="rId7" Type="http://schemas.openxmlformats.org/officeDocument/2006/relationships/image" Target="../media/image29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70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1.jpeg"/><Relationship Id="rId7" Type="http://schemas.openxmlformats.org/officeDocument/2006/relationships/image" Target="../media/image34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1.png"/><Relationship Id="rId4" Type="http://schemas.openxmlformats.org/officeDocument/2006/relationships/image" Target="../media/image28.png"/><Relationship Id="rId9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5071" y="2532889"/>
            <a:ext cx="9710928" cy="1755648"/>
          </a:xfrm>
        </p:spPr>
        <p:txBody>
          <a:bodyPr anchor="ctr"/>
          <a:lstStyle/>
          <a:p>
            <a:pPr algn="ctr"/>
            <a:r>
              <a:rPr lang="es-419" dirty="0"/>
              <a:t>GUÍA 5y6 – Destilación</a:t>
            </a:r>
            <a:br>
              <a:rPr lang="es-419" dirty="0"/>
            </a:br>
            <a:r>
              <a:rPr lang="es-419" dirty="0"/>
              <a:t>Problema 1</a:t>
            </a:r>
            <a:endParaRPr lang="en-US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507067" y="5678424"/>
            <a:ext cx="7766936" cy="4191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419" b="1" dirty="0"/>
              <a:t>1° Cuatrimestre – 2026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4325125" y="6035040"/>
            <a:ext cx="2130820" cy="704088"/>
          </a:xfrm>
          <a:prstGeom prst="rect">
            <a:avLst/>
          </a:prstGeom>
        </p:spPr>
      </p:pic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40405282-75D7-4701-9CFA-74B808ECAE0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085" y="6097604"/>
            <a:ext cx="2120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0697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r="11445"/>
          <a:stretch/>
        </p:blipFill>
        <p:spPr>
          <a:xfrm>
            <a:off x="443655" y="1836669"/>
            <a:ext cx="4111806" cy="356595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a</a:t>
            </a:r>
            <a:endParaRPr lang="en-US" i="1" dirty="0"/>
          </a:p>
        </p:txBody>
      </p:sp>
      <p:sp>
        <p:nvSpPr>
          <p:cNvPr id="46" name="Rectángulo 45"/>
          <p:cNvSpPr/>
          <p:nvPr/>
        </p:nvSpPr>
        <p:spPr>
          <a:xfrm>
            <a:off x="1288003" y="2127716"/>
            <a:ext cx="1828722" cy="1333523"/>
          </a:xfrm>
          <a:prstGeom prst="rect">
            <a:avLst/>
          </a:prstGeom>
          <a:noFill/>
          <a:ln w="1905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ángulo 32"/>
          <p:cNvSpPr/>
          <p:nvPr/>
        </p:nvSpPr>
        <p:spPr>
          <a:xfrm>
            <a:off x="1288003" y="3625258"/>
            <a:ext cx="1587277" cy="1801089"/>
          </a:xfrm>
          <a:prstGeom prst="rect">
            <a:avLst/>
          </a:prstGeom>
          <a:noFill/>
          <a:ln w="19050">
            <a:solidFill>
              <a:srgbClr val="A626C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ángulo 33"/>
          <p:cNvSpPr/>
          <p:nvPr/>
        </p:nvSpPr>
        <p:spPr>
          <a:xfrm>
            <a:off x="1404577" y="3484964"/>
            <a:ext cx="539497" cy="112615"/>
          </a:xfrm>
          <a:prstGeom prst="rect">
            <a:avLst/>
          </a:prstGeom>
          <a:noFill/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ángulo 19"/>
          <p:cNvSpPr/>
          <p:nvPr/>
        </p:nvSpPr>
        <p:spPr>
          <a:xfrm>
            <a:off x="438912" y="1357862"/>
            <a:ext cx="40157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Graficamos lo que tenemos hasta ahora: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ángulo 36"/>
              <p:cNvSpPr/>
              <p:nvPr/>
            </p:nvSpPr>
            <p:spPr>
              <a:xfrm>
                <a:off x="4326287" y="1993301"/>
                <a:ext cx="2704458" cy="557460"/>
              </a:xfrm>
              <a:prstGeom prst="rect">
                <a:avLst/>
              </a:prstGeom>
              <a:ln w="19050">
                <a:solidFill>
                  <a:srgbClr val="FFC000"/>
                </a:solidFill>
                <a:prstDash val="solid"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𝑅𝑂𝑆</m:t>
                          </m:r>
                        </m:sub>
                      </m:sSub>
                      <m:r>
                        <a:rPr lang="es-AR" sz="160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</m:t>
                          </m:r>
                        </m:num>
                        <m:den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</m:t>
                          </m:r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+1</m:t>
                          </m:r>
                        </m:den>
                      </m:f>
                      <m:r>
                        <a:rPr lang="es-AR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𝑅𝑂𝑆</m:t>
                          </m:r>
                        </m:sub>
                      </m:sSub>
                      <m:r>
                        <a:rPr lang="es-AR" sz="160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</m:t>
                          </m:r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37" name="Rectángulo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6287" y="1993301"/>
                <a:ext cx="2704458" cy="5574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19050">
                <a:solidFill>
                  <a:srgbClr val="FFC000"/>
                </a:solidFill>
                <a:prstDash val="solid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ángulo 37"/>
              <p:cNvSpPr/>
              <p:nvPr/>
            </p:nvSpPr>
            <p:spPr>
              <a:xfrm>
                <a:off x="7080907" y="1986673"/>
                <a:ext cx="2309222" cy="645561"/>
              </a:xfrm>
              <a:prstGeom prst="rect">
                <a:avLst/>
              </a:prstGeom>
              <a:ln>
                <a:solidFill>
                  <a:srgbClr val="00B0F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419" sz="1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𝑦</m:t>
                      </m:r>
                      <m:r>
                        <a:rPr lang="es-AR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𝐹</m:t>
                              </m:r>
                            </m:sub>
                          </m:sSub>
                        </m:num>
                        <m:den>
                          <m:r>
                            <a:rPr lang="es-AR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1−</m:t>
                          </m:r>
                          <m:r>
                            <a:rPr lang="es-AR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𝑞</m:t>
                          </m:r>
                        </m:den>
                      </m:f>
                      <m:r>
                        <a:rPr lang="es-AR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−</m:t>
                      </m:r>
                      <m:r>
                        <a:rPr lang="es-419" sz="1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𝑥</m:t>
                      </m:r>
                      <m:r>
                        <a:rPr lang="es-AR" sz="1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𝑞</m:t>
                              </m:r>
                            </m:num>
                            <m:den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1−</m:t>
                              </m:r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𝑞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38" name="Rectángulo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0907" y="1986673"/>
                <a:ext cx="2309222" cy="6455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ángulo 40"/>
              <p:cNvSpPr/>
              <p:nvPr/>
            </p:nvSpPr>
            <p:spPr>
              <a:xfrm>
                <a:off x="9442470" y="1993092"/>
                <a:ext cx="2318006" cy="597151"/>
              </a:xfrm>
              <a:prstGeom prst="rect">
                <a:avLst/>
              </a:prstGeom>
              <a:ln w="19050"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sz="16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1600" i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s-AR" sz="16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1+</m:t>
                          </m:r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es-AR" sz="16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d>
                            <m:d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  <m:r>
                                    <a:rPr lang="en-US" sz="1600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  <m:r>
                                <a:rPr lang="en-US" sz="1600" i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41" name="Rectángulo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2470" y="1993092"/>
                <a:ext cx="2318006" cy="59715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19050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0" name="Chart 1">
            <a:extLst>
              <a:ext uri="{FF2B5EF4-FFF2-40B4-BE49-F238E27FC236}">
                <a16:creationId xmlns:a16="http://schemas.microsoft.com/office/drawing/2014/main" id="{7F01793C-C7E7-47A3-9BE5-FEBB4A8EA7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8224021"/>
              </p:ext>
            </p:extLst>
          </p:nvPr>
        </p:nvGraphicFramePr>
        <p:xfrm>
          <a:off x="4555461" y="2912154"/>
          <a:ext cx="7056129" cy="3339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pic>
        <p:nvPicPr>
          <p:cNvPr id="2" name="Imagen 2" descr="Nueva marca difusion - web">
            <a:extLst>
              <a:ext uri="{FF2B5EF4-FFF2-40B4-BE49-F238E27FC236}">
                <a16:creationId xmlns:a16="http://schemas.microsoft.com/office/drawing/2014/main" id="{331D3A10-C173-4C84-95A4-BDB8DB6526DB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fld>
            <a:r>
              <a:rPr lang="en-US" sz="1600" b="1" dirty="0"/>
              <a:t>-</a:t>
            </a:r>
          </a:p>
        </p:txBody>
      </p:sp>
      <p:sp>
        <p:nvSpPr>
          <p:cNvPr id="19" name="Marcador de contenido 2"/>
          <p:cNvSpPr txBox="1">
            <a:spLocks/>
          </p:cNvSpPr>
          <p:nvPr/>
        </p:nvSpPr>
        <p:spPr>
          <a:xfrm>
            <a:off x="438911" y="954114"/>
            <a:ext cx="9609441" cy="3691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lphaLcPeriod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Calcular N° etapas, plato de alimentación, y agua de enfriamiento requerida para X</a:t>
            </a:r>
            <a:r>
              <a:rPr lang="es-ES" sz="1800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s-ES" sz="1800" i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ES" sz="1800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 5%.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6561E09-0B48-355F-1F90-B2825B4EF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2026</a:t>
            </a:r>
          </a:p>
        </p:txBody>
      </p:sp>
    </p:spTree>
    <p:extLst>
      <p:ext uri="{BB962C8B-B14F-4D97-AF65-F5344CB8AC3E}">
        <p14:creationId xmlns:p14="http://schemas.microsoft.com/office/powerpoint/2010/main" val="140598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0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Chart 1">
            <a:extLst>
              <a:ext uri="{FF2B5EF4-FFF2-40B4-BE49-F238E27FC236}">
                <a16:creationId xmlns:a16="http://schemas.microsoft.com/office/drawing/2014/main" id="{7F01793C-C7E7-47A3-9BE5-FEBB4A8EA7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4777421"/>
              </p:ext>
            </p:extLst>
          </p:nvPr>
        </p:nvGraphicFramePr>
        <p:xfrm>
          <a:off x="4585988" y="2921241"/>
          <a:ext cx="7056129" cy="3339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3" name="Elipse 42"/>
          <p:cNvSpPr/>
          <p:nvPr/>
        </p:nvSpPr>
        <p:spPr>
          <a:xfrm>
            <a:off x="6971864" y="4112007"/>
            <a:ext cx="229471" cy="310424"/>
          </a:xfrm>
          <a:prstGeom prst="ellipse">
            <a:avLst/>
          </a:prstGeom>
          <a:solidFill>
            <a:srgbClr val="B02E91">
              <a:alpha val="3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4" name="Elipse 43"/>
          <p:cNvSpPr/>
          <p:nvPr/>
        </p:nvSpPr>
        <p:spPr>
          <a:xfrm>
            <a:off x="5264533" y="5437252"/>
            <a:ext cx="229471" cy="310424"/>
          </a:xfrm>
          <a:prstGeom prst="ellipse">
            <a:avLst/>
          </a:prstGeom>
          <a:solidFill>
            <a:srgbClr val="B02E91">
              <a:alpha val="3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3"/>
          <a:srcRect r="11445"/>
          <a:stretch/>
        </p:blipFill>
        <p:spPr>
          <a:xfrm>
            <a:off x="443655" y="1836669"/>
            <a:ext cx="4111806" cy="356595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a</a:t>
            </a:r>
            <a:endParaRPr lang="en-US" i="1" dirty="0"/>
          </a:p>
        </p:txBody>
      </p:sp>
      <p:sp>
        <p:nvSpPr>
          <p:cNvPr id="46" name="Rectángulo 45"/>
          <p:cNvSpPr/>
          <p:nvPr/>
        </p:nvSpPr>
        <p:spPr>
          <a:xfrm>
            <a:off x="1288003" y="2127716"/>
            <a:ext cx="1828722" cy="1333523"/>
          </a:xfrm>
          <a:prstGeom prst="rect">
            <a:avLst/>
          </a:prstGeom>
          <a:noFill/>
          <a:ln w="1905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ángulo 32"/>
          <p:cNvSpPr/>
          <p:nvPr/>
        </p:nvSpPr>
        <p:spPr>
          <a:xfrm>
            <a:off x="1288003" y="3625258"/>
            <a:ext cx="1587277" cy="1801089"/>
          </a:xfrm>
          <a:prstGeom prst="rect">
            <a:avLst/>
          </a:prstGeom>
          <a:noFill/>
          <a:ln w="19050">
            <a:solidFill>
              <a:srgbClr val="A626C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ángulo 33"/>
          <p:cNvSpPr/>
          <p:nvPr/>
        </p:nvSpPr>
        <p:spPr>
          <a:xfrm>
            <a:off x="1404577" y="3484964"/>
            <a:ext cx="539497" cy="112615"/>
          </a:xfrm>
          <a:prstGeom prst="rect">
            <a:avLst/>
          </a:prstGeom>
          <a:noFill/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ángulo 19"/>
          <p:cNvSpPr/>
          <p:nvPr/>
        </p:nvSpPr>
        <p:spPr>
          <a:xfrm>
            <a:off x="365200" y="1330416"/>
            <a:ext cx="110969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Para obtener la ROI gráficamente utilizaremos la intersección entre la ROS y la recta de alimentación como 1° punto.</a:t>
            </a:r>
          </a:p>
        </p:txBody>
      </p:sp>
      <p:sp>
        <p:nvSpPr>
          <p:cNvPr id="28" name="Rectángulo 27"/>
          <p:cNvSpPr/>
          <p:nvPr/>
        </p:nvSpPr>
        <p:spPr>
          <a:xfrm>
            <a:off x="4555461" y="1703272"/>
            <a:ext cx="59664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El 2° punto lo obtendremos utilizando el dato del fondo (X</a:t>
            </a:r>
            <a:r>
              <a:rPr lang="es-AR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):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ángulo 28"/>
              <p:cNvSpPr/>
              <p:nvPr/>
            </p:nvSpPr>
            <p:spPr>
              <a:xfrm>
                <a:off x="5913675" y="2118937"/>
                <a:ext cx="4600105" cy="654859"/>
              </a:xfrm>
              <a:prstGeom prst="rect">
                <a:avLst/>
              </a:prstGeom>
              <a:ln>
                <a:solidFill>
                  <a:srgbClr val="7030A0"/>
                </a:solidFill>
                <a:prstDash val="lgDashDot"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𝑅𝑂𝐼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</m:acc>
                        </m:num>
                        <m:den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𝑾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𝑊</m:t>
                          </m:r>
                        </m:num>
                        <m:den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</m:acc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𝑊</m:t>
                          </m:r>
                        </m:num>
                        <m:den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Rectángulo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3675" y="2118937"/>
                <a:ext cx="4600105" cy="65485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rgbClr val="7030A0"/>
                </a:solidFill>
                <a:prstDash val="lgDashDot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5" name="Chart 1">
            <a:extLst>
              <a:ext uri="{FF2B5EF4-FFF2-40B4-BE49-F238E27FC236}">
                <a16:creationId xmlns:a16="http://schemas.microsoft.com/office/drawing/2014/main" id="{7F01793C-C7E7-47A3-9BE5-FEBB4A8EA7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3397526"/>
              </p:ext>
            </p:extLst>
          </p:nvPr>
        </p:nvGraphicFramePr>
        <p:xfrm>
          <a:off x="4560821" y="2931312"/>
          <a:ext cx="7141085" cy="33199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Imagen 2" descr="Nueva marca difusion - web">
            <a:extLst>
              <a:ext uri="{FF2B5EF4-FFF2-40B4-BE49-F238E27FC236}">
                <a16:creationId xmlns:a16="http://schemas.microsoft.com/office/drawing/2014/main" id="{42D3AD58-F447-47CF-9F38-1F591EDD68FF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11</a:t>
            </a:fld>
            <a:r>
              <a:rPr lang="en-US" sz="1600" b="1" dirty="0"/>
              <a:t>-</a:t>
            </a:r>
          </a:p>
        </p:txBody>
      </p:sp>
      <p:sp>
        <p:nvSpPr>
          <p:cNvPr id="22" name="Marcador de contenido 2"/>
          <p:cNvSpPr txBox="1">
            <a:spLocks/>
          </p:cNvSpPr>
          <p:nvPr/>
        </p:nvSpPr>
        <p:spPr>
          <a:xfrm>
            <a:off x="438911" y="954114"/>
            <a:ext cx="9609441" cy="3691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lphaLcPeriod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Calcular N° etapas, plato de alimentación, y agua de enfriamiento requerida para X</a:t>
            </a:r>
            <a:r>
              <a:rPr lang="es-ES" sz="1800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s-ES" sz="1800" i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ES" sz="1800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 5%.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9009BC6-622A-B7AE-59C0-16A9559BB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2026</a:t>
            </a:r>
          </a:p>
        </p:txBody>
      </p:sp>
    </p:spTree>
    <p:extLst>
      <p:ext uri="{BB962C8B-B14F-4D97-AF65-F5344CB8AC3E}">
        <p14:creationId xmlns:p14="http://schemas.microsoft.com/office/powerpoint/2010/main" val="520075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28" grpId="0"/>
      <p:bldP spid="29" grpId="0" animBg="1"/>
      <p:bldGraphic spid="45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r="11445"/>
          <a:stretch/>
        </p:blipFill>
        <p:spPr>
          <a:xfrm>
            <a:off x="443655" y="1836669"/>
            <a:ext cx="4111806" cy="356595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a</a:t>
            </a:r>
            <a:endParaRPr lang="en-US" i="1" dirty="0"/>
          </a:p>
        </p:txBody>
      </p:sp>
      <p:sp>
        <p:nvSpPr>
          <p:cNvPr id="46" name="Rectángulo 45"/>
          <p:cNvSpPr/>
          <p:nvPr/>
        </p:nvSpPr>
        <p:spPr>
          <a:xfrm>
            <a:off x="1288003" y="2127716"/>
            <a:ext cx="1828722" cy="1333523"/>
          </a:xfrm>
          <a:prstGeom prst="rect">
            <a:avLst/>
          </a:prstGeom>
          <a:noFill/>
          <a:ln w="1905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ángulo 32"/>
          <p:cNvSpPr/>
          <p:nvPr/>
        </p:nvSpPr>
        <p:spPr>
          <a:xfrm>
            <a:off x="1288003" y="3625258"/>
            <a:ext cx="1587277" cy="1801089"/>
          </a:xfrm>
          <a:prstGeom prst="rect">
            <a:avLst/>
          </a:prstGeom>
          <a:noFill/>
          <a:ln w="19050">
            <a:solidFill>
              <a:srgbClr val="A626C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ángulo 33"/>
          <p:cNvSpPr/>
          <p:nvPr/>
        </p:nvSpPr>
        <p:spPr>
          <a:xfrm>
            <a:off x="1404577" y="3484964"/>
            <a:ext cx="539497" cy="112615"/>
          </a:xfrm>
          <a:prstGeom prst="rect">
            <a:avLst/>
          </a:prstGeom>
          <a:noFill/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ángulo 19"/>
          <p:cNvSpPr/>
          <p:nvPr/>
        </p:nvSpPr>
        <p:spPr>
          <a:xfrm>
            <a:off x="438912" y="1360509"/>
            <a:ext cx="73313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Ahora sí, tenemos representada toda la operación y podemos contar etapas:</a:t>
            </a:r>
          </a:p>
        </p:txBody>
      </p:sp>
      <p:graphicFrame>
        <p:nvGraphicFramePr>
          <p:cNvPr id="31" name="Chart 1">
            <a:extLst>
              <a:ext uri="{FF2B5EF4-FFF2-40B4-BE49-F238E27FC236}">
                <a16:creationId xmlns:a16="http://schemas.microsoft.com/office/drawing/2014/main" id="{7F01793C-C7E7-47A3-9BE5-FEBB4A8EA7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8380340"/>
              </p:ext>
            </p:extLst>
          </p:nvPr>
        </p:nvGraphicFramePr>
        <p:xfrm>
          <a:off x="4555460" y="1836669"/>
          <a:ext cx="7212868" cy="4390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4" name="Conector recto 13"/>
          <p:cNvCxnSpPr/>
          <p:nvPr/>
        </p:nvCxnSpPr>
        <p:spPr>
          <a:xfrm flipH="1">
            <a:off x="9846945" y="2153968"/>
            <a:ext cx="652682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V="1">
            <a:off x="9853087" y="2149542"/>
            <a:ext cx="0" cy="300965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 flipH="1">
            <a:off x="8698993" y="2450507"/>
            <a:ext cx="1160203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 flipV="1">
            <a:off x="8698993" y="2450507"/>
            <a:ext cx="0" cy="493973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 flipH="1">
            <a:off x="7481697" y="2944480"/>
            <a:ext cx="1219201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/>
          <p:cNvCxnSpPr/>
          <p:nvPr/>
        </p:nvCxnSpPr>
        <p:spPr>
          <a:xfrm flipV="1">
            <a:off x="7482821" y="2944480"/>
            <a:ext cx="0" cy="540484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 flipH="1">
            <a:off x="6638544" y="3491060"/>
            <a:ext cx="843897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 flipV="1">
            <a:off x="6635640" y="3484965"/>
            <a:ext cx="0" cy="690795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 flipH="1">
            <a:off x="5961888" y="4175760"/>
            <a:ext cx="673753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 flipV="1">
            <a:off x="5968273" y="4174472"/>
            <a:ext cx="0" cy="726712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 flipH="1">
            <a:off x="5498592" y="4901184"/>
            <a:ext cx="469682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 flipV="1">
            <a:off x="5493804" y="4887705"/>
            <a:ext cx="0" cy="538642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/>
          <p:cNvCxnSpPr/>
          <p:nvPr/>
        </p:nvCxnSpPr>
        <p:spPr>
          <a:xfrm flipH="1">
            <a:off x="5261610" y="5425512"/>
            <a:ext cx="232194" cy="835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/>
          <p:cNvCxnSpPr/>
          <p:nvPr/>
        </p:nvCxnSpPr>
        <p:spPr>
          <a:xfrm flipV="1">
            <a:off x="5261610" y="5425512"/>
            <a:ext cx="0" cy="246432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n 2" descr="Nueva marca difusion - web">
            <a:extLst>
              <a:ext uri="{FF2B5EF4-FFF2-40B4-BE49-F238E27FC236}">
                <a16:creationId xmlns:a16="http://schemas.microsoft.com/office/drawing/2014/main" id="{CB25AABC-124D-4ADB-84A6-B47372EA433A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fld>
            <a:r>
              <a:rPr lang="en-US" sz="1600" b="1" dirty="0"/>
              <a:t>-</a:t>
            </a:r>
          </a:p>
        </p:txBody>
      </p:sp>
      <p:sp>
        <p:nvSpPr>
          <p:cNvPr id="37" name="Marcador de contenido 2"/>
          <p:cNvSpPr txBox="1">
            <a:spLocks/>
          </p:cNvSpPr>
          <p:nvPr/>
        </p:nvSpPr>
        <p:spPr>
          <a:xfrm>
            <a:off x="438911" y="954114"/>
            <a:ext cx="9609441" cy="3691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lphaLcPeriod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Calcular N° etapas, plato de alimentación, y agua de enfriamiento requerida para X</a:t>
            </a:r>
            <a:r>
              <a:rPr lang="es-ES" sz="1800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s-ES" sz="1800" i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ES" sz="1800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 5%.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32C1415-A83D-A024-BC11-14541587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2026</a:t>
            </a:r>
          </a:p>
        </p:txBody>
      </p:sp>
    </p:spTree>
    <p:extLst>
      <p:ext uri="{BB962C8B-B14F-4D97-AF65-F5344CB8AC3E}">
        <p14:creationId xmlns:p14="http://schemas.microsoft.com/office/powerpoint/2010/main" val="2488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a</a:t>
            </a:r>
            <a:endParaRPr lang="en-US" i="1" dirty="0"/>
          </a:p>
        </p:txBody>
      </p:sp>
      <p:sp>
        <p:nvSpPr>
          <p:cNvPr id="20" name="Rectángulo 19"/>
          <p:cNvSpPr/>
          <p:nvPr/>
        </p:nvSpPr>
        <p:spPr>
          <a:xfrm>
            <a:off x="419477" y="1261726"/>
            <a:ext cx="13182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Obtuvimos:</a:t>
            </a:r>
          </a:p>
        </p:txBody>
      </p:sp>
      <p:graphicFrame>
        <p:nvGraphicFramePr>
          <p:cNvPr id="31" name="Chart 1">
            <a:extLst>
              <a:ext uri="{FF2B5EF4-FFF2-40B4-BE49-F238E27FC236}">
                <a16:creationId xmlns:a16="http://schemas.microsoft.com/office/drawing/2014/main" id="{7F01793C-C7E7-47A3-9BE5-FEBB4A8EA7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8380340"/>
              </p:ext>
            </p:extLst>
          </p:nvPr>
        </p:nvGraphicFramePr>
        <p:xfrm>
          <a:off x="4555460" y="1836669"/>
          <a:ext cx="7212868" cy="4390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4" name="Conector recto 13"/>
          <p:cNvCxnSpPr/>
          <p:nvPr/>
        </p:nvCxnSpPr>
        <p:spPr>
          <a:xfrm flipH="1">
            <a:off x="9846945" y="2153968"/>
            <a:ext cx="652682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V="1">
            <a:off x="9853087" y="2149542"/>
            <a:ext cx="0" cy="300965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 flipH="1">
            <a:off x="8698993" y="2450507"/>
            <a:ext cx="1160203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 flipV="1">
            <a:off x="8698993" y="2450507"/>
            <a:ext cx="0" cy="493973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 flipH="1">
            <a:off x="7481697" y="2944480"/>
            <a:ext cx="1219201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/>
          <p:cNvCxnSpPr/>
          <p:nvPr/>
        </p:nvCxnSpPr>
        <p:spPr>
          <a:xfrm flipV="1">
            <a:off x="7482821" y="2944480"/>
            <a:ext cx="0" cy="540484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 flipH="1">
            <a:off x="6638544" y="3491060"/>
            <a:ext cx="843897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 flipV="1">
            <a:off x="6635640" y="3484965"/>
            <a:ext cx="0" cy="690795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 flipH="1">
            <a:off x="5961888" y="4175760"/>
            <a:ext cx="673753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 flipV="1">
            <a:off x="5968273" y="4174472"/>
            <a:ext cx="0" cy="726712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 flipH="1">
            <a:off x="5498592" y="4901184"/>
            <a:ext cx="469682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 flipV="1">
            <a:off x="5493804" y="4887705"/>
            <a:ext cx="0" cy="538642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ángulo 28"/>
              <p:cNvSpPr/>
              <p:nvPr/>
            </p:nvSpPr>
            <p:spPr>
              <a:xfrm>
                <a:off x="1591328" y="1627469"/>
                <a:ext cx="1598515" cy="369332"/>
              </a:xfrm>
              <a:prstGeom prst="rect">
                <a:avLst/>
              </a:prstGeom>
              <a:ln>
                <a:solidFill>
                  <a:srgbClr val="00B050"/>
                </a:solidFill>
                <a:prstDash val="solid"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s-419" i="1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°</m:t>
                      </m:r>
                      <m:r>
                        <a:rPr lang="es-419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419" b="0" i="0" smtClean="0">
                          <a:latin typeface="Cambria Math" panose="02040503050406030204" pitchFamily="18" charset="0"/>
                        </a:rPr>
                        <m:t>etapas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Rectángulo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1328" y="1627469"/>
                <a:ext cx="1598515" cy="369332"/>
              </a:xfrm>
              <a:prstGeom prst="rect">
                <a:avLst/>
              </a:prstGeom>
              <a:blipFill>
                <a:blip r:embed="rId4"/>
                <a:stretch>
                  <a:fillRect b="-7937"/>
                </a:stretch>
              </a:blipFill>
              <a:ln>
                <a:solidFill>
                  <a:srgbClr val="00B050"/>
                </a:solidFill>
                <a:prstDash val="solid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Rectángulo 29"/>
          <p:cNvSpPr/>
          <p:nvPr/>
        </p:nvSpPr>
        <p:spPr>
          <a:xfrm>
            <a:off x="548559" y="2085884"/>
            <a:ext cx="40038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b="1" dirty="0">
                <a:latin typeface="Calibri" panose="020F0502020204030204" pitchFamily="34" charset="0"/>
                <a:cs typeface="Calibri" panose="020F0502020204030204" pitchFamily="34" charset="0"/>
              </a:rPr>
              <a:t>OJO! </a:t>
            </a: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Como el </a:t>
            </a:r>
            <a:r>
              <a:rPr lang="es-AR" dirty="0" err="1">
                <a:latin typeface="Calibri" panose="020F0502020204030204" pitchFamily="34" charset="0"/>
                <a:cs typeface="Calibri" panose="020F0502020204030204" pitchFamily="34" charset="0"/>
              </a:rPr>
              <a:t>reboiler</a:t>
            </a: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 es parcial, representa una etapa más de equilibrio. </a:t>
            </a:r>
            <a:endParaRPr lang="es-A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ángulo 31"/>
              <p:cNvSpPr/>
              <p:nvPr/>
            </p:nvSpPr>
            <p:spPr>
              <a:xfrm>
                <a:off x="1631403" y="2819077"/>
                <a:ext cx="1558440" cy="369332"/>
              </a:xfrm>
              <a:prstGeom prst="rect">
                <a:avLst/>
              </a:prstGeom>
              <a:ln w="12700">
                <a:solidFill>
                  <a:srgbClr val="00B050"/>
                </a:solidFill>
                <a:prstDash val="solid"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s-419" i="1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°</m:t>
                      </m:r>
                      <m:r>
                        <a:rPr lang="es-419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419" b="0" i="0" smtClean="0">
                          <a:latin typeface="Cambria Math" panose="02040503050406030204" pitchFamily="18" charset="0"/>
                        </a:rPr>
                        <m:t>platos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2" name="Rectángulo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1403" y="2819077"/>
                <a:ext cx="1558440" cy="369332"/>
              </a:xfrm>
              <a:prstGeom prst="rect">
                <a:avLst/>
              </a:prstGeom>
              <a:blipFill>
                <a:blip r:embed="rId5"/>
                <a:stretch>
                  <a:fillRect b="-11111"/>
                </a:stretch>
              </a:blipFill>
              <a:ln w="12700">
                <a:solidFill>
                  <a:srgbClr val="00B050"/>
                </a:solidFill>
                <a:prstDash val="solid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ángulo 34"/>
              <p:cNvSpPr/>
              <p:nvPr/>
            </p:nvSpPr>
            <p:spPr>
              <a:xfrm>
                <a:off x="939451" y="3325475"/>
                <a:ext cx="2942344" cy="369332"/>
              </a:xfrm>
              <a:prstGeom prst="rect">
                <a:avLst/>
              </a:prstGeom>
              <a:ln w="12700">
                <a:solidFill>
                  <a:srgbClr val="00B050"/>
                </a:solidFill>
                <a:prstDash val="solid"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419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𝑙𝑎𝑡𝑜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𝑑𝑒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𝑎𝑙𝑖𝑚𝑒𝑛𝑡𝑎𝑐𝑖</m:t>
                      </m:r>
                      <m:r>
                        <a:rPr lang="es-419" b="0" i="0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m:rPr>
                          <m:sty m:val="p"/>
                        </m:rPr>
                        <a:rPr lang="es-419" b="0" i="0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5" name="Rectángulo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451" y="3325475"/>
                <a:ext cx="2942344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12700">
                <a:solidFill>
                  <a:srgbClr val="00B050"/>
                </a:solidFill>
                <a:prstDash val="soli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Rectángulo 36"/>
          <p:cNvSpPr/>
          <p:nvPr/>
        </p:nvSpPr>
        <p:spPr>
          <a:xfrm>
            <a:off x="419477" y="3766957"/>
            <a:ext cx="3820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Para calcular el agua de enfriamiento: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ángulo 1"/>
              <p:cNvSpPr/>
              <p:nvPr/>
            </p:nvSpPr>
            <p:spPr>
              <a:xfrm>
                <a:off x="1372070" y="4111762"/>
                <a:ext cx="2456762" cy="3945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𝑐𝑜𝑛𝑑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𝑤</m:t>
                          </m:r>
                        </m:sub>
                      </m:sSub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sub>
                          </m:sSub>
                        </m:sub>
                      </m:sSub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á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2070" y="4111762"/>
                <a:ext cx="2456762" cy="394532"/>
              </a:xfrm>
              <a:prstGeom prst="rect">
                <a:avLst/>
              </a:prstGeom>
              <a:blipFill>
                <a:blip r:embed="rId7"/>
                <a:stretch>
                  <a:fillRect b="-468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/>
              <p:cNvSpPr/>
              <p:nvPr/>
            </p:nvSpPr>
            <p:spPr>
              <a:xfrm>
                <a:off x="353390" y="5002776"/>
                <a:ext cx="3969877" cy="1054328"/>
              </a:xfrm>
              <a:prstGeom prst="rect">
                <a:avLst/>
              </a:prstGeom>
              <a:ln w="12700"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𝑤</m:t>
                          </m:r>
                        </m:sub>
                      </m:sSub>
                      <m:r>
                        <a:rPr lang="en-US" sz="16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𝑐𝑜𝑛𝑑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sub>
                              </m:sSub>
                            </m:sub>
                          </m:sSub>
                          <m:r>
                            <a:rPr lang="es-419" sz="16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m:rPr>
                              <m:sty m:val="p"/>
                            </m:rPr>
                            <a:rPr lang="en-US" sz="1600" i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  <m:r>
                        <a:rPr lang="en-US" sz="16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120</m:t>
                          </m:r>
                          <m:r>
                            <a:rPr lang="es-AR" sz="16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000</m:t>
                          </m:r>
                          <m:r>
                            <a:rPr lang="es-419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419" sz="160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s-419" sz="1600" b="0" i="1" smtClean="0">
                              <a:latin typeface="Cambria Math" panose="02040503050406030204" pitchFamily="18" charset="0"/>
                            </a:rPr>
                            <m:t>𝑐𝑎𝑙</m:t>
                          </m:r>
                          <m:r>
                            <a:rPr lang="es-419" sz="1600" b="0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s-419" sz="16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1600" b="0" i="0">
                              <a:latin typeface="Cambria Math" panose="02040503050406030204" pitchFamily="18" charset="0"/>
                            </a:rPr>
                            <m:t>1</m:t>
                          </m:r>
                          <m:f>
                            <m:fPr>
                              <m:ctrlPr>
                                <a:rPr lang="en-US" sz="1600" b="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0" i="1">
                                  <a:latin typeface="Cambria Math" panose="02040503050406030204" pitchFamily="18" charset="0"/>
                                </a:rPr>
                                <m:t>𝑘𝑐𝑎𝑙</m:t>
                              </m:r>
                            </m:num>
                            <m:den>
                              <m:r>
                                <a:rPr lang="en-US" sz="1600" b="0" i="1">
                                  <a:latin typeface="Cambria Math" panose="02040503050406030204" pitchFamily="18" charset="0"/>
                                </a:rPr>
                                <m:t>𝑘𝑔</m:t>
                              </m:r>
                              <m:r>
                                <a:rPr lang="es-AR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600" b="0" i="0">
                                  <a:latin typeface="Cambria Math" panose="02040503050406030204" pitchFamily="18" charset="0"/>
                                </a:rPr>
                                <m:t>℃</m:t>
                              </m:r>
                            </m:den>
                          </m:f>
                          <m:r>
                            <a:rPr lang="es-AR" sz="16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1600" b="0" i="0">
                              <a:latin typeface="Cambria Math" panose="02040503050406030204" pitchFamily="18" charset="0"/>
                            </a:rPr>
                            <m:t>10℃</m:t>
                          </m:r>
                        </m:den>
                      </m:f>
                      <m:r>
                        <a:rPr lang="en-US" sz="1600" b="1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0"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es-AR" sz="1600" b="1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0">
                          <a:latin typeface="Cambria Math" panose="02040503050406030204" pitchFamily="18" charset="0"/>
                        </a:rPr>
                        <m:t>𝟎𝟎𝟎</m:t>
                      </m:r>
                      <m:f>
                        <m:fPr>
                          <m:type m:val="lin"/>
                          <m:ctrlPr>
                            <a:rPr lang="en-US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419" sz="1600" b="1" i="0" smtClean="0">
                              <a:latin typeface="Cambria Math" panose="02040503050406030204" pitchFamily="18" charset="0"/>
                            </a:rPr>
                            <m:t>𝐤</m:t>
                          </m:r>
                          <m:r>
                            <a:rPr lang="en-US" sz="1600" b="1" i="0">
                              <a:latin typeface="Cambria Math" panose="02040503050406030204" pitchFamily="18" charset="0"/>
                            </a:rPr>
                            <m:t>𝐠</m:t>
                          </m:r>
                        </m:num>
                        <m:den>
                          <m:r>
                            <a:rPr lang="en-US" sz="1600" b="1" i="0">
                              <a:latin typeface="Cambria Math" panose="02040503050406030204" pitchFamily="18" charset="0"/>
                            </a:rPr>
                            <m:t>𝐡</m:t>
                          </m:r>
                        </m:den>
                      </m:f>
                    </m:oMath>
                  </m:oMathPara>
                </a14:m>
                <a:endParaRPr lang="en-US" sz="1600" b="1" dirty="0"/>
              </a:p>
            </p:txBody>
          </p:sp>
        </mc:Choice>
        <mc:Fallback xmlns="">
          <p:sp>
            <p:nvSpPr>
              <p:cNvPr id="3" name="Rectá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90" y="5002776"/>
                <a:ext cx="3969877" cy="1054328"/>
              </a:xfrm>
              <a:prstGeom prst="rect">
                <a:avLst/>
              </a:prstGeom>
              <a:blipFill>
                <a:blip r:embed="rId8"/>
                <a:stretch>
                  <a:fillRect b="-51429"/>
                </a:stretch>
              </a:blipFill>
              <a:ln w="12700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ángulo 37"/>
              <p:cNvSpPr/>
              <p:nvPr/>
            </p:nvSpPr>
            <p:spPr>
              <a:xfrm>
                <a:off x="438912" y="4561295"/>
                <a:ext cx="382091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">
                  <a:buSzPct val="100000"/>
                </a:pPr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Asumiendo un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s-AR" dirty="0">
                    <a:latin typeface="Calibri" panose="020F0502020204030204" pitchFamily="34" charset="0"/>
                    <a:cs typeface="Calibri" panose="020F0502020204030204" pitchFamily="34" charset="0"/>
                  </a:rPr>
                  <a:t> de 10°C :</a:t>
                </a:r>
              </a:p>
            </p:txBody>
          </p:sp>
        </mc:Choice>
        <mc:Fallback xmlns="">
          <p:sp>
            <p:nvSpPr>
              <p:cNvPr id="38" name="Rectángulo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12" y="4561295"/>
                <a:ext cx="3820918" cy="369332"/>
              </a:xfrm>
              <a:prstGeom prst="rect">
                <a:avLst/>
              </a:prstGeom>
              <a:blipFill>
                <a:blip r:embed="rId9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Conector recto 38"/>
          <p:cNvCxnSpPr/>
          <p:nvPr/>
        </p:nvCxnSpPr>
        <p:spPr>
          <a:xfrm flipH="1">
            <a:off x="5261610" y="5425512"/>
            <a:ext cx="232194" cy="835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/>
          <p:cNvCxnSpPr/>
          <p:nvPr/>
        </p:nvCxnSpPr>
        <p:spPr>
          <a:xfrm flipV="1">
            <a:off x="5261610" y="5425512"/>
            <a:ext cx="0" cy="246432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F9494724-BDC8-4198-BFAD-A43F6EFD9717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13</a:t>
            </a:fld>
            <a:r>
              <a:rPr lang="en-US" sz="1600" b="1" dirty="0"/>
              <a:t>-</a:t>
            </a:r>
          </a:p>
        </p:txBody>
      </p:sp>
      <p:sp>
        <p:nvSpPr>
          <p:cNvPr id="42" name="Marcador de contenido 2"/>
          <p:cNvSpPr txBox="1">
            <a:spLocks/>
          </p:cNvSpPr>
          <p:nvPr/>
        </p:nvSpPr>
        <p:spPr>
          <a:xfrm>
            <a:off x="438911" y="954114"/>
            <a:ext cx="9609441" cy="3691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lphaLcPeriod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Calcular N° etapas, plato de alimentación, y agua de enfriamiento requerida para X</a:t>
            </a:r>
            <a:r>
              <a:rPr lang="es-ES" sz="1800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s-ES" sz="1800" i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ES" sz="1800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 5%. 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A6892CDE-C430-8F9D-3678-D886255AE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2026</a:t>
            </a:r>
          </a:p>
        </p:txBody>
      </p:sp>
    </p:spTree>
    <p:extLst>
      <p:ext uri="{BB962C8B-B14F-4D97-AF65-F5344CB8AC3E}">
        <p14:creationId xmlns:p14="http://schemas.microsoft.com/office/powerpoint/2010/main" val="2002406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9" grpId="0" animBg="1"/>
      <p:bldP spid="30" grpId="0"/>
      <p:bldP spid="32" grpId="0" animBg="1"/>
      <p:bldP spid="35" grpId="0" animBg="1"/>
      <p:bldP spid="37" grpId="0"/>
      <p:bldP spid="2" grpId="0"/>
      <p:bldP spid="3" grpId="0" animBg="1"/>
      <p:bldP spid="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2"/>
          <p:cNvSpPr txBox="1">
            <a:spLocks/>
          </p:cNvSpPr>
          <p:nvPr/>
        </p:nvSpPr>
        <p:spPr>
          <a:xfrm>
            <a:off x="438911" y="972367"/>
            <a:ext cx="11329417" cy="7320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lphaLcPeriod" startAt="2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Reemplazando el </a:t>
            </a:r>
            <a:r>
              <a:rPr lang="es-ES" sz="18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reboiler</a:t>
            </a: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por vapor vivo saturado, con la torre ya construida, manteniendo constantes las condiciones de la alimentación, el  destilado y el reflujo operativo ¿cuál es la concentración del producto de fondo?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b</a:t>
            </a:r>
            <a:endParaRPr lang="en-US" i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877494" y="262927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585704"/>
              </p:ext>
            </p:extLst>
          </p:nvPr>
        </p:nvGraphicFramePr>
        <p:xfrm>
          <a:off x="525328" y="2139891"/>
          <a:ext cx="5101106" cy="4003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5533899" imgH="4343494" progId="Visio.Drawing.15">
                  <p:embed/>
                </p:oleObj>
              </mc:Choice>
              <mc:Fallback>
                <p:oleObj r:id="rId3" imgW="5533899" imgH="4343494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328" y="2139891"/>
                        <a:ext cx="5101106" cy="40031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ángulo 32"/>
          <p:cNvSpPr/>
          <p:nvPr/>
        </p:nvSpPr>
        <p:spPr>
          <a:xfrm>
            <a:off x="523649" y="1704448"/>
            <a:ext cx="35957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El esquema de la Torre se modifica: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ángulo 33"/>
              <p:cNvSpPr/>
              <p:nvPr/>
            </p:nvSpPr>
            <p:spPr>
              <a:xfrm>
                <a:off x="5365300" y="2534575"/>
                <a:ext cx="2704458" cy="557460"/>
              </a:xfrm>
              <a:prstGeom prst="rect">
                <a:avLst/>
              </a:prstGeom>
              <a:ln w="12700">
                <a:solidFill>
                  <a:srgbClr val="FFC000"/>
                </a:solidFill>
                <a:prstDash val="solid"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𝑅𝑂𝑆</m:t>
                          </m:r>
                        </m:sub>
                      </m:sSub>
                      <m:r>
                        <a:rPr lang="es-AR" sz="160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</m:t>
                          </m:r>
                        </m:num>
                        <m:den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</m:t>
                          </m:r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+1</m:t>
                          </m:r>
                        </m:den>
                      </m:f>
                      <m:r>
                        <a:rPr lang="es-AR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𝑅𝑂𝑆</m:t>
                          </m:r>
                        </m:sub>
                      </m:sSub>
                      <m:r>
                        <a:rPr lang="es-AR" sz="160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</m:t>
                          </m:r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34" name="Rectángulo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5300" y="2534575"/>
                <a:ext cx="2704458" cy="55746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12700">
                <a:solidFill>
                  <a:srgbClr val="FFC000"/>
                </a:solidFill>
                <a:prstDash val="solid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ángulo 38"/>
              <p:cNvSpPr/>
              <p:nvPr/>
            </p:nvSpPr>
            <p:spPr>
              <a:xfrm>
                <a:off x="8119920" y="2527947"/>
                <a:ext cx="2309222" cy="645561"/>
              </a:xfrm>
              <a:prstGeom prst="rect">
                <a:avLst/>
              </a:prstGeom>
              <a:ln>
                <a:solidFill>
                  <a:srgbClr val="00B0F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419" sz="1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𝑦</m:t>
                      </m:r>
                      <m:r>
                        <a:rPr lang="es-AR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𝐹</m:t>
                              </m:r>
                            </m:sub>
                          </m:sSub>
                        </m:num>
                        <m:den>
                          <m:r>
                            <a:rPr lang="es-AR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1−</m:t>
                          </m:r>
                          <m:r>
                            <a:rPr lang="es-AR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𝑞</m:t>
                          </m:r>
                        </m:den>
                      </m:f>
                      <m:r>
                        <a:rPr lang="es-AR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−</m:t>
                      </m:r>
                      <m:r>
                        <a:rPr lang="es-419" sz="1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𝑥</m:t>
                      </m:r>
                      <m:r>
                        <a:rPr lang="es-AR" sz="1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𝑞</m:t>
                              </m:r>
                            </m:num>
                            <m:den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1−</m:t>
                              </m:r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𝑞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39" name="Rectángulo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9920" y="2527947"/>
                <a:ext cx="2309222" cy="6455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ángulo 7"/>
          <p:cNvSpPr/>
          <p:nvPr/>
        </p:nvSpPr>
        <p:spPr>
          <a:xfrm>
            <a:off x="5034986" y="3210894"/>
            <a:ext cx="37463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La zona de agotamiento se modifica: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ángulo 10"/>
              <p:cNvSpPr/>
              <p:nvPr/>
            </p:nvSpPr>
            <p:spPr>
              <a:xfrm>
                <a:off x="6325545" y="3616784"/>
                <a:ext cx="2300694" cy="4010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𝑉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𝐿</m:t>
                              </m:r>
                            </m:e>
                          </m:acc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𝑗</m:t>
                          </m:r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+1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𝑉</m:t>
                              </m:r>
                            </m:e>
                          </m:acc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𝑗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𝑊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𝑏</m:t>
                          </m:r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Rectá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5545" y="3616784"/>
                <a:ext cx="2300694" cy="401072"/>
              </a:xfrm>
              <a:prstGeom prst="rect">
                <a:avLst/>
              </a:prstGeom>
              <a:blipFill>
                <a:blip r:embed="rId8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ángulo 11"/>
              <p:cNvSpPr/>
              <p:nvPr/>
            </p:nvSpPr>
            <p:spPr>
              <a:xfrm>
                <a:off x="5671055" y="4087631"/>
                <a:ext cx="4138761" cy="4010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𝑉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𝑉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𝐿</m:t>
                              </m:r>
                            </m:e>
                          </m:acc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𝑗</m:t>
                          </m:r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+1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𝑗</m:t>
                          </m:r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+1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𝑉</m:t>
                              </m:r>
                            </m:e>
                          </m:acc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𝑗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𝑗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𝑊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𝑏</m:t>
                          </m:r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)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Rectá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1055" y="4087631"/>
                <a:ext cx="4138761" cy="401072"/>
              </a:xfrm>
              <a:prstGeom prst="rect">
                <a:avLst/>
              </a:prstGeom>
              <a:blipFill>
                <a:blip r:embed="rId9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ángulo 12"/>
              <p:cNvSpPr/>
              <p:nvPr/>
            </p:nvSpPr>
            <p:spPr>
              <a:xfrm>
                <a:off x="6877494" y="4649008"/>
                <a:ext cx="2229459" cy="5128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</m:acc>
                      </m:num>
                      <m:den>
                        <m:acc>
                          <m:accPr>
                            <m:chr m:val="̅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acc>
                      </m:den>
                    </m:f>
                    <m:r>
                      <a:rPr lang="es-AR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d>
                              <m:dPr>
                                <m:begChr m:val="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d>
                          </m:sub>
                        </m:sSub>
                      </m:num>
                      <m:den>
                        <m:acc>
                          <m:accPr>
                            <m:chr m:val="̅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acc>
                      </m:den>
                    </m:f>
                    <m:r>
                      <a:rPr lang="es-AR" b="0" i="1" smtClean="0"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𝑊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13" name="Rectá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7494" y="4649008"/>
                <a:ext cx="2229459" cy="512897"/>
              </a:xfrm>
              <a:prstGeom prst="rect">
                <a:avLst/>
              </a:prstGeom>
              <a:blipFill>
                <a:blip r:embed="rId10"/>
                <a:stretch>
                  <a:fillRect t="-38095" b="-3809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ángulo 15"/>
              <p:cNvSpPr/>
              <p:nvPr/>
            </p:nvSpPr>
            <p:spPr>
              <a:xfrm>
                <a:off x="9217176" y="4542022"/>
                <a:ext cx="1472391" cy="811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con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&amp;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sub>
                            </m:sSub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=</m:t>
                            </m:r>
                            <m:acc>
                              <m:accPr>
                                <m:chr m:val="̅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</m:acc>
                          </m:e>
                          <m:e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&amp;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e>
                              <m:sub>
                                <m:d>
                                  <m:dPr>
                                    <m:begChr m:val="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</m:d>
                              </m:sub>
                            </m:sSub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=</m:t>
                            </m:r>
                            <m:acc>
                              <m:accPr>
                                <m:chr m:val="̅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</m:acc>
                          </m:e>
                        </m:eqAr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6" name="Rectángulo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7176" y="4542022"/>
                <a:ext cx="1472391" cy="811761"/>
              </a:xfrm>
              <a:prstGeom prst="rect">
                <a:avLst/>
              </a:prstGeom>
              <a:blipFill>
                <a:blip r:embed="rId11"/>
                <a:stretch>
                  <a:fillRect l="-33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ángulo 27"/>
              <p:cNvSpPr/>
              <p:nvPr/>
            </p:nvSpPr>
            <p:spPr>
              <a:xfrm>
                <a:off x="6676859" y="5476692"/>
                <a:ext cx="2376484" cy="663002"/>
              </a:xfrm>
              <a:prstGeom prst="rect">
                <a:avLst/>
              </a:prstGeom>
              <a:ln w="12700">
                <a:solidFill>
                  <a:srgbClr val="7030A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𝑅𝑂𝐼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  <m:sub>
                              <m:d>
                                <m:dPr>
                                  <m:begChr m:val="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</m:d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sub>
                          </m:sSub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Rectá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6859" y="5476692"/>
                <a:ext cx="2376484" cy="66300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12700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Rectángulo 39"/>
          <p:cNvSpPr/>
          <p:nvPr/>
        </p:nvSpPr>
        <p:spPr>
          <a:xfrm>
            <a:off x="1551217" y="2176858"/>
            <a:ext cx="2228303" cy="1739014"/>
          </a:xfrm>
          <a:prstGeom prst="rect">
            <a:avLst/>
          </a:prstGeom>
          <a:noFill/>
          <a:ln w="1905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ángulo 40"/>
          <p:cNvSpPr/>
          <p:nvPr/>
        </p:nvSpPr>
        <p:spPr>
          <a:xfrm>
            <a:off x="1551217" y="4105533"/>
            <a:ext cx="727163" cy="1650991"/>
          </a:xfrm>
          <a:prstGeom prst="rect">
            <a:avLst/>
          </a:prstGeom>
          <a:noFill/>
          <a:ln w="19050">
            <a:solidFill>
              <a:srgbClr val="A626C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ángulo 41"/>
          <p:cNvSpPr/>
          <p:nvPr/>
        </p:nvSpPr>
        <p:spPr>
          <a:xfrm>
            <a:off x="1551217" y="3954395"/>
            <a:ext cx="727163" cy="118495"/>
          </a:xfrm>
          <a:prstGeom prst="rect">
            <a:avLst/>
          </a:prstGeom>
          <a:noFill/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ángulo 42"/>
          <p:cNvSpPr/>
          <p:nvPr/>
        </p:nvSpPr>
        <p:spPr>
          <a:xfrm>
            <a:off x="5034985" y="1936114"/>
            <a:ext cx="67333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La zona de rectificación y la alimentación se mantienen iguales:</a:t>
            </a:r>
          </a:p>
        </p:txBody>
      </p:sp>
      <p:sp>
        <p:nvSpPr>
          <p:cNvPr id="44" name="Rectángulo 43"/>
          <p:cNvSpPr/>
          <p:nvPr/>
        </p:nvSpPr>
        <p:spPr>
          <a:xfrm>
            <a:off x="5226341" y="4649008"/>
            <a:ext cx="14259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Despejando:</a:t>
            </a:r>
          </a:p>
        </p:txBody>
      </p:sp>
      <p:pic>
        <p:nvPicPr>
          <p:cNvPr id="2" name="Imagen 2" descr="Nueva marca difusion - web">
            <a:extLst>
              <a:ext uri="{FF2B5EF4-FFF2-40B4-BE49-F238E27FC236}">
                <a16:creationId xmlns:a16="http://schemas.microsoft.com/office/drawing/2014/main" id="{7980D1E1-9FCE-4D57-BFDA-9C37B3B2BE63}"/>
              </a:ext>
            </a:extLst>
          </p:cNvPr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14</a:t>
            </a:fld>
            <a:r>
              <a:rPr lang="en-US" sz="1600" b="1" dirty="0"/>
              <a:t>-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22EA484-5D27-FEE9-6557-C91D4DCA3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2026</a:t>
            </a:r>
          </a:p>
        </p:txBody>
      </p:sp>
    </p:spTree>
    <p:extLst>
      <p:ext uri="{BB962C8B-B14F-4D97-AF65-F5344CB8AC3E}">
        <p14:creationId xmlns:p14="http://schemas.microsoft.com/office/powerpoint/2010/main" val="3266437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 animBg="1"/>
      <p:bldP spid="39" grpId="0" animBg="1"/>
      <p:bldP spid="8" grpId="0"/>
      <p:bldP spid="11" grpId="0"/>
      <p:bldP spid="12" grpId="0"/>
      <p:bldP spid="13" grpId="0"/>
      <p:bldP spid="16" grpId="0"/>
      <p:bldP spid="28" grpId="0" animBg="1"/>
      <p:bldP spid="40" grpId="0" animBg="1"/>
      <p:bldP spid="41" grpId="0" animBg="1"/>
      <p:bldP spid="42" grpId="0" animBg="1"/>
      <p:bldP spid="43" grpId="0"/>
      <p:bldP spid="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b</a:t>
            </a:r>
            <a:endParaRPr lang="en-US" i="1" dirty="0"/>
          </a:p>
        </p:txBody>
      </p:sp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0920625"/>
              </p:ext>
            </p:extLst>
          </p:nvPr>
        </p:nvGraphicFramePr>
        <p:xfrm>
          <a:off x="559832" y="1711650"/>
          <a:ext cx="5101106" cy="4422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5533899" imgH="4343494" progId="Visio.Drawing.15">
                  <p:embed/>
                </p:oleObj>
              </mc:Choice>
              <mc:Fallback>
                <p:oleObj r:id="rId4" imgW="5533899" imgH="4343494" progId="Visio.Drawing.15">
                  <p:embed/>
                  <p:pic>
                    <p:nvPicPr>
                      <p:cNvPr id="5" name="Obje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832" y="1711650"/>
                        <a:ext cx="5101106" cy="44229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ángulo 33"/>
              <p:cNvSpPr/>
              <p:nvPr/>
            </p:nvSpPr>
            <p:spPr>
              <a:xfrm>
                <a:off x="4399031" y="1865761"/>
                <a:ext cx="2704458" cy="557460"/>
              </a:xfrm>
              <a:prstGeom prst="rect">
                <a:avLst/>
              </a:prstGeom>
              <a:ln w="19050">
                <a:solidFill>
                  <a:srgbClr val="FFC000"/>
                </a:solidFill>
                <a:prstDash val="solid"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𝑅𝑂𝑆</m:t>
                          </m:r>
                        </m:sub>
                      </m:sSub>
                      <m:r>
                        <a:rPr lang="es-AR" sz="160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</m:t>
                          </m:r>
                        </m:num>
                        <m:den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</m:t>
                          </m:r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+1</m:t>
                          </m:r>
                        </m:den>
                      </m:f>
                      <m:r>
                        <a:rPr lang="es-AR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𝑅𝑂𝑆</m:t>
                          </m:r>
                        </m:sub>
                      </m:sSub>
                      <m:r>
                        <a:rPr lang="es-AR" sz="160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</m:t>
                          </m:r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34" name="Rectángulo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9031" y="1865761"/>
                <a:ext cx="2704458" cy="55746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19050">
                <a:solidFill>
                  <a:srgbClr val="FFC000"/>
                </a:solidFill>
                <a:prstDash val="solid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ángulo 38"/>
              <p:cNvSpPr/>
              <p:nvPr/>
            </p:nvSpPr>
            <p:spPr>
              <a:xfrm>
                <a:off x="7135946" y="1867831"/>
                <a:ext cx="2309222" cy="645561"/>
              </a:xfrm>
              <a:prstGeom prst="rect">
                <a:avLst/>
              </a:prstGeom>
              <a:ln>
                <a:solidFill>
                  <a:srgbClr val="00B0F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419" sz="1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𝑦</m:t>
                      </m:r>
                      <m:r>
                        <a:rPr lang="es-AR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𝐹</m:t>
                              </m:r>
                            </m:sub>
                          </m:sSub>
                        </m:num>
                        <m:den>
                          <m:r>
                            <a:rPr lang="es-AR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1−</m:t>
                          </m:r>
                          <m:r>
                            <a:rPr lang="es-AR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𝑞</m:t>
                          </m:r>
                        </m:den>
                      </m:f>
                      <m:r>
                        <a:rPr lang="es-AR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−</m:t>
                      </m:r>
                      <m:r>
                        <a:rPr lang="es-419" sz="1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𝑥</m:t>
                      </m:r>
                      <m:r>
                        <a:rPr lang="es-AR" sz="1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𝑞</m:t>
                              </m:r>
                            </m:num>
                            <m:den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1−</m:t>
                              </m:r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𝑞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39" name="Rectángulo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5946" y="1867831"/>
                <a:ext cx="2309222" cy="64556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ángulo 7"/>
          <p:cNvSpPr/>
          <p:nvPr/>
        </p:nvSpPr>
        <p:spPr>
          <a:xfrm>
            <a:off x="5087516" y="2535525"/>
            <a:ext cx="66012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Por enunciado, se mantienen constantes </a:t>
            </a:r>
            <a:r>
              <a:rPr lang="es-AR" dirty="0" err="1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s-AR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AR" dirty="0" err="1"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es-AR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, F y la torre: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ángulo 10"/>
              <p:cNvSpPr/>
              <p:nvPr/>
            </p:nvSpPr>
            <p:spPr>
              <a:xfrm>
                <a:off x="5129407" y="2971020"/>
                <a:ext cx="3845416" cy="3960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𝐵𝑀𝐺</m:t>
                      </m:r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:                        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𝑉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𝐹</m:t>
                      </m:r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𝐷</m:t>
                      </m:r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𝑊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𝑏</m:t>
                          </m:r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Rectá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9407" y="2971020"/>
                <a:ext cx="3845416" cy="396006"/>
              </a:xfrm>
              <a:prstGeom prst="rect">
                <a:avLst/>
              </a:prstGeom>
              <a:blipFill>
                <a:blip r:embed="rId9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ángulo 11"/>
              <p:cNvSpPr/>
              <p:nvPr/>
            </p:nvSpPr>
            <p:spPr>
              <a:xfrm>
                <a:off x="5129407" y="3437993"/>
                <a:ext cx="4725204" cy="3960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𝐵𝑀𝑃</m:t>
                      </m:r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:        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𝑉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𝑉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𝐹</m:t>
                      </m:r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𝑧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𝐹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𝐷</m:t>
                      </m:r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𝐷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𝑊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𝑏</m:t>
                          </m:r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)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Rectá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9407" y="3437993"/>
                <a:ext cx="4725204" cy="396006"/>
              </a:xfrm>
              <a:prstGeom prst="rect">
                <a:avLst/>
              </a:prstGeom>
              <a:blipFill>
                <a:blip r:embed="rId10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ángulo 27"/>
              <p:cNvSpPr/>
              <p:nvPr/>
            </p:nvSpPr>
            <p:spPr>
              <a:xfrm>
                <a:off x="9484024" y="1865761"/>
                <a:ext cx="2376484" cy="663002"/>
              </a:xfrm>
              <a:prstGeom prst="rect">
                <a:avLst/>
              </a:prstGeom>
              <a:ln>
                <a:solidFill>
                  <a:srgbClr val="7030A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𝑅𝑂𝐼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  <m:sub>
                              <m:d>
                                <m:dPr>
                                  <m:begChr m:val="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</m:d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sub>
                          </m:sSub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Rectá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4024" y="1865761"/>
                <a:ext cx="2376484" cy="66300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ángulo 16"/>
          <p:cNvSpPr/>
          <p:nvPr/>
        </p:nvSpPr>
        <p:spPr>
          <a:xfrm>
            <a:off x="1558554" y="1768621"/>
            <a:ext cx="2312406" cy="1901990"/>
          </a:xfrm>
          <a:prstGeom prst="rect">
            <a:avLst/>
          </a:prstGeom>
          <a:noFill/>
          <a:ln w="1905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ángulo 17"/>
          <p:cNvSpPr/>
          <p:nvPr/>
        </p:nvSpPr>
        <p:spPr>
          <a:xfrm>
            <a:off x="1558555" y="3851910"/>
            <a:ext cx="727446" cy="1933194"/>
          </a:xfrm>
          <a:prstGeom prst="rect">
            <a:avLst/>
          </a:prstGeom>
          <a:noFill/>
          <a:ln w="19050">
            <a:solidFill>
              <a:srgbClr val="A626C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ángulo 18"/>
          <p:cNvSpPr/>
          <p:nvPr/>
        </p:nvSpPr>
        <p:spPr>
          <a:xfrm>
            <a:off x="1558554" y="3684076"/>
            <a:ext cx="636006" cy="152593"/>
          </a:xfrm>
          <a:prstGeom prst="rect">
            <a:avLst/>
          </a:prstGeom>
          <a:noFill/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lipse 25"/>
          <p:cNvSpPr/>
          <p:nvPr/>
        </p:nvSpPr>
        <p:spPr>
          <a:xfrm>
            <a:off x="6982214" y="2931561"/>
            <a:ext cx="440237" cy="418975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Elipse 26"/>
          <p:cNvSpPr/>
          <p:nvPr/>
        </p:nvSpPr>
        <p:spPr>
          <a:xfrm>
            <a:off x="8430036" y="2958737"/>
            <a:ext cx="440237" cy="418975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Elipse 30"/>
          <p:cNvSpPr/>
          <p:nvPr/>
        </p:nvSpPr>
        <p:spPr>
          <a:xfrm>
            <a:off x="8819224" y="3426067"/>
            <a:ext cx="837054" cy="418975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ángulo 34"/>
          <p:cNvSpPr/>
          <p:nvPr/>
        </p:nvSpPr>
        <p:spPr>
          <a:xfrm>
            <a:off x="6765010" y="4145084"/>
            <a:ext cx="2795365" cy="369332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¿Qué dato adicional tengo?</a:t>
            </a:r>
          </a:p>
        </p:txBody>
      </p:sp>
      <p:pic>
        <p:nvPicPr>
          <p:cNvPr id="2" name="Imagen 2" descr="Nueva marca difusion - web">
            <a:extLst>
              <a:ext uri="{FF2B5EF4-FFF2-40B4-BE49-F238E27FC236}">
                <a16:creationId xmlns:a16="http://schemas.microsoft.com/office/drawing/2014/main" id="{E4E1E540-702C-41E8-BEE4-D610E18C6DF0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Elipse 26">
            <a:extLst>
              <a:ext uri="{FF2B5EF4-FFF2-40B4-BE49-F238E27FC236}">
                <a16:creationId xmlns:a16="http://schemas.microsoft.com/office/drawing/2014/main" id="{57A190F9-3426-4810-A04C-65E676785E15}"/>
              </a:ext>
            </a:extLst>
          </p:cNvPr>
          <p:cNvSpPr/>
          <p:nvPr/>
        </p:nvSpPr>
        <p:spPr>
          <a:xfrm>
            <a:off x="7890025" y="2951668"/>
            <a:ext cx="440237" cy="418975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Elipse 26">
            <a:extLst>
              <a:ext uri="{FF2B5EF4-FFF2-40B4-BE49-F238E27FC236}">
                <a16:creationId xmlns:a16="http://schemas.microsoft.com/office/drawing/2014/main" id="{6D5D3C85-7918-4833-A0DD-CCB205363AFF}"/>
              </a:ext>
            </a:extLst>
          </p:cNvPr>
          <p:cNvSpPr/>
          <p:nvPr/>
        </p:nvSpPr>
        <p:spPr>
          <a:xfrm>
            <a:off x="7880111" y="3417694"/>
            <a:ext cx="440237" cy="418975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023A763-5663-49C5-AC71-935BDC6A78B2}"/>
              </a:ext>
            </a:extLst>
          </p:cNvPr>
          <p:cNvCxnSpPr>
            <a:cxnSpLocks/>
          </p:cNvCxnSpPr>
          <p:nvPr/>
        </p:nvCxnSpPr>
        <p:spPr>
          <a:xfrm>
            <a:off x="6172200" y="3635996"/>
            <a:ext cx="633607" cy="731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ángulo 34">
            <a:extLst>
              <a:ext uri="{FF2B5EF4-FFF2-40B4-BE49-F238E27FC236}">
                <a16:creationId xmlns:a16="http://schemas.microsoft.com/office/drawing/2014/main" id="{85DB71F7-A25B-433C-8360-009152DBC01D}"/>
              </a:ext>
            </a:extLst>
          </p:cNvPr>
          <p:cNvSpPr/>
          <p:nvPr/>
        </p:nvSpPr>
        <p:spPr>
          <a:xfrm>
            <a:off x="8033047" y="4756781"/>
            <a:ext cx="397730" cy="369332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</a:p>
        </p:txBody>
      </p:sp>
      <p:sp>
        <p:nvSpPr>
          <p:cNvPr id="42" name="Rectángulo 34">
            <a:extLst>
              <a:ext uri="{FF2B5EF4-FFF2-40B4-BE49-F238E27FC236}">
                <a16:creationId xmlns:a16="http://schemas.microsoft.com/office/drawing/2014/main" id="{FCFD168A-DBE4-466A-8151-B53C95BBFCC9}"/>
              </a:ext>
            </a:extLst>
          </p:cNvPr>
          <p:cNvSpPr/>
          <p:nvPr/>
        </p:nvSpPr>
        <p:spPr>
          <a:xfrm>
            <a:off x="7978084" y="5319354"/>
            <a:ext cx="507655" cy="369332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Np</a:t>
            </a:r>
          </a:p>
        </p:txBody>
      </p:sp>
      <p:sp>
        <p:nvSpPr>
          <p:cNvPr id="32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15</a:t>
            </a:fld>
            <a:r>
              <a:rPr lang="en-US" sz="1600" b="1" dirty="0"/>
              <a:t>-</a:t>
            </a:r>
          </a:p>
        </p:txBody>
      </p:sp>
      <p:sp>
        <p:nvSpPr>
          <p:cNvPr id="33" name="Marcador de contenido 2"/>
          <p:cNvSpPr txBox="1">
            <a:spLocks/>
          </p:cNvSpPr>
          <p:nvPr/>
        </p:nvSpPr>
        <p:spPr>
          <a:xfrm>
            <a:off x="438911" y="972367"/>
            <a:ext cx="11329417" cy="6510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lphaLcPeriod" startAt="2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Reemplazando el </a:t>
            </a:r>
            <a:r>
              <a:rPr lang="es-ES" sz="18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reboiler</a:t>
            </a: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por vapor vivo saturado, con la torre ya construida, manteniendo constantes las condiciones de la alimentación, el  destilado y el reflujo operativo ¿cuál es la concentración del producto de fondo?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527EAF8-AB7F-9D5F-1273-80329EEF3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2026</a:t>
            </a:r>
          </a:p>
        </p:txBody>
      </p:sp>
    </p:spTree>
    <p:extLst>
      <p:ext uri="{BB962C8B-B14F-4D97-AF65-F5344CB8AC3E}">
        <p14:creationId xmlns:p14="http://schemas.microsoft.com/office/powerpoint/2010/main" val="1277360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26" grpId="0" animBg="1"/>
      <p:bldP spid="27" grpId="0" animBg="1"/>
      <p:bldP spid="31" grpId="0" animBg="1"/>
      <p:bldP spid="35" grpId="0" animBg="1"/>
      <p:bldP spid="37" grpId="0" animBg="1"/>
      <p:bldP spid="38" grpId="0" animBg="1"/>
      <p:bldP spid="41" grpId="0" animBg="1"/>
      <p:bldP spid="4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b</a:t>
            </a:r>
            <a:endParaRPr lang="en-US" i="1" dirty="0"/>
          </a:p>
        </p:txBody>
      </p:sp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0920625"/>
              </p:ext>
            </p:extLst>
          </p:nvPr>
        </p:nvGraphicFramePr>
        <p:xfrm>
          <a:off x="559832" y="1711650"/>
          <a:ext cx="5101106" cy="4422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5533899" imgH="4343494" progId="Visio.Drawing.15">
                  <p:embed/>
                </p:oleObj>
              </mc:Choice>
              <mc:Fallback>
                <p:oleObj r:id="rId3" imgW="5533899" imgH="4343494" progId="Visio.Drawing.15">
                  <p:embed/>
                  <p:pic>
                    <p:nvPicPr>
                      <p:cNvPr id="5" name="Obje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832" y="1711650"/>
                        <a:ext cx="5101106" cy="44229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ángulo 16"/>
          <p:cNvSpPr/>
          <p:nvPr/>
        </p:nvSpPr>
        <p:spPr>
          <a:xfrm>
            <a:off x="1558554" y="1768621"/>
            <a:ext cx="2312406" cy="1901990"/>
          </a:xfrm>
          <a:prstGeom prst="rect">
            <a:avLst/>
          </a:prstGeom>
          <a:noFill/>
          <a:ln w="1905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ángulo 17"/>
          <p:cNvSpPr/>
          <p:nvPr/>
        </p:nvSpPr>
        <p:spPr>
          <a:xfrm>
            <a:off x="1558555" y="3851910"/>
            <a:ext cx="727446" cy="1933194"/>
          </a:xfrm>
          <a:prstGeom prst="rect">
            <a:avLst/>
          </a:prstGeom>
          <a:noFill/>
          <a:ln w="19050">
            <a:solidFill>
              <a:srgbClr val="A626C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ángulo 18"/>
          <p:cNvSpPr/>
          <p:nvPr/>
        </p:nvSpPr>
        <p:spPr>
          <a:xfrm>
            <a:off x="1558554" y="3684076"/>
            <a:ext cx="636006" cy="152593"/>
          </a:xfrm>
          <a:prstGeom prst="rect">
            <a:avLst/>
          </a:prstGeom>
          <a:noFill/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ángulo 32"/>
              <p:cNvSpPr/>
              <p:nvPr/>
            </p:nvSpPr>
            <p:spPr>
              <a:xfrm>
                <a:off x="4399031" y="1865761"/>
                <a:ext cx="2690737" cy="557460"/>
              </a:xfrm>
              <a:prstGeom prst="rect">
                <a:avLst/>
              </a:prstGeom>
              <a:ln w="19050">
                <a:solidFill>
                  <a:srgbClr val="FFC000"/>
                </a:solidFill>
                <a:prstDash val="solid"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𝑅𝑂𝑆</m:t>
                          </m:r>
                        </m:sub>
                      </m:sSub>
                      <m:r>
                        <a:rPr lang="es-AR" sz="160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</m:t>
                          </m:r>
                        </m:num>
                        <m:den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</m:t>
                          </m:r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+1</m:t>
                          </m:r>
                        </m:den>
                      </m:f>
                      <m:r>
                        <a:rPr lang="es-AR" sz="1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𝑅𝑂𝑆</m:t>
                          </m:r>
                        </m:sub>
                      </m:sSub>
                      <m:r>
                        <a:rPr lang="es-AR" sz="160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</m:t>
                          </m:r>
                          <m:r>
                            <a:rPr lang="es-419" sz="16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33" name="Rectángulo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9031" y="1865761"/>
                <a:ext cx="2690737" cy="55746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19050">
                <a:solidFill>
                  <a:srgbClr val="FFC000"/>
                </a:solidFill>
                <a:prstDash val="solid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ángulo 36"/>
              <p:cNvSpPr/>
              <p:nvPr/>
            </p:nvSpPr>
            <p:spPr>
              <a:xfrm>
                <a:off x="7120180" y="1867831"/>
                <a:ext cx="2309222" cy="645561"/>
              </a:xfrm>
              <a:prstGeom prst="rect">
                <a:avLst/>
              </a:prstGeom>
              <a:ln>
                <a:solidFill>
                  <a:srgbClr val="00B0F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419" sz="1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𝑦</m:t>
                      </m:r>
                      <m:r>
                        <a:rPr lang="es-AR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𝐹</m:t>
                              </m:r>
                            </m:sub>
                          </m:sSub>
                        </m:num>
                        <m:den>
                          <m:r>
                            <a:rPr lang="es-AR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1−</m:t>
                          </m:r>
                          <m:r>
                            <a:rPr lang="es-AR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𝑞</m:t>
                          </m:r>
                        </m:den>
                      </m:f>
                      <m:r>
                        <a:rPr lang="es-AR" sz="16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−</m:t>
                      </m:r>
                      <m:r>
                        <a:rPr lang="es-419" sz="1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𝑥</m:t>
                      </m:r>
                      <m:r>
                        <a:rPr lang="es-AR" sz="16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𝑞</m:t>
                              </m:r>
                            </m:num>
                            <m:den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1−</m:t>
                              </m:r>
                              <m:r>
                                <a:rPr lang="es-AR" sz="16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𝑞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37" name="Rectángulo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0180" y="1867831"/>
                <a:ext cx="2309222" cy="6455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ángulo 37"/>
              <p:cNvSpPr/>
              <p:nvPr/>
            </p:nvSpPr>
            <p:spPr>
              <a:xfrm>
                <a:off x="5128203" y="2584534"/>
                <a:ext cx="3845416" cy="3960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𝐵𝑀𝐺</m:t>
                      </m:r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:                        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𝑉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𝐹</m:t>
                      </m:r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𝐷</m:t>
                      </m:r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𝑊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𝑏</m:t>
                          </m:r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Rectángulo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8203" y="2584534"/>
                <a:ext cx="3845416" cy="396006"/>
              </a:xfrm>
              <a:prstGeom prst="rect">
                <a:avLst/>
              </a:prstGeom>
              <a:blipFill>
                <a:blip r:embed="rId8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ángulo 39"/>
              <p:cNvSpPr/>
              <p:nvPr/>
            </p:nvSpPr>
            <p:spPr>
              <a:xfrm>
                <a:off x="4964126" y="2943850"/>
                <a:ext cx="5216710" cy="3960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𝐵𝑀𝑃</m:t>
                      </m:r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:             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𝑉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𝑉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𝐹</m:t>
                      </m:r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𝑧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𝐹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𝐷</m:t>
                      </m:r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.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𝐷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𝑊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𝑏</m:t>
                          </m:r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)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0" name="Rectángulo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4126" y="2943850"/>
                <a:ext cx="5216710" cy="396006"/>
              </a:xfrm>
              <a:prstGeom prst="rect">
                <a:avLst/>
              </a:prstGeom>
              <a:blipFill>
                <a:blip r:embed="rId9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ángulo 40"/>
              <p:cNvSpPr/>
              <p:nvPr/>
            </p:nvSpPr>
            <p:spPr>
              <a:xfrm>
                <a:off x="9484024" y="1865761"/>
                <a:ext cx="2376484" cy="663002"/>
              </a:xfrm>
              <a:prstGeom prst="rect">
                <a:avLst/>
              </a:prstGeom>
              <a:ln>
                <a:solidFill>
                  <a:srgbClr val="7030A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𝑅𝑂𝐼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  <m:sub>
                              <m:d>
                                <m:dPr>
                                  <m:begChr m:val="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</m:d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sub>
                          </m:sSub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1" name="Rectángulo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4024" y="1865761"/>
                <a:ext cx="2376484" cy="66300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Marcador de contenido 2"/>
          <p:cNvSpPr txBox="1">
            <a:spLocks/>
          </p:cNvSpPr>
          <p:nvPr/>
        </p:nvSpPr>
        <p:spPr>
          <a:xfrm>
            <a:off x="4399032" y="3486343"/>
            <a:ext cx="7331634" cy="4189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</a:pPr>
            <a:r>
              <a:rPr lang="es-E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Suponer </a:t>
            </a:r>
            <a:r>
              <a:rPr lang="es-E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s-ES" sz="1800" baseline="-25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endParaRPr lang="es-ES" sz="1800" baseline="30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rabicPeriod"/>
            </a:pPr>
            <a:endParaRPr lang="es-ES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Elipse 44"/>
          <p:cNvSpPr/>
          <p:nvPr/>
        </p:nvSpPr>
        <p:spPr>
          <a:xfrm>
            <a:off x="6963125" y="2550701"/>
            <a:ext cx="440237" cy="418975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Elipse 45"/>
          <p:cNvSpPr/>
          <p:nvPr/>
        </p:nvSpPr>
        <p:spPr>
          <a:xfrm>
            <a:off x="8410947" y="2577877"/>
            <a:ext cx="440237" cy="418975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Elipse 47"/>
          <p:cNvSpPr/>
          <p:nvPr/>
        </p:nvSpPr>
        <p:spPr>
          <a:xfrm>
            <a:off x="9037253" y="2915419"/>
            <a:ext cx="837054" cy="418975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n 2" descr="Nueva marca difusion - web">
            <a:extLst>
              <a:ext uri="{FF2B5EF4-FFF2-40B4-BE49-F238E27FC236}">
                <a16:creationId xmlns:a16="http://schemas.microsoft.com/office/drawing/2014/main" id="{B35A192A-9A22-483A-914F-5D248A1DAC8A}"/>
              </a:ext>
            </a:extLst>
          </p:cNvPr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Marcador de contenido 2">
            <a:extLst>
              <a:ext uri="{FF2B5EF4-FFF2-40B4-BE49-F238E27FC236}">
                <a16:creationId xmlns:a16="http://schemas.microsoft.com/office/drawing/2014/main" id="{206FEB9D-D493-489F-BF50-6D68E63B0A3B}"/>
              </a:ext>
            </a:extLst>
          </p:cNvPr>
          <p:cNvSpPr txBox="1">
            <a:spLocks/>
          </p:cNvSpPr>
          <p:nvPr/>
        </p:nvSpPr>
        <p:spPr>
          <a:xfrm>
            <a:off x="4399031" y="3881554"/>
            <a:ext cx="7331634" cy="429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</a:pPr>
            <a:r>
              <a:rPr lang="es-E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Trazar la </a:t>
            </a:r>
            <a:r>
              <a:rPr lang="es-ES" sz="1800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ROS</a:t>
            </a:r>
            <a:r>
              <a:rPr lang="es-E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(que queda igual que en el punto anterior)</a:t>
            </a:r>
          </a:p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rabicPeriod"/>
            </a:pPr>
            <a:endParaRPr lang="es-ES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Marcador de contenido 2">
            <a:extLst>
              <a:ext uri="{FF2B5EF4-FFF2-40B4-BE49-F238E27FC236}">
                <a16:creationId xmlns:a16="http://schemas.microsoft.com/office/drawing/2014/main" id="{4A6DF3BE-4E4F-416A-8BE9-3B9357EF5753}"/>
              </a:ext>
            </a:extLst>
          </p:cNvPr>
          <p:cNvSpPr txBox="1">
            <a:spLocks/>
          </p:cNvSpPr>
          <p:nvPr/>
        </p:nvSpPr>
        <p:spPr>
          <a:xfrm>
            <a:off x="4399030" y="4263760"/>
            <a:ext cx="3377563" cy="379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</a:pPr>
            <a:r>
              <a:rPr lang="es-E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Trazar la </a:t>
            </a:r>
            <a:r>
              <a:rPr lang="es-ES" sz="18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ROI</a:t>
            </a:r>
          </a:p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rabicPeriod"/>
            </a:pPr>
            <a:endParaRPr lang="es-ES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Marcador de contenido 2">
            <a:extLst>
              <a:ext uri="{FF2B5EF4-FFF2-40B4-BE49-F238E27FC236}">
                <a16:creationId xmlns:a16="http://schemas.microsoft.com/office/drawing/2014/main" id="{8DA04295-9CFC-4566-B528-3A79848E6A7A}"/>
              </a:ext>
            </a:extLst>
          </p:cNvPr>
          <p:cNvSpPr txBox="1">
            <a:spLocks/>
          </p:cNvSpPr>
          <p:nvPr/>
        </p:nvSpPr>
        <p:spPr>
          <a:xfrm>
            <a:off x="4399030" y="4662762"/>
            <a:ext cx="7331634" cy="6636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</a:pPr>
            <a:r>
              <a:rPr lang="es-E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Contar etapas. Si obtienen 7-1 (ya no hay </a:t>
            </a:r>
            <a:r>
              <a:rPr lang="es-ES" sz="18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reboiler</a:t>
            </a:r>
            <a:r>
              <a:rPr lang="es-E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joya; sino, hay que suponer otro </a:t>
            </a:r>
            <a:r>
              <a:rPr lang="es-E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s-ES" sz="1800" baseline="-25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s-E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y volver a repetir el ciclo</a:t>
            </a:r>
          </a:p>
        </p:txBody>
      </p:sp>
      <p:sp>
        <p:nvSpPr>
          <p:cNvPr id="3" name="Elipse 45">
            <a:extLst>
              <a:ext uri="{FF2B5EF4-FFF2-40B4-BE49-F238E27FC236}">
                <a16:creationId xmlns:a16="http://schemas.microsoft.com/office/drawing/2014/main" id="{CFFE1617-EC62-410E-A06D-622ACF3EFD2F}"/>
              </a:ext>
            </a:extLst>
          </p:cNvPr>
          <p:cNvSpPr/>
          <p:nvPr/>
        </p:nvSpPr>
        <p:spPr>
          <a:xfrm>
            <a:off x="7922377" y="2566302"/>
            <a:ext cx="440237" cy="418975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lipse 45">
            <a:extLst>
              <a:ext uri="{FF2B5EF4-FFF2-40B4-BE49-F238E27FC236}">
                <a16:creationId xmlns:a16="http://schemas.microsoft.com/office/drawing/2014/main" id="{6A5AEDD9-B08C-4B5A-8DF5-26F793CDA6F1}"/>
              </a:ext>
            </a:extLst>
          </p:cNvPr>
          <p:cNvSpPr/>
          <p:nvPr/>
        </p:nvSpPr>
        <p:spPr>
          <a:xfrm>
            <a:off x="8081650" y="2950274"/>
            <a:ext cx="440237" cy="418975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DB91FCA-8737-4E0A-BC44-7FE1A7683079}"/>
              </a:ext>
            </a:extLst>
          </p:cNvPr>
          <p:cNvCxnSpPr>
            <a:cxnSpLocks/>
          </p:cNvCxnSpPr>
          <p:nvPr/>
        </p:nvCxnSpPr>
        <p:spPr>
          <a:xfrm>
            <a:off x="6401962" y="3148796"/>
            <a:ext cx="633607" cy="731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fld>
            <a:r>
              <a:rPr lang="en-US" sz="1600" b="1" dirty="0"/>
              <a:t>-</a:t>
            </a:r>
          </a:p>
        </p:txBody>
      </p:sp>
      <p:sp>
        <p:nvSpPr>
          <p:cNvPr id="31" name="Marcador de contenido 2"/>
          <p:cNvSpPr txBox="1">
            <a:spLocks/>
          </p:cNvSpPr>
          <p:nvPr/>
        </p:nvSpPr>
        <p:spPr>
          <a:xfrm>
            <a:off x="438911" y="972367"/>
            <a:ext cx="11329417" cy="6510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lphaLcPeriod" startAt="2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Reemplazando el </a:t>
            </a:r>
            <a:r>
              <a:rPr lang="es-ES" sz="18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reboiler</a:t>
            </a: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por vapor vivo saturado, con la torre ya construida, manteniendo constantes las condiciones de la alimentación, el  destilado y el reflujo operativo ¿cuál es la concentración del producto de fondo?</a:t>
            </a:r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4F42ACD2-3A63-940E-6813-761352F23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2026</a:t>
            </a:r>
          </a:p>
        </p:txBody>
      </p:sp>
    </p:spTree>
    <p:extLst>
      <p:ext uri="{BB962C8B-B14F-4D97-AF65-F5344CB8AC3E}">
        <p14:creationId xmlns:p14="http://schemas.microsoft.com/office/powerpoint/2010/main" val="872005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uiExpand="1" build="p"/>
      <p:bldP spid="21" grpId="0" uiExpand="1" build="p"/>
      <p:bldP spid="22" grpId="0" uiExpand="1" build="p"/>
      <p:bldP spid="2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b</a:t>
            </a:r>
            <a:endParaRPr lang="en-US" i="1" dirty="0"/>
          </a:p>
        </p:txBody>
      </p:sp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0920625"/>
              </p:ext>
            </p:extLst>
          </p:nvPr>
        </p:nvGraphicFramePr>
        <p:xfrm>
          <a:off x="559832" y="1711650"/>
          <a:ext cx="5101106" cy="4422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5533899" imgH="4343494" progId="Visio.Drawing.15">
                  <p:embed/>
                </p:oleObj>
              </mc:Choice>
              <mc:Fallback>
                <p:oleObj r:id="rId3" imgW="5533899" imgH="4343494" progId="Visio.Drawing.15">
                  <p:embed/>
                  <p:pic>
                    <p:nvPicPr>
                      <p:cNvPr id="5" name="Obje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832" y="1711650"/>
                        <a:ext cx="5101106" cy="44229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ángulo 16"/>
          <p:cNvSpPr/>
          <p:nvPr/>
        </p:nvSpPr>
        <p:spPr>
          <a:xfrm>
            <a:off x="1558554" y="1768621"/>
            <a:ext cx="2312406" cy="1901990"/>
          </a:xfrm>
          <a:prstGeom prst="rect">
            <a:avLst/>
          </a:prstGeom>
          <a:noFill/>
          <a:ln w="1905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ángulo 17"/>
          <p:cNvSpPr/>
          <p:nvPr/>
        </p:nvSpPr>
        <p:spPr>
          <a:xfrm>
            <a:off x="1558555" y="3851910"/>
            <a:ext cx="727446" cy="1933194"/>
          </a:xfrm>
          <a:prstGeom prst="rect">
            <a:avLst/>
          </a:prstGeom>
          <a:noFill/>
          <a:ln w="19050">
            <a:solidFill>
              <a:srgbClr val="A626C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ángulo 18"/>
          <p:cNvSpPr/>
          <p:nvPr/>
        </p:nvSpPr>
        <p:spPr>
          <a:xfrm>
            <a:off x="1558554" y="3684076"/>
            <a:ext cx="636006" cy="152593"/>
          </a:xfrm>
          <a:prstGeom prst="rect">
            <a:avLst/>
          </a:prstGeom>
          <a:noFill/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0DD2E007-C7A7-4939-BDA0-F3A79FE5A5D6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B9F06E8B-48D8-426D-A35A-C2E79EB79A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6185" y="1821125"/>
            <a:ext cx="6655983" cy="3790950"/>
          </a:xfrm>
          <a:prstGeom prst="rect">
            <a:avLst/>
          </a:prstGeom>
        </p:spPr>
      </p:pic>
      <p:sp>
        <p:nvSpPr>
          <p:cNvPr id="14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17</a:t>
            </a:fld>
            <a:r>
              <a:rPr lang="en-US" sz="1600" b="1" dirty="0"/>
              <a:t>-</a:t>
            </a:r>
          </a:p>
        </p:txBody>
      </p:sp>
      <p:sp>
        <p:nvSpPr>
          <p:cNvPr id="16" name="Marcador de contenido 2"/>
          <p:cNvSpPr txBox="1">
            <a:spLocks/>
          </p:cNvSpPr>
          <p:nvPr/>
        </p:nvSpPr>
        <p:spPr>
          <a:xfrm>
            <a:off x="438911" y="972367"/>
            <a:ext cx="11329417" cy="6510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lphaLcPeriod" startAt="2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Reemplazando el </a:t>
            </a:r>
            <a:r>
              <a:rPr lang="es-ES" sz="18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reboiler</a:t>
            </a: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por vapor vivo saturado, con la torre ya construida, manteniendo constantes las condiciones de la alimentación, el  destilado y el reflujo operativo ¿cuál es la concentración del producto de fondo?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D7B8CF7-7347-6B22-A2A9-0ABC78711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2026</a:t>
            </a:r>
          </a:p>
        </p:txBody>
      </p:sp>
    </p:spTree>
    <p:extLst>
      <p:ext uri="{BB962C8B-B14F-4D97-AF65-F5344CB8AC3E}">
        <p14:creationId xmlns:p14="http://schemas.microsoft.com/office/powerpoint/2010/main" val="4285470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Tabla Comparativa</a:t>
            </a:r>
            <a:endParaRPr lang="en-US" i="1" dirty="0"/>
          </a:p>
        </p:txBody>
      </p:sp>
      <p:pic>
        <p:nvPicPr>
          <p:cNvPr id="2" name="Imagen 2" descr="Nueva marca difusion - web">
            <a:extLst>
              <a:ext uri="{FF2B5EF4-FFF2-40B4-BE49-F238E27FC236}">
                <a16:creationId xmlns:a16="http://schemas.microsoft.com/office/drawing/2014/main" id="{45051B6A-5926-4B49-8A2F-10A0FA94504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a 2">
                <a:extLst>
                  <a:ext uri="{FF2B5EF4-FFF2-40B4-BE49-F238E27FC236}">
                    <a16:creationId xmlns:a16="http://schemas.microsoft.com/office/drawing/2014/main" id="{0F986B02-19A1-473C-A9AC-BC9E9218B56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87796497"/>
                  </p:ext>
                </p:extLst>
              </p:nvPr>
            </p:nvGraphicFramePr>
            <p:xfrm>
              <a:off x="3660713" y="858883"/>
              <a:ext cx="4436160" cy="5461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59840">
                      <a:extLst>
                        <a:ext uri="{9D8B030D-6E8A-4147-A177-3AD203B41FA5}">
                          <a16:colId xmlns:a16="http://schemas.microsoft.com/office/drawing/2014/main" val="2836022966"/>
                        </a:ext>
                      </a:extLst>
                    </a:gridCol>
                    <a:gridCol w="1346809">
                      <a:extLst>
                        <a:ext uri="{9D8B030D-6E8A-4147-A177-3AD203B41FA5}">
                          <a16:colId xmlns:a16="http://schemas.microsoft.com/office/drawing/2014/main" val="1204545427"/>
                        </a:ext>
                      </a:extLst>
                    </a:gridCol>
                    <a:gridCol w="1829511">
                      <a:extLst>
                        <a:ext uri="{9D8B030D-6E8A-4147-A177-3AD203B41FA5}">
                          <a16:colId xmlns:a16="http://schemas.microsoft.com/office/drawing/2014/main" val="85366254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/>
                            <a:t>Parámetro 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/>
                            <a:t>Ítem a - </a:t>
                          </a:r>
                          <a:r>
                            <a:rPr lang="es-419" dirty="0" err="1"/>
                            <a:t>Reboiler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/>
                            <a:t>Ítem b –  </a:t>
                          </a:r>
                          <a:r>
                            <a:rPr lang="es-419" dirty="0" err="1"/>
                            <a:t>Vv</a:t>
                          </a:r>
                          <a:r>
                            <a:rPr lang="es-419" dirty="0"/>
                            <a:t> </a:t>
                          </a:r>
                        </a:p>
                        <a:p>
                          <a:pPr algn="ctr"/>
                          <a:r>
                            <a:rPr lang="es-419" dirty="0"/>
                            <a:t>R constante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88243192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300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633615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 err="1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z</a:t>
                          </a:r>
                          <a:r>
                            <a:rPr lang="es-419" baseline="-25000" dirty="0" err="1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</a:t>
                          </a:r>
                          <a:endParaRPr lang="en-US" baseline="-25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0,35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6245622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q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9250712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D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100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84,8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262973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 err="1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x</a:t>
                          </a:r>
                          <a:r>
                            <a:rPr lang="es-419" baseline="-25000" dirty="0" err="1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D</a:t>
                          </a:r>
                          <a:endParaRPr lang="en-US" baseline="-25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0,95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743052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V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300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254,5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4705003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 err="1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Qcond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12 000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10 178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4722327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R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0079165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L</a:t>
                          </a:r>
                          <a:r>
                            <a:rPr lang="es-419" b="1" baseline="-250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</a:t>
                          </a:r>
                          <a:endParaRPr lang="en-US" b="1" baseline="-25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200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169,6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8611451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W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200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469,6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4837064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 err="1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x</a:t>
                          </a:r>
                          <a:r>
                            <a:rPr lang="es-419" baseline="-25000" dirty="0" err="1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W</a:t>
                          </a:r>
                          <a:endParaRPr lang="en-US" baseline="-25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0,05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0.052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7490772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s-419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s-419" b="0" i="1" dirty="0" smtClean="0"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500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470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0924767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s-419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s-419" b="0" i="1" dirty="0" smtClean="0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300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254,5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5685325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a 2">
                <a:extLst>
                  <a:ext uri="{FF2B5EF4-FFF2-40B4-BE49-F238E27FC236}">
                    <a16:creationId xmlns:a16="http://schemas.microsoft.com/office/drawing/2014/main" id="{0F986B02-19A1-473C-A9AC-BC9E9218B56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87796497"/>
                  </p:ext>
                </p:extLst>
              </p:nvPr>
            </p:nvGraphicFramePr>
            <p:xfrm>
              <a:off x="3660713" y="858883"/>
              <a:ext cx="4436160" cy="5461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59840">
                      <a:extLst>
                        <a:ext uri="{9D8B030D-6E8A-4147-A177-3AD203B41FA5}">
                          <a16:colId xmlns:a16="http://schemas.microsoft.com/office/drawing/2014/main" val="2836022966"/>
                        </a:ext>
                      </a:extLst>
                    </a:gridCol>
                    <a:gridCol w="1346809">
                      <a:extLst>
                        <a:ext uri="{9D8B030D-6E8A-4147-A177-3AD203B41FA5}">
                          <a16:colId xmlns:a16="http://schemas.microsoft.com/office/drawing/2014/main" val="1204545427"/>
                        </a:ext>
                      </a:extLst>
                    </a:gridCol>
                    <a:gridCol w="1829511">
                      <a:extLst>
                        <a:ext uri="{9D8B030D-6E8A-4147-A177-3AD203B41FA5}">
                          <a16:colId xmlns:a16="http://schemas.microsoft.com/office/drawing/2014/main" val="853662542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/>
                            <a:t>Parámetro 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/>
                            <a:t>Ítem a - </a:t>
                          </a:r>
                          <a:r>
                            <a:rPr lang="es-419" dirty="0" err="1"/>
                            <a:t>Reboiler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/>
                            <a:t>Ítem b –  </a:t>
                          </a:r>
                          <a:r>
                            <a:rPr lang="es-419" dirty="0" err="1"/>
                            <a:t>Vv</a:t>
                          </a:r>
                          <a:r>
                            <a:rPr lang="es-419" dirty="0"/>
                            <a:t> </a:t>
                          </a:r>
                        </a:p>
                        <a:p>
                          <a:pPr algn="ctr"/>
                          <a:r>
                            <a:rPr lang="es-419" dirty="0"/>
                            <a:t>R constante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88243192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300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633615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 err="1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z</a:t>
                          </a:r>
                          <a:r>
                            <a:rPr lang="es-419" baseline="-25000" dirty="0" err="1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</a:t>
                          </a:r>
                          <a:endParaRPr lang="en-US" baseline="-25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0,35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6245622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q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9250712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D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100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84,8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262973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 err="1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x</a:t>
                          </a:r>
                          <a:r>
                            <a:rPr lang="es-419" baseline="-25000" dirty="0" err="1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D</a:t>
                          </a:r>
                          <a:endParaRPr lang="en-US" baseline="-25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0,95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743052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V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300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254,5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4705003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 err="1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Qcond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12 000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10 178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4722327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R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0079165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L</a:t>
                          </a:r>
                          <a:r>
                            <a:rPr lang="es-419" b="1" baseline="-250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</a:t>
                          </a:r>
                          <a:endParaRPr lang="en-US" b="1" baseline="-25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200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169,6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8611451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W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200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469,6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4837064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 err="1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x</a:t>
                          </a:r>
                          <a:r>
                            <a:rPr lang="es-419" baseline="-25000" dirty="0" err="1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W</a:t>
                          </a:r>
                          <a:endParaRPr lang="en-US" baseline="-250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0,05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0.052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7490772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>
                        <a:blipFill>
                          <a:blip r:embed="rId4"/>
                          <a:stretch>
                            <a:fillRect l="-483" t="-1278689" r="-254106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500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470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0924767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>
                        <a:blipFill>
                          <a:blip r:embed="rId4"/>
                          <a:stretch>
                            <a:fillRect l="-483" t="-1378689" r="-254106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300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419" b="1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254,5</a:t>
                          </a:r>
                          <a:endParaRPr lang="en-US" b="1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5685325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18</a:t>
            </a:fld>
            <a:r>
              <a:rPr lang="en-US" sz="1600" b="1" dirty="0"/>
              <a:t>-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AB9716C-6936-71CF-4648-2AEA24FB6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2026</a:t>
            </a:r>
          </a:p>
        </p:txBody>
      </p:sp>
    </p:spTree>
    <p:extLst>
      <p:ext uri="{BB962C8B-B14F-4D97-AF65-F5344CB8AC3E}">
        <p14:creationId xmlns:p14="http://schemas.microsoft.com/office/powerpoint/2010/main" val="17133376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9980" y="4206240"/>
            <a:ext cx="9966960" cy="13258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6600" b="1" cap="all"/>
              <a:t>¿PREGUNTAS?</a:t>
            </a:r>
          </a:p>
        </p:txBody>
      </p:sp>
      <p:pic>
        <p:nvPicPr>
          <p:cNvPr id="9" name="Graphic 8" descr="Help">
            <a:extLst>
              <a:ext uri="{FF2B5EF4-FFF2-40B4-BE49-F238E27FC236}">
                <a16:creationId xmlns:a16="http://schemas.microsoft.com/office/drawing/2014/main" id="{4B7D2A11-B093-C150-1A63-214F1944335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456178" y="741172"/>
            <a:ext cx="3279644" cy="3279644"/>
          </a:xfrm>
          <a:prstGeom prst="rect">
            <a:avLst/>
          </a:prstGeom>
        </p:spPr>
      </p:pic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4846162B-A555-595D-587F-D27B5BB1831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0589" y="236579"/>
            <a:ext cx="2120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72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8912" y="250026"/>
            <a:ext cx="9875520" cy="919940"/>
          </a:xfrm>
        </p:spPr>
        <p:txBody>
          <a:bodyPr/>
          <a:lstStyle/>
          <a:p>
            <a:r>
              <a:rPr lang="es-419" dirty="0"/>
              <a:t>Enunciado	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3671" y="1201468"/>
            <a:ext cx="11329414" cy="1811655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desea diseñar una columna de destilación para separar dos productos A y B con volatilidad relativa 4. </a:t>
            </a: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deben obtener 100 </a:t>
            </a:r>
            <a:r>
              <a:rPr lang="es-ES" sz="1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kmol</a:t>
            </a:r>
            <a:r>
              <a:rPr lang="es-ES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/h de destilado con una concentración molar de 0,95 a partir de una corriente líquida saturada con 35% molar de A. </a:t>
            </a: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ello se adquirirá un </a:t>
            </a:r>
            <a:r>
              <a:rPr lang="es-ES" sz="1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reboiler</a:t>
            </a:r>
            <a:r>
              <a:rPr lang="es-ES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parcial adecuado y se dispone de un condensador total que puede eliminar 120.000 kcal/h  (λ = 400 kcal/</a:t>
            </a:r>
            <a:r>
              <a:rPr lang="es-ES" sz="1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kmol</a:t>
            </a:r>
            <a:r>
              <a:rPr lang="es-ES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y permite retornar a la torre una corriente de reflujo saturada.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4" name="Marcador de contenido 2"/>
          <p:cNvSpPr txBox="1">
            <a:spLocks/>
          </p:cNvSpPr>
          <p:nvPr/>
        </p:nvSpPr>
        <p:spPr>
          <a:xfrm>
            <a:off x="438911" y="3228975"/>
            <a:ext cx="11329415" cy="6692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LcPeriod"/>
            </a:pPr>
            <a:r>
              <a:rPr lang="es-E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la concentración de producto de fondo no debe superar el 5% molar de A, calcular el número de etapas requerido y la ubicación del plato de alimentación, y el agua de enfriamiento requerida. </a:t>
            </a:r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438912" y="3961767"/>
            <a:ext cx="11329415" cy="9508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LcPeriod" startAt="2"/>
            </a:pPr>
            <a:r>
              <a:rPr lang="es-E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se reemplaza el </a:t>
            </a:r>
            <a:r>
              <a:rPr lang="es-E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reboiler</a:t>
            </a:r>
            <a:r>
              <a:rPr lang="es-E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por vapor vivo saturado, con la torre ya construida, manteniendo constantes las condiciones de entrada de la alimentación, de salida del destilado y el reflujo operativo, ¿cuál es la concentración del producto de fondo?</a:t>
            </a:r>
          </a:p>
        </p:txBody>
      </p:sp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3991E4E0-4DDC-492C-8788-146F2992EE1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fld>
            <a:r>
              <a:rPr lang="en-US" sz="1600" b="1" dirty="0"/>
              <a:t>-</a:t>
            </a:r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654BA10A-9562-0678-FD54-99E74326E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2026</a:t>
            </a:r>
          </a:p>
        </p:txBody>
      </p:sp>
    </p:spTree>
    <p:extLst>
      <p:ext uri="{BB962C8B-B14F-4D97-AF65-F5344CB8AC3E}">
        <p14:creationId xmlns:p14="http://schemas.microsoft.com/office/powerpoint/2010/main" val="4250128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1183503"/>
              </p:ext>
            </p:extLst>
          </p:nvPr>
        </p:nvGraphicFramePr>
        <p:xfrm>
          <a:off x="5746444" y="1210940"/>
          <a:ext cx="5951456" cy="4575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5533899" imgH="4257522" progId="Visio.Drawing.15">
                  <p:embed/>
                </p:oleObj>
              </mc:Choice>
              <mc:Fallback>
                <p:oleObj r:id="rId2" imgW="5533899" imgH="4257522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444" y="1210940"/>
                        <a:ext cx="5951456" cy="45750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Marcador de contenido 2"/>
          <p:cNvSpPr txBox="1">
            <a:spLocks/>
          </p:cNvSpPr>
          <p:nvPr/>
        </p:nvSpPr>
        <p:spPr>
          <a:xfrm>
            <a:off x="589280" y="1112619"/>
            <a:ext cx="4871953" cy="4829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E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Columna de Destilación: </a:t>
            </a:r>
            <a:r>
              <a:rPr lang="es-E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Separa A y B con </a:t>
            </a:r>
            <a:r>
              <a:rPr lang="el-GR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lang="es-AR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419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4</a:t>
            </a:r>
            <a:endParaRPr lang="es-E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ES" sz="18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Datos</a:t>
            </a:r>
            <a:endParaRPr lang="en-US" dirty="0"/>
          </a:p>
        </p:txBody>
      </p:sp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ED7CF125-1179-42A5-9739-C7786853E026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0E465931-5E59-45A0-9DAA-1176AE88F186}"/>
              </a:ext>
            </a:extLst>
          </p:cNvPr>
          <p:cNvSpPr txBox="1">
            <a:spLocks/>
          </p:cNvSpPr>
          <p:nvPr/>
        </p:nvSpPr>
        <p:spPr>
          <a:xfrm>
            <a:off x="589280" y="1810661"/>
            <a:ext cx="4116944" cy="73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E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 = 100 kmol/h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E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s-ES" sz="1800" b="1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s-ES" sz="1800" b="1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E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0,95</a:t>
            </a: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8F506FED-5C1A-4B9A-A669-6F818FA1B18B}"/>
              </a:ext>
            </a:extLst>
          </p:cNvPr>
          <p:cNvSpPr txBox="1">
            <a:spLocks/>
          </p:cNvSpPr>
          <p:nvPr/>
        </p:nvSpPr>
        <p:spPr>
          <a:xfrm>
            <a:off x="589280" y="2863095"/>
            <a:ext cx="4116944" cy="73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E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s-E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líquido saturado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E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s-ES" sz="1800" b="1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s-ES" sz="1800" b="1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ES" sz="1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0,35</a:t>
            </a:r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F238DC0F-C708-480F-80D6-269624D24138}"/>
              </a:ext>
            </a:extLst>
          </p:cNvPr>
          <p:cNvSpPr txBox="1">
            <a:spLocks/>
          </p:cNvSpPr>
          <p:nvPr/>
        </p:nvSpPr>
        <p:spPr>
          <a:xfrm>
            <a:off x="589280" y="3921227"/>
            <a:ext cx="4116944" cy="4829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E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Reboiler</a:t>
            </a:r>
            <a:r>
              <a:rPr lang="es-E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8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Parcial</a:t>
            </a:r>
          </a:p>
        </p:txBody>
      </p:sp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6987309D-0430-4406-95FF-DCE126B980DE}"/>
              </a:ext>
            </a:extLst>
          </p:cNvPr>
          <p:cNvSpPr txBox="1">
            <a:spLocks/>
          </p:cNvSpPr>
          <p:nvPr/>
        </p:nvSpPr>
        <p:spPr>
          <a:xfrm>
            <a:off x="589280" y="4633430"/>
            <a:ext cx="4493708" cy="7067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E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Condensador </a:t>
            </a:r>
            <a:r>
              <a:rPr lang="es-ES" sz="18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</a:t>
            </a:r>
            <a:r>
              <a:rPr lang="es-E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Q = 120 000 kcal/h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E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λ = 400 kcal / kmol</a:t>
            </a:r>
            <a:endParaRPr lang="es-ES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3</a:t>
            </a:fld>
            <a:r>
              <a:rPr lang="en-US" sz="1600" b="1" dirty="0"/>
              <a:t>-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40E1240-1352-F4F7-A647-8FEA0E7F4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2026</a:t>
            </a:r>
          </a:p>
        </p:txBody>
      </p:sp>
    </p:spTree>
    <p:extLst>
      <p:ext uri="{BB962C8B-B14F-4D97-AF65-F5344CB8AC3E}">
        <p14:creationId xmlns:p14="http://schemas.microsoft.com/office/powerpoint/2010/main" val="4007433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3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r="11445"/>
          <a:stretch/>
        </p:blipFill>
        <p:spPr>
          <a:xfrm>
            <a:off x="6690911" y="1445870"/>
            <a:ext cx="5012061" cy="4346698"/>
          </a:xfrm>
          <a:prstGeom prst="rect">
            <a:avLst/>
          </a:prstGeom>
        </p:spPr>
      </p:pic>
      <p:sp>
        <p:nvSpPr>
          <p:cNvPr id="10" name="Marcador de contenido 2"/>
          <p:cNvSpPr txBox="1">
            <a:spLocks/>
          </p:cNvSpPr>
          <p:nvPr/>
        </p:nvSpPr>
        <p:spPr>
          <a:xfrm>
            <a:off x="438911" y="954114"/>
            <a:ext cx="9609441" cy="3691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lphaLcPeriod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Calcular N° etapas, plato de alimentación, y agua de enfriamiento requerida para X</a:t>
            </a:r>
            <a:r>
              <a:rPr lang="es-ES" sz="1800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s-ES" sz="1800" i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ES" sz="1800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 5%. 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a</a:t>
            </a:r>
            <a:endParaRPr lang="en-US" i="1" dirty="0"/>
          </a:p>
        </p:txBody>
      </p:sp>
      <p:sp>
        <p:nvSpPr>
          <p:cNvPr id="32" name="Rectángulo 31"/>
          <p:cNvSpPr/>
          <p:nvPr/>
        </p:nvSpPr>
        <p:spPr>
          <a:xfrm>
            <a:off x="438912" y="1462420"/>
            <a:ext cx="63598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Lo primero que vamos a analizar es el dato de volatilidad relativa:</a:t>
            </a:r>
          </a:p>
        </p:txBody>
      </p:sp>
      <p:sp>
        <p:nvSpPr>
          <p:cNvPr id="46" name="Rectángulo 45"/>
          <p:cNvSpPr/>
          <p:nvPr/>
        </p:nvSpPr>
        <p:spPr>
          <a:xfrm>
            <a:off x="7766135" y="1773373"/>
            <a:ext cx="2282218" cy="4128734"/>
          </a:xfrm>
          <a:prstGeom prst="rect">
            <a:avLst/>
          </a:prstGeom>
          <a:noFill/>
          <a:ln w="28575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ángulo 1"/>
              <p:cNvSpPr/>
              <p:nvPr/>
            </p:nvSpPr>
            <p:spPr>
              <a:xfrm>
                <a:off x="604728" y="1882631"/>
                <a:ext cx="3953005" cy="6751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≝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m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type m:val="li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f>
                            <m:fPr>
                              <m:type m:val="li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r>
                            <a:rPr lang="en-US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á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728" y="1882631"/>
                <a:ext cx="3953005" cy="67512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ángulo 4"/>
              <p:cNvSpPr/>
              <p:nvPr/>
            </p:nvSpPr>
            <p:spPr>
              <a:xfrm>
                <a:off x="4937377" y="1937982"/>
                <a:ext cx="2587439" cy="660245"/>
              </a:xfrm>
              <a:prstGeom prst="rect">
                <a:avLst/>
              </a:prstGeom>
              <a:ln w="19050"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Rectá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7377" y="1937982"/>
                <a:ext cx="2587439" cy="66024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19050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Rectángulo 39"/>
          <p:cNvSpPr/>
          <p:nvPr/>
        </p:nvSpPr>
        <p:spPr>
          <a:xfrm>
            <a:off x="455062" y="2697317"/>
            <a:ext cx="59134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Ahora que tenemos el equilibrio, planteamos el BMG y BMP: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ángulo 8"/>
              <p:cNvSpPr/>
              <p:nvPr/>
            </p:nvSpPr>
            <p:spPr>
              <a:xfrm>
                <a:off x="1892711" y="3103625"/>
                <a:ext cx="2755818" cy="7101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r>
                                <a:rPr lang="es-419" b="0" i="0" smtClean="0">
                                  <a:latin typeface="Cambria Math" panose="02040503050406030204" pitchFamily="18" charset="0"/>
                                </a:rPr>
                                <m:t>    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s-419" b="0" i="0" smtClean="0">
                                  <a:latin typeface="Cambria Math" panose="02040503050406030204" pitchFamily="18" charset="0"/>
                                </a:rPr>
                                <m:t>    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    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sub>
                              </m:s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sub>
                              </m:s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á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2711" y="3103625"/>
                <a:ext cx="2755818" cy="71019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Elipse 60"/>
          <p:cNvSpPr/>
          <p:nvPr/>
        </p:nvSpPr>
        <p:spPr>
          <a:xfrm rot="20834973">
            <a:off x="2305884" y="3094233"/>
            <a:ext cx="444295" cy="727897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Elipse 61"/>
          <p:cNvSpPr/>
          <p:nvPr/>
        </p:nvSpPr>
        <p:spPr>
          <a:xfrm>
            <a:off x="3666163" y="3081052"/>
            <a:ext cx="865474" cy="711759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ángulo 10"/>
              <p:cNvSpPr/>
              <p:nvPr/>
            </p:nvSpPr>
            <p:spPr>
              <a:xfrm>
                <a:off x="747714" y="4166708"/>
                <a:ext cx="6480809" cy="64556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419" sz="1600" b="1" i="0" smtClean="0">
                          <a:latin typeface="Cambria Math" panose="02040503050406030204" pitchFamily="18" charset="0"/>
                        </a:rPr>
                        <m:t>𝐖</m:t>
                      </m:r>
                      <m:r>
                        <a:rPr lang="en-US" sz="1600" b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s-AR" sz="1600" b="0" i="1" smtClean="0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sub>
                              </m:sSub>
                              <m:r>
                                <a:rPr lang="en-US" sz="16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sub>
                              </m:sSub>
                              <m:r>
                                <a:rPr lang="en-US" sz="16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sz="1600" i="0">
                          <a:latin typeface="Cambria Math" panose="02040503050406030204" pitchFamily="18" charset="0"/>
                        </a:rPr>
                        <m:t>=100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𝑘𝑚𝑜𝑙</m:t>
                          </m:r>
                        </m:num>
                        <m:den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es-AR" sz="1600" b="0" i="1" smtClean="0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i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s-419" sz="1600" b="0" i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1600" i="0">
                                  <a:latin typeface="Cambria Math" panose="02040503050406030204" pitchFamily="18" charset="0"/>
                                </a:rPr>
                                <m:t>35−0</m:t>
                              </m:r>
                              <m:r>
                                <a:rPr lang="es-419" sz="1600" b="0" i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1600" i="0">
                                  <a:latin typeface="Cambria Math" panose="02040503050406030204" pitchFamily="18" charset="0"/>
                                </a:rPr>
                                <m:t>95</m:t>
                              </m:r>
                            </m:num>
                            <m:den>
                              <m:r>
                                <a:rPr lang="en-US" sz="1600" i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s-419" sz="1600" b="0" i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1600" i="0">
                                  <a:latin typeface="Cambria Math" panose="02040503050406030204" pitchFamily="18" charset="0"/>
                                </a:rPr>
                                <m:t>05−0</m:t>
                              </m:r>
                              <m:r>
                                <a:rPr lang="es-419" sz="1600" b="0" i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1600" i="0">
                                  <a:latin typeface="Cambria Math" panose="02040503050406030204" pitchFamily="18" charset="0"/>
                                </a:rPr>
                                <m:t>35</m:t>
                              </m:r>
                            </m:den>
                          </m:f>
                        </m:e>
                      </m:d>
                      <m:r>
                        <a:rPr lang="en-US" sz="16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0">
                          <a:latin typeface="Cambria Math" panose="02040503050406030204" pitchFamily="18" charset="0"/>
                        </a:rPr>
                        <m:t>𝟐𝟎𝟎</m:t>
                      </m:r>
                      <m:r>
                        <a:rPr lang="en-US" sz="1600" b="1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>
                          <a:latin typeface="Cambria Math" panose="02040503050406030204" pitchFamily="18" charset="0"/>
                        </a:rPr>
                        <m:t>𝒌𝒎𝒐</m:t>
                      </m:r>
                      <m:f>
                        <m:fPr>
                          <m:type m:val="lin"/>
                          <m:ctrlPr>
                            <a:rPr lang="en-US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𝒍</m:t>
                          </m:r>
                        </m:num>
                        <m:den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den>
                      </m:f>
                    </m:oMath>
                  </m:oMathPara>
                </a14:m>
                <a:endParaRPr lang="en-US" sz="1600" b="1" dirty="0"/>
              </a:p>
            </p:txBody>
          </p:sp>
        </mc:Choice>
        <mc:Fallback xmlns="">
          <p:sp>
            <p:nvSpPr>
              <p:cNvPr id="11" name="Rectá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714" y="4166708"/>
                <a:ext cx="6480809" cy="64556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ángulo 11"/>
              <p:cNvSpPr/>
              <p:nvPr/>
            </p:nvSpPr>
            <p:spPr>
              <a:xfrm>
                <a:off x="1309320" y="5155766"/>
                <a:ext cx="5320944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𝑭</m:t>
                      </m:r>
                      <m:r>
                        <a:rPr lang="en-US" sz="1600" b="1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sz="1600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n-US" sz="1600" i="0">
                          <a:latin typeface="Cambria Math" panose="02040503050406030204" pitchFamily="18" charset="0"/>
                        </a:rPr>
                        <m:t>=100</m:t>
                      </m:r>
                      <m:r>
                        <a:rPr lang="es-419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sz="1600" b="0" i="1" smtClean="0">
                          <a:latin typeface="Cambria Math" panose="02040503050406030204" pitchFamily="18" charset="0"/>
                        </a:rPr>
                        <m:t>𝑘𝑚𝑜𝑙</m:t>
                      </m:r>
                      <m:r>
                        <a:rPr lang="es-419" sz="16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s-419" sz="16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1600" i="0">
                          <a:latin typeface="Cambria Math" panose="02040503050406030204" pitchFamily="18" charset="0"/>
                        </a:rPr>
                        <m:t>+ 200</m:t>
                      </m:r>
                      <m:r>
                        <a:rPr lang="es-419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sz="1600" b="0" i="1" smtClean="0">
                          <a:latin typeface="Cambria Math" panose="02040503050406030204" pitchFamily="18" charset="0"/>
                        </a:rPr>
                        <m:t>𝑘𝑚𝑜𝑙</m:t>
                      </m:r>
                      <m:r>
                        <a:rPr lang="es-419" sz="16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s-419" sz="16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16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0">
                          <a:latin typeface="Cambria Math" panose="02040503050406030204" pitchFamily="18" charset="0"/>
                        </a:rPr>
                        <m:t>𝟑𝟎𝟎</m:t>
                      </m:r>
                      <m:r>
                        <a:rPr lang="es-419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sz="1600" b="1" i="1" smtClean="0">
                          <a:latin typeface="Cambria Math" panose="02040503050406030204" pitchFamily="18" charset="0"/>
                        </a:rPr>
                        <m:t>𝒌𝒎𝒐𝒍</m:t>
                      </m:r>
                      <m:r>
                        <a:rPr lang="es-419" sz="1600" b="1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s-419" sz="1600" b="1" i="1" smtClean="0"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en-US" sz="1600" b="1" dirty="0"/>
              </a:p>
            </p:txBody>
          </p:sp>
        </mc:Choice>
        <mc:Fallback xmlns="">
          <p:sp>
            <p:nvSpPr>
              <p:cNvPr id="12" name="Rectá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9320" y="5155766"/>
                <a:ext cx="5320944" cy="338554"/>
              </a:xfrm>
              <a:prstGeom prst="rect">
                <a:avLst/>
              </a:prstGeom>
              <a:blipFill>
                <a:blip r:embed="rId10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Flecha derecha 63"/>
          <p:cNvSpPr/>
          <p:nvPr/>
        </p:nvSpPr>
        <p:spPr>
          <a:xfrm>
            <a:off x="4504212" y="2159968"/>
            <a:ext cx="352111" cy="1333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34354BCC-4E0F-49FE-BCFE-B5F57E9FE9A4}"/>
              </a:ext>
            </a:extLst>
          </p:cNvPr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4</a:t>
            </a:fld>
            <a:r>
              <a:rPr lang="en-US" sz="1600" b="1" dirty="0"/>
              <a:t>-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DA7E49E-EFD9-1AF9-2B9B-9ED1B03C6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2026</a:t>
            </a:r>
          </a:p>
        </p:txBody>
      </p:sp>
    </p:spTree>
    <p:extLst>
      <p:ext uri="{BB962C8B-B14F-4D97-AF65-F5344CB8AC3E}">
        <p14:creationId xmlns:p14="http://schemas.microsoft.com/office/powerpoint/2010/main" val="3541310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6" grpId="0" animBg="1"/>
      <p:bldP spid="2" grpId="0"/>
      <p:bldP spid="5" grpId="0" animBg="1"/>
      <p:bldP spid="40" grpId="0"/>
      <p:bldP spid="9" grpId="0"/>
      <p:bldP spid="61" grpId="0" animBg="1"/>
      <p:bldP spid="62" grpId="0" animBg="1"/>
      <p:bldP spid="11" grpId="0"/>
      <p:bldP spid="12" grpId="0"/>
      <p:bldP spid="6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r="11445"/>
          <a:stretch/>
        </p:blipFill>
        <p:spPr>
          <a:xfrm>
            <a:off x="6690911" y="1445870"/>
            <a:ext cx="5012061" cy="4346698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a</a:t>
            </a:r>
            <a:endParaRPr lang="en-US" i="1" dirty="0"/>
          </a:p>
        </p:txBody>
      </p:sp>
      <p:sp>
        <p:nvSpPr>
          <p:cNvPr id="32" name="Rectángulo 31"/>
          <p:cNvSpPr/>
          <p:nvPr/>
        </p:nvSpPr>
        <p:spPr>
          <a:xfrm>
            <a:off x="489028" y="1239387"/>
            <a:ext cx="6042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Ahora vamos a analizar la condición de alimentación (</a:t>
            </a:r>
            <a:r>
              <a:rPr lang="es-AR" i="1" dirty="0">
                <a:latin typeface="Calibri" panose="020F0502020204030204" pitchFamily="34" charset="0"/>
                <a:cs typeface="Calibri" panose="020F0502020204030204" pitchFamily="34" charset="0"/>
              </a:rPr>
              <a:t>recta </a:t>
            </a:r>
            <a:r>
              <a:rPr lang="es-AR" b="1" i="1" dirty="0"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):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/>
              <p:cNvSpPr/>
              <p:nvPr/>
            </p:nvSpPr>
            <p:spPr>
              <a:xfrm>
                <a:off x="2351844" y="1657736"/>
                <a:ext cx="109145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≝</m:t>
                      </m:r>
                      <m:f>
                        <m:fPr>
                          <m:type m:val="li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𝐹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á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1844" y="1657736"/>
                <a:ext cx="1091453" cy="369332"/>
              </a:xfrm>
              <a:prstGeom prst="rect">
                <a:avLst/>
              </a:prstGeom>
              <a:blipFill>
                <a:blip r:embed="rId4"/>
                <a:stretch>
                  <a:fillRect t="-116393" r="-41899" b="-1754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ángulo 26"/>
          <p:cNvSpPr/>
          <p:nvPr/>
        </p:nvSpPr>
        <p:spPr>
          <a:xfrm>
            <a:off x="2695374" y="2098978"/>
            <a:ext cx="313242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1470" indent="-28575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Líquido saturado </a:t>
            </a: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q = 1</a:t>
            </a:r>
          </a:p>
          <a:p>
            <a:pPr marL="331470" indent="-28575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Vapor saturado  q = 0</a:t>
            </a:r>
          </a:p>
          <a:p>
            <a:pPr marL="331470" indent="-28575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Líquido sub-enfriado  q &gt; 1</a:t>
            </a:r>
          </a:p>
          <a:p>
            <a:pPr marL="331470" indent="-28575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Vapor sobrecalentado  q &lt; 0</a:t>
            </a:r>
            <a:endParaRPr lang="es-A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Rectángulo 27"/>
          <p:cNvSpPr/>
          <p:nvPr/>
        </p:nvSpPr>
        <p:spPr>
          <a:xfrm>
            <a:off x="404413" y="3308194"/>
            <a:ext cx="55800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Al ingresar a la columna, se produce un </a:t>
            </a:r>
            <a:r>
              <a:rPr lang="es-AR" b="1" i="1" dirty="0">
                <a:latin typeface="Calibri" panose="020F0502020204030204" pitchFamily="34" charset="0"/>
                <a:cs typeface="Calibri" panose="020F0502020204030204" pitchFamily="34" charset="0"/>
              </a:rPr>
              <a:t>Flash Isotérmico</a:t>
            </a: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ángulo 3"/>
              <p:cNvSpPr/>
              <p:nvPr/>
            </p:nvSpPr>
            <p:spPr>
              <a:xfrm>
                <a:off x="2897570" y="3800648"/>
                <a:ext cx="2801910" cy="4912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𝑧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𝐹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𝐹</m:t>
                      </m:r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𝐿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𝐿</m:t>
                      </m:r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𝑉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𝑉</m:t>
                      </m:r>
                    </m:oMath>
                  </m:oMathPara>
                </a14:m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Rectángulo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7570" y="3800648"/>
                <a:ext cx="2801910" cy="49128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6"/>
          <a:srcRect l="9936" r="8607"/>
          <a:stretch/>
        </p:blipFill>
        <p:spPr>
          <a:xfrm>
            <a:off x="533533" y="3628205"/>
            <a:ext cx="2391508" cy="143845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ángulo 13"/>
              <p:cNvSpPr/>
              <p:nvPr/>
            </p:nvSpPr>
            <p:spPr>
              <a:xfrm>
                <a:off x="3283895" y="4736129"/>
                <a:ext cx="2577564" cy="714683"/>
              </a:xfrm>
              <a:prstGeom prst="rect">
                <a:avLst/>
              </a:prstGeom>
              <a:ln>
                <a:solidFill>
                  <a:srgbClr val="00B0F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𝑦</m:t>
                      </m:r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𝐹</m:t>
                              </m:r>
                            </m:sub>
                          </m:sSub>
                        </m:num>
                        <m:den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1−</m:t>
                          </m:r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𝑞</m:t>
                          </m:r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−</m:t>
                      </m:r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𝑥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𝑞</m:t>
                              </m:r>
                            </m:num>
                            <m:den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1−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𝑞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Rectá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3895" y="4736129"/>
                <a:ext cx="2577564" cy="71468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Rectángulo 33"/>
          <p:cNvSpPr/>
          <p:nvPr/>
        </p:nvSpPr>
        <p:spPr>
          <a:xfrm>
            <a:off x="7811854" y="3433446"/>
            <a:ext cx="751213" cy="137271"/>
          </a:xfrm>
          <a:prstGeom prst="rect">
            <a:avLst/>
          </a:prstGeom>
          <a:noFill/>
          <a:ln w="190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ángulo 38"/>
          <p:cNvSpPr/>
          <p:nvPr/>
        </p:nvSpPr>
        <p:spPr>
          <a:xfrm>
            <a:off x="2525164" y="5525351"/>
            <a:ext cx="41227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 algn="ctr">
              <a:buSzPct val="100000"/>
              <a:buFont typeface="Corbel" pitchFamily="34" charset="0"/>
              <a:buNone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Vamos a utilizar esta ecuación para ubicar el punto óptimo para la alimentación.</a:t>
            </a:r>
          </a:p>
        </p:txBody>
      </p:sp>
      <p:sp>
        <p:nvSpPr>
          <p:cNvPr id="41" name="Rectángulo 40"/>
          <p:cNvSpPr/>
          <p:nvPr/>
        </p:nvSpPr>
        <p:spPr>
          <a:xfrm>
            <a:off x="1320800" y="3906947"/>
            <a:ext cx="690880" cy="908894"/>
          </a:xfrm>
          <a:prstGeom prst="rect">
            <a:avLst/>
          </a:prstGeom>
          <a:noFill/>
          <a:ln w="190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ángulo 17"/>
              <p:cNvSpPr/>
              <p:nvPr/>
            </p:nvSpPr>
            <p:spPr>
              <a:xfrm>
                <a:off x="3370745" y="4187426"/>
                <a:ext cx="27068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𝑧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𝐹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𝐿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𝑞</m:t>
                      </m:r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𝑉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d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1−</m:t>
                          </m:r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𝑞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Rectá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0745" y="4187426"/>
                <a:ext cx="2706831" cy="369332"/>
              </a:xfrm>
              <a:prstGeom prst="rect">
                <a:avLst/>
              </a:prstGeom>
              <a:blipFill>
                <a:blip r:embed="rId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Imagen 2" descr="Nueva marca difusion - web">
            <a:extLst>
              <a:ext uri="{FF2B5EF4-FFF2-40B4-BE49-F238E27FC236}">
                <a16:creationId xmlns:a16="http://schemas.microsoft.com/office/drawing/2014/main" id="{6F5E53FE-642A-43BC-BE61-81E0E6FDF5AF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5</a:t>
            </a:fld>
            <a:r>
              <a:rPr lang="en-US" sz="1600" b="1" dirty="0"/>
              <a:t>-</a:t>
            </a:r>
          </a:p>
        </p:txBody>
      </p:sp>
      <p:sp>
        <p:nvSpPr>
          <p:cNvPr id="23" name="Marcador de contenido 2"/>
          <p:cNvSpPr txBox="1">
            <a:spLocks/>
          </p:cNvSpPr>
          <p:nvPr/>
        </p:nvSpPr>
        <p:spPr>
          <a:xfrm>
            <a:off x="438911" y="954114"/>
            <a:ext cx="9609441" cy="3691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lphaLcPeriod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Calcular N° etapas, plato de alimentación, y agua de enfriamiento requerida para X</a:t>
            </a:r>
            <a:r>
              <a:rPr lang="es-ES" sz="1800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s-ES" sz="1800" i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ES" sz="1800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 5%. 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6CC2C1AF-3EA5-5867-D03A-451313FFD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2026</a:t>
            </a:r>
          </a:p>
        </p:txBody>
      </p:sp>
    </p:spTree>
    <p:extLst>
      <p:ext uri="{BB962C8B-B14F-4D97-AF65-F5344CB8AC3E}">
        <p14:creationId xmlns:p14="http://schemas.microsoft.com/office/powerpoint/2010/main" val="145189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7" grpId="0"/>
      <p:bldP spid="28" grpId="0"/>
      <p:bldP spid="4" grpId="0"/>
      <p:bldP spid="14" grpId="0" animBg="1"/>
      <p:bldP spid="34" grpId="0" animBg="1"/>
      <p:bldP spid="39" grpId="0"/>
      <p:bldP spid="41" grpId="0" animBg="1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a</a:t>
            </a:r>
            <a:endParaRPr lang="en-US" i="1" dirty="0"/>
          </a:p>
        </p:txBody>
      </p:sp>
      <p:sp>
        <p:nvSpPr>
          <p:cNvPr id="24" name="Rectángulo 23"/>
          <p:cNvSpPr/>
          <p:nvPr/>
        </p:nvSpPr>
        <p:spPr>
          <a:xfrm>
            <a:off x="438912" y="1305480"/>
            <a:ext cx="91277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Analizaremos ahora la parte superior de la columna (zona de rectificación o enriquecimiento):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ángulo 24"/>
              <p:cNvSpPr/>
              <p:nvPr/>
            </p:nvSpPr>
            <p:spPr>
              <a:xfrm>
                <a:off x="7662858" y="5655638"/>
                <a:ext cx="399574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419" b="1" i="0" smtClean="0">
                          <a:latin typeface="Cambria Math" panose="02040503050406030204" pitchFamily="18" charset="0"/>
                        </a:rPr>
                        <m:t>𝐑𝐞𝐜𝐭𝐚</m:t>
                      </m:r>
                      <m:r>
                        <a:rPr lang="es-419" b="1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b="1" i="0" smtClean="0">
                          <a:latin typeface="Cambria Math" panose="02040503050406030204" pitchFamily="18" charset="0"/>
                        </a:rPr>
                        <m:t>𝐝𝐞</m:t>
                      </m:r>
                      <m:r>
                        <a:rPr lang="es-419" b="1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b="1" i="0" smtClean="0">
                          <a:latin typeface="Cambria Math" panose="02040503050406030204" pitchFamily="18" charset="0"/>
                        </a:rPr>
                        <m:t>𝐎𝐩𝐞𝐫𝐚𝐜𝐢</m:t>
                      </m:r>
                      <m:r>
                        <a:rPr lang="es-419" b="1" i="0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a:rPr lang="es-419" b="1" i="0" smtClean="0">
                          <a:latin typeface="Cambria Math" panose="02040503050406030204" pitchFamily="18" charset="0"/>
                        </a:rPr>
                        <m:t>𝐧</m:t>
                      </m:r>
                      <m:r>
                        <a:rPr lang="es-419" b="1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b="1" i="0" smtClean="0">
                          <a:latin typeface="Cambria Math" panose="02040503050406030204" pitchFamily="18" charset="0"/>
                        </a:rPr>
                        <m:t>𝐒𝐮𝐩𝐞𝐫𝐢𝐨𝐫</m:t>
                      </m:r>
                      <m:r>
                        <a:rPr lang="es-419" b="1" i="0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s-419" b="1" i="0" smtClean="0">
                          <a:latin typeface="Cambria Math" panose="02040503050406030204" pitchFamily="18" charset="0"/>
                        </a:rPr>
                        <m:t>𝐑𝐎𝐒</m:t>
                      </m:r>
                      <m:r>
                        <a:rPr lang="es-419" b="1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Rectángulo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2858" y="5655638"/>
                <a:ext cx="3995742" cy="369332"/>
              </a:xfrm>
              <a:prstGeom prst="rect">
                <a:avLst/>
              </a:prstGeom>
              <a:blipFill>
                <a:blip r:embed="rId3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9" name="Imagen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911" y="1707309"/>
            <a:ext cx="3089821" cy="205684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ángulo 29"/>
              <p:cNvSpPr/>
              <p:nvPr/>
            </p:nvSpPr>
            <p:spPr>
              <a:xfrm>
                <a:off x="4218293" y="2668288"/>
                <a:ext cx="2998385" cy="657681"/>
              </a:xfrm>
              <a:prstGeom prst="rect">
                <a:avLst/>
              </a:prstGeom>
              <a:ln w="19050">
                <a:solidFill>
                  <a:srgbClr val="FFC000"/>
                </a:solidFill>
                <a:prstDash val="dash"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𝑘</m:t>
                          </m:r>
                          <m:r>
                            <a:rPr lang="es-AR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+1</m:t>
                          </m:r>
                        </m:sub>
                      </m:sSub>
                      <m:r>
                        <a:rPr lang="es-AR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𝑘</m:t>
                              </m:r>
                              <m:r>
                                <a:rPr lang="es-AR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+1</m:t>
                              </m:r>
                            </m:sub>
                          </m:sSub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𝑘</m:t>
                          </m:r>
                        </m:sub>
                      </m:sSub>
                      <m:r>
                        <a:rPr lang="es-AR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𝐷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𝑘</m:t>
                              </m:r>
                              <m:r>
                                <a:rPr lang="es-AR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+1</m:t>
                              </m:r>
                            </m:sub>
                          </m:sSub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Rectángulo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8293" y="2668288"/>
                <a:ext cx="2998385" cy="65768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19050">
                <a:solidFill>
                  <a:srgbClr val="FFC000"/>
                </a:solidFill>
                <a:prstDash val="dash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ectángulo 30"/>
          <p:cNvSpPr/>
          <p:nvPr/>
        </p:nvSpPr>
        <p:spPr>
          <a:xfrm>
            <a:off x="1513933" y="3404637"/>
            <a:ext cx="92175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Vamos a tomar algunas suposiciones para este tipo de operaciones de transferencia de masa:</a:t>
            </a:r>
          </a:p>
        </p:txBody>
      </p:sp>
      <p:sp>
        <p:nvSpPr>
          <p:cNvPr id="35" name="Rectángulo 34"/>
          <p:cNvSpPr/>
          <p:nvPr/>
        </p:nvSpPr>
        <p:spPr>
          <a:xfrm>
            <a:off x="1454665" y="3794812"/>
            <a:ext cx="4666736" cy="1097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1470" indent="-28575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Entalpías de vaporización de las mezclas, similares para todo el rango de composiciones</a:t>
            </a:r>
          </a:p>
          <a:p>
            <a:pPr marL="331470" indent="-28575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Transferencia </a:t>
            </a:r>
            <a:r>
              <a:rPr lang="es-A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equimolar</a:t>
            </a:r>
            <a:r>
              <a:rPr lang="es-AR" sz="1600" dirty="0">
                <a:latin typeface="Calibri" panose="020F0502020204030204" pitchFamily="34" charset="0"/>
                <a:cs typeface="Calibri" panose="020F0502020204030204" pitchFamily="34" charset="0"/>
              </a:rPr>
              <a:t>: plato a plato se evapora lo mismo que condensa</a:t>
            </a:r>
          </a:p>
        </p:txBody>
      </p:sp>
      <p:sp>
        <p:nvSpPr>
          <p:cNvPr id="5" name="Cerrar llave 4"/>
          <p:cNvSpPr/>
          <p:nvPr/>
        </p:nvSpPr>
        <p:spPr>
          <a:xfrm rot="10800000" flipH="1" flipV="1">
            <a:off x="5975352" y="3784497"/>
            <a:ext cx="457199" cy="1094515"/>
          </a:xfrm>
          <a:prstGeom prst="rightBrace">
            <a:avLst>
              <a:gd name="adj1" fmla="val 8333"/>
              <a:gd name="adj2" fmla="val 424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ángulo 36"/>
          <p:cNvSpPr/>
          <p:nvPr/>
        </p:nvSpPr>
        <p:spPr>
          <a:xfrm>
            <a:off x="6432550" y="3917489"/>
            <a:ext cx="53357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Nos permite considerar los caudales L</a:t>
            </a:r>
            <a:r>
              <a:rPr lang="es-AR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 y V</a:t>
            </a:r>
            <a:r>
              <a:rPr lang="es-AR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 constantes en cada zona de la torre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ángulo 37"/>
              <p:cNvSpPr/>
              <p:nvPr/>
            </p:nvSpPr>
            <p:spPr>
              <a:xfrm>
                <a:off x="5439718" y="4781190"/>
                <a:ext cx="6328610" cy="667490"/>
              </a:xfrm>
              <a:prstGeom prst="rect">
                <a:avLst/>
              </a:prstGeom>
              <a:ln w="19050">
                <a:noFill/>
                <a:prstDash val="dash"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𝑅𝑂𝑆</m:t>
                          </m:r>
                        </m:sub>
                      </m:sSub>
                      <m:r>
                        <a:rPr lang="es-AR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𝐿</m:t>
                          </m:r>
                        </m:num>
                        <m:den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𝑉</m:t>
                          </m:r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𝑅𝑂𝑆</m:t>
                          </m:r>
                        </m:sub>
                      </m:sSub>
                      <m:r>
                        <a:rPr lang="es-AR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𝐷</m:t>
                          </m:r>
                        </m:num>
                        <m:den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𝑉</m:t>
                          </m:r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𝐷</m:t>
                          </m:r>
                        </m:sub>
                      </m:sSub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r>
                            <a:rPr lang="es-419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𝐿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/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𝐷</m:t>
                          </m:r>
                        </m:num>
                        <m:den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(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𝐿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+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𝐷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)/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𝐷</m:t>
                          </m:r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s-419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𝑅𝑂𝑆</m:t>
                          </m:r>
                        </m:sub>
                      </m:sSub>
                      <m:r>
                        <a:rPr lang="es-AR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𝐷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/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𝐷</m:t>
                          </m:r>
                        </m:num>
                        <m:den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(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𝐿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+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𝐷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)/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𝐷</m:t>
                          </m:r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Rectángulo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9718" y="4781190"/>
                <a:ext cx="6328610" cy="66749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19050">
                <a:noFill/>
                <a:prstDash val="dash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Rectángulo 38"/>
          <p:cNvSpPr/>
          <p:nvPr/>
        </p:nvSpPr>
        <p:spPr>
          <a:xfrm>
            <a:off x="419477" y="4964854"/>
            <a:ext cx="29968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Definimos el Reflujo Externo: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ángulo 8"/>
              <p:cNvSpPr/>
              <p:nvPr/>
            </p:nvSpPr>
            <p:spPr>
              <a:xfrm>
                <a:off x="3409950" y="4827165"/>
                <a:ext cx="1385892" cy="609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𝐷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≅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𝐷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á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9950" y="4827165"/>
                <a:ext cx="1385892" cy="6090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ángulo 39"/>
              <p:cNvSpPr/>
              <p:nvPr/>
            </p:nvSpPr>
            <p:spPr>
              <a:xfrm>
                <a:off x="4597874" y="5548444"/>
                <a:ext cx="3047053" cy="615490"/>
              </a:xfrm>
              <a:prstGeom prst="rect">
                <a:avLst/>
              </a:prstGeom>
              <a:ln w="19050">
                <a:solidFill>
                  <a:srgbClr val="FFC000"/>
                </a:solidFill>
                <a:prstDash val="solid"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𝑅𝑂𝑆</m:t>
                          </m:r>
                        </m:sub>
                      </m:sSub>
                      <m:r>
                        <a:rPr lang="es-AR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</m:t>
                          </m:r>
                        </m:num>
                        <m:den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+1</m:t>
                          </m:r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𝑅𝑂𝑆</m:t>
                          </m:r>
                        </m:sub>
                      </m:sSub>
                      <m:r>
                        <a:rPr lang="es-AR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0" name="Rectángulo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7874" y="5548444"/>
                <a:ext cx="3047053" cy="61549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19050">
                <a:solidFill>
                  <a:srgbClr val="FFC000"/>
                </a:solidFill>
                <a:prstDash val="solid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Flecha a la derecha con bandas 11"/>
          <p:cNvSpPr/>
          <p:nvPr/>
        </p:nvSpPr>
        <p:spPr>
          <a:xfrm>
            <a:off x="4886476" y="5015202"/>
            <a:ext cx="553241" cy="31898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ángulo 17"/>
              <p:cNvSpPr/>
              <p:nvPr/>
            </p:nvSpPr>
            <p:spPr>
              <a:xfrm>
                <a:off x="4102896" y="1752275"/>
                <a:ext cx="3381567" cy="7101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s-AR" i="1">
                              <a:latin typeface="Cambria Math" panose="02040503050406030204" pitchFamily="18" charset="0"/>
                              <a:cs typeface="Helvetica" panose="020B0604020202020204" pitchFamily="34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s-AR" i="1">
                                  <a:latin typeface="Cambria Math" panose="02040503050406030204" pitchFamily="18" charset="0"/>
                                  <a:cs typeface="Helvetica" panose="020B0604020202020204" pitchFamily="34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  <m:t>𝑘</m:t>
                                  </m:r>
                                  <m:r>
                                    <a:rPr lang="es-AR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  <m:t>+1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+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𝐷</m:t>
                              </m:r>
                              <m:r>
                                <m:rPr>
                                  <m:nor/>
                                </m:rPr>
                                <a:rPr lang="es-AR" sz="1400" dirty="0"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  <m:t>𝑘</m:t>
                                  </m:r>
                                  <m:r>
                                    <a:rPr lang="es-AR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  <m:t>+1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⋅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  <m:t>𝑘</m:t>
                                  </m:r>
                                  <m:r>
                                    <a:rPr lang="es-AR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  <m:t>+1</m:t>
                                  </m:r>
                                </m:sub>
                              </m:sSub>
                              <m:r>
                                <a:rPr lang="es-AR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⋅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es-AR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+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𝐷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  <m:t>⋅</m:t>
                                  </m:r>
                                  <m:r>
                                    <a:rPr lang="es-AR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Helvetica" panose="020B0604020202020204" pitchFamily="34" charset="0"/>
                                    </a:rPr>
                                    <m:t>𝐷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2400" dirty="0"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28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Rectá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2896" y="1752275"/>
                <a:ext cx="3381567" cy="71019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Imagen 2" descr="Nueva marca difusion - web">
            <a:extLst>
              <a:ext uri="{FF2B5EF4-FFF2-40B4-BE49-F238E27FC236}">
                <a16:creationId xmlns:a16="http://schemas.microsoft.com/office/drawing/2014/main" id="{A4A570C9-25EA-45AC-8AD0-2C17BB3375B3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6</a:t>
            </a:fld>
            <a:r>
              <a:rPr lang="en-US" sz="1600" b="1" dirty="0"/>
              <a:t>-</a:t>
            </a:r>
          </a:p>
        </p:txBody>
      </p:sp>
      <p:sp>
        <p:nvSpPr>
          <p:cNvPr id="26" name="Marcador de contenido 2"/>
          <p:cNvSpPr txBox="1">
            <a:spLocks/>
          </p:cNvSpPr>
          <p:nvPr/>
        </p:nvSpPr>
        <p:spPr>
          <a:xfrm>
            <a:off x="438911" y="954114"/>
            <a:ext cx="9609441" cy="3691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lphaLcPeriod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Calcular N° etapas, plato de alimentación, y agua de enfriamiento requerida para X</a:t>
            </a:r>
            <a:r>
              <a:rPr lang="es-ES" sz="1800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s-ES" sz="1800" i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ES" sz="1800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 5%.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5645A50-D2EB-3436-1132-BA76C9BF9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2026</a:t>
            </a:r>
          </a:p>
        </p:txBody>
      </p:sp>
    </p:spTree>
    <p:extLst>
      <p:ext uri="{BB962C8B-B14F-4D97-AF65-F5344CB8AC3E}">
        <p14:creationId xmlns:p14="http://schemas.microsoft.com/office/powerpoint/2010/main" val="62673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0" grpId="0" animBg="1"/>
      <p:bldP spid="31" grpId="0"/>
      <p:bldP spid="35" grpId="0"/>
      <p:bldP spid="5" grpId="0" animBg="1"/>
      <p:bldP spid="37" grpId="0"/>
      <p:bldP spid="38" grpId="0"/>
      <p:bldP spid="39" grpId="0"/>
      <p:bldP spid="9" grpId="0"/>
      <p:bldP spid="40" grpId="0" animBg="1"/>
      <p:bldP spid="12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776" y="1966327"/>
            <a:ext cx="3459218" cy="3107348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a</a:t>
            </a:r>
            <a:endParaRPr lang="en-US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ángulo 18"/>
              <p:cNvSpPr/>
              <p:nvPr/>
            </p:nvSpPr>
            <p:spPr>
              <a:xfrm>
                <a:off x="7963132" y="4320148"/>
                <a:ext cx="3987316" cy="3685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419" b="1" i="0" smtClean="0">
                          <a:latin typeface="Cambria Math" panose="02040503050406030204" pitchFamily="18" charset="0"/>
                        </a:rPr>
                        <m:t>𝐑𝐞𝐜𝐭𝐚</m:t>
                      </m:r>
                      <m:r>
                        <a:rPr lang="es-419" b="1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b="1" i="0" smtClean="0">
                          <a:latin typeface="Cambria Math" panose="02040503050406030204" pitchFamily="18" charset="0"/>
                        </a:rPr>
                        <m:t>𝐝𝐞</m:t>
                      </m:r>
                      <m:r>
                        <a:rPr lang="es-419" b="1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b="1" i="0" smtClean="0">
                          <a:latin typeface="Cambria Math" panose="02040503050406030204" pitchFamily="18" charset="0"/>
                        </a:rPr>
                        <m:t>𝐎𝐩𝐞𝐫𝐚𝐜𝐢</m:t>
                      </m:r>
                      <m:r>
                        <a:rPr lang="es-419" b="1" i="0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a:rPr lang="es-419" b="1" i="0" smtClean="0">
                          <a:latin typeface="Cambria Math" panose="02040503050406030204" pitchFamily="18" charset="0"/>
                        </a:rPr>
                        <m:t>𝐧</m:t>
                      </m:r>
                      <m:r>
                        <a:rPr lang="es-419" b="1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419" b="1" i="0" smtClean="0">
                          <a:latin typeface="Cambria Math" panose="02040503050406030204" pitchFamily="18" charset="0"/>
                        </a:rPr>
                        <m:t>𝐈𝐧𝐟𝐞𝐫𝐢𝐨𝐫</m:t>
                      </m:r>
                      <m:r>
                        <a:rPr lang="es-419" b="1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s-419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419" b="1" i="0" smtClean="0">
                              <a:latin typeface="Cambria Math" panose="02040503050406030204" pitchFamily="18" charset="0"/>
                            </a:rPr>
                            <m:t>𝐑𝐎𝐈</m:t>
                          </m:r>
                        </m:e>
                      </m:d>
                    </m:oMath>
                  </m:oMathPara>
                </a14:m>
                <a:endParaRPr lang="en-US" sz="20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Rectángulo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3132" y="4320148"/>
                <a:ext cx="3987316" cy="368568"/>
              </a:xfrm>
              <a:prstGeom prst="rect">
                <a:avLst/>
              </a:prstGeom>
              <a:blipFill>
                <a:blip r:embed="rId4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ángulo 19"/>
          <p:cNvSpPr/>
          <p:nvPr/>
        </p:nvSpPr>
        <p:spPr>
          <a:xfrm>
            <a:off x="438911" y="1372916"/>
            <a:ext cx="67844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La parte inferior de la columna (zona de agotamiento o </a:t>
            </a:r>
            <a:r>
              <a:rPr lang="es-AR" i="1" dirty="0" err="1">
                <a:latin typeface="Calibri" panose="020F0502020204030204" pitchFamily="34" charset="0"/>
                <a:cs typeface="Calibri" panose="020F0502020204030204" pitchFamily="34" charset="0"/>
              </a:rPr>
              <a:t>stripping</a:t>
            </a: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):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/>
              <p:cNvSpPr/>
              <p:nvPr/>
            </p:nvSpPr>
            <p:spPr>
              <a:xfrm>
                <a:off x="6096000" y="1783669"/>
                <a:ext cx="3180101" cy="811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s-AR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s-AR"/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s-AR" sz="1400" dirty="0"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latin typeface="Calibri" panose="020F0502020204030204" pitchFamily="34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⋅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⋅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sub>
                              </m:sSub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⋅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dirty="0"/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20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á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1783669"/>
                <a:ext cx="3180101" cy="8117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ángulo 4"/>
              <p:cNvSpPr/>
              <p:nvPr/>
            </p:nvSpPr>
            <p:spPr>
              <a:xfrm>
                <a:off x="6353057" y="2728266"/>
                <a:ext cx="2680414" cy="740908"/>
              </a:xfrm>
              <a:prstGeom prst="rect">
                <a:avLst/>
              </a:prstGeom>
              <a:ln w="12700">
                <a:solidFill>
                  <a:srgbClr val="7030A0"/>
                </a:solidFill>
                <a:prstDash val="dash"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𝑊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𝑤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Rectá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3057" y="2728266"/>
                <a:ext cx="2680414" cy="74090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12700">
                <a:solidFill>
                  <a:srgbClr val="7030A0"/>
                </a:solidFill>
                <a:prstDash val="dash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ángulo 8"/>
              <p:cNvSpPr/>
              <p:nvPr/>
            </p:nvSpPr>
            <p:spPr>
              <a:xfrm>
                <a:off x="5010702" y="4179940"/>
                <a:ext cx="2684709" cy="654859"/>
              </a:xfrm>
              <a:prstGeom prst="rect">
                <a:avLst/>
              </a:prstGeom>
              <a:ln w="19050">
                <a:solidFill>
                  <a:srgbClr val="7030A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𝑅𝑂𝐼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</m:acc>
                        </m:num>
                        <m:den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𝑅𝑂𝐼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𝑊</m:t>
                          </m:r>
                        </m:num>
                        <m:den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á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0702" y="4179940"/>
                <a:ext cx="2684709" cy="65485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19050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ángulo 26"/>
          <p:cNvSpPr/>
          <p:nvPr/>
        </p:nvSpPr>
        <p:spPr>
          <a:xfrm>
            <a:off x="4498516" y="3602010"/>
            <a:ext cx="61298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Tomando las mismas consideraciones que hicimos para la ROS:</a:t>
            </a:r>
          </a:p>
        </p:txBody>
      </p:sp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05625878-FE6E-4A01-B519-7D5FB15F681F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7</a:t>
            </a:fld>
            <a:r>
              <a:rPr lang="en-US" sz="1600" b="1" dirty="0"/>
              <a:t>-</a:t>
            </a:r>
          </a:p>
        </p:txBody>
      </p:sp>
      <p:sp>
        <p:nvSpPr>
          <p:cNvPr id="17" name="Marcador de contenido 2"/>
          <p:cNvSpPr txBox="1">
            <a:spLocks/>
          </p:cNvSpPr>
          <p:nvPr/>
        </p:nvSpPr>
        <p:spPr>
          <a:xfrm>
            <a:off x="438911" y="954114"/>
            <a:ext cx="9609441" cy="3691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lphaLcPeriod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Calcular N° etapas, plato de alimentación, y agua de enfriamiento requerida para X</a:t>
            </a:r>
            <a:r>
              <a:rPr lang="es-ES" sz="1800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s-ES" sz="1800" i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ES" sz="1800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 5%. </a:t>
            </a:r>
          </a:p>
        </p:txBody>
      </p:sp>
      <p:sp>
        <p:nvSpPr>
          <p:cNvPr id="8" name="Marcador de pie de página 3">
            <a:extLst>
              <a:ext uri="{FF2B5EF4-FFF2-40B4-BE49-F238E27FC236}">
                <a16:creationId xmlns:a16="http://schemas.microsoft.com/office/drawing/2014/main" id="{F1873D2D-2768-7D10-5015-3AC2D5BE2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2026</a:t>
            </a:r>
          </a:p>
        </p:txBody>
      </p:sp>
    </p:spTree>
    <p:extLst>
      <p:ext uri="{BB962C8B-B14F-4D97-AF65-F5344CB8AC3E}">
        <p14:creationId xmlns:p14="http://schemas.microsoft.com/office/powerpoint/2010/main" val="1027554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" grpId="0"/>
      <p:bldP spid="5" grpId="0" animBg="1"/>
      <p:bldP spid="9" grpId="0" animBg="1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r="11445"/>
          <a:stretch/>
        </p:blipFill>
        <p:spPr>
          <a:xfrm>
            <a:off x="438911" y="1700756"/>
            <a:ext cx="5012061" cy="4346698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a</a:t>
            </a:r>
            <a:endParaRPr lang="en-US" i="1" dirty="0"/>
          </a:p>
        </p:txBody>
      </p:sp>
      <p:sp>
        <p:nvSpPr>
          <p:cNvPr id="46" name="Rectángulo 45"/>
          <p:cNvSpPr/>
          <p:nvPr/>
        </p:nvSpPr>
        <p:spPr>
          <a:xfrm>
            <a:off x="1518878" y="2029947"/>
            <a:ext cx="2311000" cy="1606098"/>
          </a:xfrm>
          <a:prstGeom prst="rect">
            <a:avLst/>
          </a:prstGeom>
          <a:noFill/>
          <a:ln w="1905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ángulo 32"/>
          <p:cNvSpPr/>
          <p:nvPr/>
        </p:nvSpPr>
        <p:spPr>
          <a:xfrm>
            <a:off x="1518877" y="3833788"/>
            <a:ext cx="1989523" cy="1899139"/>
          </a:xfrm>
          <a:prstGeom prst="rect">
            <a:avLst/>
          </a:prstGeom>
          <a:noFill/>
          <a:ln w="19050">
            <a:solidFill>
              <a:srgbClr val="A626C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ángulo 33"/>
          <p:cNvSpPr/>
          <p:nvPr/>
        </p:nvSpPr>
        <p:spPr>
          <a:xfrm>
            <a:off x="1518877" y="3674867"/>
            <a:ext cx="751213" cy="137271"/>
          </a:xfrm>
          <a:prstGeom prst="rect">
            <a:avLst/>
          </a:prstGeom>
          <a:noFill/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ángulo 19"/>
          <p:cNvSpPr/>
          <p:nvPr/>
        </p:nvSpPr>
        <p:spPr>
          <a:xfrm>
            <a:off x="438911" y="1344077"/>
            <a:ext cx="57622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Ahora vamos a intentar graficar las rectas que obtuvimos: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ángulo 8"/>
              <p:cNvSpPr/>
              <p:nvPr/>
            </p:nvSpPr>
            <p:spPr>
              <a:xfrm>
                <a:off x="5890489" y="4506148"/>
                <a:ext cx="2684709" cy="654859"/>
              </a:xfrm>
              <a:prstGeom prst="rect">
                <a:avLst/>
              </a:prstGeom>
              <a:ln>
                <a:solidFill>
                  <a:srgbClr val="7030A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𝑅𝑂𝐼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</m:acc>
                        </m:num>
                        <m:den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𝑅𝑂𝐼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𝑊</m:t>
                          </m:r>
                        </m:num>
                        <m:den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á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0489" y="4506148"/>
                <a:ext cx="2684709" cy="65485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ángulo 36"/>
              <p:cNvSpPr/>
              <p:nvPr/>
            </p:nvSpPr>
            <p:spPr>
              <a:xfrm>
                <a:off x="5890489" y="2009422"/>
                <a:ext cx="3003771" cy="615490"/>
              </a:xfrm>
              <a:prstGeom prst="rect">
                <a:avLst/>
              </a:prstGeom>
              <a:ln w="19050">
                <a:solidFill>
                  <a:srgbClr val="FFC000"/>
                </a:solidFill>
                <a:prstDash val="solid"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𝑅𝑂𝑆</m:t>
                          </m:r>
                        </m:sub>
                      </m:sSub>
                      <m:r>
                        <a:rPr lang="es-AR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</m:t>
                          </m:r>
                        </m:num>
                        <m:den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+1</m:t>
                          </m:r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𝑅𝑂𝑆</m:t>
                          </m:r>
                        </m:sub>
                      </m:sSub>
                      <m:r>
                        <a:rPr lang="es-AR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" name="Rectángulo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0489" y="2009422"/>
                <a:ext cx="3003771" cy="6154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19050">
                <a:solidFill>
                  <a:srgbClr val="FFC000"/>
                </a:solidFill>
                <a:prstDash val="solid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ángulo 37"/>
              <p:cNvSpPr/>
              <p:nvPr/>
            </p:nvSpPr>
            <p:spPr>
              <a:xfrm>
                <a:off x="5890489" y="3169501"/>
                <a:ext cx="2577564" cy="714683"/>
              </a:xfrm>
              <a:prstGeom prst="rect">
                <a:avLst/>
              </a:prstGeom>
              <a:ln>
                <a:solidFill>
                  <a:srgbClr val="00B0F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𝑦</m:t>
                      </m:r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𝐹</m:t>
                              </m:r>
                            </m:sub>
                          </m:sSub>
                        </m:num>
                        <m:den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1−</m:t>
                          </m:r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𝑞</m:t>
                          </m:r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−</m:t>
                      </m:r>
                      <m:r>
                        <a:rPr lang="es-419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𝑥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𝑞</m:t>
                              </m:r>
                            </m:num>
                            <m:den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1−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𝑞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Rectángulo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0489" y="3169501"/>
                <a:ext cx="2577564" cy="71468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Rectángulo 38"/>
          <p:cNvSpPr/>
          <p:nvPr/>
        </p:nvSpPr>
        <p:spPr>
          <a:xfrm>
            <a:off x="5797097" y="5547266"/>
            <a:ext cx="15741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Y el equilibrio: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ángulo 40"/>
              <p:cNvSpPr/>
              <p:nvPr/>
            </p:nvSpPr>
            <p:spPr>
              <a:xfrm>
                <a:off x="7712629" y="5375075"/>
                <a:ext cx="2587439" cy="660245"/>
              </a:xfrm>
              <a:prstGeom prst="rect">
                <a:avLst/>
              </a:prstGeom>
              <a:ln w="19050"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1" name="Rectángulo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2629" y="5375075"/>
                <a:ext cx="2587439" cy="66024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19050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Elipse 42"/>
          <p:cNvSpPr/>
          <p:nvPr/>
        </p:nvSpPr>
        <p:spPr>
          <a:xfrm>
            <a:off x="6882881" y="2063261"/>
            <a:ext cx="298147" cy="292977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Elipse 43"/>
          <p:cNvSpPr/>
          <p:nvPr/>
        </p:nvSpPr>
        <p:spPr>
          <a:xfrm>
            <a:off x="6709758" y="2347594"/>
            <a:ext cx="298146" cy="292977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Elipse 44"/>
          <p:cNvSpPr/>
          <p:nvPr/>
        </p:nvSpPr>
        <p:spPr>
          <a:xfrm>
            <a:off x="8126528" y="2340129"/>
            <a:ext cx="338180" cy="324065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Elipse 46"/>
          <p:cNvSpPr/>
          <p:nvPr/>
        </p:nvSpPr>
        <p:spPr>
          <a:xfrm>
            <a:off x="6624185" y="4479130"/>
            <a:ext cx="407165" cy="752386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Elipse 47"/>
          <p:cNvSpPr/>
          <p:nvPr/>
        </p:nvSpPr>
        <p:spPr>
          <a:xfrm>
            <a:off x="7631126" y="4812541"/>
            <a:ext cx="440237" cy="418975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n 2" descr="Nueva marca difusion - web">
            <a:extLst>
              <a:ext uri="{FF2B5EF4-FFF2-40B4-BE49-F238E27FC236}">
                <a16:creationId xmlns:a16="http://schemas.microsoft.com/office/drawing/2014/main" id="{6462A025-0CC5-47AE-82BC-3F3BCF146D1F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8</a:t>
            </a:fld>
            <a:r>
              <a:rPr lang="en-US" sz="1600" b="1" dirty="0"/>
              <a:t>-</a:t>
            </a:r>
          </a:p>
        </p:txBody>
      </p:sp>
      <p:sp>
        <p:nvSpPr>
          <p:cNvPr id="25" name="Marcador de contenido 2"/>
          <p:cNvSpPr txBox="1">
            <a:spLocks/>
          </p:cNvSpPr>
          <p:nvPr/>
        </p:nvSpPr>
        <p:spPr>
          <a:xfrm>
            <a:off x="438911" y="954114"/>
            <a:ext cx="9609441" cy="3691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lphaLcPeriod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Calcular N° etapas, plato de alimentación, y agua de enfriamiento requerida para X</a:t>
            </a:r>
            <a:r>
              <a:rPr lang="es-ES" sz="1800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s-ES" sz="1800" i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ES" sz="1800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 5%.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E857011-8157-0764-815B-310815AAB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2026</a:t>
            </a:r>
          </a:p>
        </p:txBody>
      </p:sp>
    </p:spTree>
    <p:extLst>
      <p:ext uri="{BB962C8B-B14F-4D97-AF65-F5344CB8AC3E}">
        <p14:creationId xmlns:p14="http://schemas.microsoft.com/office/powerpoint/2010/main" val="3083927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33" grpId="0" animBg="1"/>
      <p:bldP spid="34" grpId="0" animBg="1"/>
      <p:bldP spid="9" grpId="0" animBg="1"/>
      <p:bldP spid="37" grpId="0" animBg="1"/>
      <p:bldP spid="38" grpId="0" animBg="1"/>
      <p:bldP spid="39" grpId="0"/>
      <p:bldP spid="41" grpId="0" animBg="1"/>
      <p:bldP spid="43" grpId="0" animBg="1"/>
      <p:bldP spid="44" grpId="0" animBg="1"/>
      <p:bldP spid="45" grpId="0" animBg="1"/>
      <p:bldP spid="47" grpId="0" animBg="1"/>
      <p:bldP spid="4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r="11445"/>
          <a:stretch/>
        </p:blipFill>
        <p:spPr>
          <a:xfrm>
            <a:off x="443654" y="1694056"/>
            <a:ext cx="5012061" cy="4346698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36" name="Título 1"/>
          <p:cNvSpPr>
            <a:spLocks noGrp="1"/>
          </p:cNvSpPr>
          <p:nvPr>
            <p:ph type="title"/>
          </p:nvPr>
        </p:nvSpPr>
        <p:spPr>
          <a:xfrm>
            <a:off x="438912" y="253057"/>
            <a:ext cx="9875520" cy="739283"/>
          </a:xfrm>
        </p:spPr>
        <p:txBody>
          <a:bodyPr/>
          <a:lstStyle/>
          <a:p>
            <a:r>
              <a:rPr lang="es-419" dirty="0"/>
              <a:t>Resolución ítem</a:t>
            </a:r>
            <a:r>
              <a:rPr lang="es-419" i="1" dirty="0"/>
              <a:t> a</a:t>
            </a:r>
            <a:endParaRPr lang="en-US" i="1" dirty="0"/>
          </a:p>
        </p:txBody>
      </p:sp>
      <p:sp>
        <p:nvSpPr>
          <p:cNvPr id="46" name="Rectángulo 45"/>
          <p:cNvSpPr/>
          <p:nvPr/>
        </p:nvSpPr>
        <p:spPr>
          <a:xfrm>
            <a:off x="1518878" y="2021558"/>
            <a:ext cx="2271244" cy="1606098"/>
          </a:xfrm>
          <a:prstGeom prst="rect">
            <a:avLst/>
          </a:prstGeom>
          <a:noFill/>
          <a:ln w="1905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ángulo 32"/>
          <p:cNvSpPr/>
          <p:nvPr/>
        </p:nvSpPr>
        <p:spPr>
          <a:xfrm>
            <a:off x="1518877" y="3825399"/>
            <a:ext cx="1989523" cy="1899139"/>
          </a:xfrm>
          <a:prstGeom prst="rect">
            <a:avLst/>
          </a:prstGeom>
          <a:noFill/>
          <a:ln w="19050">
            <a:solidFill>
              <a:srgbClr val="A626C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ángulo 33"/>
          <p:cNvSpPr/>
          <p:nvPr/>
        </p:nvSpPr>
        <p:spPr>
          <a:xfrm>
            <a:off x="1518877" y="3666478"/>
            <a:ext cx="751213" cy="137271"/>
          </a:xfrm>
          <a:prstGeom prst="rect">
            <a:avLst/>
          </a:prstGeom>
          <a:noFill/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ángulo 19"/>
          <p:cNvSpPr/>
          <p:nvPr/>
        </p:nvSpPr>
        <p:spPr>
          <a:xfrm>
            <a:off x="438912" y="1318447"/>
            <a:ext cx="57622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Ahora vamos a intentar graficar las rectas que obtuvimos: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ángulo 36"/>
              <p:cNvSpPr/>
              <p:nvPr/>
            </p:nvSpPr>
            <p:spPr>
              <a:xfrm>
                <a:off x="5890489" y="1786415"/>
                <a:ext cx="3003771" cy="615490"/>
              </a:xfrm>
              <a:prstGeom prst="rect">
                <a:avLst/>
              </a:prstGeom>
              <a:ln w="19050">
                <a:solidFill>
                  <a:srgbClr val="FFC000"/>
                </a:solidFill>
                <a:prstDash val="solid"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𝑅𝑂𝑆</m:t>
                          </m:r>
                        </m:sub>
                      </m:sSub>
                      <m:r>
                        <a:rPr lang="es-AR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</m:t>
                          </m:r>
                        </m:num>
                        <m:den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+1</m:t>
                          </m:r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𝑅𝑂𝑆</m:t>
                          </m:r>
                        </m:sub>
                      </m:sSub>
                      <m:r>
                        <a:rPr lang="es-AR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𝑅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" name="Rectángulo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0489" y="1786415"/>
                <a:ext cx="3003771" cy="6154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19050">
                <a:solidFill>
                  <a:srgbClr val="FFC000"/>
                </a:solidFill>
                <a:prstDash val="solid"/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Elipse 42"/>
          <p:cNvSpPr/>
          <p:nvPr/>
        </p:nvSpPr>
        <p:spPr>
          <a:xfrm>
            <a:off x="6882881" y="1764105"/>
            <a:ext cx="312367" cy="369126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Elipse 43"/>
          <p:cNvSpPr/>
          <p:nvPr/>
        </p:nvSpPr>
        <p:spPr>
          <a:xfrm>
            <a:off x="6686312" y="2115477"/>
            <a:ext cx="312366" cy="337256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Elipse 44"/>
          <p:cNvSpPr/>
          <p:nvPr/>
        </p:nvSpPr>
        <p:spPr>
          <a:xfrm>
            <a:off x="8106532" y="2083784"/>
            <a:ext cx="354481" cy="369126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ángulo 29"/>
          <p:cNvSpPr/>
          <p:nvPr/>
        </p:nvSpPr>
        <p:spPr>
          <a:xfrm>
            <a:off x="5404059" y="2549649"/>
            <a:ext cx="62150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Utilizaremos el dato del calor del Condensador para obtener los caudales internos de la parte superior de la columna: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ángulo 1"/>
              <p:cNvSpPr/>
              <p:nvPr/>
            </p:nvSpPr>
            <p:spPr>
              <a:xfrm>
                <a:off x="6096000" y="3329526"/>
                <a:ext cx="4892365" cy="6649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s-419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𝑐𝑜𝑛𝑑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𝜆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120</m:t>
                          </m:r>
                          <m:r>
                            <a:rPr lang="es-A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000</m:t>
                          </m:r>
                          <m:f>
                            <m:fPr>
                              <m:type m:val="li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𝑘𝑐𝑎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den>
                          </m:f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400</m:t>
                          </m:r>
                          <m:f>
                            <m:fPr>
                              <m:type m:val="li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𝑘𝑐𝑎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𝑚𝑜𝑙</m:t>
                              </m:r>
                            </m:den>
                          </m:f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0">
                          <a:latin typeface="Cambria Math" panose="02040503050406030204" pitchFamily="18" charset="0"/>
                        </a:rPr>
                        <m:t>𝟑𝟎𝟎</m:t>
                      </m:r>
                      <m:f>
                        <m:fPr>
                          <m:type m:val="lin"/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419" b="1" i="1" smtClean="0">
                              <a:latin typeface="Cambria Math" panose="02040503050406030204" pitchFamily="18" charset="0"/>
                            </a:rPr>
                            <m:t>𝒌𝒎𝒐</m:t>
                          </m:r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𝒍</m:t>
                          </m:r>
                        </m:num>
                        <m:den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den>
                      </m:f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2" name="Rectá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329526"/>
                <a:ext cx="4892365" cy="6649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ángulo 31"/>
          <p:cNvSpPr/>
          <p:nvPr/>
        </p:nvSpPr>
        <p:spPr>
          <a:xfrm>
            <a:off x="5404059" y="4157556"/>
            <a:ext cx="62150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Planteamos el Balance de Masa en el Condensador: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/>
              <p:cNvSpPr/>
              <p:nvPr/>
            </p:nvSpPr>
            <p:spPr>
              <a:xfrm>
                <a:off x="6610354" y="4648425"/>
                <a:ext cx="30851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en-US" b="1" i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b="1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0">
                          <a:latin typeface="Cambria Math" panose="02040503050406030204" pitchFamily="18" charset="0"/>
                        </a:rPr>
                        <m:t>𝟐𝟎𝟎</m:t>
                      </m:r>
                      <m:f>
                        <m:fPr>
                          <m:type m:val="lin"/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419" b="1" i="1" smtClean="0">
                              <a:latin typeface="Cambria Math" panose="02040503050406030204" pitchFamily="18" charset="0"/>
                            </a:rPr>
                            <m:t>𝒌𝒎𝒐𝒍</m:t>
                          </m:r>
                        </m:num>
                        <m:den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den>
                      </m:f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3" name="Rectá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0354" y="4648425"/>
                <a:ext cx="3085140" cy="369332"/>
              </a:xfrm>
              <a:prstGeom prst="rect">
                <a:avLst/>
              </a:prstGeom>
              <a:blipFill>
                <a:blip r:embed="rId7"/>
                <a:stretch>
                  <a:fillRect t="-118333" r="-14032" b="-18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ectángulo 34"/>
          <p:cNvSpPr/>
          <p:nvPr/>
        </p:nvSpPr>
        <p:spPr>
          <a:xfrm>
            <a:off x="5404060" y="5058636"/>
            <a:ext cx="62150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buSzPct val="100000"/>
              <a:buFont typeface="Corbel" pitchFamily="34" charset="0"/>
              <a:buNone/>
            </a:pP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Y obtenemos el valor del reflujo: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ángulo 3"/>
              <p:cNvSpPr/>
              <p:nvPr/>
            </p:nvSpPr>
            <p:spPr>
              <a:xfrm>
                <a:off x="6835730" y="5471288"/>
                <a:ext cx="2906437" cy="664990"/>
              </a:xfrm>
              <a:prstGeom prst="rect">
                <a:avLst/>
              </a:prstGeom>
              <a:ln w="19050">
                <a:solidFill>
                  <a:schemeClr val="accent2"/>
                </a:solidFill>
                <a:prstDash val="lgDashDotDot"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𝐷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200 </m:t>
                          </m:r>
                          <m:f>
                            <m:fPr>
                              <m:type m:val="li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𝑘𝑚𝑜𝑙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den>
                          </m:f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100 </m:t>
                          </m:r>
                          <m:f>
                            <m:fPr>
                              <m:type m:val="li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𝑘𝑚𝑜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den>
                          </m:f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ángulo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730" y="5471288"/>
                <a:ext cx="2906437" cy="66499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19050">
                <a:solidFill>
                  <a:schemeClr val="accent2"/>
                </a:solidFill>
                <a:prstDash val="lgDashDotDot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n 2" descr="Nueva marca difusion - web">
            <a:extLst>
              <a:ext uri="{FF2B5EF4-FFF2-40B4-BE49-F238E27FC236}">
                <a16:creationId xmlns:a16="http://schemas.microsoft.com/office/drawing/2014/main" id="{E726B595-E87B-4929-BD5D-5738A1D9EEC3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9</a:t>
            </a:fld>
            <a:r>
              <a:rPr lang="en-US" sz="1600" b="1" dirty="0"/>
              <a:t>-</a:t>
            </a:r>
          </a:p>
        </p:txBody>
      </p:sp>
      <p:sp>
        <p:nvSpPr>
          <p:cNvPr id="25" name="Marcador de contenido 2"/>
          <p:cNvSpPr txBox="1">
            <a:spLocks/>
          </p:cNvSpPr>
          <p:nvPr/>
        </p:nvSpPr>
        <p:spPr>
          <a:xfrm>
            <a:off x="438911" y="954114"/>
            <a:ext cx="9609441" cy="3691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8620" indent="-34290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00000"/>
              <a:buFont typeface="+mj-lt"/>
              <a:buAutoNum type="alphaLcPeriod"/>
            </a:pP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Calcular N° etapas, plato de alimentación, y agua de enfriamiento requerida para X</a:t>
            </a:r>
            <a:r>
              <a:rPr lang="es-ES" sz="1800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s-ES" sz="1800" i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ES" sz="1800" i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 5%. </a:t>
            </a:r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B3C1C740-B018-F13B-C542-7E06FAF77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s-A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                     1° Cuatrimestre 2026</a:t>
            </a:r>
          </a:p>
        </p:txBody>
      </p:sp>
    </p:spTree>
    <p:extLst>
      <p:ext uri="{BB962C8B-B14F-4D97-AF65-F5344CB8AC3E}">
        <p14:creationId xmlns:p14="http://schemas.microsoft.com/office/powerpoint/2010/main" val="911805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2" grpId="0"/>
      <p:bldP spid="32" grpId="0"/>
      <p:bldP spid="3" grpId="0"/>
      <p:bldP spid="35" grpId="0"/>
      <p:bldP spid="4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7253</TotalTime>
  <Words>1866</Words>
  <Application>Microsoft Macintosh PowerPoint</Application>
  <PresentationFormat>Panorámica</PresentationFormat>
  <Paragraphs>227</Paragraphs>
  <Slides>19</Slides>
  <Notes>1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8" baseType="lpstr">
      <vt:lpstr>Arial</vt:lpstr>
      <vt:lpstr>Calibri</vt:lpstr>
      <vt:lpstr>Cambria Math</vt:lpstr>
      <vt:lpstr>Corbel</vt:lpstr>
      <vt:lpstr>Trebuchet MS</vt:lpstr>
      <vt:lpstr>Wingdings 3</vt:lpstr>
      <vt:lpstr>Faceta</vt:lpstr>
      <vt:lpstr>Base</vt:lpstr>
      <vt:lpstr>Visio.Drawing.15</vt:lpstr>
      <vt:lpstr>GUÍA 5y6 – Destilación Problema 1</vt:lpstr>
      <vt:lpstr>Enunciado </vt:lpstr>
      <vt:lpstr>Datos</vt:lpstr>
      <vt:lpstr>Resolución ítem a</vt:lpstr>
      <vt:lpstr>Resolución ítem a</vt:lpstr>
      <vt:lpstr>Resolución ítem a</vt:lpstr>
      <vt:lpstr>Resolución ítem a</vt:lpstr>
      <vt:lpstr>Resolución ítem a</vt:lpstr>
      <vt:lpstr>Resolución ítem a</vt:lpstr>
      <vt:lpstr>Resolución ítem a</vt:lpstr>
      <vt:lpstr>Resolución ítem a</vt:lpstr>
      <vt:lpstr>Resolución ítem a</vt:lpstr>
      <vt:lpstr>Resolución ítem a</vt:lpstr>
      <vt:lpstr>Resolución ítem b</vt:lpstr>
      <vt:lpstr>Resolución ítem b</vt:lpstr>
      <vt:lpstr>Resolución ítem b</vt:lpstr>
      <vt:lpstr>Resolución ítem b</vt:lpstr>
      <vt:lpstr>Tabla Comparativa</vt:lpstr>
      <vt:lpstr>¿PREGUNTAS?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MEDINA Julieta         TECHINT</dc:creator>
  <cp:lastModifiedBy>Microsoft Office User</cp:lastModifiedBy>
  <cp:revision>183</cp:revision>
  <dcterms:created xsi:type="dcterms:W3CDTF">2020-04-06T19:11:16Z</dcterms:created>
  <dcterms:modified xsi:type="dcterms:W3CDTF">2026-04-14T03:41:59Z</dcterms:modified>
</cp:coreProperties>
</file>