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62" r:id="rId2"/>
  </p:sldMasterIdLst>
  <p:notesMasterIdLst>
    <p:notesMasterId r:id="rId24"/>
  </p:notesMasterIdLst>
  <p:sldIdLst>
    <p:sldId id="256" r:id="rId3"/>
    <p:sldId id="299" r:id="rId4"/>
    <p:sldId id="323" r:id="rId5"/>
    <p:sldId id="34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553D9D-A2F9-4E12-A5E6-5010AD877496}">
          <p14:sldIdLst>
            <p14:sldId id="256"/>
          </p14:sldIdLst>
        </p14:section>
        <p14:section name="Sección sin título" id="{E6FABFE3-746D-4540-BB1B-B719696DDD2D}">
          <p14:sldIdLst>
            <p14:sldId id="299"/>
            <p14:sldId id="323"/>
            <p14:sldId id="341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9023" autoAdjust="0"/>
  </p:normalViewPr>
  <p:slideViewPr>
    <p:cSldViewPr snapToGrid="0">
      <p:cViewPr varScale="1">
        <p:scale>
          <a:sx n="110" d="100"/>
          <a:sy n="110" d="100"/>
        </p:scale>
        <p:origin x="4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\Desktop\G4%20-%20Prob%208%20(Alt)%20-%2016-05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Relación Molar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v>Etapas</c:v>
          </c:tx>
          <c:marker>
            <c:symbol val="none"/>
          </c:marker>
          <c:xVal>
            <c:numRef>
              <c:f>'Ejercicio ALT. Diseño'!$W$19:$W$36</c:f>
              <c:numCache>
                <c:formatCode>0.000</c:formatCode>
                <c:ptCount val="18"/>
                <c:pt idx="0">
                  <c:v>0.26589887235219167</c:v>
                </c:pt>
                <c:pt idx="1">
                  <c:v>0.26589887235219167</c:v>
                </c:pt>
                <c:pt idx="2">
                  <c:v>0.20618843589212055</c:v>
                </c:pt>
                <c:pt idx="3">
                  <c:v>0.20618843589212055</c:v>
                </c:pt>
                <c:pt idx="4">
                  <c:v>0.20618843589212055</c:v>
                </c:pt>
                <c:pt idx="5">
                  <c:v>0.14717995691197527</c:v>
                </c:pt>
                <c:pt idx="6">
                  <c:v>0.14717995691197527</c:v>
                </c:pt>
                <c:pt idx="7">
                  <c:v>0.14717995691197527</c:v>
                </c:pt>
                <c:pt idx="8">
                  <c:v>8.7355227139182381E-2</c:v>
                </c:pt>
                <c:pt idx="9">
                  <c:v>8.7355227139182381E-2</c:v>
                </c:pt>
                <c:pt idx="10">
                  <c:v>8.7355227139182381E-2</c:v>
                </c:pt>
                <c:pt idx="11">
                  <c:v>3.1189081944408975E-2</c:v>
                </c:pt>
                <c:pt idx="12">
                  <c:v>3.1189081944408975E-2</c:v>
                </c:pt>
                <c:pt idx="13">
                  <c:v>3.1189081944408975E-2</c:v>
                </c:pt>
                <c:pt idx="14">
                  <c:v>4.4647609919025904E-3</c:v>
                </c:pt>
                <c:pt idx="15">
                  <c:v>4.4647609919025904E-3</c:v>
                </c:pt>
                <c:pt idx="16">
                  <c:v>4.4647609919025904E-3</c:v>
                </c:pt>
                <c:pt idx="17">
                  <c:v>1.7574505409571547E-4</c:v>
                </c:pt>
              </c:numCache>
            </c:numRef>
          </c:xVal>
          <c:yVal>
            <c:numRef>
              <c:f>'Ejercicio ALT. Diseño'!$Z$19:$Z$36</c:f>
              <c:numCache>
                <c:formatCode>0.000</c:formatCode>
                <c:ptCount val="18"/>
                <c:pt idx="0">
                  <c:v>0.13333333333333336</c:v>
                </c:pt>
                <c:pt idx="1">
                  <c:v>0.10338257840496169</c:v>
                </c:pt>
                <c:pt idx="2">
                  <c:v>0.10338257840496169</c:v>
                </c:pt>
                <c:pt idx="3">
                  <c:v>0.10338257840496168</c:v>
                </c:pt>
                <c:pt idx="4">
                  <c:v>7.3783925348520824E-2</c:v>
                </c:pt>
                <c:pt idx="5">
                  <c:v>7.3783925348520824E-2</c:v>
                </c:pt>
                <c:pt idx="6">
                  <c:v>7.378392534852081E-2</c:v>
                </c:pt>
                <c:pt idx="7">
                  <c:v>4.3775840894487925E-2</c:v>
                </c:pt>
                <c:pt idx="8">
                  <c:v>4.3775840894487925E-2</c:v>
                </c:pt>
                <c:pt idx="9">
                  <c:v>4.3775840894487918E-2</c:v>
                </c:pt>
                <c:pt idx="10">
                  <c:v>1.560290246478958E-2</c:v>
                </c:pt>
                <c:pt idx="11">
                  <c:v>1.560290246478958E-2</c:v>
                </c:pt>
                <c:pt idx="12">
                  <c:v>1.5602902464789577E-2</c:v>
                </c:pt>
                <c:pt idx="13">
                  <c:v>2.1979830750123758E-3</c:v>
                </c:pt>
                <c:pt idx="14">
                  <c:v>2.1979830750123758E-3</c:v>
                </c:pt>
                <c:pt idx="15">
                  <c:v>2.1979830750123762E-3</c:v>
                </c:pt>
                <c:pt idx="16">
                  <c:v>4.6612680608447666E-5</c:v>
                </c:pt>
                <c:pt idx="17">
                  <c:v>4.6612680608447666E-5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AC-4F88-8F31-A930FFE9A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96704"/>
        <c:axId val="205907072"/>
      </c:scatterChart>
      <c:scatterChart>
        <c:scatterStyle val="smoothMarker"/>
        <c:varyColors val="0"/>
        <c:ser>
          <c:idx val="0"/>
          <c:order val="0"/>
          <c:tx>
            <c:v>Rop</c:v>
          </c:tx>
          <c:xVal>
            <c:numRef>
              <c:f>'Ejercicio ALT. Diseño'!$N$17:$N$18</c:f>
              <c:numCache>
                <c:formatCode>0.000</c:formatCode>
                <c:ptCount val="2"/>
                <c:pt idx="0" formatCode="General">
                  <c:v>1.0101010101010102E-2</c:v>
                </c:pt>
                <c:pt idx="1">
                  <c:v>0.26589887235219167</c:v>
                </c:pt>
              </c:numCache>
            </c:numRef>
          </c:xVal>
          <c:yVal>
            <c:numRef>
              <c:f>'Ejercicio ALT. Diseño'!$O$17:$O$18</c:f>
              <c:numCache>
                <c:formatCode>0.000</c:formatCode>
                <c:ptCount val="2"/>
                <c:pt idx="0">
                  <c:v>5.0251256281407036E-3</c:v>
                </c:pt>
                <c:pt idx="1">
                  <c:v>0.13333333333333336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CAC-4F88-8F31-A930FFE9AA5C}"/>
            </c:ext>
          </c:extLst>
        </c:ser>
        <c:ser>
          <c:idx val="1"/>
          <c:order val="1"/>
          <c:tx>
            <c:v>Y*</c:v>
          </c:tx>
          <c:xVal>
            <c:numRef>
              <c:f>'Ejercicio ALT. Diseño'!$O$8:$O$13</c:f>
              <c:numCache>
                <c:formatCode>General</c:formatCode>
                <c:ptCount val="6"/>
                <c:pt idx="0">
                  <c:v>3.8291685865108108E-3</c:v>
                </c:pt>
                <c:pt idx="1">
                  <c:v>7.444099110765777E-2</c:v>
                </c:pt>
                <c:pt idx="2">
                  <c:v>0.14187830161571954</c:v>
                </c:pt>
                <c:pt idx="3">
                  <c:v>0.21264211622956014</c:v>
                </c:pt>
                <c:pt idx="4">
                  <c:v>0.28698479043306624</c:v>
                </c:pt>
                <c:pt idx="5">
                  <c:v>0.32558413000787856</c:v>
                </c:pt>
              </c:numCache>
            </c:numRef>
          </c:xVal>
          <c:yVal>
            <c:numRef>
              <c:f>'Ejercicio ALT. Diseño'!$P$8:$P$13</c:f>
              <c:numCache>
                <c:formatCode>0.000</c:formatCode>
                <c:ptCount val="6"/>
                <c:pt idx="0" formatCode="0.0E+00">
                  <c:v>3.4332236532258016E-5</c:v>
                </c:pt>
                <c:pt idx="1">
                  <c:v>1.1209616414336543E-2</c:v>
                </c:pt>
                <c:pt idx="2">
                  <c:v>4.1406291576022533E-2</c:v>
                </c:pt>
                <c:pt idx="3">
                  <c:v>7.7464642767234582E-2</c:v>
                </c:pt>
                <c:pt idx="4">
                  <c:v>0.11429976481165831</c:v>
                </c:pt>
                <c:pt idx="5">
                  <c:v>0.14000101127572434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CAC-4F88-8F31-A930FFE9A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96704"/>
        <c:axId val="205907072"/>
      </c:scatterChart>
      <c:valAx>
        <c:axId val="205896704"/>
        <c:scaling>
          <c:orientation val="minMax"/>
          <c:max val="0.30000000000000004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crossAx val="205907072"/>
        <c:crosses val="autoZero"/>
        <c:crossBetween val="midCat"/>
      </c:valAx>
      <c:valAx>
        <c:axId val="205907072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crossAx val="20589670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9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4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1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9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59ED-29E8-4165-986B-2C3DEDA7FAE4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DAC1-1BDA-44CD-8BA3-9D19DC4F44C8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A1B-0FFB-4376-8D93-8B38C4A0FC14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C608-C349-4A0B-A79C-EA1136640DF1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248A-8CC7-4ADB-8405-E15288C6E84D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23A9-2B59-4FCC-BD00-3F900208989D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97D-DD26-4ECA-A0E7-738B793F7391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AAEA-4FA7-4E67-AE33-AB8B2C2DAE07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B8856-21F4-4AB9-BD86-F42E0E21CAF5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E126-D60E-447E-9867-8321B487C33F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CB05-C37F-4270-9646-80DF7FE6AF92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615C-59E9-4C71-AE60-E750639A767D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8570-DA7E-420C-95AC-3061E0FEBBB1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6565-D030-4A70-B275-9DB8825B60F2}" type="datetime1">
              <a:rPr lang="en-US" smtClean="0"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B510-7F68-4CE8-A1E0-80BFA96FDD15}" type="datetime1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9F11-B488-40CF-8C4D-51AB16A51167}" type="datetime1">
              <a:rPr lang="en-US" smtClean="0"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E78A-0620-4F78-A9E0-195FA14B31B6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56ED-9D54-4179-8A2E-8E1F9A51E707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6180-4672-4DE8-8714-A57DF4B05253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B1F-0997-4BED-A2FA-04EC039FAB63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627-A009-482F-95F3-B2D95DD5EB0E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24BE-566A-4C7B-86AD-A309A87AD628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D98-AF57-4B07-A948-2B532DD3AAF1}" type="datetime1">
              <a:rPr lang="en-US" smtClean="0"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6C35-0E13-4436-9028-5BB2B97A08FD}" type="datetime1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D175-C360-4C73-9720-DEF46D672DCE}" type="datetime1">
              <a:rPr lang="en-US" smtClean="0"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436F-39C2-4B88-8D1E-CAA79CB6D63B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0F50-5308-4978-8639-8F81C7B092CE}" type="datetime1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6512-E186-4968-BD88-D9F5CC14907E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83B95B-2700-45BB-AE36-5C13DAB4C6D3}" type="datetime1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 1° Cuatrimestre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12.png"/><Relationship Id="rId21" Type="http://schemas.openxmlformats.org/officeDocument/2006/relationships/image" Target="../media/image88.png"/><Relationship Id="rId34" Type="http://schemas.openxmlformats.org/officeDocument/2006/relationships/image" Target="../media/image10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1.png"/><Relationship Id="rId38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102.png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40" Type="http://schemas.openxmlformats.org/officeDocument/2006/relationships/image" Target="../media/image113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36" Type="http://schemas.openxmlformats.org/officeDocument/2006/relationships/image" Target="../media/image6.sv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5.sv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4.png"/><Relationship Id="rId8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25.png"/><Relationship Id="rId21" Type="http://schemas.openxmlformats.org/officeDocument/2006/relationships/image" Target="../media/image88.png"/><Relationship Id="rId34" Type="http://schemas.openxmlformats.org/officeDocument/2006/relationships/image" Target="../media/image11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150.png"/><Relationship Id="rId38" Type="http://schemas.openxmlformats.org/officeDocument/2006/relationships/image" Target="../media/image1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2.jpe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109.png"/><Relationship Id="rId36" Type="http://schemas.openxmlformats.org/officeDocument/2006/relationships/image" Target="../media/image118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114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111.png"/><Relationship Id="rId35" Type="http://schemas.openxmlformats.org/officeDocument/2006/relationships/image" Target="../media/image117.png"/><Relationship Id="rId8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21" Type="http://schemas.openxmlformats.org/officeDocument/2006/relationships/image" Target="../media/image88.png"/><Relationship Id="rId34" Type="http://schemas.openxmlformats.org/officeDocument/2006/relationships/image" Target="../media/image132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126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119.png"/><Relationship Id="rId36" Type="http://schemas.openxmlformats.org/officeDocument/2006/relationships/image" Target="../media/image2.jpe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12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122.png"/><Relationship Id="rId35" Type="http://schemas.openxmlformats.org/officeDocument/2006/relationships/image" Target="../media/image133.png"/><Relationship Id="rId8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41.png"/><Relationship Id="rId26" Type="http://schemas.openxmlformats.org/officeDocument/2006/relationships/image" Target="../media/image30.png"/><Relationship Id="rId39" Type="http://schemas.openxmlformats.org/officeDocument/2006/relationships/image" Target="../media/image127.png"/><Relationship Id="rId34" Type="http://schemas.openxmlformats.org/officeDocument/2006/relationships/image" Target="../media/image38.png"/><Relationship Id="rId42" Type="http://schemas.openxmlformats.org/officeDocument/2006/relationships/image" Target="../media/image23.png"/><Relationship Id="rId7" Type="http://schemas.openxmlformats.org/officeDocument/2006/relationships/image" Target="../media/image136.png"/><Relationship Id="rId12" Type="http://schemas.openxmlformats.org/officeDocument/2006/relationships/image" Target="../media/image14.png"/><Relationship Id="rId17" Type="http://schemas.openxmlformats.org/officeDocument/2006/relationships/image" Target="../media/image140.png"/><Relationship Id="rId25" Type="http://schemas.openxmlformats.org/officeDocument/2006/relationships/image" Target="../media/image142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9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5.png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40" Type="http://schemas.openxmlformats.org/officeDocument/2006/relationships/image" Target="../media/image129.png"/><Relationship Id="rId5" Type="http://schemas.openxmlformats.org/officeDocument/2006/relationships/image" Target="../media/image134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1.png"/><Relationship Id="rId31" Type="http://schemas.openxmlformats.org/officeDocument/2006/relationships/image" Target="../media/image35.png"/><Relationship Id="rId44" Type="http://schemas.openxmlformats.org/officeDocument/2006/relationships/image" Target="../media/image2.jpeg"/><Relationship Id="rId4" Type="http://schemas.openxmlformats.org/officeDocument/2006/relationships/image" Target="../media/image44.png"/><Relationship Id="rId9" Type="http://schemas.openxmlformats.org/officeDocument/2006/relationships/image" Target="../media/image13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24.png"/><Relationship Id="rId8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41.png"/><Relationship Id="rId26" Type="http://schemas.openxmlformats.org/officeDocument/2006/relationships/image" Target="../media/image30.png"/><Relationship Id="rId39" Type="http://schemas.openxmlformats.org/officeDocument/2006/relationships/image" Target="../media/image131.png"/><Relationship Id="rId34" Type="http://schemas.openxmlformats.org/officeDocument/2006/relationships/image" Target="../media/image38.png"/><Relationship Id="rId7" Type="http://schemas.openxmlformats.org/officeDocument/2006/relationships/image" Target="../media/image136.png"/><Relationship Id="rId12" Type="http://schemas.openxmlformats.org/officeDocument/2006/relationships/image" Target="../media/image14.png"/><Relationship Id="rId17" Type="http://schemas.openxmlformats.org/officeDocument/2006/relationships/image" Target="../media/image140.png"/><Relationship Id="rId25" Type="http://schemas.openxmlformats.org/officeDocument/2006/relationships/image" Target="../media/image142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9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5.png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40" Type="http://schemas.openxmlformats.org/officeDocument/2006/relationships/image" Target="../media/image143.png"/><Relationship Id="rId45" Type="http://schemas.openxmlformats.org/officeDocument/2006/relationships/image" Target="../media/image2.jpeg"/><Relationship Id="rId5" Type="http://schemas.openxmlformats.org/officeDocument/2006/relationships/image" Target="../media/image134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1.png"/><Relationship Id="rId31" Type="http://schemas.openxmlformats.org/officeDocument/2006/relationships/image" Target="../media/image35.png"/><Relationship Id="rId44" Type="http://schemas.openxmlformats.org/officeDocument/2006/relationships/image" Target="../media/image24.png"/><Relationship Id="rId4" Type="http://schemas.openxmlformats.org/officeDocument/2006/relationships/image" Target="../media/image44.png"/><Relationship Id="rId9" Type="http://schemas.openxmlformats.org/officeDocument/2006/relationships/image" Target="../media/image13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23.png"/><Relationship Id="rId8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26" Type="http://schemas.openxmlformats.org/officeDocument/2006/relationships/image" Target="../media/image152.png"/><Relationship Id="rId39" Type="http://schemas.openxmlformats.org/officeDocument/2006/relationships/image" Target="../media/image144.png"/><Relationship Id="rId34" Type="http://schemas.openxmlformats.org/officeDocument/2006/relationships/image" Target="../media/image38.png"/><Relationship Id="rId17" Type="http://schemas.openxmlformats.org/officeDocument/2006/relationships/image" Target="../media/image151.png"/><Relationship Id="rId25" Type="http://schemas.openxmlformats.org/officeDocument/2006/relationships/image" Target="../media/image142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0.png"/><Relationship Id="rId29" Type="http://schemas.openxmlformats.org/officeDocument/2006/relationships/image" Target="../media/image33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40" Type="http://schemas.openxmlformats.org/officeDocument/2006/relationships/image" Target="../media/image130.png"/><Relationship Id="rId45" Type="http://schemas.openxmlformats.org/officeDocument/2006/relationships/image" Target="../media/image24.png"/><Relationship Id="rId5" Type="http://schemas.openxmlformats.org/officeDocument/2006/relationships/image" Target="../media/image149.png"/><Relationship Id="rId15" Type="http://schemas.openxmlformats.org/officeDocument/2006/relationships/image" Target="../media/image141.png"/><Relationship Id="rId28" Type="http://schemas.openxmlformats.org/officeDocument/2006/relationships/image" Target="../media/image32.png"/><Relationship Id="rId31" Type="http://schemas.openxmlformats.org/officeDocument/2006/relationships/image" Target="../media/image35.png"/><Relationship Id="rId44" Type="http://schemas.openxmlformats.org/officeDocument/2006/relationships/image" Target="../media/image23.png"/><Relationship Id="rId4" Type="http://schemas.openxmlformats.org/officeDocument/2006/relationships/image" Target="../media/image44.png"/><Relationship Id="rId14" Type="http://schemas.openxmlformats.org/officeDocument/2006/relationships/image" Target="../media/image140.png"/><Relationship Id="rId27" Type="http://schemas.openxmlformats.org/officeDocument/2006/relationships/image" Target="../media/image153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26" Type="http://schemas.openxmlformats.org/officeDocument/2006/relationships/image" Target="../media/image152.png"/><Relationship Id="rId39" Type="http://schemas.openxmlformats.org/officeDocument/2006/relationships/image" Target="../media/image23.png"/><Relationship Id="rId34" Type="http://schemas.openxmlformats.org/officeDocument/2006/relationships/image" Target="../media/image38.png"/><Relationship Id="rId42" Type="http://schemas.openxmlformats.org/officeDocument/2006/relationships/image" Target="../media/image106.png"/><Relationship Id="rId47" Type="http://schemas.openxmlformats.org/officeDocument/2006/relationships/image" Target="../media/image156.png"/><Relationship Id="rId12" Type="http://schemas.openxmlformats.org/officeDocument/2006/relationships/image" Target="../media/image160.png"/><Relationship Id="rId25" Type="http://schemas.openxmlformats.org/officeDocument/2006/relationships/image" Target="../media/image142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1.png"/><Relationship Id="rId29" Type="http://schemas.openxmlformats.org/officeDocument/2006/relationships/image" Target="../media/image33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40" Type="http://schemas.openxmlformats.org/officeDocument/2006/relationships/image" Target="../media/image24.png"/><Relationship Id="rId45" Type="http://schemas.openxmlformats.org/officeDocument/2006/relationships/image" Target="../media/image154.png"/><Relationship Id="rId5" Type="http://schemas.openxmlformats.org/officeDocument/2006/relationships/image" Target="../media/image149.png"/><Relationship Id="rId15" Type="http://schemas.openxmlformats.org/officeDocument/2006/relationships/image" Target="../media/image150.png"/><Relationship Id="rId28" Type="http://schemas.openxmlformats.org/officeDocument/2006/relationships/image" Target="../media/image32.png"/><Relationship Id="rId49" Type="http://schemas.openxmlformats.org/officeDocument/2006/relationships/image" Target="../media/image2.jpeg"/><Relationship Id="rId31" Type="http://schemas.openxmlformats.org/officeDocument/2006/relationships/image" Target="../media/image35.png"/><Relationship Id="rId44" Type="http://schemas.openxmlformats.org/officeDocument/2006/relationships/image" Target="../media/image1290.png"/><Relationship Id="rId4" Type="http://schemas.openxmlformats.org/officeDocument/2006/relationships/image" Target="../media/image44.png"/><Relationship Id="rId14" Type="http://schemas.openxmlformats.org/officeDocument/2006/relationships/image" Target="../media/image141.png"/><Relationship Id="rId27" Type="http://schemas.openxmlformats.org/officeDocument/2006/relationships/image" Target="../media/image153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148.png"/><Relationship Id="rId48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0.png"/><Relationship Id="rId26" Type="http://schemas.openxmlformats.org/officeDocument/2006/relationships/image" Target="../media/image24.png"/><Relationship Id="rId21" Type="http://schemas.openxmlformats.org/officeDocument/2006/relationships/image" Target="../media/image183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79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6.png"/><Relationship Id="rId5" Type="http://schemas.openxmlformats.org/officeDocument/2006/relationships/image" Target="../media/image149.png"/><Relationship Id="rId15" Type="http://schemas.openxmlformats.org/officeDocument/2006/relationships/image" Target="../media/image153.png"/><Relationship Id="rId23" Type="http://schemas.openxmlformats.org/officeDocument/2006/relationships/image" Target="../media/image185.png"/><Relationship Id="rId28" Type="http://schemas.openxmlformats.org/officeDocument/2006/relationships/image" Target="../media/image162.png"/><Relationship Id="rId10" Type="http://schemas.openxmlformats.org/officeDocument/2006/relationships/image" Target="../media/image174.png"/><Relationship Id="rId19" Type="http://schemas.openxmlformats.org/officeDocument/2006/relationships/image" Target="../media/image181.png"/><Relationship Id="rId4" Type="http://schemas.openxmlformats.org/officeDocument/2006/relationships/image" Target="../media/image44.png"/><Relationship Id="rId9" Type="http://schemas.openxmlformats.org/officeDocument/2006/relationships/image" Target="../media/image173.png"/><Relationship Id="rId14" Type="http://schemas.openxmlformats.org/officeDocument/2006/relationships/image" Target="../media/image152.png"/><Relationship Id="rId22" Type="http://schemas.openxmlformats.org/officeDocument/2006/relationships/image" Target="../media/image184.png"/><Relationship Id="rId27" Type="http://schemas.openxmlformats.org/officeDocument/2006/relationships/image" Target="../media/image15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180.png"/><Relationship Id="rId26" Type="http://schemas.openxmlformats.org/officeDocument/2006/relationships/image" Target="../media/image24.png"/><Relationship Id="rId21" Type="http://schemas.openxmlformats.org/officeDocument/2006/relationships/image" Target="../media/image183.png"/><Relationship Id="rId34" Type="http://schemas.openxmlformats.org/officeDocument/2006/relationships/image" Target="../media/image145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79.png"/><Relationship Id="rId25" Type="http://schemas.openxmlformats.org/officeDocument/2006/relationships/image" Target="../media/image23.png"/><Relationship Id="rId3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6.png"/><Relationship Id="rId32" Type="http://schemas.openxmlformats.org/officeDocument/2006/relationships/image" Target="../media/image158.png"/><Relationship Id="rId5" Type="http://schemas.openxmlformats.org/officeDocument/2006/relationships/image" Target="../media/image149.png"/><Relationship Id="rId15" Type="http://schemas.openxmlformats.org/officeDocument/2006/relationships/image" Target="../media/image153.png"/><Relationship Id="rId23" Type="http://schemas.openxmlformats.org/officeDocument/2006/relationships/image" Target="../media/image185.png"/><Relationship Id="rId28" Type="http://schemas.openxmlformats.org/officeDocument/2006/relationships/image" Target="../media/image164.png"/><Relationship Id="rId10" Type="http://schemas.openxmlformats.org/officeDocument/2006/relationships/image" Target="../media/image174.png"/><Relationship Id="rId19" Type="http://schemas.openxmlformats.org/officeDocument/2006/relationships/image" Target="../media/image181.png"/><Relationship Id="rId31" Type="http://schemas.openxmlformats.org/officeDocument/2006/relationships/image" Target="../media/image166.png"/><Relationship Id="rId4" Type="http://schemas.openxmlformats.org/officeDocument/2006/relationships/image" Target="../media/image44.png"/><Relationship Id="rId9" Type="http://schemas.openxmlformats.org/officeDocument/2006/relationships/image" Target="../media/image173.png"/><Relationship Id="rId14" Type="http://schemas.openxmlformats.org/officeDocument/2006/relationships/image" Target="../media/image152.png"/><Relationship Id="rId22" Type="http://schemas.openxmlformats.org/officeDocument/2006/relationships/image" Target="../media/image184.png"/><Relationship Id="rId27" Type="http://schemas.openxmlformats.org/officeDocument/2006/relationships/image" Target="../media/image163.png"/><Relationship Id="rId30" Type="http://schemas.openxmlformats.org/officeDocument/2006/relationships/image" Target="../media/image161.png"/><Relationship Id="rId8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0.png"/><Relationship Id="rId26" Type="http://schemas.openxmlformats.org/officeDocument/2006/relationships/image" Target="../media/image24.png"/><Relationship Id="rId21" Type="http://schemas.openxmlformats.org/officeDocument/2006/relationships/image" Target="../media/image183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79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6.png"/><Relationship Id="rId5" Type="http://schemas.openxmlformats.org/officeDocument/2006/relationships/image" Target="../media/image149.png"/><Relationship Id="rId15" Type="http://schemas.openxmlformats.org/officeDocument/2006/relationships/image" Target="../media/image153.png"/><Relationship Id="rId23" Type="http://schemas.openxmlformats.org/officeDocument/2006/relationships/image" Target="../media/image185.png"/><Relationship Id="rId28" Type="http://schemas.openxmlformats.org/officeDocument/2006/relationships/image" Target="../media/image2.jpeg"/><Relationship Id="rId10" Type="http://schemas.openxmlformats.org/officeDocument/2006/relationships/image" Target="../media/image174.png"/><Relationship Id="rId19" Type="http://schemas.openxmlformats.org/officeDocument/2006/relationships/image" Target="../media/image181.png"/><Relationship Id="rId4" Type="http://schemas.openxmlformats.org/officeDocument/2006/relationships/image" Target="../media/image44.png"/><Relationship Id="rId9" Type="http://schemas.openxmlformats.org/officeDocument/2006/relationships/image" Target="../media/image173.png"/><Relationship Id="rId14" Type="http://schemas.openxmlformats.org/officeDocument/2006/relationships/image" Target="../media/image152.png"/><Relationship Id="rId22" Type="http://schemas.openxmlformats.org/officeDocument/2006/relationships/image" Target="../media/image184.png"/><Relationship Id="rId27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9.sv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230.png"/><Relationship Id="rId21" Type="http://schemas.openxmlformats.org/officeDocument/2006/relationships/image" Target="../media/image250.png"/><Relationship Id="rId34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0.png"/><Relationship Id="rId29" Type="http://schemas.openxmlformats.org/officeDocument/2006/relationships/image" Target="../media/image33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2.jpe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1.png"/><Relationship Id="rId19" Type="http://schemas.openxmlformats.org/officeDocument/2006/relationships/image" Target="../media/image25.png"/><Relationship Id="rId31" Type="http://schemas.openxmlformats.org/officeDocument/2006/relationships/image" Target="../media/image35.png"/><Relationship Id="rId4" Type="http://schemas.openxmlformats.org/officeDocument/2006/relationships/image" Target="../media/image44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38.png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33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24" Type="http://schemas.openxmlformats.org/officeDocument/2006/relationships/image" Target="../media/image37.png"/><Relationship Id="rId32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49.png"/><Relationship Id="rId23" Type="http://schemas.openxmlformats.org/officeDocument/2006/relationships/image" Target="../media/image36.png"/><Relationship Id="rId28" Type="http://schemas.openxmlformats.org/officeDocument/2006/relationships/image" Target="../media/image53.png"/><Relationship Id="rId10" Type="http://schemas.openxmlformats.org/officeDocument/2006/relationships/image" Target="../media/image21.png"/><Relationship Id="rId19" Type="http://schemas.openxmlformats.org/officeDocument/2006/relationships/image" Target="../media/image32.png"/><Relationship Id="rId4" Type="http://schemas.openxmlformats.org/officeDocument/2006/relationships/image" Target="../media/image44.png"/><Relationship Id="rId9" Type="http://schemas.openxmlformats.org/officeDocument/2006/relationships/image" Target="../media/image20.png"/><Relationship Id="rId14" Type="http://schemas.openxmlformats.org/officeDocument/2006/relationships/image" Target="../media/image48.png"/><Relationship Id="rId22" Type="http://schemas.openxmlformats.org/officeDocument/2006/relationships/image" Target="../media/image35.png"/><Relationship Id="rId27" Type="http://schemas.openxmlformats.org/officeDocument/2006/relationships/image" Target="../media/image42.png"/><Relationship Id="rId30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62.png"/><Relationship Id="rId7" Type="http://schemas.openxmlformats.org/officeDocument/2006/relationships/image" Target="../media/image14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38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20" Type="http://schemas.openxmlformats.org/officeDocument/2006/relationships/image" Target="../media/image33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24" Type="http://schemas.openxmlformats.org/officeDocument/2006/relationships/image" Target="../media/image37.png"/><Relationship Id="rId32" Type="http://schemas.openxmlformats.org/officeDocument/2006/relationships/image" Target="../media/image60.png"/><Relationship Id="rId37" Type="http://schemas.openxmlformats.org/officeDocument/2006/relationships/image" Target="../media/image2.jpeg"/><Relationship Id="rId5" Type="http://schemas.openxmlformats.org/officeDocument/2006/relationships/image" Target="../media/image11.png"/><Relationship Id="rId15" Type="http://schemas.openxmlformats.org/officeDocument/2006/relationships/image" Target="../media/image49.png"/><Relationship Id="rId23" Type="http://schemas.openxmlformats.org/officeDocument/2006/relationships/image" Target="../media/image36.png"/><Relationship Id="rId28" Type="http://schemas.openxmlformats.org/officeDocument/2006/relationships/image" Target="../media/image56.png"/><Relationship Id="rId36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32.png"/><Relationship Id="rId31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20.png"/><Relationship Id="rId14" Type="http://schemas.openxmlformats.org/officeDocument/2006/relationships/image" Target="../media/image48.png"/><Relationship Id="rId22" Type="http://schemas.openxmlformats.org/officeDocument/2006/relationships/image" Target="../media/image35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Relationship Id="rId35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69.png"/><Relationship Id="rId7" Type="http://schemas.openxmlformats.org/officeDocument/2006/relationships/image" Target="../media/image14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38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20" Type="http://schemas.openxmlformats.org/officeDocument/2006/relationships/image" Target="../media/image33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24" Type="http://schemas.openxmlformats.org/officeDocument/2006/relationships/image" Target="../media/image37.png"/><Relationship Id="rId32" Type="http://schemas.openxmlformats.org/officeDocument/2006/relationships/image" Target="../media/image67.png"/><Relationship Id="rId37" Type="http://schemas.openxmlformats.org/officeDocument/2006/relationships/image" Target="../media/image2.jpeg"/><Relationship Id="rId5" Type="http://schemas.openxmlformats.org/officeDocument/2006/relationships/image" Target="../media/image11.png"/><Relationship Id="rId15" Type="http://schemas.openxmlformats.org/officeDocument/2006/relationships/image" Target="../media/image49.png"/><Relationship Id="rId23" Type="http://schemas.openxmlformats.org/officeDocument/2006/relationships/image" Target="../media/image36.png"/><Relationship Id="rId28" Type="http://schemas.openxmlformats.org/officeDocument/2006/relationships/image" Target="../media/image63.png"/><Relationship Id="rId36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32.png"/><Relationship Id="rId31" Type="http://schemas.openxmlformats.org/officeDocument/2006/relationships/image" Target="../media/image66.png"/><Relationship Id="rId4" Type="http://schemas.openxmlformats.org/officeDocument/2006/relationships/image" Target="../media/image44.png"/><Relationship Id="rId9" Type="http://schemas.openxmlformats.org/officeDocument/2006/relationships/image" Target="../media/image20.png"/><Relationship Id="rId14" Type="http://schemas.openxmlformats.org/officeDocument/2006/relationships/image" Target="../media/image48.png"/><Relationship Id="rId22" Type="http://schemas.openxmlformats.org/officeDocument/2006/relationships/image" Target="../media/image35.png"/><Relationship Id="rId27" Type="http://schemas.openxmlformats.org/officeDocument/2006/relationships/image" Target="../media/image42.png"/><Relationship Id="rId30" Type="http://schemas.openxmlformats.org/officeDocument/2006/relationships/image" Target="../media/image65.png"/><Relationship Id="rId35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21" Type="http://schemas.openxmlformats.org/officeDocument/2006/relationships/image" Target="../media/image88.png"/><Relationship Id="rId34" Type="http://schemas.openxmlformats.org/officeDocument/2006/relationships/image" Target="../media/image2.jpe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7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5386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4</a:t>
            </a:r>
            <a:r>
              <a:rPr lang="x-none" dirty="0"/>
              <a:t> – </a:t>
            </a:r>
            <a:r>
              <a:rPr lang="es-AR" dirty="0"/>
              <a:t>Absorción / Desorción</a:t>
            </a:r>
            <a:br>
              <a:rPr lang="x-none" dirty="0"/>
            </a:br>
            <a:r>
              <a:rPr lang="es-AR" dirty="0"/>
              <a:t>Problema 8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b="1" dirty="0"/>
              <a:t>1</a:t>
            </a:r>
            <a:r>
              <a:rPr lang="x-none" b="1" dirty="0"/>
              <a:t>° Cuatrimestre </a:t>
            </a:r>
            <a:r>
              <a:rPr lang="x-none" b="1"/>
              <a:t>- 202</a:t>
            </a:r>
            <a:r>
              <a:rPr lang="es-AR" b="1" dirty="0"/>
              <a:t>6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4325125" y="6035040"/>
            <a:ext cx="2130820" cy="704088"/>
          </a:xfrm>
          <a:prstGeom prst="rect">
            <a:avLst/>
          </a:prstGeom>
        </p:spPr>
      </p:pic>
      <p:pic>
        <p:nvPicPr>
          <p:cNvPr id="5" name="Imagen 2" descr="Nueva marca difusion - web">
            <a:extLst>
              <a:ext uri="{FF2B5EF4-FFF2-40B4-BE49-F238E27FC236}">
                <a16:creationId xmlns:a16="http://schemas.microsoft.com/office/drawing/2014/main" id="{77DBAE55-36F0-417D-87D7-C054706085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895366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895366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895366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371647" y="1411482"/>
            <a:ext cx="721397" cy="36018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599060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10047516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576934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41112" y="1051644"/>
            <a:ext cx="5959496" cy="40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General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661472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9059136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9060764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694824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724567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D8B3798E-55FB-4D09-BF8A-29B3C0707C90}"/>
              </a:ext>
            </a:extLst>
          </p:cNvPr>
          <p:cNvSpPr txBox="1">
            <a:spLocks/>
          </p:cNvSpPr>
          <p:nvPr/>
        </p:nvSpPr>
        <p:spPr>
          <a:xfrm>
            <a:off x="438911" y="1412097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7434058-4641-40BA-9538-B3C91536C87D}"/>
              </a:ext>
            </a:extLst>
          </p:cNvPr>
          <p:cNvSpPr txBox="1">
            <a:spLocks/>
          </p:cNvSpPr>
          <p:nvPr/>
        </p:nvSpPr>
        <p:spPr>
          <a:xfrm>
            <a:off x="438910" y="1855352"/>
            <a:ext cx="7545027" cy="122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Propiedades físicas constantes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Solamente el soluto se transfiere entre fases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Capacidades caloríficas del gas son muy pequeñas (OJO! esto no significa que no cambie de temperatura)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6F8301-9D21-4C72-AF35-75A4F5B8A9A4}"/>
                  </a:ext>
                </a:extLst>
              </p:cNvPr>
              <p:cNvSpPr/>
              <p:nvPr/>
            </p:nvSpPr>
            <p:spPr>
              <a:xfrm>
                <a:off x="102653" y="3521058"/>
                <a:ext cx="8558818" cy="41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6F8301-9D21-4C72-AF35-75A4F5B8A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" y="3521058"/>
                <a:ext cx="8558818" cy="4147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54DD81B-A06F-4C19-85B9-4252E73CC18B}"/>
                  </a:ext>
                </a:extLst>
              </p:cNvPr>
              <p:cNvSpPr/>
              <p:nvPr/>
            </p:nvSpPr>
            <p:spPr>
              <a:xfrm>
                <a:off x="2765914" y="4200475"/>
                <a:ext cx="3756541" cy="34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A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sz="1400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54DD81B-A06F-4C19-85B9-4252E73CC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914" y="4200475"/>
                <a:ext cx="3756541" cy="340478"/>
              </a:xfrm>
              <a:prstGeom prst="rect">
                <a:avLst/>
              </a:prstGeom>
              <a:blipFill>
                <a:blip r:embed="rId3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Close">
            <a:extLst>
              <a:ext uri="{FF2B5EF4-FFF2-40B4-BE49-F238E27FC236}">
                <a16:creationId xmlns:a16="http://schemas.microsoft.com/office/drawing/2014/main" id="{2BD1E24F-1E58-415E-BE9C-E80E7118C5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89642" y="3260058"/>
            <a:ext cx="1655998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7" name="Graphic 76" descr="Close">
            <a:extLst>
              <a:ext uri="{FF2B5EF4-FFF2-40B4-BE49-F238E27FC236}">
                <a16:creationId xmlns:a16="http://schemas.microsoft.com/office/drawing/2014/main" id="{2DAE2BE9-8011-43C0-80D5-36B8535D86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92504" y="3321313"/>
            <a:ext cx="1655998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7FDDB97-B400-4EF6-B7A7-67A867889A9C}"/>
                  </a:ext>
                </a:extLst>
              </p:cNvPr>
              <p:cNvSpPr/>
              <p:nvPr/>
            </p:nvSpPr>
            <p:spPr>
              <a:xfrm>
                <a:off x="780186" y="4642153"/>
                <a:ext cx="7203752" cy="41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AR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AR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7FDDB97-B400-4EF6-B7A7-67A867889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6" y="4642153"/>
                <a:ext cx="7203752" cy="4147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6D901A-E944-4C11-9589-95CDB4BA4CC2}"/>
                  </a:ext>
                </a:extLst>
              </p:cNvPr>
              <p:cNvSpPr/>
              <p:nvPr/>
            </p:nvSpPr>
            <p:spPr>
              <a:xfrm>
                <a:off x="780186" y="4649782"/>
                <a:ext cx="7203752" cy="41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s-A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s-A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A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AR" sz="1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sz="14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s-A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s-A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6D901A-E944-4C11-9589-95CDB4BA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6" y="4649782"/>
                <a:ext cx="7203752" cy="4147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319F0CB-FC09-4A86-8402-77B56A686FAF}"/>
                  </a:ext>
                </a:extLst>
              </p:cNvPr>
              <p:cNvSpPr/>
              <p:nvPr/>
            </p:nvSpPr>
            <p:spPr>
              <a:xfrm>
                <a:off x="4145508" y="5112927"/>
                <a:ext cx="3567130" cy="34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𝐵𝑀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4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319F0CB-FC09-4A86-8402-77B56A686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08" y="5112927"/>
                <a:ext cx="3567130" cy="340478"/>
              </a:xfrm>
              <a:prstGeom prst="rect">
                <a:avLst/>
              </a:prstGeom>
              <a:blipFill>
                <a:blip r:embed="rId35"/>
                <a:stretch>
                  <a:fillRect t="-89286" b="-15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Line arrow Straight">
            <a:extLst>
              <a:ext uri="{FF2B5EF4-FFF2-40B4-BE49-F238E27FC236}">
                <a16:creationId xmlns:a16="http://schemas.microsoft.com/office/drawing/2014/main" id="{5784A6BC-73BF-4B31-980A-F1D27A0A931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16200000">
            <a:off x="3663707" y="4870615"/>
            <a:ext cx="54857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494EF5-9D31-4143-AA71-C251FBD0FB4F}"/>
                  </a:ext>
                </a:extLst>
              </p:cNvPr>
              <p:cNvSpPr/>
              <p:nvPr/>
            </p:nvSpPr>
            <p:spPr>
              <a:xfrm>
                <a:off x="177489" y="5560047"/>
                <a:ext cx="8892627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4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AR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4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4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494EF5-9D31-4143-AA71-C251FBD0F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9" y="5560047"/>
                <a:ext cx="8892627" cy="41472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024D039-D391-47F6-9211-E5AD4BB09D49}"/>
                  </a:ext>
                </a:extLst>
              </p:cNvPr>
              <p:cNvSpPr txBox="1"/>
              <p:nvPr/>
            </p:nvSpPr>
            <p:spPr>
              <a:xfrm>
                <a:off x="10316753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024D039-D391-47F6-9211-E5AD4BB09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753" y="4342341"/>
                <a:ext cx="165355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BDD514B-299F-4563-8845-AD30EF44AE1D}"/>
                  </a:ext>
                </a:extLst>
              </p:cNvPr>
              <p:cNvSpPr txBox="1"/>
              <p:nvPr/>
            </p:nvSpPr>
            <p:spPr>
              <a:xfrm>
                <a:off x="10325967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BDD514B-299F-4563-8845-AD30EF44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967" y="3287227"/>
                <a:ext cx="1653555" cy="369332"/>
              </a:xfrm>
              <a:prstGeom prst="rect">
                <a:avLst/>
              </a:prstGeom>
              <a:blipFill>
                <a:blip r:embed="rId4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Imagen 77" descr="Nueva marca difusion - web">
            <a:extLst>
              <a:ext uri="{FF2B5EF4-FFF2-40B4-BE49-F238E27FC236}">
                <a16:creationId xmlns:a16="http://schemas.microsoft.com/office/drawing/2014/main" id="{DE646870-C10E-4DEC-ABF5-C004BEEFAB83}"/>
              </a:ext>
            </a:extLst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Marcador de número de diapositiva 14">
            <a:extLst>
              <a:ext uri="{FF2B5EF4-FFF2-40B4-BE49-F238E27FC236}">
                <a16:creationId xmlns:a16="http://schemas.microsoft.com/office/drawing/2014/main" id="{71C1BC98-F397-41F9-9B38-70D6E5BD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r>
              <a:rPr lang="en-US" sz="1600" b="1" dirty="0"/>
              <a:t>-</a:t>
            </a:r>
          </a:p>
        </p:txBody>
      </p:sp>
      <p:sp>
        <p:nvSpPr>
          <p:cNvPr id="86" name="Título 1">
            <a:extLst>
              <a:ext uri="{FF2B5EF4-FFF2-40B4-BE49-F238E27FC236}">
                <a16:creationId xmlns:a16="http://schemas.microsoft.com/office/drawing/2014/main" id="{2DCFA483-2C0B-4915-B29E-C232794F59BA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5A7C237A-13F6-1051-23DB-FA7333E0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0384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3" grpId="0"/>
      <p:bldP spid="65" grpId="0"/>
      <p:bldP spid="79" grpId="0"/>
      <p:bldP spid="80" grpId="0"/>
      <p:bldP spid="81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895366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895366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895366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371647" y="1411482"/>
            <a:ext cx="721397" cy="36018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599060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10047516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576934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661472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9059136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9060764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694824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724567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7434058-4641-40BA-9538-B3C91536C87D}"/>
              </a:ext>
            </a:extLst>
          </p:cNvPr>
          <p:cNvSpPr txBox="1">
            <a:spLocks/>
          </p:cNvSpPr>
          <p:nvPr/>
        </p:nvSpPr>
        <p:spPr>
          <a:xfrm>
            <a:off x="234284" y="2034575"/>
            <a:ext cx="5885969" cy="231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494EF5-9D31-4143-AA71-C251FBD0FB4F}"/>
                  </a:ext>
                </a:extLst>
              </p:cNvPr>
              <p:cNvSpPr/>
              <p:nvPr/>
            </p:nvSpPr>
            <p:spPr>
              <a:xfrm>
                <a:off x="427564" y="1426529"/>
                <a:ext cx="8442311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494EF5-9D31-4143-AA71-C251FBD0F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4" y="1426529"/>
                <a:ext cx="8442311" cy="4608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E538AF-BA97-4790-92CB-71686CA7A530}"/>
                  </a:ext>
                </a:extLst>
              </p:cNvPr>
              <p:cNvSpPr/>
              <p:nvPr/>
            </p:nvSpPr>
            <p:spPr>
              <a:xfrm>
                <a:off x="421657" y="1427992"/>
                <a:ext cx="8442311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E538AF-BA97-4790-92CB-71686CA7A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7" y="1427992"/>
                <a:ext cx="8442311" cy="4608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87CEF1-3338-47D6-8301-464B2EE21B8C}"/>
                  </a:ext>
                </a:extLst>
              </p:cNvPr>
              <p:cNvSpPr/>
              <p:nvPr/>
            </p:nvSpPr>
            <p:spPr>
              <a:xfrm>
                <a:off x="767551" y="2035063"/>
                <a:ext cx="7671331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−∆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87CEF1-3338-47D6-8301-464B2EE21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51" y="2035063"/>
                <a:ext cx="7671331" cy="4608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586C2CC-95FD-4E38-BB58-224ED2F87CE6}"/>
                  </a:ext>
                </a:extLst>
              </p:cNvPr>
              <p:cNvSpPr/>
              <p:nvPr/>
            </p:nvSpPr>
            <p:spPr>
              <a:xfrm>
                <a:off x="767550" y="2031830"/>
                <a:ext cx="7671331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−∆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586C2CC-95FD-4E38-BB58-224ED2F87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50" y="2031830"/>
                <a:ext cx="7671331" cy="4608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8934E2-85CF-4160-9B83-D4E5A2B50261}"/>
                  </a:ext>
                </a:extLst>
              </p:cNvPr>
              <p:cNvSpPr/>
              <p:nvPr/>
            </p:nvSpPr>
            <p:spPr>
              <a:xfrm>
                <a:off x="7178098" y="4212374"/>
                <a:ext cx="12051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BM desde tope hasta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s-ES" sz="120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78934E2-85CF-4160-9B83-D4E5A2B50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98" y="4212374"/>
                <a:ext cx="1205138" cy="523220"/>
              </a:xfrm>
              <a:prstGeom prst="rect">
                <a:avLst/>
              </a:prstGeom>
              <a:blipFill>
                <a:blip r:embed="rId32"/>
                <a:stretch>
                  <a:fillRect l="-1523" t="-2326" b="-116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333E95-BE96-433A-9212-463281DDDBED}"/>
                  </a:ext>
                </a:extLst>
              </p:cNvPr>
              <p:cNvSpPr/>
              <p:nvPr/>
            </p:nvSpPr>
            <p:spPr>
              <a:xfrm>
                <a:off x="775809" y="2634343"/>
                <a:ext cx="7777385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sz="16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s-AR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𝑠𝑣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s-AR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sz="1600">
                                    <a:latin typeface="Cambria Math" panose="02040503050406030204" pitchFamily="18" charset="0"/>
                                  </a:rPr>
                                  <m:t>−∆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333E95-BE96-433A-9212-463281DDD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9" y="2634343"/>
                <a:ext cx="7777385" cy="4608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CBFB8D-BD21-4080-B29C-A2CFB8C84526}"/>
                  </a:ext>
                </a:extLst>
              </p:cNvPr>
              <p:cNvSpPr/>
              <p:nvPr/>
            </p:nvSpPr>
            <p:spPr>
              <a:xfrm>
                <a:off x="1705166" y="3378111"/>
                <a:ext cx="5207964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AR" sz="16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CBFB8D-BD21-4080-B29C-A2CFB8C84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66" y="3378111"/>
                <a:ext cx="5207964" cy="73712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208950-9D4F-4AAD-A6E2-D4763759FBB4}"/>
                  </a:ext>
                </a:extLst>
              </p:cNvPr>
              <p:cNvSpPr/>
              <p:nvPr/>
            </p:nvSpPr>
            <p:spPr>
              <a:xfrm>
                <a:off x="1895361" y="4408910"/>
                <a:ext cx="4758610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208950-9D4F-4AAD-A6E2-D4763759F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61" y="4408910"/>
                <a:ext cx="4758610" cy="73712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CEA1994-628C-4C31-A5AD-CBEE64B2F2D7}"/>
              </a:ext>
            </a:extLst>
          </p:cNvPr>
          <p:cNvSpPr/>
          <p:nvPr/>
        </p:nvSpPr>
        <p:spPr>
          <a:xfrm rot="1029739" flipV="1">
            <a:off x="6359931" y="3999946"/>
            <a:ext cx="614065" cy="980080"/>
          </a:xfrm>
          <a:custGeom>
            <a:avLst/>
            <a:gdLst>
              <a:gd name="connsiteX0" fmla="*/ 195309 w 554015"/>
              <a:gd name="connsiteY0" fmla="*/ 0 h 701335"/>
              <a:gd name="connsiteX1" fmla="*/ 550416 w 554015"/>
              <a:gd name="connsiteY1" fmla="*/ 390617 h 701335"/>
              <a:gd name="connsiteX2" fmla="*/ 0 w 554015"/>
              <a:gd name="connsiteY2" fmla="*/ 701335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015" h="701335">
                <a:moveTo>
                  <a:pt x="195309" y="0"/>
                </a:moveTo>
                <a:cubicBezTo>
                  <a:pt x="389138" y="136864"/>
                  <a:pt x="582968" y="273728"/>
                  <a:pt x="550416" y="390617"/>
                </a:cubicBezTo>
                <a:cubicBezTo>
                  <a:pt x="517865" y="507506"/>
                  <a:pt x="258932" y="604420"/>
                  <a:pt x="0" y="701335"/>
                </a:cubicBezTo>
              </a:path>
            </a:pathLst>
          </a:custGeom>
          <a:noFill/>
          <a:ln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4E27F9D-33CB-44B6-A240-CA60E7EF98B9}"/>
                  </a:ext>
                </a:extLst>
              </p:cNvPr>
              <p:cNvSpPr/>
              <p:nvPr/>
            </p:nvSpPr>
            <p:spPr>
              <a:xfrm>
                <a:off x="1905788" y="4412084"/>
                <a:ext cx="4758610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es-A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4E27F9D-33CB-44B6-A240-CA60E7EF9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88" y="4412084"/>
                <a:ext cx="4758610" cy="73712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CB646B-47B6-44E1-9BDC-6B184AE86F52}"/>
                  </a:ext>
                </a:extLst>
              </p:cNvPr>
              <p:cNvSpPr/>
              <p:nvPr/>
            </p:nvSpPr>
            <p:spPr>
              <a:xfrm>
                <a:off x="1912381" y="5342479"/>
                <a:ext cx="4758610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CB646B-47B6-44E1-9BDC-6B184AE86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81" y="5342479"/>
                <a:ext cx="4758610" cy="73712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7583065-2752-4085-A6F0-0B3B72F3820C}"/>
                  </a:ext>
                </a:extLst>
              </p:cNvPr>
              <p:cNvSpPr txBox="1"/>
              <p:nvPr/>
            </p:nvSpPr>
            <p:spPr>
              <a:xfrm>
                <a:off x="10307877" y="4368975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7583065-2752-4085-A6F0-0B3B72F3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877" y="4368975"/>
                <a:ext cx="165355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6290D99-7180-4790-A531-3A47512F0AB9}"/>
                  </a:ext>
                </a:extLst>
              </p:cNvPr>
              <p:cNvSpPr txBox="1"/>
              <p:nvPr/>
            </p:nvSpPr>
            <p:spPr>
              <a:xfrm>
                <a:off x="10317091" y="331386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6290D99-7180-4790-A531-3A47512F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91" y="3313861"/>
                <a:ext cx="1653555" cy="369332"/>
              </a:xfrm>
              <a:prstGeom prst="rect">
                <a:avLst/>
              </a:prstGeom>
              <a:blipFill>
                <a:blip r:embed="rId3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n 64" descr="Nueva marca difusion - web">
            <a:extLst>
              <a:ext uri="{FF2B5EF4-FFF2-40B4-BE49-F238E27FC236}">
                <a16:creationId xmlns:a16="http://schemas.microsoft.com/office/drawing/2014/main" id="{5B40A990-D9D6-4B31-ACA1-A7E8F7C1974E}"/>
              </a:ext>
            </a:extLst>
          </p:cNvPr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Marcador de número de diapositiva 14">
            <a:extLst>
              <a:ext uri="{FF2B5EF4-FFF2-40B4-BE49-F238E27FC236}">
                <a16:creationId xmlns:a16="http://schemas.microsoft.com/office/drawing/2014/main" id="{5430CBA2-5A77-4E78-8D6A-686D5B0A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r>
              <a:rPr lang="en-US" sz="1600" b="1" dirty="0"/>
              <a:t>-</a:t>
            </a:r>
          </a:p>
        </p:txBody>
      </p:sp>
      <p:sp>
        <p:nvSpPr>
          <p:cNvPr id="80" name="Marcador de contenido 2">
            <a:extLst>
              <a:ext uri="{FF2B5EF4-FFF2-40B4-BE49-F238E27FC236}">
                <a16:creationId xmlns:a16="http://schemas.microsoft.com/office/drawing/2014/main" id="{E0EED799-C432-4433-BBC1-364D2DA10866}"/>
              </a:ext>
            </a:extLst>
          </p:cNvPr>
          <p:cNvSpPr txBox="1">
            <a:spLocks/>
          </p:cNvSpPr>
          <p:nvPr/>
        </p:nvSpPr>
        <p:spPr>
          <a:xfrm>
            <a:off x="441112" y="1051644"/>
            <a:ext cx="5959496" cy="40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General</a:t>
            </a:r>
          </a:p>
        </p:txBody>
      </p:sp>
      <p:sp>
        <p:nvSpPr>
          <p:cNvPr id="81" name="Título 1">
            <a:extLst>
              <a:ext uri="{FF2B5EF4-FFF2-40B4-BE49-F238E27FC236}">
                <a16:creationId xmlns:a16="http://schemas.microsoft.com/office/drawing/2014/main" id="{B8256065-E247-4BF2-8457-AAE7511C9583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75E96110-8FBC-B98F-3B15-3507DDA3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889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6" grpId="0"/>
      <p:bldP spid="78" grpId="0"/>
      <p:bldP spid="82" grpId="0"/>
      <p:bldP spid="84" grpId="0"/>
      <p:bldP spid="85" grpId="0"/>
      <p:bldP spid="3" grpId="0" animBg="1"/>
      <p:bldP spid="4" grpId="0" animBg="1"/>
      <p:bldP spid="4" grpId="1" animBg="1"/>
      <p:bldP spid="86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895366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895366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895366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371647" y="1411482"/>
            <a:ext cx="721397" cy="36018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599060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10047516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576934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661472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9059136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9060764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694824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724567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D8B3798E-55FB-4D09-BF8A-29B3C0707C90}"/>
              </a:ext>
            </a:extLst>
          </p:cNvPr>
          <p:cNvSpPr txBox="1">
            <a:spLocks/>
          </p:cNvSpPr>
          <p:nvPr/>
        </p:nvSpPr>
        <p:spPr>
          <a:xfrm>
            <a:off x="438911" y="1439886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CB646B-47B6-44E1-9BDC-6B184AE86F52}"/>
                  </a:ext>
                </a:extLst>
              </p:cNvPr>
              <p:cNvSpPr/>
              <p:nvPr/>
            </p:nvSpPr>
            <p:spPr>
              <a:xfrm>
                <a:off x="1425550" y="2621431"/>
                <a:ext cx="5171096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CB646B-47B6-44E1-9BDC-6B184AE86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50" y="2621431"/>
                <a:ext cx="5171096" cy="73712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Marcador de contenido 2">
                <a:extLst>
                  <a:ext uri="{FF2B5EF4-FFF2-40B4-BE49-F238E27FC236}">
                    <a16:creationId xmlns:a16="http://schemas.microsoft.com/office/drawing/2014/main" id="{422AC06A-139E-4C52-AA5C-DCB1FEA49A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911" y="1822943"/>
                <a:ext cx="5885969" cy="717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Hipótesis de Método Simplificado. Solución General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Solución Diluida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s-E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>
                          <m:sSubPr>
                            <m:ctrlP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Marcador de contenido 2">
                <a:extLst>
                  <a:ext uri="{FF2B5EF4-FFF2-40B4-BE49-F238E27FC236}">
                    <a16:creationId xmlns:a16="http://schemas.microsoft.com/office/drawing/2014/main" id="{422AC06A-139E-4C52-AA5C-DCB1FEA49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" y="1822943"/>
                <a:ext cx="5885969" cy="717513"/>
              </a:xfrm>
              <a:prstGeom prst="rect">
                <a:avLst/>
              </a:prstGeom>
              <a:blipFill>
                <a:blip r:embed="rId29"/>
                <a:stretch>
                  <a:fillRect t="-4237" b="-135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E98AA7-9AE5-4747-B65E-9A8F0CCC1F68}"/>
                  </a:ext>
                </a:extLst>
              </p:cNvPr>
              <p:cNvSpPr/>
              <p:nvPr/>
            </p:nvSpPr>
            <p:spPr>
              <a:xfrm>
                <a:off x="1722180" y="3671548"/>
                <a:ext cx="4988417" cy="737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E98AA7-9AE5-4747-B65E-9A8F0CCC1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80" y="3671548"/>
                <a:ext cx="4988417" cy="73712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663560A-82FC-4405-AD21-CF186ED70BDE}"/>
              </a:ext>
            </a:extLst>
          </p:cNvPr>
          <p:cNvSpPr/>
          <p:nvPr/>
        </p:nvSpPr>
        <p:spPr>
          <a:xfrm rot="1029739" flipV="1">
            <a:off x="6469015" y="3154327"/>
            <a:ext cx="361966" cy="780154"/>
          </a:xfrm>
          <a:custGeom>
            <a:avLst/>
            <a:gdLst>
              <a:gd name="connsiteX0" fmla="*/ 195309 w 554015"/>
              <a:gd name="connsiteY0" fmla="*/ 0 h 701335"/>
              <a:gd name="connsiteX1" fmla="*/ 550416 w 554015"/>
              <a:gd name="connsiteY1" fmla="*/ 390617 h 701335"/>
              <a:gd name="connsiteX2" fmla="*/ 0 w 554015"/>
              <a:gd name="connsiteY2" fmla="*/ 701335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015" h="701335">
                <a:moveTo>
                  <a:pt x="195309" y="0"/>
                </a:moveTo>
                <a:cubicBezTo>
                  <a:pt x="389138" y="136864"/>
                  <a:pt x="582968" y="273728"/>
                  <a:pt x="550416" y="390617"/>
                </a:cubicBezTo>
                <a:cubicBezTo>
                  <a:pt x="517865" y="507506"/>
                  <a:pt x="258932" y="604420"/>
                  <a:pt x="0" y="701335"/>
                </a:cubicBezTo>
              </a:path>
            </a:pathLst>
          </a:custGeom>
          <a:noFill/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31C49B-5410-462B-A61C-57F2FDC543E6}"/>
                  </a:ext>
                </a:extLst>
              </p:cNvPr>
              <p:cNvSpPr/>
              <p:nvPr/>
            </p:nvSpPr>
            <p:spPr>
              <a:xfrm>
                <a:off x="7060404" y="3599083"/>
                <a:ext cx="10219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31C49B-5410-462B-A61C-57F2FDC5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04" y="3599083"/>
                <a:ext cx="102194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FAB0B79-BB27-4B10-B8BC-CEC24D1C3DB4}"/>
              </a:ext>
            </a:extLst>
          </p:cNvPr>
          <p:cNvSpPr/>
          <p:nvPr/>
        </p:nvSpPr>
        <p:spPr>
          <a:xfrm rot="1765643" flipV="1">
            <a:off x="5499581" y="4419991"/>
            <a:ext cx="364152" cy="950859"/>
          </a:xfrm>
          <a:custGeom>
            <a:avLst/>
            <a:gdLst>
              <a:gd name="connsiteX0" fmla="*/ 195309 w 554015"/>
              <a:gd name="connsiteY0" fmla="*/ 0 h 701335"/>
              <a:gd name="connsiteX1" fmla="*/ 550416 w 554015"/>
              <a:gd name="connsiteY1" fmla="*/ 390617 h 701335"/>
              <a:gd name="connsiteX2" fmla="*/ 0 w 554015"/>
              <a:gd name="connsiteY2" fmla="*/ 701335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015" h="701335">
                <a:moveTo>
                  <a:pt x="195309" y="0"/>
                </a:moveTo>
                <a:cubicBezTo>
                  <a:pt x="389138" y="136864"/>
                  <a:pt x="582968" y="273728"/>
                  <a:pt x="550416" y="390617"/>
                </a:cubicBezTo>
                <a:cubicBezTo>
                  <a:pt x="517865" y="507506"/>
                  <a:pt x="258932" y="604420"/>
                  <a:pt x="0" y="701335"/>
                </a:cubicBezTo>
              </a:path>
            </a:pathLst>
          </a:custGeom>
          <a:noFill/>
          <a:ln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C5BAC04-3B15-44F4-90B1-3C7F66273C4B}"/>
                  </a:ext>
                </a:extLst>
              </p:cNvPr>
              <p:cNvSpPr/>
              <p:nvPr/>
            </p:nvSpPr>
            <p:spPr>
              <a:xfrm>
                <a:off x="6005429" y="4741484"/>
                <a:ext cx="907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C5BAC04-3B15-44F4-90B1-3C7F66273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29" y="4741484"/>
                <a:ext cx="907493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44506E83-F3D9-4B9B-B7EE-47A3B7EF94A7}"/>
              </a:ext>
            </a:extLst>
          </p:cNvPr>
          <p:cNvSpPr/>
          <p:nvPr/>
        </p:nvSpPr>
        <p:spPr>
          <a:xfrm>
            <a:off x="3177268" y="3599083"/>
            <a:ext cx="948403" cy="896853"/>
          </a:xfrm>
          <a:prstGeom prst="ellipse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434A39-890F-4CD9-B57A-8588EAEB98D8}"/>
              </a:ext>
            </a:extLst>
          </p:cNvPr>
          <p:cNvSpPr/>
          <p:nvPr/>
        </p:nvSpPr>
        <p:spPr>
          <a:xfrm>
            <a:off x="4940200" y="4022325"/>
            <a:ext cx="860858" cy="433629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E4B6D96-1A5A-481B-83DB-35372BC5ABC9}"/>
                  </a:ext>
                </a:extLst>
              </p:cNvPr>
              <p:cNvSpPr/>
              <p:nvPr/>
            </p:nvSpPr>
            <p:spPr>
              <a:xfrm>
                <a:off x="2925376" y="5095412"/>
                <a:ext cx="2371418" cy="665823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E4B6D96-1A5A-481B-83DB-35372BC5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6" y="5095412"/>
                <a:ext cx="2371418" cy="66582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72A5299-53CB-47E7-A7DD-AC224955C8CF}"/>
                  </a:ext>
                </a:extLst>
              </p:cNvPr>
              <p:cNvSpPr txBox="1"/>
              <p:nvPr/>
            </p:nvSpPr>
            <p:spPr>
              <a:xfrm>
                <a:off x="10307879" y="4351219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72A5299-53CB-47E7-A7DD-AC224955C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879" y="4351219"/>
                <a:ext cx="165355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6EF38D0-C15F-4123-86E9-5B9B2218392B}"/>
                  </a:ext>
                </a:extLst>
              </p:cNvPr>
              <p:cNvSpPr txBox="1"/>
              <p:nvPr/>
            </p:nvSpPr>
            <p:spPr>
              <a:xfrm>
                <a:off x="10317093" y="3296105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6EF38D0-C15F-4123-86E9-5B9B22183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93" y="3296105"/>
                <a:ext cx="1653555" cy="369332"/>
              </a:xfrm>
              <a:prstGeom prst="rect">
                <a:avLst/>
              </a:prstGeom>
              <a:blipFill>
                <a:blip r:embed="rId3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Imagen 76" descr="Nueva marca difusion - web">
            <a:extLst>
              <a:ext uri="{FF2B5EF4-FFF2-40B4-BE49-F238E27FC236}">
                <a16:creationId xmlns:a16="http://schemas.microsoft.com/office/drawing/2014/main" id="{2ED84060-1DD5-4700-9078-C445DD678CB9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Marcador de número de diapositiva 14">
            <a:extLst>
              <a:ext uri="{FF2B5EF4-FFF2-40B4-BE49-F238E27FC236}">
                <a16:creationId xmlns:a16="http://schemas.microsoft.com/office/drawing/2014/main" id="{6691E6EF-93A9-404F-8931-647AA1B4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r>
              <a:rPr lang="en-US" sz="1600" b="1" dirty="0"/>
              <a:t>-</a:t>
            </a:r>
          </a:p>
        </p:txBody>
      </p:sp>
      <p:sp>
        <p:nvSpPr>
          <p:cNvPr id="83" name="Marcador de contenido 2">
            <a:extLst>
              <a:ext uri="{FF2B5EF4-FFF2-40B4-BE49-F238E27FC236}">
                <a16:creationId xmlns:a16="http://schemas.microsoft.com/office/drawing/2014/main" id="{2E466C4E-8D1A-486C-B4EA-8989C3D632FD}"/>
              </a:ext>
            </a:extLst>
          </p:cNvPr>
          <p:cNvSpPr txBox="1">
            <a:spLocks/>
          </p:cNvSpPr>
          <p:nvPr/>
        </p:nvSpPr>
        <p:spPr>
          <a:xfrm>
            <a:off x="441112" y="1051644"/>
            <a:ext cx="5959496" cy="40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Diluida</a:t>
            </a:r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DADCF9D6-6E47-4350-821E-DE618050E072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0BE043A0-60AA-2A29-686C-AA0C4499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6830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5" grpId="0" animBg="1"/>
      <p:bldP spid="79" grpId="0" animBg="1"/>
      <p:bldP spid="9" grpId="0"/>
      <p:bldP spid="80" grpId="0" animBg="1"/>
      <p:bldP spid="81" grpId="0"/>
      <p:bldP spid="19" grpId="0" animBg="1"/>
      <p:bldP spid="87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/>
              <p:nvPr/>
            </p:nvSpPr>
            <p:spPr>
              <a:xfrm>
                <a:off x="10085370" y="5362850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70" y="5362850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/>
              <p:nvPr/>
            </p:nvSpPr>
            <p:spPr>
              <a:xfrm>
                <a:off x="10085370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70" y="4962390"/>
                <a:ext cx="5003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/>
              <p:nvPr/>
            </p:nvSpPr>
            <p:spPr>
              <a:xfrm>
                <a:off x="7219254" y="574106"/>
                <a:ext cx="444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574106"/>
                <a:ext cx="4442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/>
              <p:nvPr/>
            </p:nvSpPr>
            <p:spPr>
              <a:xfrm>
                <a:off x="10660728" y="940562"/>
                <a:ext cx="450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0562"/>
                <a:ext cx="45070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/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/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/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/>
              <p:nvPr/>
            </p:nvSpPr>
            <p:spPr>
              <a:xfrm>
                <a:off x="9898620" y="922294"/>
                <a:ext cx="46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922294"/>
                <a:ext cx="4683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3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3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3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3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Marcador de contenido 2">
            <a:extLst>
              <a:ext uri="{FF2B5EF4-FFF2-40B4-BE49-F238E27FC236}">
                <a16:creationId xmlns:a16="http://schemas.microsoft.com/office/drawing/2014/main" id="{87000404-147A-4C21-B33B-68102258FA9B}"/>
              </a:ext>
            </a:extLst>
          </p:cNvPr>
          <p:cNvSpPr txBox="1">
            <a:spLocks/>
          </p:cNvSpPr>
          <p:nvPr/>
        </p:nvSpPr>
        <p:spPr>
          <a:xfrm>
            <a:off x="444610" y="1219718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D1C1B9-DBDA-4BAF-A350-7A347252668F}"/>
                  </a:ext>
                </a:extLst>
              </p:cNvPr>
              <p:cNvSpPr/>
              <p:nvPr/>
            </p:nvSpPr>
            <p:spPr>
              <a:xfrm>
                <a:off x="1586115" y="2068501"/>
                <a:ext cx="5285806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D1C1B9-DBDA-4BAF-A350-7A3472526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15" y="2068501"/>
                <a:ext cx="5285806" cy="73712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AA077B18-E933-418D-AF6F-CBD4EC0FB0AF}"/>
              </a:ext>
            </a:extLst>
          </p:cNvPr>
          <p:cNvSpPr txBox="1">
            <a:spLocks/>
          </p:cNvSpPr>
          <p:nvPr/>
        </p:nvSpPr>
        <p:spPr>
          <a:xfrm>
            <a:off x="444610" y="3115489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Diluida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E3351F6-23FA-44F8-9492-218AE06EB440}"/>
                  </a:ext>
                </a:extLst>
              </p:cNvPr>
              <p:cNvSpPr/>
              <p:nvPr/>
            </p:nvSpPr>
            <p:spPr>
              <a:xfrm>
                <a:off x="3005254" y="3841120"/>
                <a:ext cx="2486129" cy="66582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</m:den>
                      </m:f>
                      <m:r>
                        <a:rPr lang="es-A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E3351F6-23FA-44F8-9492-218AE06EB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54" y="3841120"/>
                <a:ext cx="2486129" cy="66582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5EC2F5-883F-4F6B-AA32-498811FA05C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5EC2F5-883F-4F6B-AA32-498811FA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1CA23DF-2BFA-4F55-9D02-295673859EBF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1CA23DF-2BFA-4F55-9D02-29567385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4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Imagen 76" descr="Nueva marca difusion - web">
            <a:extLst>
              <a:ext uri="{FF2B5EF4-FFF2-40B4-BE49-F238E27FC236}">
                <a16:creationId xmlns:a16="http://schemas.microsoft.com/office/drawing/2014/main" id="{892FF990-3101-4675-89AA-72397E423FFC}"/>
              </a:ext>
            </a:extLst>
          </p:cNvPr>
          <p:cNvPicPr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Marcador de número de diapositiva 14">
            <a:extLst>
              <a:ext uri="{FF2B5EF4-FFF2-40B4-BE49-F238E27FC236}">
                <a16:creationId xmlns:a16="http://schemas.microsoft.com/office/drawing/2014/main" id="{74CB1D8E-AF42-4BA4-A508-F393A9F0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r>
              <a:rPr lang="en-US" sz="1600" b="1" dirty="0"/>
              <a:t>-</a:t>
            </a:r>
          </a:p>
        </p:txBody>
      </p:sp>
      <p:sp>
        <p:nvSpPr>
          <p:cNvPr id="85" name="Título 1">
            <a:extLst>
              <a:ext uri="{FF2B5EF4-FFF2-40B4-BE49-F238E27FC236}">
                <a16:creationId xmlns:a16="http://schemas.microsoft.com/office/drawing/2014/main" id="{462070FD-C66D-4BC5-9AD4-CB7472BC1D72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62DD8F9D-5BEC-CFA7-A22F-C3BD3ED8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9530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8" grpId="0" animBg="1"/>
      <p:bldP spid="81" grpId="0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/>
              <p:nvPr/>
            </p:nvSpPr>
            <p:spPr>
              <a:xfrm>
                <a:off x="10085370" y="5362850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70" y="5362850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/>
              <p:nvPr/>
            </p:nvSpPr>
            <p:spPr>
              <a:xfrm>
                <a:off x="10085370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70" y="4962390"/>
                <a:ext cx="5003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/>
              <p:nvPr/>
            </p:nvSpPr>
            <p:spPr>
              <a:xfrm>
                <a:off x="7219254" y="574106"/>
                <a:ext cx="444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AR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574106"/>
                <a:ext cx="4442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/>
              <p:nvPr/>
            </p:nvSpPr>
            <p:spPr>
              <a:xfrm>
                <a:off x="10660728" y="940562"/>
                <a:ext cx="450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0562"/>
                <a:ext cx="45070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/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/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/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/>
              <p:nvPr/>
            </p:nvSpPr>
            <p:spPr>
              <a:xfrm>
                <a:off x="9898620" y="922294"/>
                <a:ext cx="46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922294"/>
                <a:ext cx="4683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3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3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3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3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AA077B18-E933-418D-AF6F-CBD4EC0FB0AF}"/>
              </a:ext>
            </a:extLst>
          </p:cNvPr>
          <p:cNvSpPr txBox="1">
            <a:spLocks/>
          </p:cNvSpPr>
          <p:nvPr/>
        </p:nvSpPr>
        <p:spPr>
          <a:xfrm>
            <a:off x="420183" y="3106446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Solución Diluida</a:t>
            </a: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B6E8D9CD-D493-4B95-9BB3-5FEFA19B6483}"/>
              </a:ext>
            </a:extLst>
          </p:cNvPr>
          <p:cNvSpPr txBox="1">
            <a:spLocks/>
          </p:cNvSpPr>
          <p:nvPr/>
        </p:nvSpPr>
        <p:spPr>
          <a:xfrm>
            <a:off x="449072" y="3510985"/>
            <a:ext cx="1278128" cy="32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1C9E8-E429-47AC-A024-AAFF91DF427D}"/>
                  </a:ext>
                </a:extLst>
              </p:cNvPr>
              <p:cNvSpPr txBox="1"/>
              <p:nvPr/>
            </p:nvSpPr>
            <p:spPr>
              <a:xfrm>
                <a:off x="724103" y="3984530"/>
                <a:ext cx="2572051" cy="201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=0,38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𝑘𝑚𝑜𝑙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𝑘𝑚𝑜𝑙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+0,1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𝑘𝑚𝑜𝑙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=0,005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=??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=??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1C9E8-E429-47AC-A024-AAFF91DF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3" y="3984530"/>
                <a:ext cx="2572051" cy="201439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3AE919-8CB1-4F41-B09B-E7E038BF6C54}"/>
                  </a:ext>
                </a:extLst>
              </p:cNvPr>
              <p:cNvSpPr txBox="1"/>
              <p:nvPr/>
            </p:nvSpPr>
            <p:spPr>
              <a:xfrm>
                <a:off x="2734810" y="5344191"/>
                <a:ext cx="4232249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0,1 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𝑘𝑚𝑜𝑙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0,1</m:t>
                          </m:r>
                          <m:f>
                            <m:fPr>
                              <m:type m:val="li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𝑘𝑚𝑜𝑙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𝑘𝑚𝑜𝑙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3AE919-8CB1-4F41-B09B-E7E038BF6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10" y="5344191"/>
                <a:ext cx="4232249" cy="57265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62975C-58B8-4959-AFE8-25FC34339BD4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62975C-58B8-4959-AFE8-25FC3433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E4F981-97B5-479B-9F47-E45EC5118690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E4F981-97B5-479B-9F47-E45EC511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4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Imagen 77" descr="Nueva marca difusion - web">
            <a:extLst>
              <a:ext uri="{FF2B5EF4-FFF2-40B4-BE49-F238E27FC236}">
                <a16:creationId xmlns:a16="http://schemas.microsoft.com/office/drawing/2014/main" id="{E8D6F0B1-65EE-4E30-AB5C-5B0F90B26CAD}"/>
              </a:ext>
            </a:extLst>
          </p:cNvPr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Marcador de número de diapositiva 14">
            <a:extLst>
              <a:ext uri="{FF2B5EF4-FFF2-40B4-BE49-F238E27FC236}">
                <a16:creationId xmlns:a16="http://schemas.microsoft.com/office/drawing/2014/main" id="{64F5AA8B-CDAC-411C-90C9-3EBF488E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r>
              <a:rPr lang="en-US" sz="1600" b="1" dirty="0"/>
              <a:t>-</a:t>
            </a:r>
          </a:p>
        </p:txBody>
      </p:sp>
      <p:sp>
        <p:nvSpPr>
          <p:cNvPr id="83" name="Título 1">
            <a:extLst>
              <a:ext uri="{FF2B5EF4-FFF2-40B4-BE49-F238E27FC236}">
                <a16:creationId xmlns:a16="http://schemas.microsoft.com/office/drawing/2014/main" id="{7AACB4C8-DF6F-4B7A-9236-E10718DAD2FB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8A5FD365-BA88-45A6-8162-F3756C53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3" y="1125228"/>
            <a:ext cx="6643695" cy="201089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tratarán mediante una operación adiabática una corriente de 0,75 kmol/h de nitrógeno y 0,1 kmol/h de metanol, con 0,38 kmol/h de una solución acuosa que contiene 1% molar de metanol, con el fin de reducir la concentración de metanol de la corriente gaseosa al 0,5% molar. La temperatura de ingreso del agua es de 10°C.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la temperatura de salida de la corriente acuosa y el número de etapas teóricas.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CACD586D-4AE4-04E3-C9D5-7617CD58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2386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953691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91" y="5295954"/>
                <a:ext cx="505203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954273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273" y="4961369"/>
                <a:ext cx="4571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3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3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3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3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AA077B18-E933-418D-AF6F-CBD4EC0FB0AF}"/>
              </a:ext>
            </a:extLst>
          </p:cNvPr>
          <p:cNvSpPr txBox="1">
            <a:spLocks/>
          </p:cNvSpPr>
          <p:nvPr/>
        </p:nvSpPr>
        <p:spPr>
          <a:xfrm>
            <a:off x="419654" y="3044662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Simplificado. Solución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1C9E8-E429-47AC-A024-AAFF91DF427D}"/>
                  </a:ext>
                </a:extLst>
              </p:cNvPr>
              <p:cNvSpPr txBox="1"/>
              <p:nvPr/>
            </p:nvSpPr>
            <p:spPr>
              <a:xfrm>
                <a:off x="574975" y="3429000"/>
                <a:ext cx="2989280" cy="2597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=0,376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𝑘𝑚𝑜𝑙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𝑘𝑚𝑜𝑙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=0,0101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=0,005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1−0,1</m:t>
                                  </m:r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133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=0,26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1C9E8-E429-47AC-A024-AAFF91DF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5" y="3429000"/>
                <a:ext cx="2989280" cy="259724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1D283B2-A1C6-48AE-8981-D53737598FC9}"/>
                  </a:ext>
                </a:extLst>
              </p:cNvPr>
              <p:cNvSpPr/>
              <p:nvPr/>
            </p:nvSpPr>
            <p:spPr>
              <a:xfrm>
                <a:off x="3012356" y="4191411"/>
                <a:ext cx="5118452" cy="73712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A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1D283B2-A1C6-48AE-8981-D53737598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356" y="4191411"/>
                <a:ext cx="5118452" cy="73712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CFD1D1-EF99-4407-B203-000D094C4803}"/>
                  </a:ext>
                </a:extLst>
              </p:cNvPr>
              <p:cNvSpPr/>
              <p:nvPr/>
            </p:nvSpPr>
            <p:spPr>
              <a:xfrm>
                <a:off x="5011358" y="5268313"/>
                <a:ext cx="1294265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A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</a:rPr>
                        <m:t>º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CFD1D1-EF99-4407-B203-000D094C4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58" y="5268313"/>
                <a:ext cx="1294265" cy="3385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4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E22BC127-90EA-40BA-B1D0-95B775C2139B}"/>
              </a:ext>
            </a:extLst>
          </p:cNvPr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Marcador de número de diapositiva 14">
            <a:extLst>
              <a:ext uri="{FF2B5EF4-FFF2-40B4-BE49-F238E27FC236}">
                <a16:creationId xmlns:a16="http://schemas.microsoft.com/office/drawing/2014/main" id="{59A10D5E-BE43-41E1-8B48-F5DDC2E9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r>
              <a:rPr lang="en-US" sz="1600" b="1" dirty="0"/>
              <a:t>-</a:t>
            </a:r>
          </a:p>
        </p:txBody>
      </p:sp>
      <p:sp>
        <p:nvSpPr>
          <p:cNvPr id="83" name="Título 1">
            <a:extLst>
              <a:ext uri="{FF2B5EF4-FFF2-40B4-BE49-F238E27FC236}">
                <a16:creationId xmlns:a16="http://schemas.microsoft.com/office/drawing/2014/main" id="{C34D16D3-961D-4856-9754-CB98104801C1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2B86A712-2E7B-44F1-81A2-B5E45556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3" y="1125228"/>
            <a:ext cx="6643695" cy="201282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tratarán mediante una operación adiabática una corriente de 0,75 kmol/h de nitrógeno y 0,1 kmol/h de metanol, con 0,38 kmol/h de una solución acuosa que contiene 1% molar de metanol, con el fin de reducir la concentración de metanol de la corriente gaseosa al 0,5% molar. La temperatura de ingreso del agua es de 10°C.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la temperatura de salida de la corriente acuosa y el número de etapas teóricas.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23301EE1-9C26-669D-DC86-745712E4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2428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599181"/>
                <a:ext cx="4571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33" y="948471"/>
                <a:ext cx="47314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953691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91" y="5295954"/>
                <a:ext cx="505203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954273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273" y="4961369"/>
                <a:ext cx="4571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20" y="1398357"/>
                <a:ext cx="48276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3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3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3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3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AA077B18-E933-418D-AF6F-CBD4EC0FB0AF}"/>
              </a:ext>
            </a:extLst>
          </p:cNvPr>
          <p:cNvSpPr txBox="1">
            <a:spLocks/>
          </p:cNvSpPr>
          <p:nvPr/>
        </p:nvSpPr>
        <p:spPr>
          <a:xfrm>
            <a:off x="438911" y="1087157"/>
            <a:ext cx="6398769" cy="37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Cálculo de etapas – Método de Lewis</a:t>
            </a: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B6E8D9CD-D493-4B95-9BB3-5FEFA19B6483}"/>
              </a:ext>
            </a:extLst>
          </p:cNvPr>
          <p:cNvSpPr txBox="1">
            <a:spLocks/>
          </p:cNvSpPr>
          <p:nvPr/>
        </p:nvSpPr>
        <p:spPr>
          <a:xfrm>
            <a:off x="443084" y="1475869"/>
            <a:ext cx="1503186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Ecuaciones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4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6AB0E97-B559-45BE-B9F3-93B60D4BD452}"/>
                  </a:ext>
                </a:extLst>
              </p:cNvPr>
              <p:cNvSpPr/>
              <p:nvPr/>
            </p:nvSpPr>
            <p:spPr>
              <a:xfrm>
                <a:off x="2225988" y="2332950"/>
                <a:ext cx="1978298" cy="37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419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6AB0E97-B559-45BE-B9F3-93B60D4BD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988" y="2332950"/>
                <a:ext cx="1978298" cy="376000"/>
              </a:xfrm>
              <a:prstGeom prst="rect">
                <a:avLst/>
              </a:prstGeom>
              <a:blipFill>
                <a:blip r:embed="rId41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1BC780-F092-468B-B72B-AC70B091A5D5}"/>
                  </a:ext>
                </a:extLst>
              </p:cNvPr>
              <p:cNvSpPr txBox="1"/>
              <p:nvPr/>
            </p:nvSpPr>
            <p:spPr>
              <a:xfrm>
                <a:off x="1635433" y="2706192"/>
                <a:ext cx="4478862" cy="7819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AR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s-AR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AR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s-A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s-A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s-AR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6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s-ES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A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1BC780-F092-468B-B72B-AC70B091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33" y="2706192"/>
                <a:ext cx="4478862" cy="78194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DA636B5-61B2-4655-9D75-5745155DE06D}"/>
                  </a:ext>
                </a:extLst>
              </p:cNvPr>
              <p:cNvSpPr/>
              <p:nvPr/>
            </p:nvSpPr>
            <p:spPr>
              <a:xfrm>
                <a:off x="624939" y="1862844"/>
                <a:ext cx="4072525" cy="37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𝐵𝑀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sz="16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AR" sz="16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sz="16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DA636B5-61B2-4655-9D75-5745155DE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39" y="1862844"/>
                <a:ext cx="4072525" cy="376000"/>
              </a:xfrm>
              <a:prstGeom prst="rect">
                <a:avLst/>
              </a:prstGeom>
              <a:blipFill>
                <a:blip r:embed="rId43"/>
                <a:stretch>
                  <a:fillRect t="-93443" b="-1524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EE0B1265-4DD9-4D4E-8476-6EC76ABE9091}"/>
              </a:ext>
            </a:extLst>
          </p:cNvPr>
          <p:cNvSpPr txBox="1">
            <a:spLocks/>
          </p:cNvSpPr>
          <p:nvPr/>
        </p:nvSpPr>
        <p:spPr>
          <a:xfrm>
            <a:off x="450296" y="3391362"/>
            <a:ext cx="4478862" cy="30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Marcador de contenido 2">
                <a:extLst>
                  <a:ext uri="{FF2B5EF4-FFF2-40B4-BE49-F238E27FC236}">
                    <a16:creationId xmlns:a16="http://schemas.microsoft.com/office/drawing/2014/main" id="{EDE1BBF5-0003-4C6B-86CB-DF8CF85D5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99" y="3734188"/>
                <a:ext cx="7166394" cy="3721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5600" indent="-31115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rabicPeriod"/>
                </a:pP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Empezar desde el fondo: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 a la salida del plato: </a:t>
                </a:r>
                <a:r>
                  <a:rPr lang="es-AR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 de equilibrio.</a:t>
                </a:r>
              </a:p>
            </p:txBody>
          </p:sp>
        </mc:Choice>
        <mc:Fallback xmlns="">
          <p:sp>
            <p:nvSpPr>
              <p:cNvPr id="84" name="Marcador de contenido 2">
                <a:extLst>
                  <a:ext uri="{FF2B5EF4-FFF2-40B4-BE49-F238E27FC236}">
                    <a16:creationId xmlns:a16="http://schemas.microsoft.com/office/drawing/2014/main" id="{EDE1BBF5-0003-4C6B-86CB-DF8CF85D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" y="3734188"/>
                <a:ext cx="7166394" cy="372124"/>
              </a:xfrm>
              <a:prstGeom prst="rect">
                <a:avLst/>
              </a:prstGeom>
              <a:blipFill>
                <a:blip r:embed="rId44"/>
                <a:stretch>
                  <a:fillRect t="-4918" b="-114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Marcador de contenido 2">
                <a:extLst>
                  <a:ext uri="{FF2B5EF4-FFF2-40B4-BE49-F238E27FC236}">
                    <a16:creationId xmlns:a16="http://schemas.microsoft.com/office/drawing/2014/main" id="{12939F25-DB69-4644-9F99-B74CF3DB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99" y="4179772"/>
                <a:ext cx="7158505" cy="406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5600" indent="-31115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rabicPeriod" startAt="2"/>
                </a:pP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 la temperatura del plato y la composición </a:t>
                </a: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sacamos el equilibrio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5" name="Marcador de contenido 2">
                <a:extLst>
                  <a:ext uri="{FF2B5EF4-FFF2-40B4-BE49-F238E27FC236}">
                    <a16:creationId xmlns:a16="http://schemas.microsoft.com/office/drawing/2014/main" id="{12939F25-DB69-4644-9F99-B74CF3DB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" y="4179772"/>
                <a:ext cx="7158505" cy="406575"/>
              </a:xfrm>
              <a:prstGeom prst="rect">
                <a:avLst/>
              </a:prstGeom>
              <a:blipFill>
                <a:blip r:embed="rId45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Marcador de contenido 2">
                <a:extLst>
                  <a:ext uri="{FF2B5EF4-FFF2-40B4-BE49-F238E27FC236}">
                    <a16:creationId xmlns:a16="http://schemas.microsoft.com/office/drawing/2014/main" id="{800FBAE2-D0A0-4732-B6BA-04584C618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99" y="4659807"/>
                <a:ext cx="7166394" cy="5655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8620" indent="-3429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rabicPeriod" startAt="3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 plato conocemos: las dos composiciones que salen y la gaseosa que entra. Podemos obtener con el BM la composición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A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A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Marcador de contenido 2">
                <a:extLst>
                  <a:ext uri="{FF2B5EF4-FFF2-40B4-BE49-F238E27FC236}">
                    <a16:creationId xmlns:a16="http://schemas.microsoft.com/office/drawing/2014/main" id="{800FBAE2-D0A0-4732-B6BA-04584C61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" y="4659807"/>
                <a:ext cx="7166394" cy="565573"/>
              </a:xfrm>
              <a:prstGeom prst="rect">
                <a:avLst/>
              </a:prstGeom>
              <a:blipFill>
                <a:blip r:embed="rId46"/>
                <a:stretch>
                  <a:fillRect t="-7527" r="-510" b="-860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2A57511-3EE3-4E8B-B746-85DEFFCB4A6E}"/>
              </a:ext>
            </a:extLst>
          </p:cNvPr>
          <p:cNvSpPr/>
          <p:nvPr/>
        </p:nvSpPr>
        <p:spPr>
          <a:xfrm>
            <a:off x="7954273" y="5732182"/>
            <a:ext cx="420073" cy="43994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Marcador de contenido 2">
                <a:extLst>
                  <a:ext uri="{FF2B5EF4-FFF2-40B4-BE49-F238E27FC236}">
                    <a16:creationId xmlns:a16="http://schemas.microsoft.com/office/drawing/2014/main" id="{D7BD9284-729D-4F70-BDA6-74EEA74F8C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99" y="5298840"/>
                <a:ext cx="7158815" cy="350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8620" indent="-3429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rabicPeriod" startAt="4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 balance térmico, se obtiene la temperatura del plato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7" name="Marcador de contenido 2">
                <a:extLst>
                  <a:ext uri="{FF2B5EF4-FFF2-40B4-BE49-F238E27FC236}">
                    <a16:creationId xmlns:a16="http://schemas.microsoft.com/office/drawing/2014/main" id="{D7BD9284-729D-4F70-BDA6-74EEA74F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" y="5298840"/>
                <a:ext cx="7158815" cy="350433"/>
              </a:xfrm>
              <a:prstGeom prst="rect">
                <a:avLst/>
              </a:prstGeom>
              <a:blipFill>
                <a:blip r:embed="rId47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Marcador de contenido 2">
                <a:extLst>
                  <a:ext uri="{FF2B5EF4-FFF2-40B4-BE49-F238E27FC236}">
                    <a16:creationId xmlns:a16="http://schemas.microsoft.com/office/drawing/2014/main" id="{376D511B-2557-476D-AFD7-C2CFC8FEC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99" y="5722732"/>
                <a:ext cx="4471270" cy="34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8620" indent="-3429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rabicPeriod" startAt="5"/>
                </a:pPr>
                <a:r>
                  <a:rPr lang="es-A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Reiniciar el ciclo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 p</a:t>
                </a: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arar cuando se obtenga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Marcador de contenido 2">
                <a:extLst>
                  <a:ext uri="{FF2B5EF4-FFF2-40B4-BE49-F238E27FC236}">
                    <a16:creationId xmlns:a16="http://schemas.microsoft.com/office/drawing/2014/main" id="{376D511B-2557-476D-AFD7-C2CFC8FEC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" y="5722732"/>
                <a:ext cx="4471270" cy="348389"/>
              </a:xfrm>
              <a:prstGeom prst="rect">
                <a:avLst/>
              </a:prstGeom>
              <a:blipFill>
                <a:blip r:embed="rId48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Imagen 76" descr="Nueva marca difusion - web">
            <a:extLst>
              <a:ext uri="{FF2B5EF4-FFF2-40B4-BE49-F238E27FC236}">
                <a16:creationId xmlns:a16="http://schemas.microsoft.com/office/drawing/2014/main" id="{D3769E46-1ED7-4AAF-A1B0-36E5CBC3EF74}"/>
              </a:ext>
            </a:extLst>
          </p:cNvPr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Marcador de número de diapositiva 14">
            <a:extLst>
              <a:ext uri="{FF2B5EF4-FFF2-40B4-BE49-F238E27FC236}">
                <a16:creationId xmlns:a16="http://schemas.microsoft.com/office/drawing/2014/main" id="{83854493-FF9A-4A8C-B0C6-01428087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r>
              <a:rPr lang="en-US" sz="1600" b="1" dirty="0"/>
              <a:t>-</a:t>
            </a:r>
          </a:p>
        </p:txBody>
      </p:sp>
      <p:sp>
        <p:nvSpPr>
          <p:cNvPr id="83" name="Título 1">
            <a:extLst>
              <a:ext uri="{FF2B5EF4-FFF2-40B4-BE49-F238E27FC236}">
                <a16:creationId xmlns:a16="http://schemas.microsoft.com/office/drawing/2014/main" id="{17D0A093-E4F8-4FBE-B25D-1EADBF1C49C1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5E357031-2985-8CCB-32E0-1BC10939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516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637905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637905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637905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770676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341599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790055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319473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404011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blipFill>
                <a:blip r:embed="rId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blipFill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blipFill>
                <a:blip r:embed="rId2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blipFill>
                <a:blip r:embed="rId21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blipFill>
                <a:blip r:embed="rId2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801675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803303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437363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467106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  <a:blipFill>
                <a:blip r:embed="rId2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2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B64BEB8-EFCA-49E3-B886-79F4EB970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3081"/>
                  </p:ext>
                </p:extLst>
              </p:nvPr>
            </p:nvGraphicFramePr>
            <p:xfrm>
              <a:off x="430575" y="1678140"/>
              <a:ext cx="6840380" cy="1341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8271">
                      <a:extLst>
                        <a:ext uri="{9D8B030D-6E8A-4147-A177-3AD203B41FA5}">
                          <a16:colId xmlns:a16="http://schemas.microsoft.com/office/drawing/2014/main" val="2694493231"/>
                        </a:ext>
                      </a:extLst>
                    </a:gridCol>
                    <a:gridCol w="421420">
                      <a:extLst>
                        <a:ext uri="{9D8B030D-6E8A-4147-A177-3AD203B41FA5}">
                          <a16:colId xmlns:a16="http://schemas.microsoft.com/office/drawing/2014/main" val="436834135"/>
                        </a:ext>
                      </a:extLst>
                    </a:gridCol>
                    <a:gridCol w="1042971">
                      <a:extLst>
                        <a:ext uri="{9D8B030D-6E8A-4147-A177-3AD203B41FA5}">
                          <a16:colId xmlns:a16="http://schemas.microsoft.com/office/drawing/2014/main" val="3142474585"/>
                        </a:ext>
                      </a:extLst>
                    </a:gridCol>
                    <a:gridCol w="992562">
                      <a:extLst>
                        <a:ext uri="{9D8B030D-6E8A-4147-A177-3AD203B41FA5}">
                          <a16:colId xmlns:a16="http://schemas.microsoft.com/office/drawing/2014/main" val="3773081850"/>
                        </a:ext>
                      </a:extLst>
                    </a:gridCol>
                    <a:gridCol w="811033">
                      <a:extLst>
                        <a:ext uri="{9D8B030D-6E8A-4147-A177-3AD203B41FA5}">
                          <a16:colId xmlns:a16="http://schemas.microsoft.com/office/drawing/2014/main" val="1111189903"/>
                        </a:ext>
                      </a:extLst>
                    </a:gridCol>
                    <a:gridCol w="739472">
                      <a:extLst>
                        <a:ext uri="{9D8B030D-6E8A-4147-A177-3AD203B41FA5}">
                          <a16:colId xmlns:a16="http://schemas.microsoft.com/office/drawing/2014/main" val="409065157"/>
                        </a:ext>
                      </a:extLst>
                    </a:gridCol>
                    <a:gridCol w="935786">
                      <a:extLst>
                        <a:ext uri="{9D8B030D-6E8A-4147-A177-3AD203B41FA5}">
                          <a16:colId xmlns:a16="http://schemas.microsoft.com/office/drawing/2014/main" val="1089746835"/>
                        </a:ext>
                      </a:extLst>
                    </a:gridCol>
                    <a:gridCol w="1238865">
                      <a:extLst>
                        <a:ext uri="{9D8B030D-6E8A-4147-A177-3AD203B41FA5}">
                          <a16:colId xmlns:a16="http://schemas.microsoft.com/office/drawing/2014/main" val="1025865118"/>
                        </a:ext>
                      </a:extLst>
                    </a:gridCol>
                  </a:tblGrid>
                  <a:tr h="330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X_N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T_(N)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m_(T)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Y_N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Y_N+1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X_N-1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effectLst/>
                            </a:rPr>
                            <a:t>T_(N-1)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5063314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𝑁𝑝</m:t>
                                </m:r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AR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419" sz="11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BE global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Tabla</a:t>
                          </a:r>
                          <a:r>
                            <a:rPr lang="en-US" sz="1100" dirty="0">
                              <a:effectLst/>
                            </a:rPr>
                            <a:t> de </a:t>
                          </a:r>
                          <a:r>
                            <a:rPr lang="en-US" sz="1100" dirty="0" err="1">
                              <a:effectLst/>
                            </a:rPr>
                            <a:t>datos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419" sz="1100" b="0" i="0" dirty="0" smtClean="0">
                                    <a:effectLst/>
                                  </a:rPr>
                                  <m:t>Equilibrio</m:t>
                                </m:r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AR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419" sz="11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100" b="0" i="0" dirty="0" smtClean="0">
                                    <a:effectLst/>
                                  </a:rPr>
                                  <m:t>BM</m:t>
                                </m:r>
                                <m:r>
                                  <m:rPr>
                                    <m:nor/>
                                  </m:rPr>
                                  <a:rPr lang="es-AR" sz="1100" b="0" i="0" dirty="0" smtClean="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419" sz="1100" b="0" i="0" dirty="0" smtClean="0">
                                    <a:effectLst/>
                                  </a:rPr>
                                  <m:t>etapa</m:t>
                                </m:r>
                                <m:r>
                                  <m:rPr>
                                    <m:nor/>
                                  </m:rPr>
                                  <a:rPr lang="es-419" sz="1100" b="0" i="0" dirty="0" smtClean="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419" sz="1100" b="0" i="0" dirty="0" smtClean="0">
                                    <a:effectLst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effectLst/>
                            </a:rPr>
                            <a:t>BE </a:t>
                          </a:r>
                          <a:r>
                            <a:rPr lang="en-US" sz="1100" dirty="0" err="1">
                              <a:effectLst/>
                            </a:rPr>
                            <a:t>etapa</a:t>
                          </a:r>
                          <a:r>
                            <a:rPr lang="en-US" sz="1100" dirty="0">
                              <a:effectLst/>
                            </a:rPr>
                            <a:t> 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59634905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𝑁𝑝</m:t>
                                </m:r>
                                <m:r>
                                  <a:rPr lang="es-ES" sz="11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52028780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𝑁𝑝</m:t>
                                </m:r>
                                <m:r>
                                  <a:rPr lang="es-ES" sz="11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3206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B64BEB8-EFCA-49E3-B886-79F4EB970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3081"/>
                  </p:ext>
                </p:extLst>
              </p:nvPr>
            </p:nvGraphicFramePr>
            <p:xfrm>
              <a:off x="430575" y="1678140"/>
              <a:ext cx="6840380" cy="13493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8271">
                      <a:extLst>
                        <a:ext uri="{9D8B030D-6E8A-4147-A177-3AD203B41FA5}">
                          <a16:colId xmlns:a16="http://schemas.microsoft.com/office/drawing/2014/main" val="2694493231"/>
                        </a:ext>
                      </a:extLst>
                    </a:gridCol>
                    <a:gridCol w="421420">
                      <a:extLst>
                        <a:ext uri="{9D8B030D-6E8A-4147-A177-3AD203B41FA5}">
                          <a16:colId xmlns:a16="http://schemas.microsoft.com/office/drawing/2014/main" val="436834135"/>
                        </a:ext>
                      </a:extLst>
                    </a:gridCol>
                    <a:gridCol w="1042971">
                      <a:extLst>
                        <a:ext uri="{9D8B030D-6E8A-4147-A177-3AD203B41FA5}">
                          <a16:colId xmlns:a16="http://schemas.microsoft.com/office/drawing/2014/main" val="3142474585"/>
                        </a:ext>
                      </a:extLst>
                    </a:gridCol>
                    <a:gridCol w="992562">
                      <a:extLst>
                        <a:ext uri="{9D8B030D-6E8A-4147-A177-3AD203B41FA5}">
                          <a16:colId xmlns:a16="http://schemas.microsoft.com/office/drawing/2014/main" val="3773081850"/>
                        </a:ext>
                      </a:extLst>
                    </a:gridCol>
                    <a:gridCol w="811033">
                      <a:extLst>
                        <a:ext uri="{9D8B030D-6E8A-4147-A177-3AD203B41FA5}">
                          <a16:colId xmlns:a16="http://schemas.microsoft.com/office/drawing/2014/main" val="1111189903"/>
                        </a:ext>
                      </a:extLst>
                    </a:gridCol>
                    <a:gridCol w="739472">
                      <a:extLst>
                        <a:ext uri="{9D8B030D-6E8A-4147-A177-3AD203B41FA5}">
                          <a16:colId xmlns:a16="http://schemas.microsoft.com/office/drawing/2014/main" val="409065157"/>
                        </a:ext>
                      </a:extLst>
                    </a:gridCol>
                    <a:gridCol w="935786">
                      <a:extLst>
                        <a:ext uri="{9D8B030D-6E8A-4147-A177-3AD203B41FA5}">
                          <a16:colId xmlns:a16="http://schemas.microsoft.com/office/drawing/2014/main" val="1089746835"/>
                        </a:ext>
                      </a:extLst>
                    </a:gridCol>
                    <a:gridCol w="1238865">
                      <a:extLst>
                        <a:ext uri="{9D8B030D-6E8A-4147-A177-3AD203B41FA5}">
                          <a16:colId xmlns:a16="http://schemas.microsoft.com/office/drawing/2014/main" val="1025865118"/>
                        </a:ext>
                      </a:extLst>
                    </a:gridCol>
                  </a:tblGrid>
                  <a:tr h="358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X_N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T_(N)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m_(T)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Y_N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Y_N+1</a:t>
                          </a:r>
                          <a:endParaRPr lang="es-AR" sz="110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X_N-1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effectLst/>
                            </a:rPr>
                            <a:t>T_(N-1)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5063314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>
                        <a:blipFill>
                          <a:blip r:embed="rId27"/>
                          <a:stretch>
                            <a:fillRect l="-926" t="-122222" r="-943519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7"/>
                          <a:stretch>
                            <a:fillRect l="-157971" t="-122222" r="-1376812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BE global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err="1">
                              <a:effectLst/>
                            </a:rPr>
                            <a:t>Tabla</a:t>
                          </a:r>
                          <a:r>
                            <a:rPr lang="en-US" sz="1100" dirty="0">
                              <a:effectLst/>
                            </a:rPr>
                            <a:t> de </a:t>
                          </a:r>
                          <a:r>
                            <a:rPr lang="en-US" sz="1100" dirty="0" err="1">
                              <a:effectLst/>
                            </a:rPr>
                            <a:t>datos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7"/>
                          <a:stretch>
                            <a:fillRect l="-382090" t="-122222" r="-359701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7"/>
                          <a:stretch>
                            <a:fillRect l="-533884" t="-122222" r="-29834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7"/>
                          <a:stretch>
                            <a:fillRect l="-498052" t="-122222" r="-134416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effectLst/>
                            </a:rPr>
                            <a:t>BE </a:t>
                          </a:r>
                          <a:r>
                            <a:rPr lang="en-US" sz="1100" dirty="0" err="1">
                              <a:effectLst/>
                            </a:rPr>
                            <a:t>etapa</a:t>
                          </a:r>
                          <a:r>
                            <a:rPr lang="en-US" sz="1100" dirty="0">
                              <a:effectLst/>
                            </a:rPr>
                            <a:t> N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59634905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>
                        <a:blipFill>
                          <a:blip r:embed="rId27"/>
                          <a:stretch>
                            <a:fillRect l="-926" t="-218182" r="-943519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52028780"/>
                      </a:ext>
                    </a:extLst>
                  </a:tr>
                  <a:tr h="33020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>
                        <a:blipFill>
                          <a:blip r:embed="rId27"/>
                          <a:stretch>
                            <a:fillRect l="-926" t="-324074" r="-94351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AR" sz="1100" dirty="0">
                            <a:solidFill>
                              <a:srgbClr val="7B7B7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320641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67DC496-023C-42DE-820D-B6614173080D}"/>
              </a:ext>
            </a:extLst>
          </p:cNvPr>
          <p:cNvCxnSpPr>
            <a:cxnSpLocks/>
          </p:cNvCxnSpPr>
          <p:nvPr/>
        </p:nvCxnSpPr>
        <p:spPr>
          <a:xfrm flipH="1">
            <a:off x="1324581" y="2270374"/>
            <a:ext cx="3845068" cy="2968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AC95CDD-DD96-4272-AD54-C9F76B97E9DA}"/>
              </a:ext>
            </a:extLst>
          </p:cNvPr>
          <p:cNvCxnSpPr>
            <a:cxnSpLocks/>
          </p:cNvCxnSpPr>
          <p:nvPr/>
        </p:nvCxnSpPr>
        <p:spPr>
          <a:xfrm>
            <a:off x="4261417" y="2217985"/>
            <a:ext cx="524786" cy="407999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ED90D2D-1CA8-4871-B431-4F42CE958A55}"/>
              </a:ext>
            </a:extLst>
          </p:cNvPr>
          <p:cNvCxnSpPr>
            <a:cxnSpLocks/>
          </p:cNvCxnSpPr>
          <p:nvPr/>
        </p:nvCxnSpPr>
        <p:spPr>
          <a:xfrm flipH="1">
            <a:off x="2457637" y="2329091"/>
            <a:ext cx="3845068" cy="325790"/>
          </a:xfrm>
          <a:prstGeom prst="straightConnector1">
            <a:avLst/>
          </a:prstGeom>
          <a:ln w="3810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27B275-26B9-41CC-9ADA-F492223206ED}"/>
              </a:ext>
            </a:extLst>
          </p:cNvPr>
          <p:cNvCxnSpPr>
            <a:cxnSpLocks/>
          </p:cNvCxnSpPr>
          <p:nvPr/>
        </p:nvCxnSpPr>
        <p:spPr>
          <a:xfrm>
            <a:off x="5376672" y="3285191"/>
            <a:ext cx="495330" cy="523051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938955-7E8A-45FA-A3C1-1A22C278A163}"/>
                  </a:ext>
                </a:extLst>
              </p:cNvPr>
              <p:cNvSpPr txBox="1"/>
              <p:nvPr/>
            </p:nvSpPr>
            <p:spPr>
              <a:xfrm>
                <a:off x="5989199" y="4003012"/>
                <a:ext cx="1349828" cy="39421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938955-7E8A-45FA-A3C1-1A22C278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9" y="4003012"/>
                <a:ext cx="1349828" cy="394210"/>
              </a:xfrm>
              <a:prstGeom prst="rect">
                <a:avLst/>
              </a:prstGeom>
              <a:blipFill>
                <a:blip r:embed="rId2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Imagen 52" descr="Nueva marca difusion - web">
            <a:extLst>
              <a:ext uri="{FF2B5EF4-FFF2-40B4-BE49-F238E27FC236}">
                <a16:creationId xmlns:a16="http://schemas.microsoft.com/office/drawing/2014/main" id="{8C180122-8323-4717-BA1D-095889B49DD6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Marcador de número de diapositiva 14">
            <a:extLst>
              <a:ext uri="{FF2B5EF4-FFF2-40B4-BE49-F238E27FC236}">
                <a16:creationId xmlns:a16="http://schemas.microsoft.com/office/drawing/2014/main" id="{C1398113-CA43-48F0-AEA4-3E7FBA69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r>
              <a:rPr lang="en-US" sz="1600" b="1" dirty="0"/>
              <a:t>-</a:t>
            </a: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ACCCB221-B140-40BB-B897-028630E1D2E4}"/>
              </a:ext>
            </a:extLst>
          </p:cNvPr>
          <p:cNvSpPr txBox="1">
            <a:spLocks/>
          </p:cNvSpPr>
          <p:nvPr/>
        </p:nvSpPr>
        <p:spPr>
          <a:xfrm>
            <a:off x="438911" y="1087157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Cálculo de etapas – Método de Lewis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D8B824A5-7BEF-4228-95EA-4D1665B988B9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A717CC75-9315-E942-D3CF-B53ED45E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806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637905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637905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637905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770676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341599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790055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319473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404011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blipFill>
                <a:blip r:embed="rId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blipFill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blipFill>
                <a:blip r:embed="rId2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blipFill>
                <a:blip r:embed="rId21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blipFill>
                <a:blip r:embed="rId2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801675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803303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437363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467106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  <a:blipFill>
                <a:blip r:embed="rId2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2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C12FE6-CD0B-4BF8-9464-44FF8FBD978C}"/>
                  </a:ext>
                </a:extLst>
              </p:cNvPr>
              <p:cNvSpPr txBox="1"/>
              <p:nvPr/>
            </p:nvSpPr>
            <p:spPr>
              <a:xfrm>
                <a:off x="744081" y="1578367"/>
                <a:ext cx="1331390" cy="5653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C12FE6-CD0B-4BF8-9464-44FF8FBD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81" y="1578367"/>
                <a:ext cx="1331390" cy="5653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E211BEB2-CD83-46A4-AB71-DE1E742CC736}"/>
              </a:ext>
            </a:extLst>
          </p:cNvPr>
          <p:cNvSpPr txBox="1">
            <a:spLocks/>
          </p:cNvSpPr>
          <p:nvPr/>
        </p:nvSpPr>
        <p:spPr>
          <a:xfrm>
            <a:off x="2136848" y="1662151"/>
            <a:ext cx="2018058" cy="42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 de Operación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3" name="Table 82">
                <a:extLst>
                  <a:ext uri="{FF2B5EF4-FFF2-40B4-BE49-F238E27FC236}">
                    <a16:creationId xmlns:a16="http://schemas.microsoft.com/office/drawing/2014/main" id="{7EF6AA9D-C63D-4755-A3A3-684E1A2FC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345992"/>
                  </p:ext>
                </p:extLst>
              </p:nvPr>
            </p:nvGraphicFramePr>
            <p:xfrm>
              <a:off x="742457" y="2392215"/>
              <a:ext cx="3672000" cy="9626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</a:tblGrid>
                  <a:tr h="492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T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AR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  <m:r>
                                      <a:rPr lang="es-AR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10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20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30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40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4704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m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N/A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0,009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0,16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0,32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0,41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3" name="Table 82">
                <a:extLst>
                  <a:ext uri="{FF2B5EF4-FFF2-40B4-BE49-F238E27FC236}">
                    <a16:creationId xmlns:a16="http://schemas.microsoft.com/office/drawing/2014/main" id="{7EF6AA9D-C63D-4755-A3A3-684E1A2FC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345992"/>
                  </p:ext>
                </p:extLst>
              </p:nvPr>
            </p:nvGraphicFramePr>
            <p:xfrm>
              <a:off x="742457" y="2392215"/>
              <a:ext cx="3672000" cy="9626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</a:tblGrid>
                  <a:tr h="492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T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8"/>
                          <a:stretch>
                            <a:fillRect l="-102000" t="-1235" r="-407000" b="-98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10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20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30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>
                              <a:effectLst/>
                            </a:rPr>
                            <a:t>40</a:t>
                          </a:r>
                          <a:endParaRPr lang="es-AR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4704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m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N/A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0,009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0,16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0,32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0,41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57741025-7501-401D-9AF3-6C91A693C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194595"/>
                  </p:ext>
                </p:extLst>
              </p:nvPr>
            </p:nvGraphicFramePr>
            <p:xfrm>
              <a:off x="742457" y="4537456"/>
              <a:ext cx="3672000" cy="9626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</a:tblGrid>
                  <a:tr h="492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Y*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419" sz="1400" b="0" i="0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s-AR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bajito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0,011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0,041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0,077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4704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X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-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0,004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0,007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0,142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0,212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Table 85">
                <a:extLst>
                  <a:ext uri="{FF2B5EF4-FFF2-40B4-BE49-F238E27FC236}">
                    <a16:creationId xmlns:a16="http://schemas.microsoft.com/office/drawing/2014/main" id="{57741025-7501-401D-9AF3-6C91A693C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194595"/>
                  </p:ext>
                </p:extLst>
              </p:nvPr>
            </p:nvGraphicFramePr>
            <p:xfrm>
              <a:off x="742457" y="4537456"/>
              <a:ext cx="3672000" cy="9626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2000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612000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</a:tblGrid>
                  <a:tr h="492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Y*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29"/>
                          <a:stretch>
                            <a:fillRect l="-102000" t="-1235" r="-407000" b="-98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bajito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0,011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0,041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0,077</a:t>
                          </a: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4704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X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-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0,004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0,007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0,142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400" dirty="0">
                              <a:effectLst/>
                            </a:rPr>
                            <a:t>0,212</a:t>
                          </a:r>
                          <a:endParaRPr lang="es-AR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55C8E6D-9262-4EC4-B132-857C5EB37A7D}"/>
                  </a:ext>
                </a:extLst>
              </p:cNvPr>
              <p:cNvSpPr/>
              <p:nvPr/>
            </p:nvSpPr>
            <p:spPr>
              <a:xfrm>
                <a:off x="623058" y="3449557"/>
                <a:ext cx="4392035" cy="6564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419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𝑠𝑣</m:t>
                                  </m:r>
                                </m:sub>
                              </m:sSub>
                              <m:r>
                                <a:rPr lang="es-AR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419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419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419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sz="1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55C8E6D-9262-4EC4-B132-857C5EB37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8" y="3449557"/>
                <a:ext cx="4392035" cy="65646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0A9A444-DA0D-4C03-B524-3B7A9E0029BC}"/>
                  </a:ext>
                </a:extLst>
              </p:cNvPr>
              <p:cNvSpPr txBox="1"/>
              <p:nvPr/>
            </p:nvSpPr>
            <p:spPr>
              <a:xfrm>
                <a:off x="5048267" y="3422481"/>
                <a:ext cx="3005146" cy="6956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AR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s-AR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AR" sz="1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s-AR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4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s-AR" sz="14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s-A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4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s-ES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es-AR" sz="14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0A9A444-DA0D-4C03-B524-3B7A9E00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67" y="3422481"/>
                <a:ext cx="3005146" cy="69564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Marcador de contenido 2">
                <a:extLst>
                  <a:ext uri="{FF2B5EF4-FFF2-40B4-BE49-F238E27FC236}">
                    <a16:creationId xmlns:a16="http://schemas.microsoft.com/office/drawing/2014/main" id="{F7090088-3CBC-4762-AA28-E5BF4E67B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727" y="4374824"/>
                <a:ext cx="3641526" cy="13641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Propongo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 </a:t>
                </a:r>
                <a:r>
                  <a:rPr lang="es-AR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despejo</a:t>
                </a:r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419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s-419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AR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relacionada</a:t>
                </a:r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con ese valor. 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AR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Luego, me meto en el equilibrio y saco el</a:t>
                </a:r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s-419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AR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asociado a ese </a:t>
                </a:r>
                <a:r>
                  <a:rPr lang="es-AR" sz="140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s-AR" sz="1400" b="1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s-AR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Repito para todas las T de la tabla</a:t>
                </a:r>
              </a:p>
            </p:txBody>
          </p:sp>
        </mc:Choice>
        <mc:Fallback xmlns="">
          <p:sp>
            <p:nvSpPr>
              <p:cNvPr id="89" name="Marcador de contenido 2">
                <a:extLst>
                  <a:ext uri="{FF2B5EF4-FFF2-40B4-BE49-F238E27FC236}">
                    <a16:creationId xmlns:a16="http://schemas.microsoft.com/office/drawing/2014/main" id="{F7090088-3CBC-4762-AA28-E5BF4E67B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27" y="4374824"/>
                <a:ext cx="3641526" cy="1364156"/>
              </a:xfrm>
              <a:prstGeom prst="rect">
                <a:avLst/>
              </a:prstGeom>
              <a:blipFill>
                <a:blip r:embed="rId32"/>
                <a:stretch>
                  <a:fillRect t="-448" r="-50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Imagen 84" descr="Nueva marca difusion - web">
            <a:extLst>
              <a:ext uri="{FF2B5EF4-FFF2-40B4-BE49-F238E27FC236}">
                <a16:creationId xmlns:a16="http://schemas.microsoft.com/office/drawing/2014/main" id="{DE88E3C2-2B0C-4EFA-B339-EB9262B63608}"/>
              </a:ext>
            </a:extLst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Marcador de número de diapositiva 14">
            <a:extLst>
              <a:ext uri="{FF2B5EF4-FFF2-40B4-BE49-F238E27FC236}">
                <a16:creationId xmlns:a16="http://schemas.microsoft.com/office/drawing/2014/main" id="{38964387-FFED-47CB-A32F-D88F2E7B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r>
              <a:rPr lang="en-US" sz="1600" b="1" dirty="0"/>
              <a:t>-</a:t>
            </a:r>
          </a:p>
        </p:txBody>
      </p:sp>
      <p:sp>
        <p:nvSpPr>
          <p:cNvPr id="92" name="Marcador de contenido 2">
            <a:extLst>
              <a:ext uri="{FF2B5EF4-FFF2-40B4-BE49-F238E27FC236}">
                <a16:creationId xmlns:a16="http://schemas.microsoft.com/office/drawing/2014/main" id="{F226E565-88EC-4FB3-A8E1-4150915F559B}"/>
              </a:ext>
            </a:extLst>
          </p:cNvPr>
          <p:cNvSpPr txBox="1">
            <a:spLocks/>
          </p:cNvSpPr>
          <p:nvPr/>
        </p:nvSpPr>
        <p:spPr>
          <a:xfrm>
            <a:off x="438911" y="1077988"/>
            <a:ext cx="7098402" cy="42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Simplificado – Cálculo de etapas – Método de McCabe - Thiele</a:t>
            </a:r>
          </a:p>
        </p:txBody>
      </p:sp>
      <p:sp>
        <p:nvSpPr>
          <p:cNvPr id="93" name="Título 1">
            <a:extLst>
              <a:ext uri="{FF2B5EF4-FFF2-40B4-BE49-F238E27FC236}">
                <a16:creationId xmlns:a16="http://schemas.microsoft.com/office/drawing/2014/main" id="{4C989473-90F9-4CA7-8958-BB347D924DD0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Marcador de contenido 2">
                <a:extLst>
                  <a:ext uri="{FF2B5EF4-FFF2-40B4-BE49-F238E27FC236}">
                    <a16:creationId xmlns:a16="http://schemas.microsoft.com/office/drawing/2014/main" id="{F7090088-3CBC-4762-AA28-E5BF4E67B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456" y="5768936"/>
                <a:ext cx="7498537" cy="4077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Nota: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También podemos proponer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X,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calcular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419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419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asociado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obtener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la p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endiente asociada mediante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regresión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lineal con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los datos de la tabla, calcular</a:t>
                </a:r>
                <a:r>
                  <a:rPr lang="en-US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Y* </a:t>
                </a:r>
                <a:r>
                  <a:rPr lang="es-AR" sz="1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 graficar los puntos que necesitemos</a:t>
                </a:r>
              </a:p>
            </p:txBody>
          </p:sp>
        </mc:Choice>
        <mc:Fallback xmlns="">
          <p:sp>
            <p:nvSpPr>
              <p:cNvPr id="52" name="Marcador de contenido 2">
                <a:extLst>
                  <a:ext uri="{FF2B5EF4-FFF2-40B4-BE49-F238E27FC236}">
                    <a16:creationId xmlns:a16="http://schemas.microsoft.com/office/drawing/2014/main" id="{F7090088-3CBC-4762-AA28-E5BF4E67B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6" y="5768936"/>
                <a:ext cx="7498537" cy="407745"/>
              </a:xfrm>
              <a:prstGeom prst="rect">
                <a:avLst/>
              </a:prstGeom>
              <a:blipFill>
                <a:blip r:embed="rId34"/>
                <a:stretch>
                  <a:fillRect t="-5970" b="-104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5E94D7BD-C580-129D-D013-7BA4A5FE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9669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637905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637905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637905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770676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341599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790055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319473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05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404011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71" y="5732182"/>
                <a:ext cx="48917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599181"/>
                <a:ext cx="4571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09" y="948471"/>
                <a:ext cx="4731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67" y="5295954"/>
                <a:ext cx="505203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49" y="4961369"/>
                <a:ext cx="45711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204" y="1416625"/>
                <a:ext cx="4587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96" y="1398357"/>
                <a:ext cx="482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5362850"/>
                <a:ext cx="490775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14" y="4962390"/>
                <a:ext cx="5003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2742427"/>
                <a:ext cx="691150" cy="395621"/>
              </a:xfrm>
              <a:prstGeom prst="rect">
                <a:avLst/>
              </a:prstGeom>
              <a:blipFill>
                <a:blip r:embed="rId1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56" y="3627926"/>
                <a:ext cx="468333" cy="395621"/>
              </a:xfrm>
              <a:prstGeom prst="rect">
                <a:avLst/>
              </a:prstGeom>
              <a:blipFill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363" y="2746024"/>
                <a:ext cx="453906" cy="395621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096" y="3631523"/>
                <a:ext cx="676724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269" y="4133120"/>
                <a:ext cx="711990" cy="426142"/>
              </a:xfrm>
              <a:prstGeom prst="rect">
                <a:avLst/>
              </a:prstGeom>
              <a:blipFill>
                <a:blip r:embed="rId2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59" y="2318081"/>
                <a:ext cx="537263" cy="426142"/>
              </a:xfrm>
              <a:prstGeom prst="rect">
                <a:avLst/>
              </a:prstGeom>
              <a:blipFill>
                <a:blip r:embed="rId21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03" y="2308588"/>
                <a:ext cx="711990" cy="426142"/>
              </a:xfrm>
              <a:prstGeom prst="rect">
                <a:avLst/>
              </a:prstGeom>
              <a:blipFill>
                <a:blip r:embed="rId2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283" y="4122976"/>
                <a:ext cx="518026" cy="423514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801675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803303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437363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467106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700" y="3210962"/>
                <a:ext cx="473206" cy="391646"/>
              </a:xfrm>
              <a:prstGeom prst="rect">
                <a:avLst/>
              </a:prstGeom>
              <a:blipFill>
                <a:blip r:embed="rId2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8E0F61-CC1B-4116-8400-8499C38F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B99BA5-0D30-4B3F-A5C8-C08F122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2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142601"/>
              </p:ext>
            </p:extLst>
          </p:nvPr>
        </p:nvGraphicFramePr>
        <p:xfrm>
          <a:off x="494341" y="1569736"/>
          <a:ext cx="7187742" cy="445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pic>
        <p:nvPicPr>
          <p:cNvPr id="49" name="Imagen 48" descr="Nueva marca difusion - web">
            <a:extLst>
              <a:ext uri="{FF2B5EF4-FFF2-40B4-BE49-F238E27FC236}">
                <a16:creationId xmlns:a16="http://schemas.microsoft.com/office/drawing/2014/main" id="{0B9000A4-8D86-47B4-BB78-84EC324CFF05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Marcador de número de diapositiva 14">
            <a:extLst>
              <a:ext uri="{FF2B5EF4-FFF2-40B4-BE49-F238E27FC236}">
                <a16:creationId xmlns:a16="http://schemas.microsoft.com/office/drawing/2014/main" id="{8400105F-BE2A-4BB9-817D-8852CEFF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r>
              <a:rPr lang="en-US" sz="1600" b="1" dirty="0"/>
              <a:t>-</a:t>
            </a:r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9A278AD2-1F8F-49D3-B035-6E5C8D80A430}"/>
              </a:ext>
            </a:extLst>
          </p:cNvPr>
          <p:cNvSpPr txBox="1">
            <a:spLocks/>
          </p:cNvSpPr>
          <p:nvPr/>
        </p:nvSpPr>
        <p:spPr>
          <a:xfrm>
            <a:off x="438910" y="1056640"/>
            <a:ext cx="7302099" cy="51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Método Simplificado – Cálculo de etapas – Método de McCabe - Thiele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53191E39-F2E8-4BB6-B6B1-D41D629F75CE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641BE7F6-0400-60F5-5608-9B51E2AF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91398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1" y="1241951"/>
            <a:ext cx="11329416" cy="2225041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tratarán mediante una operación adiabática una corriente de 0,75 kmol/h de nitrógeno y 0,1 kmol/h de metanol, con 0,38 kmol/h de una solución acuosa que contiene 1% molar de metanol, con el fin de reducir la concentración de metanol de la corriente gaseosa al 0,5% molar. La temperatura de ingreso de la solución acuosa es de 10°C.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la temperatura de salida de la corriente acuosa y el número de etapas teóricas.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torre operativa, determinar las nuevas concentraciones si hay un aumento de temperatura de un 10% y de caudal de solución acuosa del 5%.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contenido 2">
                <a:extLst>
                  <a:ext uri="{FF2B5EF4-FFF2-40B4-BE49-F238E27FC236}">
                    <a16:creationId xmlns:a16="http://schemas.microsoft.com/office/drawing/2014/main" id="{599FAF2C-A223-45B7-92C8-E2C6D2120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795" y="3543343"/>
                <a:ext cx="3367024" cy="22250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Corbel" pitchFamily="34" charset="0"/>
                  <a:buNone/>
                </a:pPr>
                <a:r>
                  <a:rPr lang="es-ES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Datos</a:t>
                </a:r>
                <a:endParaRPr lang="es-E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Equilibrio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𝐴𝑏𝑠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419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419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419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  <m:sub>
                        <m:r>
                          <a:rPr lang="es-419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𝑠𝑣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=0,06</m:t>
                    </m:r>
                    <m:f>
                      <m:fPr>
                        <m:ctrlPr>
                          <a:rPr lang="es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41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  <m:sub>
                        <m:r>
                          <a:rPr lang="es-419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=0,022</m:t>
                    </m:r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Marcador de contenido 2">
                <a:extLst>
                  <a:ext uri="{FF2B5EF4-FFF2-40B4-BE49-F238E27FC236}">
                    <a16:creationId xmlns:a16="http://schemas.microsoft.com/office/drawing/2014/main" id="{599FAF2C-A223-45B7-92C8-E2C6D2120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95" y="3543343"/>
                <a:ext cx="3367024" cy="2225041"/>
              </a:xfrm>
              <a:prstGeom prst="rect">
                <a:avLst/>
              </a:prstGeom>
              <a:blipFill>
                <a:blip r:embed="rId3"/>
                <a:stretch>
                  <a:fillRect l="-543" t="-13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4E316B-F08D-4C2E-B5A1-47D744191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896831"/>
                  </p:ext>
                </p:extLst>
              </p:nvPr>
            </p:nvGraphicFramePr>
            <p:xfrm>
              <a:off x="3937819" y="4269091"/>
              <a:ext cx="7610395" cy="11800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3429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021872402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368326672"/>
                        </a:ext>
                      </a:extLst>
                    </a:gridCol>
                  </a:tblGrid>
                  <a:tr h="6034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A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  <m:r>
                                      <a:rPr lang="es-A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576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0,009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0,32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0,41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0,46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4E316B-F08D-4C2E-B5A1-47D744191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896831"/>
                  </p:ext>
                </p:extLst>
              </p:nvPr>
            </p:nvGraphicFramePr>
            <p:xfrm>
              <a:off x="3937819" y="4269091"/>
              <a:ext cx="7610395" cy="11800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3429">
                      <a:extLst>
                        <a:ext uri="{9D8B030D-6E8A-4147-A177-3AD203B41FA5}">
                          <a16:colId xmlns:a16="http://schemas.microsoft.com/office/drawing/2014/main" val="3273796174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4162477542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920003029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1928824797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3604318664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984813251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2021872402"/>
                        </a:ext>
                      </a:extLst>
                    </a:gridCol>
                    <a:gridCol w="988138">
                      <a:extLst>
                        <a:ext uri="{9D8B030D-6E8A-4147-A177-3AD203B41FA5}">
                          <a16:colId xmlns:a16="http://schemas.microsoft.com/office/drawing/2014/main" val="368326672"/>
                        </a:ext>
                      </a:extLst>
                    </a:gridCol>
                  </a:tblGrid>
                  <a:tr h="6034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70988" t="-1010" r="-603704" b="-97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569076"/>
                      </a:ext>
                    </a:extLst>
                  </a:tr>
                  <a:tr h="576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s-AR" sz="2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0,009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0,16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0,32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0,41</a:t>
                          </a:r>
                          <a:endParaRPr lang="es-AR" sz="2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0,46</a:t>
                          </a:r>
                          <a:endParaRPr lang="es-AR" sz="2000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0,5</a:t>
                          </a:r>
                          <a:endParaRPr lang="es-AR" sz="2000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36512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54DF1CDB-28D0-40D7-8B25-8922A294A2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3F60587D-D486-4920-9C36-F8CC1ADA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  <p:sp>
        <p:nvSpPr>
          <p:cNvPr id="13" name="Marcador de número de diapositiva 14">
            <a:extLst>
              <a:ext uri="{FF2B5EF4-FFF2-40B4-BE49-F238E27FC236}">
                <a16:creationId xmlns:a16="http://schemas.microsoft.com/office/drawing/2014/main" id="{5D63C748-98F5-49A3-8B17-98D0EB61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n-US" sz="1600" b="1" dirty="0"/>
              <a:t>-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896FDA5-BD5B-4BF3-9903-D3E528E0CC8C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Enunciado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arcador de contenido 2">
            <a:extLst>
              <a:ext uri="{FF2B5EF4-FFF2-40B4-BE49-F238E27FC236}">
                <a16:creationId xmlns:a16="http://schemas.microsoft.com/office/drawing/2014/main" id="{96B57A7A-E6E1-4811-8915-AD25E1224CE0}"/>
              </a:ext>
            </a:extLst>
          </p:cNvPr>
          <p:cNvSpPr txBox="1">
            <a:spLocks/>
          </p:cNvSpPr>
          <p:nvPr/>
        </p:nvSpPr>
        <p:spPr>
          <a:xfrm>
            <a:off x="438911" y="1281542"/>
            <a:ext cx="10907599" cy="170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tratarán mediante una operación adiabática una corriente de 0,75 kmol/h de nitrógeno y 0,1 kmol/h de metanol con 0,38 kmol/h de una solución acuosa que contiene 1% molar de metanol con el fin de reducir la concentración de metanol de la corriente gaseosa al 0,5% molar. La temperatura de ingreso del agua es de 10°C. 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s-ES" sz="1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torre ya operando, determinar las nuevas concentraciones si hay un aumento de la temperatura de un 10% y de caudal de solución acuosa del 5%.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EE0B1265-4DD9-4D4E-8476-6EC76ABE9091}"/>
              </a:ext>
            </a:extLst>
          </p:cNvPr>
          <p:cNvSpPr txBox="1">
            <a:spLocks/>
          </p:cNvSpPr>
          <p:nvPr/>
        </p:nvSpPr>
        <p:spPr>
          <a:xfrm>
            <a:off x="438910" y="2904428"/>
            <a:ext cx="4712209" cy="387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Observaciones / Preguntas</a:t>
            </a:r>
          </a:p>
        </p:txBody>
      </p:sp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EDE1BBF5-0003-4C6B-86CB-DF8CF85D53F9}"/>
              </a:ext>
            </a:extLst>
          </p:cNvPr>
          <p:cNvSpPr txBox="1">
            <a:spLocks/>
          </p:cNvSpPr>
          <p:nvPr/>
        </p:nvSpPr>
        <p:spPr>
          <a:xfrm>
            <a:off x="438911" y="3311474"/>
            <a:ext cx="11023239" cy="69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un problema de iteración gráfica, pues se conocen las composiciones de entrada y la cantidad de etapas de equilibrio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Marcador de contenido 2">
            <a:extLst>
              <a:ext uri="{FF2B5EF4-FFF2-40B4-BE49-F238E27FC236}">
                <a16:creationId xmlns:a16="http://schemas.microsoft.com/office/drawing/2014/main" id="{EDE1BBF5-0003-4C6B-86CB-DF8CF85D53F9}"/>
              </a:ext>
            </a:extLst>
          </p:cNvPr>
          <p:cNvSpPr txBox="1">
            <a:spLocks/>
          </p:cNvSpPr>
          <p:nvPr/>
        </p:nvSpPr>
        <p:spPr>
          <a:xfrm>
            <a:off x="438911" y="4092487"/>
            <a:ext cx="11023239" cy="64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Iteramos con una de las composiciones de salida para contar 5 etapas de equilibrio (LA TORRE YA ESTÁ CONSTRUIDA). 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EDE1BBF5-0003-4C6B-86CB-DF8CF85D53F9}"/>
              </a:ext>
            </a:extLst>
          </p:cNvPr>
          <p:cNvSpPr txBox="1">
            <a:spLocks/>
          </p:cNvSpPr>
          <p:nvPr/>
        </p:nvSpPr>
        <p:spPr>
          <a:xfrm>
            <a:off x="2023066" y="4820247"/>
            <a:ext cx="8898933" cy="387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pregunta del millón: ¿vamos a separar más o menos que antes? ¿Por qué?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 descr="Nueva marca difusion - web">
            <a:extLst>
              <a:ext uri="{FF2B5EF4-FFF2-40B4-BE49-F238E27FC236}">
                <a16:creationId xmlns:a16="http://schemas.microsoft.com/office/drawing/2014/main" id="{22793AF6-A55B-4FC3-872D-A9CEEBE146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arcador de número de diapositiva 14">
            <a:extLst>
              <a:ext uri="{FF2B5EF4-FFF2-40B4-BE49-F238E27FC236}">
                <a16:creationId xmlns:a16="http://schemas.microsoft.com/office/drawing/2014/main" id="{614AC166-3B77-46C2-B9D8-EF67F75A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r>
              <a:rPr lang="en-US" sz="1600" b="1" dirty="0"/>
              <a:t>-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7FC2508C-C5EC-43B6-B370-6E3A41C71216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2	</a:t>
            </a:r>
            <a:endParaRPr lang="en-U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DE1BBF5-0003-4C6B-86CB-DF8CF85D53F9}"/>
              </a:ext>
            </a:extLst>
          </p:cNvPr>
          <p:cNvSpPr txBox="1">
            <a:spLocks/>
          </p:cNvSpPr>
          <p:nvPr/>
        </p:nvSpPr>
        <p:spPr>
          <a:xfrm>
            <a:off x="438911" y="5293963"/>
            <a:ext cx="8145866" cy="38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pasa con la curva de equilibrio? ¿cambia? ¿Por qué?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E3635CFD-D3AD-8BA9-83CE-DCC82704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9034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7" name="Imagen 2" descr="Nueva marca difusion - web">
            <a:extLst>
              <a:ext uri="{FF2B5EF4-FFF2-40B4-BE49-F238E27FC236}">
                <a16:creationId xmlns:a16="http://schemas.microsoft.com/office/drawing/2014/main" id="{8B6A8ACD-C639-DE59-92E9-A2B657E1D2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7468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6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183" y="1125228"/>
            <a:ext cx="6643695" cy="234022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tratarán mediante una operación adiabática una corriente de 0,75 kmol/h de nitrógeno y 0,1 kmol/h de metanol, con 0,38 kmol/h de una solución acuosa que contiene 1% molar de metanol, con el fin de reducir la concentración de metanol de la corriente gaseosa al 0,5% molar. La temperatura de ingreso del agua es de 10°C.</a:t>
            </a:r>
          </a:p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la temperatura de salida de la corriente acuosa y el número de etapas teóricas.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/>
              <p:nvPr/>
            </p:nvSpPr>
            <p:spPr>
              <a:xfrm>
                <a:off x="10538131" y="5362850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131" y="5362850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/>
              <p:nvPr/>
            </p:nvSpPr>
            <p:spPr>
              <a:xfrm>
                <a:off x="1053813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131" y="4962390"/>
                <a:ext cx="5003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/>
              <p:nvPr/>
            </p:nvSpPr>
            <p:spPr>
              <a:xfrm>
                <a:off x="7219254" y="574106"/>
                <a:ext cx="442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574106"/>
                <a:ext cx="4426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/>
              <p:nvPr/>
            </p:nvSpPr>
            <p:spPr>
              <a:xfrm>
                <a:off x="10660728" y="940562"/>
                <a:ext cx="450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0562"/>
                <a:ext cx="45070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/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1796DA-9854-46FF-914C-509DC6440DC1}"/>
                  </a:ext>
                </a:extLst>
              </p:cNvPr>
              <p:cNvSpPr txBox="1"/>
              <p:nvPr/>
            </p:nvSpPr>
            <p:spPr>
              <a:xfrm>
                <a:off x="8309429" y="2149662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1796DA-9854-46FF-914C-509DC6440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2149662"/>
                <a:ext cx="13498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385F3A-B19B-4167-9A85-BE708F7F65DA}"/>
                  </a:ext>
                </a:extLst>
              </p:cNvPr>
              <p:cNvSpPr txBox="1"/>
              <p:nvPr/>
            </p:nvSpPr>
            <p:spPr>
              <a:xfrm>
                <a:off x="8309429" y="4331222"/>
                <a:ext cx="1349828" cy="39421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385F3A-B19B-4167-9A85-BE708F7F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4331222"/>
                <a:ext cx="1349828" cy="394210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22A00E-F7C0-4A3A-AE66-181DF4BBE015}"/>
                  </a:ext>
                </a:extLst>
              </p:cNvPr>
              <p:cNvSpPr txBox="1"/>
              <p:nvPr/>
            </p:nvSpPr>
            <p:spPr>
              <a:xfrm>
                <a:off x="1365737" y="3656559"/>
                <a:ext cx="3401818" cy="388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d>
                            <m:dPr>
                              <m:ctrlPr>
                                <a:rPr lang="es-E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22A00E-F7C0-4A3A-AE66-181DF4BB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37" y="3656559"/>
                <a:ext cx="3401818" cy="388889"/>
              </a:xfrm>
              <a:prstGeom prst="rect">
                <a:avLst/>
              </a:prstGeom>
              <a:blipFill>
                <a:blip r:embed="rId16"/>
                <a:stretch>
                  <a:fillRect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5065CC-4781-468C-B287-B34489BA0713}"/>
                  </a:ext>
                </a:extLst>
              </p:cNvPr>
              <p:cNvSpPr txBox="1"/>
              <p:nvPr/>
            </p:nvSpPr>
            <p:spPr>
              <a:xfrm>
                <a:off x="1143000" y="4236555"/>
                <a:ext cx="3847291" cy="713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s-A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d>
                            </m:sub>
                          </m:sSub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s-A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A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s-A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s-A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AR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5065CC-4781-468C-B287-B34489BA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36555"/>
                <a:ext cx="3847291" cy="7132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/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/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blipFill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/>
              <p:nvPr/>
            </p:nvSpPr>
            <p:spPr>
              <a:xfrm>
                <a:off x="10173829" y="922294"/>
                <a:ext cx="46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922294"/>
                <a:ext cx="4683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848E66-1E62-4588-ADC1-55AF1A95F317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848E66-1E62-4588-ADC1-55AF1A95F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3D8FEE-5A05-404B-B2AC-A1CD4A0690F3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3D8FEE-5A05-404B-B2AC-A1CD4A06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2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n 38" descr="Nueva marca difusion - web">
            <a:extLst>
              <a:ext uri="{FF2B5EF4-FFF2-40B4-BE49-F238E27FC236}">
                <a16:creationId xmlns:a16="http://schemas.microsoft.com/office/drawing/2014/main" id="{9FBAEB26-8290-478D-9B76-00E535267F3C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Marcador de número de diapositiva 14">
            <a:extLst>
              <a:ext uri="{FF2B5EF4-FFF2-40B4-BE49-F238E27FC236}">
                <a16:creationId xmlns:a16="http://schemas.microsoft.com/office/drawing/2014/main" id="{40A42A10-56E1-4285-85BC-3E71126A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n-US" sz="1600" b="1" dirty="0"/>
              <a:t>-</a:t>
            </a: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BD44D4C7-40A0-4A8E-95FD-5D02D2FF7574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Enunciado 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C5733C01-4955-48C1-7C9C-34E5A6D6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8777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42" grpId="0" animBg="1"/>
      <p:bldP spid="46" grpId="0"/>
      <p:bldP spid="47" grpId="0"/>
      <p:bldP spid="49" grpId="0" animBg="1"/>
      <p:bldP spid="50" grpId="0" animBg="1"/>
      <p:bldP spid="52" grpId="0"/>
      <p:bldP spid="53" grpId="0"/>
      <p:bldP spid="54" grpId="0"/>
      <p:bldP spid="55" grpId="0"/>
      <p:bldP spid="56" grpId="0"/>
      <p:bldP spid="48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6CC10-74DD-5E4D-4D96-BB23397C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8" y="269047"/>
            <a:ext cx="11367018" cy="822906"/>
          </a:xfrm>
        </p:spPr>
        <p:txBody>
          <a:bodyPr/>
          <a:lstStyle/>
          <a:p>
            <a:r>
              <a:rPr lang="es-AR" sz="3600"/>
              <a:t>Ejemplo de aplicación – Absorción Gas Natural con Aminas</a:t>
            </a:r>
            <a:endParaRPr lang="es-AR"/>
          </a:p>
        </p:txBody>
      </p:sp>
      <p:sp>
        <p:nvSpPr>
          <p:cNvPr id="6" name="Marcador de número de diapositiva 14">
            <a:extLst>
              <a:ext uri="{FF2B5EF4-FFF2-40B4-BE49-F238E27FC236}">
                <a16:creationId xmlns:a16="http://schemas.microsoft.com/office/drawing/2014/main" id="{0EFEA2D1-1F55-4E0E-00FA-A947CDD2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r>
              <a:rPr lang="en-US" sz="1600" b="1" dirty="0"/>
              <a:t>-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43798EB-71DA-0203-268E-12C32AE4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E11FCE-2916-AA2D-75ED-AA28E6A67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0" b="11023"/>
          <a:stretch/>
        </p:blipFill>
        <p:spPr>
          <a:xfrm>
            <a:off x="7386321" y="1761519"/>
            <a:ext cx="4116128" cy="42735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C153DE-8844-C4C2-D3C0-9021C63FC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8" y="1329627"/>
            <a:ext cx="5515012" cy="463261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6711CC3-4D39-49B1-3314-CC02EABE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973" y="1329627"/>
            <a:ext cx="3011443" cy="74475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dirty="0">
                <a:solidFill>
                  <a:schemeClr val="tx1"/>
                </a:solidFill>
              </a:rPr>
              <a:t>Reacciones</a:t>
            </a:r>
            <a:r>
              <a:rPr lang="es-ES" sz="1800" dirty="0">
                <a:solidFill>
                  <a:schemeClr val="tx1"/>
                </a:solidFill>
              </a:rPr>
              <a:t> involucradas:</a:t>
            </a:r>
          </a:p>
        </p:txBody>
      </p:sp>
    </p:spTree>
    <p:extLst>
      <p:ext uri="{BB962C8B-B14F-4D97-AF65-F5344CB8AC3E}">
        <p14:creationId xmlns:p14="http://schemas.microsoft.com/office/powerpoint/2010/main" val="179234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/>
              <p:nvPr/>
            </p:nvSpPr>
            <p:spPr>
              <a:xfrm>
                <a:off x="10538131" y="5362850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0D3BDD-7C3F-49BE-AB96-D698270E0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131" y="5362850"/>
                <a:ext cx="4827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/>
              <p:nvPr/>
            </p:nvSpPr>
            <p:spPr>
              <a:xfrm>
                <a:off x="1053813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742151-6FE6-4163-A5C9-930D63B2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131" y="4962390"/>
                <a:ext cx="500393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/>
              <p:nvPr/>
            </p:nvSpPr>
            <p:spPr>
              <a:xfrm>
                <a:off x="7219254" y="574106"/>
                <a:ext cx="442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3846C-7688-4B6D-9BA6-45B41799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574106"/>
                <a:ext cx="4426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/>
              <p:nvPr/>
            </p:nvSpPr>
            <p:spPr>
              <a:xfrm>
                <a:off x="10660728" y="940562"/>
                <a:ext cx="450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598B9E-5D4C-4E0D-9C00-EE81D495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0562"/>
                <a:ext cx="45070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/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B2383-6B9F-4756-9C80-5B79557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54" y="923396"/>
                <a:ext cx="4458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40463" y="1162287"/>
            <a:ext cx="5978829" cy="36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Planteamos Balance de Masa Global (en relaciones)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/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D82F3B-1DBE-484B-80FA-933B2495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312873"/>
                <a:ext cx="477951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/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0E79FB-9935-4A2C-A20E-4F989659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77" y="4978288"/>
                <a:ext cx="477951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/>
              <p:nvPr/>
            </p:nvSpPr>
            <p:spPr>
              <a:xfrm>
                <a:off x="10173829" y="922294"/>
                <a:ext cx="46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14BED1C-8730-4F37-B8D8-EF214CC2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922294"/>
                <a:ext cx="46833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3A562C-2594-4586-B9D9-02C7466A769F}"/>
                  </a:ext>
                </a:extLst>
              </p:cNvPr>
              <p:cNvSpPr/>
              <p:nvPr/>
            </p:nvSpPr>
            <p:spPr>
              <a:xfrm>
                <a:off x="1626003" y="1539315"/>
                <a:ext cx="4992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𝐵𝑀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𝐺𝑙𝑜𝑏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s-AR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  <m:e/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3A562C-2594-4586-B9D9-02C7466A7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3" y="1539315"/>
                <a:ext cx="4992072" cy="369332"/>
              </a:xfrm>
              <a:prstGeom prst="rect">
                <a:avLst/>
              </a:prstGeom>
              <a:blipFill>
                <a:blip r:embed="rId19"/>
                <a:stretch>
                  <a:fillRect t="-130000" b="-19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846216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216" y="599181"/>
                <a:ext cx="45711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846216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216" y="948471"/>
                <a:ext cx="47314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64" y="5295954"/>
                <a:ext cx="505203" cy="369332"/>
              </a:xfrm>
              <a:prstGeom prst="rect">
                <a:avLst/>
              </a:prstGeom>
              <a:blipFill>
                <a:blip r:embed="rId2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46" y="4961369"/>
                <a:ext cx="45711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1416625"/>
                <a:ext cx="45871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173829" y="139835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1398357"/>
                <a:ext cx="48276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5362850"/>
                <a:ext cx="490775" cy="369332"/>
              </a:xfrm>
              <a:prstGeom prst="rect">
                <a:avLst/>
              </a:prstGeom>
              <a:blipFill>
                <a:blip r:embed="rId2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677" y="4962390"/>
                <a:ext cx="50039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C6D37A67-6D4B-4DCB-B45D-159184C00B56}"/>
              </a:ext>
            </a:extLst>
          </p:cNvPr>
          <p:cNvSpPr txBox="1">
            <a:spLocks/>
          </p:cNvSpPr>
          <p:nvPr/>
        </p:nvSpPr>
        <p:spPr>
          <a:xfrm>
            <a:off x="440463" y="2582692"/>
            <a:ext cx="6258917" cy="66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Tomando la etapa </a:t>
            </a:r>
            <a:r>
              <a:rPr lang="es-ES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realizamos un BM parcial y un Balance de Energía: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2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3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3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3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3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3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4AA4A6-6EF7-41AD-9777-9929058C16E0}"/>
                  </a:ext>
                </a:extLst>
              </p:cNvPr>
              <p:cNvSpPr/>
              <p:nvPr/>
            </p:nvSpPr>
            <p:spPr>
              <a:xfrm>
                <a:off x="2015886" y="3111953"/>
                <a:ext cx="4541500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𝐵𝑀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4AA4A6-6EF7-41AD-9777-9929058C1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86" y="3111953"/>
                <a:ext cx="4541500" cy="411395"/>
              </a:xfrm>
              <a:prstGeom prst="rect">
                <a:avLst/>
              </a:prstGeom>
              <a:blipFill>
                <a:blip r:embed="rId36"/>
                <a:stretch>
                  <a:fillRect t="-108824" b="-1632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DF272F3-C54B-47CE-96FD-4EC6271F0D26}"/>
                  </a:ext>
                </a:extLst>
              </p:cNvPr>
              <p:cNvSpPr/>
              <p:nvPr/>
            </p:nvSpPr>
            <p:spPr>
              <a:xfrm>
                <a:off x="2032219" y="3752929"/>
                <a:ext cx="4477444" cy="419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DF272F3-C54B-47CE-96FD-4EC6271F0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19" y="3752929"/>
                <a:ext cx="4477444" cy="419154"/>
              </a:xfrm>
              <a:prstGeom prst="rect">
                <a:avLst/>
              </a:prstGeom>
              <a:blipFill>
                <a:blip r:embed="rId37"/>
                <a:stretch>
                  <a:fillRect t="-108824" b="-1632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3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>
            <a:extLst>
              <a:ext uri="{FF2B5EF4-FFF2-40B4-BE49-F238E27FC236}">
                <a16:creationId xmlns:a16="http://schemas.microsoft.com/office/drawing/2014/main" id="{207052D6-4A96-42A1-94E4-42864FE644C1}"/>
              </a:ext>
            </a:extLst>
          </p:cNvPr>
          <p:cNvSpPr/>
          <p:nvPr/>
        </p:nvSpPr>
        <p:spPr>
          <a:xfrm rot="5400000">
            <a:off x="3786806" y="3227952"/>
            <a:ext cx="419155" cy="2346080"/>
          </a:xfrm>
          <a:prstGeom prst="rightBrace">
            <a:avLst>
              <a:gd name="adj1" fmla="val 29692"/>
              <a:gd name="adj2" fmla="val 50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Marcador de contenido 2">
            <a:extLst>
              <a:ext uri="{FF2B5EF4-FFF2-40B4-BE49-F238E27FC236}">
                <a16:creationId xmlns:a16="http://schemas.microsoft.com/office/drawing/2014/main" id="{9D6DC102-893B-403D-8C1A-5A712CBD6652}"/>
              </a:ext>
            </a:extLst>
          </p:cNvPr>
          <p:cNvSpPr txBox="1">
            <a:spLocks/>
          </p:cNvSpPr>
          <p:nvPr/>
        </p:nvSpPr>
        <p:spPr>
          <a:xfrm>
            <a:off x="3027691" y="4649230"/>
            <a:ext cx="1937383" cy="66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</a:rPr>
              <a:t>Entalpías asociadas </a:t>
            </a:r>
          </a:p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</a:rPr>
              <a:t>al calor sensible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E998373-F0F8-4674-8C41-8C31E5A2088B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5462940" y="4191414"/>
            <a:ext cx="31747" cy="114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arcador de contenido 2">
            <a:extLst>
              <a:ext uri="{FF2B5EF4-FFF2-40B4-BE49-F238E27FC236}">
                <a16:creationId xmlns:a16="http://schemas.microsoft.com/office/drawing/2014/main" id="{1E69C978-5C99-48F5-BCEC-49D1819EECA9}"/>
              </a:ext>
            </a:extLst>
          </p:cNvPr>
          <p:cNvSpPr txBox="1">
            <a:spLocks/>
          </p:cNvSpPr>
          <p:nvPr/>
        </p:nvSpPr>
        <p:spPr>
          <a:xfrm>
            <a:off x="4226499" y="5337943"/>
            <a:ext cx="2472881" cy="63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</a:rPr>
              <a:t>Calor asociado a la Transferencia de materia</a:t>
            </a: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06386-E1B1-48E7-B4BD-7AD1A74E0054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B06386-E1B1-48E7-B4BD-7AD1A74E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CE4E29-A967-4218-9217-3F217B614B37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CE4E29-A967-4218-9217-3F217B61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Imagen 80" descr="Nueva marca difusion - web">
            <a:extLst>
              <a:ext uri="{FF2B5EF4-FFF2-40B4-BE49-F238E27FC236}">
                <a16:creationId xmlns:a16="http://schemas.microsoft.com/office/drawing/2014/main" id="{9FC9B2FC-0F1C-47A6-AC86-436720DFC36A}"/>
              </a:ext>
            </a:extLst>
          </p:cNvPr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Marcador de número de diapositiva 14">
            <a:extLst>
              <a:ext uri="{FF2B5EF4-FFF2-40B4-BE49-F238E27FC236}">
                <a16:creationId xmlns:a16="http://schemas.microsoft.com/office/drawing/2014/main" id="{DB1F67FC-B2BD-4316-AE97-9DFB6CBB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r>
              <a:rPr lang="en-US" sz="1600" b="1" dirty="0"/>
              <a:t>-</a:t>
            </a:r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6C7AA2BD-7207-4496-9AD4-3EEA45E55B53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19">
                <a:extLst>
                  <a:ext uri="{FF2B5EF4-FFF2-40B4-BE49-F238E27FC236}">
                    <a16:creationId xmlns:a16="http://schemas.microsoft.com/office/drawing/2014/main" id="{5B089D0B-F682-4AB1-BFB4-0E8CF9DEAFCA}"/>
                  </a:ext>
                </a:extLst>
              </p:cNvPr>
              <p:cNvSpPr/>
              <p:nvPr/>
            </p:nvSpPr>
            <p:spPr>
              <a:xfrm>
                <a:off x="2754607" y="2078044"/>
                <a:ext cx="3808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e/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5" name="Rectangle 19">
                <a:extLst>
                  <a:ext uri="{FF2B5EF4-FFF2-40B4-BE49-F238E27FC236}">
                    <a16:creationId xmlns:a16="http://schemas.microsoft.com/office/drawing/2014/main" id="{5B089D0B-F682-4AB1-BFB4-0E8CF9DEA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07" y="2078044"/>
                <a:ext cx="3808607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E7218D98-CC22-9E74-D159-AA643297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3240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8" grpId="0"/>
      <p:bldP spid="51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6" grpId="0"/>
      <p:bldP spid="31" grpId="0"/>
      <p:bldP spid="35" grpId="0"/>
      <p:bldP spid="38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45118" y="1111509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Consideraciones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9E43ADC-8E27-455C-A3FF-07F6B2596D42}"/>
              </a:ext>
            </a:extLst>
          </p:cNvPr>
          <p:cNvSpPr/>
          <p:nvPr/>
        </p:nvSpPr>
        <p:spPr>
          <a:xfrm>
            <a:off x="438912" y="152613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 torre ENTERA es adiabática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0F8708-B61D-4D57-AC62-A5E4ED40DEFE}"/>
              </a:ext>
            </a:extLst>
          </p:cNvPr>
          <p:cNvSpPr/>
          <p:nvPr/>
        </p:nvSpPr>
        <p:spPr>
          <a:xfrm>
            <a:off x="438912" y="1937179"/>
            <a:ext cx="6643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Sin embargo, cada etapa intercambia un calor asociado al pasaje de moles de soluto de una fase a la otra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E8420E-AEAC-4104-9410-88CFD1DBF10F}"/>
              </a:ext>
            </a:extLst>
          </p:cNvPr>
          <p:cNvSpPr/>
          <p:nvPr/>
        </p:nvSpPr>
        <p:spPr>
          <a:xfrm>
            <a:off x="435307" y="249489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El calor de absorción / desorción estará compuesto por: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B308D8-44F2-4F42-A265-FEB9FB7561B2}"/>
                  </a:ext>
                </a:extLst>
              </p:cNvPr>
              <p:cNvSpPr/>
              <p:nvPr/>
            </p:nvSpPr>
            <p:spPr>
              <a:xfrm>
                <a:off x="962025" y="2858830"/>
                <a:ext cx="5193729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A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s-AR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e/>
                        </m:mr>
                      </m:m>
                      <m:r>
                        <a:rPr lang="es-AR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B308D8-44F2-4F42-A265-FEB9FB756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2858830"/>
                <a:ext cx="5193729" cy="411395"/>
              </a:xfrm>
              <a:prstGeom prst="rect">
                <a:avLst/>
              </a:prstGeom>
              <a:blipFill>
                <a:blip r:embed="rId28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ight Brace 77">
            <a:extLst>
              <a:ext uri="{FF2B5EF4-FFF2-40B4-BE49-F238E27FC236}">
                <a16:creationId xmlns:a16="http://schemas.microsoft.com/office/drawing/2014/main" id="{6238F602-8BBC-41A8-90BD-65F2ACDAC50E}"/>
              </a:ext>
            </a:extLst>
          </p:cNvPr>
          <p:cNvSpPr/>
          <p:nvPr/>
        </p:nvSpPr>
        <p:spPr>
          <a:xfrm rot="5400000">
            <a:off x="2294489" y="2514782"/>
            <a:ext cx="419155" cy="1759033"/>
          </a:xfrm>
          <a:prstGeom prst="rightBrace">
            <a:avLst>
              <a:gd name="adj1" fmla="val 29692"/>
              <a:gd name="adj2" fmla="val 630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Marcador de contenido 2">
            <a:extLst>
              <a:ext uri="{FF2B5EF4-FFF2-40B4-BE49-F238E27FC236}">
                <a16:creationId xmlns:a16="http://schemas.microsoft.com/office/drawing/2014/main" id="{389C33BB-E50A-4172-986F-BDF797B377B2}"/>
              </a:ext>
            </a:extLst>
          </p:cNvPr>
          <p:cNvSpPr txBox="1">
            <a:spLocks/>
          </p:cNvSpPr>
          <p:nvPr/>
        </p:nvSpPr>
        <p:spPr>
          <a:xfrm>
            <a:off x="920784" y="3571753"/>
            <a:ext cx="2646840" cy="78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 asociado a la </a:t>
            </a:r>
          </a:p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condensación / evaporación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1DA4716F-0B52-4449-B86C-1E7D0318BE00}"/>
              </a:ext>
            </a:extLst>
          </p:cNvPr>
          <p:cNvSpPr/>
          <p:nvPr/>
        </p:nvSpPr>
        <p:spPr>
          <a:xfrm rot="5400000">
            <a:off x="4413299" y="2339048"/>
            <a:ext cx="419155" cy="2110502"/>
          </a:xfrm>
          <a:prstGeom prst="rightBrace">
            <a:avLst>
              <a:gd name="adj1" fmla="val 29692"/>
              <a:gd name="adj2" fmla="val 50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Marcador de contenido 2">
            <a:extLst>
              <a:ext uri="{FF2B5EF4-FFF2-40B4-BE49-F238E27FC236}">
                <a16:creationId xmlns:a16="http://schemas.microsoft.com/office/drawing/2014/main" id="{F45C2FCE-C089-4219-9E36-3F21AA1DF5F7}"/>
              </a:ext>
            </a:extLst>
          </p:cNvPr>
          <p:cNvSpPr txBox="1">
            <a:spLocks/>
          </p:cNvSpPr>
          <p:nvPr/>
        </p:nvSpPr>
        <p:spPr>
          <a:xfrm>
            <a:off x="2932423" y="3583505"/>
            <a:ext cx="3448911" cy="78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 asociado a la </a:t>
            </a:r>
          </a:p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Mezcla de la fase líquida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988961-89F0-4426-9C97-478E59BE7B59}"/>
              </a:ext>
            </a:extLst>
          </p:cNvPr>
          <p:cNvSpPr/>
          <p:nvPr/>
        </p:nvSpPr>
        <p:spPr>
          <a:xfrm>
            <a:off x="440025" y="427794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Para cualquier etapa, se tiene: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/>
              <p:nvPr/>
            </p:nvSpPr>
            <p:spPr>
              <a:xfrm>
                <a:off x="1194342" y="4710716"/>
                <a:ext cx="4678652" cy="436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42" y="4710716"/>
                <a:ext cx="4678652" cy="436594"/>
              </a:xfrm>
              <a:prstGeom prst="rect">
                <a:avLst/>
              </a:prstGeom>
              <a:blipFill>
                <a:blip r:embed="rId2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>
            <a:extLst>
              <a:ext uri="{FF2B5EF4-FFF2-40B4-BE49-F238E27FC236}">
                <a16:creationId xmlns:a16="http://schemas.microsoft.com/office/drawing/2014/main" id="{C770DF1F-9A35-4481-B7C5-248C42B77FCA}"/>
              </a:ext>
            </a:extLst>
          </p:cNvPr>
          <p:cNvSpPr/>
          <p:nvPr/>
        </p:nvSpPr>
        <p:spPr>
          <a:xfrm rot="5400000">
            <a:off x="3467582" y="4602604"/>
            <a:ext cx="419155" cy="1199743"/>
          </a:xfrm>
          <a:prstGeom prst="rightBrace">
            <a:avLst>
              <a:gd name="adj1" fmla="val 29692"/>
              <a:gd name="adj2" fmla="val 505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CA3B8A6B-0D75-4949-8BD8-3422509CB542}"/>
              </a:ext>
            </a:extLst>
          </p:cNvPr>
          <p:cNvSpPr txBox="1">
            <a:spLocks/>
          </p:cNvSpPr>
          <p:nvPr/>
        </p:nvSpPr>
        <p:spPr>
          <a:xfrm>
            <a:off x="3077287" y="5472587"/>
            <a:ext cx="1199743" cy="61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Entalpía solvente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7BE4AA-0806-4AB2-8166-37693991B46C}"/>
                  </a:ext>
                </a:extLst>
              </p:cNvPr>
              <p:cNvSpPr/>
              <p:nvPr/>
            </p:nvSpPr>
            <p:spPr>
              <a:xfrm>
                <a:off x="5867353" y="4691431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7BE4AA-0806-4AB2-8166-37693991B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53" y="4691431"/>
                <a:ext cx="5357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C4700C83-B118-4C07-86C2-0EF312D522C8}"/>
              </a:ext>
            </a:extLst>
          </p:cNvPr>
          <p:cNvSpPr/>
          <p:nvPr/>
        </p:nvSpPr>
        <p:spPr>
          <a:xfrm rot="5400000">
            <a:off x="4977526" y="4539603"/>
            <a:ext cx="419155" cy="1360498"/>
          </a:xfrm>
          <a:prstGeom prst="rightBrace">
            <a:avLst>
              <a:gd name="adj1" fmla="val 29692"/>
              <a:gd name="adj2" fmla="val 50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Marcador de contenido 2">
            <a:extLst>
              <a:ext uri="{FF2B5EF4-FFF2-40B4-BE49-F238E27FC236}">
                <a16:creationId xmlns:a16="http://schemas.microsoft.com/office/drawing/2014/main" id="{78A7D2BE-AAC2-4726-A785-32AC8B5593B5}"/>
              </a:ext>
            </a:extLst>
          </p:cNvPr>
          <p:cNvSpPr txBox="1">
            <a:spLocks/>
          </p:cNvSpPr>
          <p:nvPr/>
        </p:nvSpPr>
        <p:spPr>
          <a:xfrm>
            <a:off x="4565194" y="5462674"/>
            <a:ext cx="1243817" cy="63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45720" indent="0" algn="ctr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 dirty="0"/>
              <a:t>Entalpía soluto</a:t>
            </a:r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E2DDFDF-6E39-41ED-BE60-A13326C6E3D4}"/>
              </a:ext>
            </a:extLst>
          </p:cNvPr>
          <p:cNvSpPr/>
          <p:nvPr/>
        </p:nvSpPr>
        <p:spPr>
          <a:xfrm>
            <a:off x="455278" y="5732833"/>
            <a:ext cx="234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(*) Se omite la temperatura y entalpía de referencia.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F2D89F8-488A-461F-BA59-8A349E120622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F2D89F8-488A-461F-BA59-8A349E12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555013-B2C3-48CF-B822-95933DE7C41C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555013-B2C3-48CF-B822-95933DE7C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3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ítulo 1">
            <a:extLst>
              <a:ext uri="{FF2B5EF4-FFF2-40B4-BE49-F238E27FC236}">
                <a16:creationId xmlns:a16="http://schemas.microsoft.com/office/drawing/2014/main" id="{F51709A4-7A9B-4E60-9582-3EF2FE9AE6B2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91" name="Marcador de número de diapositiva 14">
            <a:extLst>
              <a:ext uri="{FF2B5EF4-FFF2-40B4-BE49-F238E27FC236}">
                <a16:creationId xmlns:a16="http://schemas.microsoft.com/office/drawing/2014/main" id="{C5B107F0-D457-4362-B6CA-4C7083A7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r>
              <a:rPr lang="en-US" sz="1600" b="1" dirty="0"/>
              <a:t>-</a:t>
            </a:r>
          </a:p>
        </p:txBody>
      </p:sp>
      <p:pic>
        <p:nvPicPr>
          <p:cNvPr id="92" name="Imagen 91" descr="Nueva marca difusion - web">
            <a:extLst>
              <a:ext uri="{FF2B5EF4-FFF2-40B4-BE49-F238E27FC236}">
                <a16:creationId xmlns:a16="http://schemas.microsoft.com/office/drawing/2014/main" id="{D592FE52-C20A-4A51-BDEE-05680B210F96}"/>
              </a:ext>
            </a:extLst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D1496CA2-C012-1D7D-981A-9A87818B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5000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/>
      <p:bldP spid="78" grpId="0" animBg="1"/>
      <p:bldP spid="82" grpId="0" animBg="1"/>
      <p:bldP spid="53" grpId="0"/>
      <p:bldP spid="9" grpId="0"/>
      <p:bldP spid="56" grpId="0" animBg="1"/>
      <p:bldP spid="77" grpId="0"/>
      <p:bldP spid="79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32583" y="1126731"/>
            <a:ext cx="5885969" cy="375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Álgebra para el lado líquido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 omite el subíndice de la etapa)</a:t>
            </a:r>
            <a:endParaRPr lang="es-ES" sz="18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/>
              <p:nvPr/>
            </p:nvSpPr>
            <p:spPr>
              <a:xfrm>
                <a:off x="1077286" y="1715408"/>
                <a:ext cx="4904069" cy="436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A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86" y="1715408"/>
                <a:ext cx="4904069" cy="436594"/>
              </a:xfrm>
              <a:prstGeom prst="rect">
                <a:avLst/>
              </a:prstGeom>
              <a:blipFill>
                <a:blip r:embed="rId2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0742F6-5AE0-4423-B62A-88886A45DD9E}"/>
                  </a:ext>
                </a:extLst>
              </p:cNvPr>
              <p:cNvSpPr/>
              <p:nvPr/>
            </p:nvSpPr>
            <p:spPr>
              <a:xfrm>
                <a:off x="1388024" y="2379342"/>
                <a:ext cx="3806876" cy="43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AR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0742F6-5AE0-4423-B62A-88886A45D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24" y="2379342"/>
                <a:ext cx="3806876" cy="433965"/>
              </a:xfrm>
              <a:prstGeom prst="rect">
                <a:avLst/>
              </a:prstGeom>
              <a:blipFill>
                <a:blip r:embed="rId2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8F2FF0-C1CC-4719-982E-5A6E387D1CE6}"/>
                  </a:ext>
                </a:extLst>
              </p:cNvPr>
              <p:cNvSpPr/>
              <p:nvPr/>
            </p:nvSpPr>
            <p:spPr>
              <a:xfrm>
                <a:off x="1391241" y="3657128"/>
                <a:ext cx="381123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8F2FF0-C1CC-4719-982E-5A6E387D1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1" y="3657128"/>
                <a:ext cx="3811236" cy="56669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0850C50-2AB2-4CCF-9256-486C36C8B5A6}"/>
              </a:ext>
            </a:extLst>
          </p:cNvPr>
          <p:cNvSpPr/>
          <p:nvPr/>
        </p:nvSpPr>
        <p:spPr>
          <a:xfrm flipV="1">
            <a:off x="4264841" y="2814043"/>
            <a:ext cx="682046" cy="980080"/>
          </a:xfrm>
          <a:custGeom>
            <a:avLst/>
            <a:gdLst>
              <a:gd name="connsiteX0" fmla="*/ 195309 w 554015"/>
              <a:gd name="connsiteY0" fmla="*/ 0 h 701335"/>
              <a:gd name="connsiteX1" fmla="*/ 550416 w 554015"/>
              <a:gd name="connsiteY1" fmla="*/ 390617 h 701335"/>
              <a:gd name="connsiteX2" fmla="*/ 0 w 554015"/>
              <a:gd name="connsiteY2" fmla="*/ 701335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015" h="701335">
                <a:moveTo>
                  <a:pt x="195309" y="0"/>
                </a:moveTo>
                <a:cubicBezTo>
                  <a:pt x="389138" y="136864"/>
                  <a:pt x="582968" y="273728"/>
                  <a:pt x="550416" y="390617"/>
                </a:cubicBezTo>
                <a:cubicBezTo>
                  <a:pt x="517865" y="507506"/>
                  <a:pt x="258932" y="604420"/>
                  <a:pt x="0" y="701335"/>
                </a:cubicBezTo>
              </a:path>
            </a:pathLst>
          </a:custGeom>
          <a:noFill/>
          <a:ln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5764914-3BBD-43AC-807B-E558B50E8B56}"/>
                  </a:ext>
                </a:extLst>
              </p:cNvPr>
              <p:cNvSpPr/>
              <p:nvPr/>
            </p:nvSpPr>
            <p:spPr>
              <a:xfrm>
                <a:off x="5081206" y="2908105"/>
                <a:ext cx="193825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/>
                  <a:t>Saco Factor Común 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5764914-3BBD-43AC-807B-E558B50E8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206" y="2908105"/>
                <a:ext cx="1938251" cy="661720"/>
              </a:xfrm>
              <a:prstGeom prst="rect">
                <a:avLst/>
              </a:prstGeom>
              <a:blipFill>
                <a:blip r:embed="rId31"/>
                <a:stretch>
                  <a:fillRect l="-1893" t="-27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709F936-A44B-440C-8470-0671D5D4B48F}"/>
                  </a:ext>
                </a:extLst>
              </p:cNvPr>
              <p:cNvSpPr/>
              <p:nvPr/>
            </p:nvSpPr>
            <p:spPr>
              <a:xfrm>
                <a:off x="1389654" y="3660794"/>
                <a:ext cx="381123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AR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709F936-A44B-440C-8470-0671D5D4B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54" y="3660794"/>
                <a:ext cx="3811236" cy="56669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BEB0F18-CF9F-468A-8732-A55EC98FCEBB}"/>
                  </a:ext>
                </a:extLst>
              </p:cNvPr>
              <p:cNvSpPr/>
              <p:nvPr/>
            </p:nvSpPr>
            <p:spPr>
              <a:xfrm>
                <a:off x="1752364" y="4612318"/>
                <a:ext cx="3260444" cy="50687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s-A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BEB0F18-CF9F-468A-8732-A55EC98FC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64" y="4612318"/>
                <a:ext cx="3260444" cy="5068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4C46D8E-D48D-4BCB-BAA3-65A309141F96}"/>
                  </a:ext>
                </a:extLst>
              </p:cNvPr>
              <p:cNvSpPr/>
              <p:nvPr/>
            </p:nvSpPr>
            <p:spPr>
              <a:xfrm>
                <a:off x="2250865" y="5404008"/>
                <a:ext cx="2133597" cy="45332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s-A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4C46D8E-D48D-4BCB-BAA3-65A309141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65" y="5404008"/>
                <a:ext cx="2133597" cy="4533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6179CF5-39D8-4368-91E5-ECE98F6477D1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6179CF5-39D8-4368-91E5-ECE98F647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CB5EB4-96F7-49B6-95B0-C64B3259608D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BCB5EB4-96F7-49B6-95B0-C64B3259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3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Imagen 76" descr="Nueva marca difusion - web">
            <a:extLst>
              <a:ext uri="{FF2B5EF4-FFF2-40B4-BE49-F238E27FC236}">
                <a16:creationId xmlns:a16="http://schemas.microsoft.com/office/drawing/2014/main" id="{5F3891FC-4F0E-4EE7-BF34-72BB5B901667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Marcador de número de diapositiva 14">
            <a:extLst>
              <a:ext uri="{FF2B5EF4-FFF2-40B4-BE49-F238E27FC236}">
                <a16:creationId xmlns:a16="http://schemas.microsoft.com/office/drawing/2014/main" id="{F2AC5602-82E2-4194-A95F-AC352250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n-US" sz="1600" b="1" dirty="0"/>
              <a:t>-</a:t>
            </a:r>
          </a:p>
        </p:txBody>
      </p:sp>
      <p:sp>
        <p:nvSpPr>
          <p:cNvPr id="80" name="Título 1">
            <a:extLst>
              <a:ext uri="{FF2B5EF4-FFF2-40B4-BE49-F238E27FC236}">
                <a16:creationId xmlns:a16="http://schemas.microsoft.com/office/drawing/2014/main" id="{D5E254A3-2A32-467D-AF44-835EA5F29B55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CDED9F5F-BCBC-C490-61CF-D0A72BB6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5732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84" grpId="0"/>
      <p:bldP spid="84" grpId="1"/>
      <p:bldP spid="26" grpId="0" animBg="1"/>
      <p:bldP spid="86" grpId="0"/>
      <p:bldP spid="87" grpId="0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309429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309429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309429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endCxn id="11" idx="1"/>
          </p:cNvCxnSpPr>
          <p:nvPr/>
        </p:nvCxnSpPr>
        <p:spPr>
          <a:xfrm>
            <a:off x="7442200" y="1406000"/>
            <a:ext cx="1064907" cy="36566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013123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9461579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9990997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093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04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29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38911" y="1097955"/>
            <a:ext cx="6050379" cy="375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Álgebra para el lado gaseoso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 omite el subíndice de la etapa)</a:t>
            </a:r>
            <a:endParaRPr lang="es-ES" sz="18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075535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179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95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569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29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8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976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558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28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29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819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80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87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93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183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27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07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8473199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8474827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108887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138630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24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/>
              <p:nvPr/>
            </p:nvSpPr>
            <p:spPr>
              <a:xfrm>
                <a:off x="1209845" y="1643760"/>
                <a:ext cx="4712572" cy="439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A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9F18C8-739D-474E-978A-37C12BEF2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45" y="1643760"/>
                <a:ext cx="4712572" cy="43909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0742F6-5AE0-4423-B62A-88886A45DD9E}"/>
                  </a:ext>
                </a:extLst>
              </p:cNvPr>
              <p:cNvSpPr/>
              <p:nvPr/>
            </p:nvSpPr>
            <p:spPr>
              <a:xfrm>
                <a:off x="1752365" y="2290729"/>
                <a:ext cx="3820213" cy="435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AR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𝑠𝑣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0742F6-5AE0-4423-B62A-88886A45D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65" y="2290729"/>
                <a:ext cx="3820213" cy="435568"/>
              </a:xfrm>
              <a:prstGeom prst="rect">
                <a:avLst/>
              </a:prstGeom>
              <a:blipFill>
                <a:blip r:embed="rId2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8F2FF0-C1CC-4719-982E-5A6E387D1CE6}"/>
                  </a:ext>
                </a:extLst>
              </p:cNvPr>
              <p:cNvSpPr/>
              <p:nvPr/>
            </p:nvSpPr>
            <p:spPr>
              <a:xfrm>
                <a:off x="1391241" y="3657128"/>
                <a:ext cx="388266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8F2FF0-C1CC-4719-982E-5A6E387D1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1" y="3657128"/>
                <a:ext cx="3882666" cy="71468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0850C50-2AB2-4CCF-9256-486C36C8B5A6}"/>
              </a:ext>
            </a:extLst>
          </p:cNvPr>
          <p:cNvSpPr/>
          <p:nvPr/>
        </p:nvSpPr>
        <p:spPr>
          <a:xfrm flipV="1">
            <a:off x="4326987" y="2814043"/>
            <a:ext cx="682046" cy="980080"/>
          </a:xfrm>
          <a:custGeom>
            <a:avLst/>
            <a:gdLst>
              <a:gd name="connsiteX0" fmla="*/ 195309 w 554015"/>
              <a:gd name="connsiteY0" fmla="*/ 0 h 701335"/>
              <a:gd name="connsiteX1" fmla="*/ 550416 w 554015"/>
              <a:gd name="connsiteY1" fmla="*/ 390617 h 701335"/>
              <a:gd name="connsiteX2" fmla="*/ 0 w 554015"/>
              <a:gd name="connsiteY2" fmla="*/ 701335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015" h="701335">
                <a:moveTo>
                  <a:pt x="195309" y="0"/>
                </a:moveTo>
                <a:cubicBezTo>
                  <a:pt x="389138" y="136864"/>
                  <a:pt x="582968" y="273728"/>
                  <a:pt x="550416" y="390617"/>
                </a:cubicBezTo>
                <a:cubicBezTo>
                  <a:pt x="517865" y="507506"/>
                  <a:pt x="258932" y="604420"/>
                  <a:pt x="0" y="701335"/>
                </a:cubicBezTo>
              </a:path>
            </a:pathLst>
          </a:custGeom>
          <a:noFill/>
          <a:ln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5764914-3BBD-43AC-807B-E558B50E8B56}"/>
                  </a:ext>
                </a:extLst>
              </p:cNvPr>
              <p:cNvSpPr/>
              <p:nvPr/>
            </p:nvSpPr>
            <p:spPr>
              <a:xfrm>
                <a:off x="5038952" y="3094680"/>
                <a:ext cx="1863294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600" dirty="0"/>
                  <a:t>Saco Factor Común </a:t>
                </a:r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5764914-3BBD-43AC-807B-E558B50E8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52" y="3094680"/>
                <a:ext cx="1863294" cy="661720"/>
              </a:xfrm>
              <a:prstGeom prst="rect">
                <a:avLst/>
              </a:prstGeom>
              <a:blipFill>
                <a:blip r:embed="rId31"/>
                <a:stretch>
                  <a:fillRect l="-1967" t="-2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709F936-A44B-440C-8470-0671D5D4B48F}"/>
                  </a:ext>
                </a:extLst>
              </p:cNvPr>
              <p:cNvSpPr/>
              <p:nvPr/>
            </p:nvSpPr>
            <p:spPr>
              <a:xfrm>
                <a:off x="1391240" y="3649584"/>
                <a:ext cx="388266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AR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709F936-A44B-440C-8470-0671D5D4B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40" y="3649584"/>
                <a:ext cx="3882666" cy="71468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BEB0F18-CF9F-468A-8732-A55EC98FCEBB}"/>
                  </a:ext>
                </a:extLst>
              </p:cNvPr>
              <p:cNvSpPr/>
              <p:nvPr/>
            </p:nvSpPr>
            <p:spPr>
              <a:xfrm>
                <a:off x="1747908" y="4670536"/>
                <a:ext cx="3280193" cy="50687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s-A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BEB0F18-CF9F-468A-8732-A55EC98FC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908" y="4670536"/>
                <a:ext cx="3280193" cy="5068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4C46D8E-D48D-4BCB-BAA3-65A309141F96}"/>
                  </a:ext>
                </a:extLst>
              </p:cNvPr>
              <p:cNvSpPr/>
              <p:nvPr/>
            </p:nvSpPr>
            <p:spPr>
              <a:xfrm>
                <a:off x="2208265" y="5437819"/>
                <a:ext cx="2118722" cy="45493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s-A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4C46D8E-D48D-4BCB-BAA3-65A309141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65" y="5437819"/>
                <a:ext cx="2118722" cy="45493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47C46A-51BE-4590-A6DD-AB284D352825}"/>
                  </a:ext>
                </a:extLst>
              </p:cNvPr>
              <p:cNvSpPr txBox="1"/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47C46A-51BE-4590-A6DD-AB284D35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00" y="4342341"/>
                <a:ext cx="165355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B8B9A0F-3E84-4D4A-A190-A2958C9D1692}"/>
                  </a:ext>
                </a:extLst>
              </p:cNvPr>
              <p:cNvSpPr txBox="1"/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B8B9A0F-3E84-4D4A-A190-A2958C9D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14" y="3287227"/>
                <a:ext cx="1653555" cy="369332"/>
              </a:xfrm>
              <a:prstGeom prst="rect">
                <a:avLst/>
              </a:prstGeom>
              <a:blipFill>
                <a:blip r:embed="rId3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n 64" descr="Nueva marca difusion - web">
            <a:extLst>
              <a:ext uri="{FF2B5EF4-FFF2-40B4-BE49-F238E27FC236}">
                <a16:creationId xmlns:a16="http://schemas.microsoft.com/office/drawing/2014/main" id="{2698D92F-02D1-4BB4-B796-80ECB98CC861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Marcador de número de diapositiva 14">
            <a:extLst>
              <a:ext uri="{FF2B5EF4-FFF2-40B4-BE49-F238E27FC236}">
                <a16:creationId xmlns:a16="http://schemas.microsoft.com/office/drawing/2014/main" id="{6BB66100-FE1E-4DD3-B1BB-B4F525D3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r>
              <a:rPr lang="en-US" sz="1600" b="1" dirty="0"/>
              <a:t>-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id="{19B9E0DF-6609-4EE1-9104-0341B2C9FE6B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9CB6DAB6-6E72-C301-7AEC-51E37BB6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5834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84" grpId="0"/>
      <p:bldP spid="84" grpId="1"/>
      <p:bldP spid="26" grpId="0" animBg="1"/>
      <p:bldP spid="86" grpId="0"/>
      <p:bldP spid="87" grpId="0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A9A429B-49FE-429D-A180-AAFFE0B73337}"/>
              </a:ext>
            </a:extLst>
          </p:cNvPr>
          <p:cNvSpPr/>
          <p:nvPr/>
        </p:nvSpPr>
        <p:spPr>
          <a:xfrm>
            <a:off x="8895366" y="1678140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8A52-DF2C-4B2E-B947-852AF39175A1}"/>
              </a:ext>
            </a:extLst>
          </p:cNvPr>
          <p:cNvSpPr/>
          <p:nvPr/>
        </p:nvSpPr>
        <p:spPr>
          <a:xfrm>
            <a:off x="8895366" y="4508427"/>
            <a:ext cx="1349828" cy="6386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EAF4A-9525-430E-BC47-278628579F6B}"/>
              </a:ext>
            </a:extLst>
          </p:cNvPr>
          <p:cNvSpPr/>
          <p:nvPr/>
        </p:nvSpPr>
        <p:spPr>
          <a:xfrm>
            <a:off x="8895366" y="1997456"/>
            <a:ext cx="1349828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A644905E-5F69-470E-98C3-A0F2D4CE51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371647" y="1411482"/>
            <a:ext cx="721397" cy="36018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D502D338-22F3-497C-8C90-053435002FB9}"/>
              </a:ext>
            </a:extLst>
          </p:cNvPr>
          <p:cNvCxnSpPr>
            <a:stCxn id="12" idx="3"/>
          </p:cNvCxnSpPr>
          <p:nvPr/>
        </p:nvCxnSpPr>
        <p:spPr>
          <a:xfrm rot="16200000" flipH="1">
            <a:off x="8599060" y="5547515"/>
            <a:ext cx="98797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B1E48519-6220-483E-AD2C-818BAE6FAB1F}"/>
              </a:ext>
            </a:extLst>
          </p:cNvPr>
          <p:cNvCxnSpPr>
            <a:endCxn id="12" idx="5"/>
          </p:cNvCxnSpPr>
          <p:nvPr/>
        </p:nvCxnSpPr>
        <p:spPr>
          <a:xfrm rot="10800000">
            <a:off x="10047516" y="5053531"/>
            <a:ext cx="1424500" cy="77207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3FBEA93A-2912-473B-8D8E-E7E411622395}"/>
              </a:ext>
            </a:extLst>
          </p:cNvPr>
          <p:cNvCxnSpPr>
            <a:stCxn id="11" idx="7"/>
          </p:cNvCxnSpPr>
          <p:nvPr/>
        </p:nvCxnSpPr>
        <p:spPr>
          <a:xfrm rot="5400000" flipH="1" flipV="1">
            <a:off x="10576934" y="876583"/>
            <a:ext cx="365665" cy="14245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/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s-AR" b="0" dirty="0">
                  <a:ea typeface="Cambria Math"/>
                </a:endParaRPr>
              </a:p>
              <a:p>
                <a:r>
                  <a:rPr lang="es-AR" dirty="0"/>
                  <a:t>Absorción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DB510-43C0-4B62-BAC2-F655C5AA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61" y="2483227"/>
                <a:ext cx="1146468" cy="646331"/>
              </a:xfrm>
              <a:prstGeom prst="rect">
                <a:avLst/>
              </a:prstGeom>
              <a:blipFill>
                <a:blip r:embed="rId4"/>
                <a:stretch>
                  <a:fillRect l="-4188" r="-3141" b="-119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/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6A5E64-B240-4CC8-9C75-2B3C39E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62" y="3841120"/>
                <a:ext cx="1653555" cy="36933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/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FDA5A8-DCE0-4094-9B70-C2424754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66" y="3239871"/>
                <a:ext cx="1349828" cy="36933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9E604DC-EDF6-4970-9BBA-F152EDD64B14}"/>
              </a:ext>
            </a:extLst>
          </p:cNvPr>
          <p:cNvSpPr txBox="1">
            <a:spLocks/>
          </p:cNvSpPr>
          <p:nvPr/>
        </p:nvSpPr>
        <p:spPr>
          <a:xfrm>
            <a:off x="443285" y="1156962"/>
            <a:ext cx="6322942" cy="37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Juntando todo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se omite el subíndice de la etapa)</a:t>
            </a:r>
            <a:endParaRPr lang="es-ES" sz="18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6C7A3-6976-4AF8-807B-CB6ED8B7B800}"/>
              </a:ext>
            </a:extLst>
          </p:cNvPr>
          <p:cNvSpPr/>
          <p:nvPr/>
        </p:nvSpPr>
        <p:spPr>
          <a:xfrm>
            <a:off x="8661472" y="2801073"/>
            <a:ext cx="233894" cy="131887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/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9A75B4-3804-4192-B38B-B4947940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41" y="1505012"/>
                <a:ext cx="4571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/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5FB0BD-16C2-4257-9B65-F28157DF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32" y="5732182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/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2A968F-7B14-477F-B457-7E169E73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801" y="5916743"/>
                <a:ext cx="441083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/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CCDFA7-3DFA-4418-A9F1-99054D4A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784" y="942539"/>
                <a:ext cx="4090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/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88CB8F-F534-4983-9C9B-25F385E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94" y="599181"/>
                <a:ext cx="457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/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0BC418-EAB8-4CDB-8CF6-F37E3E344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20" y="948471"/>
                <a:ext cx="47314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/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50CA07-EB27-45A0-B485-2667D4A4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13" y="5295954"/>
                <a:ext cx="50520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/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40C57D-FD5D-462B-9C8D-D57A7881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495" y="4961369"/>
                <a:ext cx="45711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/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16DE8C-A680-4FFB-88E2-4CA693E9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83" y="942065"/>
                <a:ext cx="4587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/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75C2A5-6F08-4FB0-8642-E6E10F30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84" y="923797"/>
                <a:ext cx="48276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/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6B0C95-C995-4CD5-917A-BB43229EE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536285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/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31FD8-F9A9-4183-877D-C1F5EC7A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1" y="4962390"/>
                <a:ext cx="50039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/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32A3FA-7FA7-41E4-9D45-1D3DF187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2742427"/>
                <a:ext cx="691150" cy="395621"/>
              </a:xfrm>
              <a:prstGeom prst="rect">
                <a:avLst/>
              </a:prstGeom>
              <a:blipFill>
                <a:blip r:embed="rId1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/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2A6B81-5E27-4677-AF2F-62C7080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17" y="3627926"/>
                <a:ext cx="468333" cy="395621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/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22D6F3-20DB-433D-8010-2EEFD89F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2746024"/>
                <a:ext cx="453906" cy="395621"/>
              </a:xfrm>
              <a:prstGeom prst="rect">
                <a:avLst/>
              </a:prstGeom>
              <a:blipFill>
                <a:blip r:embed="rId2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/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8422F-D90A-42AF-8517-1C7898F3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24" y="3631523"/>
                <a:ext cx="676724" cy="395621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/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6003E9-0FF2-4ABF-BE22-489F7A98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01" y="4133120"/>
                <a:ext cx="711990" cy="426142"/>
              </a:xfrm>
              <a:prstGeom prst="rect">
                <a:avLst/>
              </a:prstGeom>
              <a:blipFill>
                <a:blip r:embed="rId2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/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62E6-D80F-4498-ACFB-FD2061A0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20" y="2318081"/>
                <a:ext cx="537263" cy="426142"/>
              </a:xfrm>
              <a:prstGeom prst="rect">
                <a:avLst/>
              </a:prstGeom>
              <a:blipFill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/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FC3E0-3D44-4F74-9280-87CB1249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64" y="2308588"/>
                <a:ext cx="711990" cy="426142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/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A73E21-0370-49EA-B3FF-4228CB99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615" y="4122976"/>
                <a:ext cx="518026" cy="423514"/>
              </a:xfrm>
              <a:prstGeom prst="rect">
                <a:avLst/>
              </a:prstGeom>
              <a:blipFill>
                <a:blip r:embed="rId2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0261E3-E707-4BB1-970E-CF743675E0B1}"/>
              </a:ext>
            </a:extLst>
          </p:cNvPr>
          <p:cNvCxnSpPr/>
          <p:nvPr/>
        </p:nvCxnSpPr>
        <p:spPr>
          <a:xfrm>
            <a:off x="9059136" y="3615349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E33D127-F4D2-4661-9F7B-FB5B91BD91F8}"/>
              </a:ext>
            </a:extLst>
          </p:cNvPr>
          <p:cNvCxnSpPr/>
          <p:nvPr/>
        </p:nvCxnSpPr>
        <p:spPr>
          <a:xfrm>
            <a:off x="9060764" y="2448118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9793E8-6B28-44DF-8419-4EFF5804E0FA}"/>
              </a:ext>
            </a:extLst>
          </p:cNvPr>
          <p:cNvCxnSpPr>
            <a:cxnSpLocks/>
          </p:cNvCxnSpPr>
          <p:nvPr/>
        </p:nvCxnSpPr>
        <p:spPr>
          <a:xfrm flipV="1">
            <a:off x="9694824" y="3585641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20695F-CDBC-432E-9E98-3C3CB4FA52C5}"/>
              </a:ext>
            </a:extLst>
          </p:cNvPr>
          <p:cNvCxnSpPr>
            <a:cxnSpLocks/>
          </p:cNvCxnSpPr>
          <p:nvPr/>
        </p:nvCxnSpPr>
        <p:spPr>
          <a:xfrm flipV="1">
            <a:off x="9724567" y="2478555"/>
            <a:ext cx="0" cy="76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/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6B5EE7-CF72-4192-92A8-8DBB7546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161" y="3210962"/>
                <a:ext cx="473206" cy="391646"/>
              </a:xfrm>
              <a:prstGeom prst="rect">
                <a:avLst/>
              </a:prstGeom>
              <a:blipFill>
                <a:blip r:embed="rId2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06FE2-2859-4AD2-ABD8-832C24CEB3DE}"/>
                  </a:ext>
                </a:extLst>
              </p:cNvPr>
              <p:cNvSpPr/>
              <p:nvPr/>
            </p:nvSpPr>
            <p:spPr>
              <a:xfrm>
                <a:off x="1186440" y="1642037"/>
                <a:ext cx="4397614" cy="419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𝐵𝐸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s-A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A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AR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i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s-A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AR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s-AR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AR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s-A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s-A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bSup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s-AR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06FE2-2859-4AD2-ABD8-832C24CEB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40" y="1642037"/>
                <a:ext cx="4397614" cy="419154"/>
              </a:xfrm>
              <a:prstGeom prst="rect">
                <a:avLst/>
              </a:prstGeom>
              <a:blipFill>
                <a:blip r:embed="rId28"/>
                <a:stretch>
                  <a:fillRect l="-139" t="-107246" b="-15942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F0D110-0FBB-4743-A501-D7DECE521F9F}"/>
                  </a:ext>
                </a:extLst>
              </p:cNvPr>
              <p:cNvSpPr/>
              <p:nvPr/>
            </p:nvSpPr>
            <p:spPr>
              <a:xfrm>
                <a:off x="444331" y="2398127"/>
                <a:ext cx="6870870" cy="92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i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𝑠𝑣</m:t>
                              </m:r>
                            </m:sub>
                          </m:sSub>
                          <m:r>
                            <a:rPr lang="es-AR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s-A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F0D110-0FBB-4743-A501-D7DECE521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1" y="2398127"/>
                <a:ext cx="6870870" cy="92140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A3103-1FE9-46EF-965E-62FE506D4590}"/>
                  </a:ext>
                </a:extLst>
              </p:cNvPr>
              <p:cNvSpPr/>
              <p:nvPr/>
            </p:nvSpPr>
            <p:spPr>
              <a:xfrm>
                <a:off x="1667705" y="4601843"/>
                <a:ext cx="4780475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AR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A3103-1FE9-46EF-965E-62FE506D4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5" y="4601843"/>
                <a:ext cx="4780475" cy="411395"/>
              </a:xfrm>
              <a:prstGeom prst="rect">
                <a:avLst/>
              </a:prstGeom>
              <a:blipFill>
                <a:blip r:embed="rId3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3C9B043-79C7-4B55-9131-2DBD45310111}"/>
              </a:ext>
            </a:extLst>
          </p:cNvPr>
          <p:cNvSpPr/>
          <p:nvPr/>
        </p:nvSpPr>
        <p:spPr>
          <a:xfrm rot="20901486">
            <a:off x="1891419" y="3698019"/>
            <a:ext cx="4624171" cy="662520"/>
          </a:xfrm>
          <a:custGeom>
            <a:avLst/>
            <a:gdLst>
              <a:gd name="connsiteX0" fmla="*/ 0 w 6152225"/>
              <a:gd name="connsiteY0" fmla="*/ 408373 h 569582"/>
              <a:gd name="connsiteX1" fmla="*/ 1740023 w 6152225"/>
              <a:gd name="connsiteY1" fmla="*/ 168675 h 569582"/>
              <a:gd name="connsiteX2" fmla="*/ 4332303 w 6152225"/>
              <a:gd name="connsiteY2" fmla="*/ 568171 h 569582"/>
              <a:gd name="connsiteX3" fmla="*/ 6152225 w 6152225"/>
              <a:gd name="connsiteY3" fmla="*/ 0 h 5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2225" h="569582">
                <a:moveTo>
                  <a:pt x="0" y="408373"/>
                </a:moveTo>
                <a:cubicBezTo>
                  <a:pt x="508986" y="275207"/>
                  <a:pt x="1017973" y="142042"/>
                  <a:pt x="1740023" y="168675"/>
                </a:cubicBezTo>
                <a:cubicBezTo>
                  <a:pt x="2462073" y="195308"/>
                  <a:pt x="3596936" y="596284"/>
                  <a:pt x="4332303" y="568171"/>
                </a:cubicBezTo>
                <a:cubicBezTo>
                  <a:pt x="5067670" y="540058"/>
                  <a:pt x="5890334" y="17755"/>
                  <a:pt x="6152225" y="0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CF763EB-0792-4EE1-A9A3-244B33FF4D76}"/>
                  </a:ext>
                </a:extLst>
              </p:cNvPr>
              <p:cNvSpPr txBox="1"/>
              <p:nvPr/>
            </p:nvSpPr>
            <p:spPr>
              <a:xfrm>
                <a:off x="10290128" y="4342341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CF763EB-0792-4EE1-A9A3-244B33FF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128" y="4342341"/>
                <a:ext cx="165355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567DB14-865C-4D91-AEEE-06C1089BB9B6}"/>
                  </a:ext>
                </a:extLst>
              </p:cNvPr>
              <p:cNvSpPr txBox="1"/>
              <p:nvPr/>
            </p:nvSpPr>
            <p:spPr>
              <a:xfrm>
                <a:off x="10299342" y="3287227"/>
                <a:ext cx="1653555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567DB14-865C-4D91-AEEE-06C1089BB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342" y="3287227"/>
                <a:ext cx="1653555" cy="369332"/>
              </a:xfrm>
              <a:prstGeom prst="rect">
                <a:avLst/>
              </a:prstGeom>
              <a:blipFill>
                <a:blip r:embed="rId3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n 55" descr="Nueva marca difusion - web">
            <a:extLst>
              <a:ext uri="{FF2B5EF4-FFF2-40B4-BE49-F238E27FC236}">
                <a16:creationId xmlns:a16="http://schemas.microsoft.com/office/drawing/2014/main" id="{8CEC093C-27DE-4BC4-ACC5-40776CB8B15B}"/>
              </a:ext>
            </a:extLst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Marcador de número de diapositiva 14">
            <a:extLst>
              <a:ext uri="{FF2B5EF4-FFF2-40B4-BE49-F238E27FC236}">
                <a16:creationId xmlns:a16="http://schemas.microsoft.com/office/drawing/2014/main" id="{93BD4D6E-1DCE-437E-9EB7-0C0017CA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r>
              <a:rPr lang="en-US" sz="1600" b="1" dirty="0"/>
              <a:t>-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id="{5990287B-C67A-4C6A-ADB4-C8EAD1ED770B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Resolución – Ítem 1	</a:t>
            </a:r>
            <a:endParaRPr lang="en-US" dirty="0"/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268E5354-2FAF-72E5-786B-DD7830AA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 1°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6986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2448</TotalTime>
  <Words>2588</Words>
  <Application>Microsoft Macintosh PowerPoint</Application>
  <PresentationFormat>Panorámica</PresentationFormat>
  <Paragraphs>704</Paragraphs>
  <Slides>21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Trebuchet MS</vt:lpstr>
      <vt:lpstr>Wingdings 3</vt:lpstr>
      <vt:lpstr>Faceta</vt:lpstr>
      <vt:lpstr>Base</vt:lpstr>
      <vt:lpstr>GUÍA 4 – Absorción / Desorción Problema 8</vt:lpstr>
      <vt:lpstr>Presentación de PowerPoint</vt:lpstr>
      <vt:lpstr>Presentación de PowerPoint</vt:lpstr>
      <vt:lpstr>Ejemplo de aplicación – Absorción Gas Natural con Aminas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Microsoft Office User</cp:lastModifiedBy>
  <cp:revision>315</cp:revision>
  <dcterms:created xsi:type="dcterms:W3CDTF">2020-04-06T19:11:16Z</dcterms:created>
  <dcterms:modified xsi:type="dcterms:W3CDTF">2026-03-31T04:01:12Z</dcterms:modified>
</cp:coreProperties>
</file>