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3" r:id="rId7"/>
    <p:sldId id="282" r:id="rId8"/>
    <p:sldId id="284" r:id="rId9"/>
    <p:sldId id="285" r:id="rId10"/>
    <p:sldId id="286" r:id="rId11"/>
    <p:sldId id="283" r:id="rId12"/>
    <p:sldId id="287" r:id="rId13"/>
    <p:sldId id="289" r:id="rId14"/>
    <p:sldId id="288" r:id="rId15"/>
    <p:sldId id="290" r:id="rId16"/>
    <p:sldId id="291" r:id="rId1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2F878-C0A3-4E98-9846-F7731612121E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B5A9-18AF-412C-A964-CCAE5A8093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558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82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3A66EF-D5EB-4DAA-BC12-5E0D9CBA910E}" type="datetimeFigureOut">
              <a:rPr lang="es-AR" smtClean="0"/>
              <a:t>26/8/2025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ESTATICA Y RESISTENCIA DE LOS MATERIALES</a:t>
            </a:r>
            <a:endParaRPr lang="es-AR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043608" y="6530498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DOT-</a:t>
            </a:r>
            <a:r>
              <a:rPr lang="es-AR" sz="1100" dirty="0" err="1" smtClean="0"/>
              <a:t>Exavacion</a:t>
            </a:r>
            <a:r>
              <a:rPr lang="es-AR" sz="1100" dirty="0" smtClean="0"/>
              <a:t> – Av. Mayo 1200 – Libertad 70 – Fotografías Ing. Graciela </a:t>
            </a:r>
            <a:r>
              <a:rPr lang="es-AR" sz="1100" dirty="0" err="1" smtClean="0"/>
              <a:t>Ladaga</a:t>
            </a:r>
            <a:r>
              <a:rPr lang="es-AR" sz="1100" dirty="0" smtClean="0"/>
              <a:t> – Natalia Bruno</a:t>
            </a:r>
            <a:endParaRPr lang="es-AR" sz="11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82708"/>
            <a:ext cx="2242162" cy="399476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35" y="2492896"/>
            <a:ext cx="2242161" cy="3994767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26483"/>
            <a:ext cx="3139772" cy="2354829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11400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Resultante Fuerza Distribuida Trapezoidal</a:t>
            </a:r>
            <a:endParaRPr lang="es-AR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4067944" y="1748832"/>
            <a:ext cx="4752528" cy="46324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/>
              <a:t>Carga Uniforme</a:t>
            </a:r>
          </a:p>
          <a:p>
            <a:pPr marL="402336" lvl="1" indent="0">
              <a:buNone/>
            </a:pPr>
            <a:r>
              <a:rPr lang="es-AR" sz="1800" dirty="0" smtClean="0"/>
              <a:t>q(x) = Resultante:      </a:t>
            </a:r>
            <a:r>
              <a:rPr lang="es-AR" sz="1800" b="1" dirty="0" smtClean="0"/>
              <a:t>R= (q1+q2).l/2</a:t>
            </a:r>
          </a:p>
          <a:p>
            <a:pPr marL="402336" lvl="1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r>
              <a:rPr lang="es-AR" sz="1800" dirty="0" smtClean="0"/>
              <a:t>Recta Acción:   </a:t>
            </a:r>
          </a:p>
          <a:p>
            <a:pPr marL="402336" lvl="1" indent="0">
              <a:buNone/>
            </a:pPr>
            <a:r>
              <a:rPr lang="es-AR" sz="1800" dirty="0" smtClean="0">
                <a:sym typeface="Symbol"/>
              </a:rPr>
              <a:t>Tomo momentos con respecto al origen:</a:t>
            </a:r>
          </a:p>
          <a:p>
            <a:pPr marL="402336" lvl="1" indent="0">
              <a:buNone/>
            </a:pPr>
            <a:r>
              <a:rPr lang="es-AR" sz="1800" dirty="0" smtClean="0">
                <a:sym typeface="Symbol"/>
              </a:rPr>
              <a:t>Rectángulo:    R</a:t>
            </a:r>
            <a:r>
              <a:rPr lang="es-AR" sz="1200" dirty="0" smtClean="0">
                <a:sym typeface="Symbol"/>
              </a:rPr>
              <a:t>R</a:t>
            </a:r>
            <a:r>
              <a:rPr lang="es-AR" sz="1800" dirty="0" smtClean="0">
                <a:sym typeface="Symbol"/>
              </a:rPr>
              <a:t> = q</a:t>
            </a:r>
            <a:r>
              <a:rPr lang="es-AR" sz="1200" dirty="0" smtClean="0">
                <a:sym typeface="Symbol"/>
              </a:rPr>
              <a:t>1</a:t>
            </a:r>
            <a:r>
              <a:rPr lang="es-AR" sz="1800" dirty="0" smtClean="0">
                <a:sym typeface="Symbol"/>
              </a:rPr>
              <a:t>.L</a:t>
            </a:r>
            <a:r>
              <a:rPr lang="es-AR" sz="1200" dirty="0">
                <a:sym typeface="Symbol"/>
              </a:rPr>
              <a:t> </a:t>
            </a:r>
            <a:r>
              <a:rPr lang="es-AR" sz="1200" dirty="0" smtClean="0">
                <a:sym typeface="Symbol"/>
              </a:rPr>
              <a:t>     </a:t>
            </a:r>
            <a:r>
              <a:rPr lang="es-AR" sz="1800" dirty="0" err="1" smtClean="0">
                <a:sym typeface="Symbol"/>
              </a:rPr>
              <a:t>x</a:t>
            </a:r>
            <a:r>
              <a:rPr lang="es-AR" sz="1100" dirty="0" err="1" smtClean="0">
                <a:sym typeface="Symbol"/>
              </a:rPr>
              <a:t>R</a:t>
            </a:r>
            <a:r>
              <a:rPr lang="es-AR" sz="1800" dirty="0" smtClean="0"/>
              <a:t> = L/2</a:t>
            </a:r>
          </a:p>
          <a:p>
            <a:pPr marL="402336" lvl="1" indent="0">
              <a:buNone/>
            </a:pPr>
            <a:r>
              <a:rPr lang="es-AR" sz="2000" dirty="0" smtClean="0">
                <a:sym typeface="Symbol"/>
              </a:rPr>
              <a:t>Triangulo:    R</a:t>
            </a:r>
            <a:r>
              <a:rPr lang="es-AR" sz="1400" dirty="0" smtClean="0">
                <a:sym typeface="Symbol"/>
              </a:rPr>
              <a:t>T</a:t>
            </a:r>
            <a:r>
              <a:rPr lang="es-AR" sz="2000" dirty="0" smtClean="0">
                <a:sym typeface="Symbol"/>
              </a:rPr>
              <a:t> </a:t>
            </a:r>
            <a:r>
              <a:rPr lang="es-AR" sz="2000" dirty="0">
                <a:sym typeface="Symbol"/>
              </a:rPr>
              <a:t>= </a:t>
            </a:r>
            <a:r>
              <a:rPr lang="es-AR" sz="2000" dirty="0" smtClean="0">
                <a:sym typeface="Symbol"/>
              </a:rPr>
              <a:t>(q</a:t>
            </a:r>
            <a:r>
              <a:rPr lang="es-AR" sz="1400" dirty="0" smtClean="0">
                <a:sym typeface="Symbol"/>
              </a:rPr>
              <a:t>2-</a:t>
            </a:r>
            <a:r>
              <a:rPr lang="es-AR" sz="2000" dirty="0" smtClean="0">
                <a:sym typeface="Symbol"/>
              </a:rPr>
              <a:t>q</a:t>
            </a:r>
            <a:r>
              <a:rPr lang="es-AR" sz="1400" dirty="0" smtClean="0">
                <a:sym typeface="Symbol"/>
              </a:rPr>
              <a:t>1)</a:t>
            </a:r>
            <a:r>
              <a:rPr lang="es-AR" sz="2000" dirty="0" smtClean="0">
                <a:sym typeface="Symbol"/>
              </a:rPr>
              <a:t>.L/2</a:t>
            </a:r>
            <a:r>
              <a:rPr lang="es-AR" sz="1400" dirty="0" smtClean="0">
                <a:sym typeface="Symbol"/>
              </a:rPr>
              <a:t>  </a:t>
            </a:r>
            <a:r>
              <a:rPr lang="es-AR" sz="2000" dirty="0" err="1" smtClean="0">
                <a:sym typeface="Symbol"/>
              </a:rPr>
              <a:t>x</a:t>
            </a:r>
            <a:r>
              <a:rPr lang="es-AR" sz="1200" dirty="0" err="1" smtClean="0">
                <a:sym typeface="Symbol"/>
              </a:rPr>
              <a:t>T</a:t>
            </a:r>
            <a:r>
              <a:rPr lang="es-AR" sz="2000" dirty="0" smtClean="0"/>
              <a:t> </a:t>
            </a:r>
            <a:r>
              <a:rPr lang="es-AR" sz="2000" dirty="0"/>
              <a:t>= </a:t>
            </a:r>
            <a:r>
              <a:rPr lang="es-AR" sz="2000" dirty="0" smtClean="0"/>
              <a:t>2.L/3</a:t>
            </a:r>
            <a:endParaRPr lang="es-AR" sz="2000" dirty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r>
              <a:rPr lang="es-AR" sz="2000" dirty="0" err="1" smtClean="0">
                <a:sym typeface="Symbol"/>
              </a:rPr>
              <a:t>R</a:t>
            </a:r>
            <a:r>
              <a:rPr lang="es-AR" sz="1400" dirty="0" err="1" smtClean="0">
                <a:sym typeface="Symbol"/>
              </a:rPr>
              <a:t>Tr</a:t>
            </a:r>
            <a:r>
              <a:rPr lang="es-AR" sz="1400" dirty="0" smtClean="0">
                <a:sym typeface="Symbol"/>
              </a:rPr>
              <a:t> . </a:t>
            </a:r>
            <a:r>
              <a:rPr lang="es-AR" sz="2400" dirty="0" err="1" smtClean="0">
                <a:sym typeface="Symbol"/>
              </a:rPr>
              <a:t>x</a:t>
            </a:r>
            <a:r>
              <a:rPr lang="es-AR" sz="1400" dirty="0" err="1" smtClean="0">
                <a:sym typeface="Symbol"/>
              </a:rPr>
              <a:t>Tr</a:t>
            </a:r>
            <a:r>
              <a:rPr lang="es-AR" sz="1400" dirty="0" smtClean="0">
                <a:sym typeface="Symbol"/>
              </a:rPr>
              <a:t> = </a:t>
            </a:r>
            <a:r>
              <a:rPr lang="es-AR" sz="2000" dirty="0" smtClean="0">
                <a:sym typeface="Symbol"/>
              </a:rPr>
              <a:t>R</a:t>
            </a:r>
            <a:r>
              <a:rPr lang="es-AR" sz="1400" dirty="0" smtClean="0">
                <a:sym typeface="Symbol"/>
              </a:rPr>
              <a:t>R. </a:t>
            </a:r>
            <a:r>
              <a:rPr lang="es-AR" sz="2000" dirty="0" err="1">
                <a:sym typeface="Symbol"/>
              </a:rPr>
              <a:t>x</a:t>
            </a:r>
            <a:r>
              <a:rPr lang="es-AR" sz="1200" dirty="0" err="1">
                <a:sym typeface="Symbol"/>
              </a:rPr>
              <a:t>R</a:t>
            </a:r>
            <a:r>
              <a:rPr lang="es-AR" sz="2000" dirty="0"/>
              <a:t> </a:t>
            </a:r>
            <a:r>
              <a:rPr lang="es-AR" sz="2000" dirty="0" smtClean="0"/>
              <a:t> + </a:t>
            </a:r>
            <a:r>
              <a:rPr lang="es-AR" sz="2000" dirty="0" smtClean="0">
                <a:sym typeface="Symbol"/>
              </a:rPr>
              <a:t>R</a:t>
            </a:r>
            <a:r>
              <a:rPr lang="es-AR" sz="1400" dirty="0" smtClean="0">
                <a:sym typeface="Symbol"/>
              </a:rPr>
              <a:t>T. </a:t>
            </a:r>
            <a:r>
              <a:rPr lang="es-AR" sz="2000" dirty="0" err="1">
                <a:sym typeface="Symbol"/>
              </a:rPr>
              <a:t>x</a:t>
            </a:r>
            <a:r>
              <a:rPr lang="es-AR" sz="1200" dirty="0" err="1">
                <a:sym typeface="Symbol"/>
              </a:rPr>
              <a:t>T</a:t>
            </a: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r>
              <a:rPr lang="es-AR" sz="2000" dirty="0" err="1">
                <a:sym typeface="Symbol"/>
              </a:rPr>
              <a:t>RTr</a:t>
            </a:r>
            <a:r>
              <a:rPr lang="es-AR" sz="2000" dirty="0">
                <a:sym typeface="Symbol"/>
              </a:rPr>
              <a:t> . </a:t>
            </a:r>
            <a:r>
              <a:rPr lang="es-AR" sz="2400" dirty="0" err="1">
                <a:sym typeface="Symbol"/>
              </a:rPr>
              <a:t>x</a:t>
            </a:r>
            <a:r>
              <a:rPr lang="es-AR" sz="1400" dirty="0" err="1">
                <a:sym typeface="Symbol"/>
              </a:rPr>
              <a:t>Tr</a:t>
            </a:r>
            <a:r>
              <a:rPr lang="es-AR" sz="2000" dirty="0">
                <a:sym typeface="Symbol"/>
              </a:rPr>
              <a:t> = q</a:t>
            </a:r>
            <a:r>
              <a:rPr lang="es-AR" sz="1400" dirty="0">
                <a:sym typeface="Symbol"/>
              </a:rPr>
              <a:t>1</a:t>
            </a:r>
            <a:r>
              <a:rPr lang="es-AR" sz="2000" dirty="0">
                <a:sym typeface="Symbol"/>
              </a:rPr>
              <a:t>.L</a:t>
            </a:r>
            <a:r>
              <a:rPr lang="es-AR" sz="2000" dirty="0" smtClean="0">
                <a:sym typeface="Symbol"/>
              </a:rPr>
              <a:t>. </a:t>
            </a:r>
            <a:r>
              <a:rPr lang="es-AR" sz="2000" dirty="0" smtClean="0"/>
              <a:t>L/2 </a:t>
            </a:r>
            <a:r>
              <a:rPr lang="es-AR" sz="2000" dirty="0" smtClean="0">
                <a:sym typeface="Symbol"/>
              </a:rPr>
              <a:t>+ </a:t>
            </a:r>
            <a:r>
              <a:rPr lang="es-AR" sz="2000" dirty="0">
                <a:sym typeface="Symbol"/>
              </a:rPr>
              <a:t>(q</a:t>
            </a:r>
            <a:r>
              <a:rPr lang="es-AR" sz="1400" dirty="0">
                <a:sym typeface="Symbol"/>
              </a:rPr>
              <a:t>2-</a:t>
            </a:r>
            <a:r>
              <a:rPr lang="es-AR" sz="2000" dirty="0">
                <a:sym typeface="Symbol"/>
              </a:rPr>
              <a:t>q</a:t>
            </a:r>
            <a:r>
              <a:rPr lang="es-AR" sz="1400" dirty="0">
                <a:sym typeface="Symbol"/>
              </a:rPr>
              <a:t>1)</a:t>
            </a:r>
            <a:r>
              <a:rPr lang="es-AR" sz="2000" dirty="0">
                <a:sym typeface="Symbol"/>
              </a:rPr>
              <a:t>.L/2</a:t>
            </a:r>
            <a:r>
              <a:rPr lang="es-AR" sz="2000" dirty="0" smtClean="0">
                <a:sym typeface="Symbol"/>
              </a:rPr>
              <a:t>. </a:t>
            </a:r>
            <a:r>
              <a:rPr lang="es-AR" sz="2000" dirty="0"/>
              <a:t>2.L/3</a:t>
            </a:r>
          </a:p>
          <a:p>
            <a:pPr marL="402336" lvl="1" indent="0">
              <a:buNone/>
            </a:pPr>
            <a:r>
              <a:rPr lang="es-AR" sz="2000" dirty="0" err="1">
                <a:sym typeface="Symbol"/>
              </a:rPr>
              <a:t>RTr</a:t>
            </a:r>
            <a:r>
              <a:rPr lang="es-AR" sz="2000" dirty="0">
                <a:sym typeface="Symbol"/>
              </a:rPr>
              <a:t> . </a:t>
            </a:r>
            <a:r>
              <a:rPr lang="es-AR" sz="2400" dirty="0" err="1">
                <a:sym typeface="Symbol"/>
              </a:rPr>
              <a:t>x</a:t>
            </a:r>
            <a:r>
              <a:rPr lang="es-AR" sz="1400" dirty="0" err="1">
                <a:sym typeface="Symbol"/>
              </a:rPr>
              <a:t>Tr</a:t>
            </a:r>
            <a:r>
              <a:rPr lang="es-AR" sz="2000" dirty="0">
                <a:sym typeface="Symbol"/>
              </a:rPr>
              <a:t> = </a:t>
            </a:r>
            <a:r>
              <a:rPr lang="es-AR" sz="2000" dirty="0" smtClean="0">
                <a:sym typeface="Symbol"/>
              </a:rPr>
              <a:t>q</a:t>
            </a:r>
            <a:r>
              <a:rPr lang="es-AR" sz="1400" dirty="0">
                <a:sym typeface="Symbol"/>
              </a:rPr>
              <a:t>1</a:t>
            </a:r>
            <a:r>
              <a:rPr lang="es-AR" sz="2000" dirty="0" smtClean="0">
                <a:sym typeface="Symbol"/>
              </a:rPr>
              <a:t>.L2/2 </a:t>
            </a:r>
            <a:r>
              <a:rPr lang="es-AR" sz="2000" dirty="0">
                <a:sym typeface="Symbol"/>
              </a:rPr>
              <a:t>+ </a:t>
            </a:r>
            <a:r>
              <a:rPr lang="es-AR" sz="2000" dirty="0" smtClean="0">
                <a:sym typeface="Symbol"/>
              </a:rPr>
              <a:t>2*(q</a:t>
            </a:r>
            <a:r>
              <a:rPr lang="es-AR" sz="1400" dirty="0">
                <a:sym typeface="Symbol"/>
              </a:rPr>
              <a:t>2</a:t>
            </a:r>
            <a:r>
              <a:rPr lang="es-AR" sz="2000" dirty="0" smtClean="0">
                <a:sym typeface="Symbol"/>
              </a:rPr>
              <a:t>-q</a:t>
            </a:r>
            <a:r>
              <a:rPr lang="es-AR" sz="1400" dirty="0">
                <a:sym typeface="Symbol"/>
              </a:rPr>
              <a:t>1</a:t>
            </a:r>
            <a:r>
              <a:rPr lang="es-AR" sz="2000" dirty="0">
                <a:sym typeface="Symbol"/>
              </a:rPr>
              <a:t>).</a:t>
            </a:r>
            <a:r>
              <a:rPr lang="es-AR" sz="2000" dirty="0" smtClean="0">
                <a:sym typeface="Symbol"/>
              </a:rPr>
              <a:t>L2/3</a:t>
            </a:r>
            <a:endParaRPr lang="es-AR" sz="2000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r>
              <a:rPr lang="es-AR" sz="2400" b="1" dirty="0" err="1">
                <a:sym typeface="Symbol"/>
              </a:rPr>
              <a:t>x</a:t>
            </a:r>
            <a:r>
              <a:rPr lang="es-AR" sz="1400" b="1" dirty="0" err="1">
                <a:sym typeface="Symbol"/>
              </a:rPr>
              <a:t>Tr</a:t>
            </a:r>
            <a:r>
              <a:rPr lang="es-AR" sz="2000" b="1" dirty="0" smtClean="0">
                <a:sym typeface="Symbol"/>
              </a:rPr>
              <a:t> </a:t>
            </a:r>
            <a:r>
              <a:rPr lang="es-AR" sz="2000" b="1" dirty="0">
                <a:sym typeface="Symbol"/>
              </a:rPr>
              <a:t>= </a:t>
            </a:r>
            <a:r>
              <a:rPr lang="es-AR" sz="2000" b="1" dirty="0" smtClean="0">
                <a:sym typeface="Symbol"/>
              </a:rPr>
              <a:t>2.(2q</a:t>
            </a:r>
            <a:r>
              <a:rPr lang="es-AR" sz="1200" b="1" dirty="0" smtClean="0">
                <a:sym typeface="Symbol"/>
              </a:rPr>
              <a:t>2</a:t>
            </a:r>
            <a:r>
              <a:rPr lang="es-AR" sz="2000" b="1" dirty="0" smtClean="0">
                <a:sym typeface="Symbol"/>
              </a:rPr>
              <a:t>-q</a:t>
            </a:r>
            <a:r>
              <a:rPr lang="es-AR" sz="1200" b="1" dirty="0" smtClean="0">
                <a:sym typeface="Symbol"/>
              </a:rPr>
              <a:t>1</a:t>
            </a:r>
            <a:r>
              <a:rPr lang="es-AR" sz="2000" b="1" dirty="0">
                <a:sym typeface="Symbol"/>
              </a:rPr>
              <a:t>).</a:t>
            </a:r>
            <a:r>
              <a:rPr lang="es-AR" sz="2000" b="1" dirty="0" smtClean="0">
                <a:sym typeface="Symbol"/>
              </a:rPr>
              <a:t>L/(3.(</a:t>
            </a:r>
            <a:r>
              <a:rPr lang="es-AR" sz="2000" b="1" dirty="0"/>
              <a:t>(q1+q2</a:t>
            </a:r>
            <a:r>
              <a:rPr lang="es-AR" sz="2000" b="1" dirty="0" smtClean="0"/>
              <a:t>))</a:t>
            </a:r>
            <a:endParaRPr lang="es-AR" sz="2000" b="1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pSp>
        <p:nvGrpSpPr>
          <p:cNvPr id="69" name="68 Grupo"/>
          <p:cNvGrpSpPr/>
          <p:nvPr/>
        </p:nvGrpSpPr>
        <p:grpSpPr>
          <a:xfrm>
            <a:off x="1374419" y="1822467"/>
            <a:ext cx="2635776" cy="1638227"/>
            <a:chOff x="2375541" y="2276872"/>
            <a:chExt cx="1744380" cy="1429903"/>
          </a:xfrm>
        </p:grpSpPr>
        <p:sp>
          <p:nvSpPr>
            <p:cNvPr id="32" name="31 CuadroTexto"/>
            <p:cNvSpPr txBox="1"/>
            <p:nvPr/>
          </p:nvSpPr>
          <p:spPr>
            <a:xfrm>
              <a:off x="3750102" y="3337443"/>
              <a:ext cx="369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x</a:t>
              </a:r>
              <a:endParaRPr lang="es-AR" dirty="0"/>
            </a:p>
          </p:txBody>
        </p:sp>
        <p:cxnSp>
          <p:nvCxnSpPr>
            <p:cNvPr id="33" name="32 Conector recto de flecha"/>
            <p:cNvCxnSpPr/>
            <p:nvPr/>
          </p:nvCxnSpPr>
          <p:spPr>
            <a:xfrm>
              <a:off x="2626274" y="3706775"/>
              <a:ext cx="1403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 de flecha"/>
            <p:cNvCxnSpPr/>
            <p:nvPr/>
          </p:nvCxnSpPr>
          <p:spPr>
            <a:xfrm flipV="1">
              <a:off x="2621374" y="2276872"/>
              <a:ext cx="0" cy="14235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35 CuadroTexto"/>
            <p:cNvSpPr txBox="1"/>
            <p:nvPr/>
          </p:nvSpPr>
          <p:spPr>
            <a:xfrm>
              <a:off x="2375541" y="2276872"/>
              <a:ext cx="501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z</a:t>
              </a:r>
              <a:endParaRPr lang="es-AR" dirty="0"/>
            </a:p>
          </p:txBody>
        </p:sp>
      </p:grpSp>
      <p:sp>
        <p:nvSpPr>
          <p:cNvPr id="5" name="4 Rectángulo"/>
          <p:cNvSpPr/>
          <p:nvPr/>
        </p:nvSpPr>
        <p:spPr>
          <a:xfrm>
            <a:off x="1745875" y="2893464"/>
            <a:ext cx="1601989" cy="559965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CuadroTexto"/>
          <p:cNvSpPr txBox="1"/>
          <p:nvPr/>
        </p:nvSpPr>
        <p:spPr>
          <a:xfrm>
            <a:off x="2276938" y="2484800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  <a:endParaRPr lang="es-AR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300386" y="3464858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</a:t>
            </a:r>
            <a:endParaRPr lang="es-AR" dirty="0"/>
          </a:p>
        </p:txBody>
      </p:sp>
      <p:sp>
        <p:nvSpPr>
          <p:cNvPr id="39" name="38 Triángulo rectángulo"/>
          <p:cNvSpPr/>
          <p:nvPr/>
        </p:nvSpPr>
        <p:spPr>
          <a:xfrm flipH="1">
            <a:off x="1736845" y="2077059"/>
            <a:ext cx="1611018" cy="815481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Rectángulo"/>
          <p:cNvSpPr/>
          <p:nvPr/>
        </p:nvSpPr>
        <p:spPr>
          <a:xfrm>
            <a:off x="951353" y="2798280"/>
            <a:ext cx="822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2336" lvl="1" indent="0">
              <a:buNone/>
            </a:pPr>
            <a:r>
              <a:rPr lang="es-AR" dirty="0" smtClean="0"/>
              <a:t>q</a:t>
            </a:r>
            <a:r>
              <a:rPr lang="es-AR" sz="1400" dirty="0" smtClean="0"/>
              <a:t>1</a:t>
            </a:r>
            <a:endParaRPr lang="es-AR" sz="1400" dirty="0"/>
          </a:p>
        </p:txBody>
      </p:sp>
      <p:sp>
        <p:nvSpPr>
          <p:cNvPr id="41" name="40 Rectángulo"/>
          <p:cNvSpPr/>
          <p:nvPr/>
        </p:nvSpPr>
        <p:spPr>
          <a:xfrm>
            <a:off x="2965141" y="1916832"/>
            <a:ext cx="796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2336" lvl="1" indent="0">
              <a:buNone/>
            </a:pPr>
            <a:r>
              <a:rPr lang="es-AR" dirty="0" smtClean="0"/>
              <a:t>q</a:t>
            </a:r>
            <a:r>
              <a:rPr lang="es-AR" sz="1400" dirty="0" smtClean="0"/>
              <a:t>2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34681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2736304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ESCALERA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2 Marcador de contenido"/>
              <p:cNvSpPr txBox="1">
                <a:spLocks/>
              </p:cNvSpPr>
              <p:nvPr/>
            </p:nvSpPr>
            <p:spPr>
              <a:xfrm>
                <a:off x="4890844" y="1614531"/>
                <a:ext cx="3929628" cy="397935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745236" lvl="1" indent="-342900">
                  <a:buAutoNum type="arabicParenR"/>
                </a:pPr>
                <a:r>
                  <a:rPr lang="es-AR" sz="1800" dirty="0" smtClean="0"/>
                  <a:t>Relacion entre L y L’:</a:t>
                </a:r>
              </a:p>
              <a:p>
                <a:pPr marL="402336" lvl="1" indent="0">
                  <a:buNone/>
                </a:pPr>
                <a:r>
                  <a:rPr lang="es-AR" sz="1800" dirty="0" smtClean="0"/>
                  <a:t>     L = L’ </a:t>
                </a:r>
                <a:r>
                  <a:rPr lang="es-AR" sz="1800" dirty="0" err="1" smtClean="0"/>
                  <a:t>cos</a:t>
                </a:r>
                <a:r>
                  <a:rPr lang="es-AR" sz="1800" dirty="0" smtClean="0"/>
                  <a:t> </a:t>
                </a:r>
                <a:r>
                  <a:rPr lang="es-AR" sz="1800" dirty="0">
                    <a:latin typeface="Symbol" pitchFamily="18" charset="2"/>
                  </a:rPr>
                  <a:t>a</a:t>
                </a:r>
              </a:p>
              <a:p>
                <a:pPr marL="402336" lvl="1" indent="0">
                  <a:buNone/>
                </a:pPr>
                <a:r>
                  <a:rPr lang="es-AR" sz="1800" dirty="0" smtClean="0"/>
                  <a:t>2) Resultante q: R= </a:t>
                </a:r>
                <a:r>
                  <a:rPr lang="es-AR" sz="1800" dirty="0" err="1" smtClean="0"/>
                  <a:t>qL</a:t>
                </a:r>
                <a:endParaRPr lang="es-AR" sz="1800" dirty="0" smtClean="0"/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3) Descompongo R en 2 </a:t>
                </a:r>
                <a:r>
                  <a:rPr lang="es-AR" sz="1800" dirty="0" err="1" smtClean="0">
                    <a:sym typeface="Symbol"/>
                  </a:rPr>
                  <a:t>dir</a:t>
                </a:r>
                <a:r>
                  <a:rPr lang="es-AR" sz="1800" dirty="0" smtClean="0">
                    <a:sym typeface="Symbol"/>
                  </a:rPr>
                  <a:t>:</a:t>
                </a: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      L’ y Paralela a L’</a:t>
                </a: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      R</a:t>
                </a:r>
                <a:r>
                  <a:rPr lang="es-AR" sz="1400" dirty="0" smtClean="0">
                    <a:sym typeface="Symbol"/>
                  </a:rPr>
                  <a:t>Q</a:t>
                </a:r>
                <a:r>
                  <a:rPr lang="es-AR" sz="1800" dirty="0" smtClean="0">
                    <a:sym typeface="Symbol"/>
                  </a:rPr>
                  <a:t>= R </a:t>
                </a:r>
                <a:r>
                  <a:rPr lang="es-AR" sz="1800" dirty="0" err="1" smtClean="0">
                    <a:sym typeface="Symbol"/>
                  </a:rPr>
                  <a:t>cos</a:t>
                </a:r>
                <a:r>
                  <a:rPr lang="es-AR" sz="1800" dirty="0"/>
                  <a:t> </a:t>
                </a:r>
                <a:r>
                  <a:rPr lang="es-AR" sz="1800" dirty="0">
                    <a:latin typeface="Symbol" pitchFamily="18" charset="2"/>
                  </a:rPr>
                  <a:t>a</a:t>
                </a: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      R</a:t>
                </a:r>
                <a:r>
                  <a:rPr lang="es-AR" sz="1400" dirty="0" smtClean="0">
                    <a:sym typeface="Symbol"/>
                  </a:rPr>
                  <a:t>N</a:t>
                </a:r>
                <a:r>
                  <a:rPr lang="es-AR" sz="1800" dirty="0" smtClean="0">
                    <a:sym typeface="Symbol"/>
                  </a:rPr>
                  <a:t>= </a:t>
                </a:r>
                <a:r>
                  <a:rPr lang="es-AR" sz="1800" dirty="0">
                    <a:sym typeface="Symbol"/>
                  </a:rPr>
                  <a:t>R </a:t>
                </a:r>
                <a:r>
                  <a:rPr lang="es-AR" sz="1800" dirty="0" err="1" smtClean="0">
                    <a:sym typeface="Symbol"/>
                  </a:rPr>
                  <a:t>sen</a:t>
                </a:r>
                <a:r>
                  <a:rPr lang="es-AR" sz="1800" dirty="0" smtClean="0"/>
                  <a:t> </a:t>
                </a:r>
                <a:r>
                  <a:rPr lang="es-AR" sz="1800" dirty="0" smtClean="0">
                    <a:latin typeface="Symbol" pitchFamily="18" charset="2"/>
                  </a:rPr>
                  <a:t>a</a:t>
                </a: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4) </a:t>
                </a:r>
                <a:r>
                  <a:rPr lang="es-AR" sz="1800" dirty="0">
                    <a:sym typeface="Symbol"/>
                  </a:rPr>
                  <a:t>Distribuyo R</a:t>
                </a:r>
                <a:r>
                  <a:rPr lang="es-AR" sz="1400" dirty="0">
                    <a:sym typeface="Symbol"/>
                  </a:rPr>
                  <a:t>Q</a:t>
                </a:r>
                <a:r>
                  <a:rPr lang="es-AR" sz="1800" dirty="0">
                    <a:sym typeface="Symbol"/>
                  </a:rPr>
                  <a:t> </a:t>
                </a:r>
                <a:r>
                  <a:rPr lang="es-AR" sz="1800" dirty="0" smtClean="0">
                    <a:sym typeface="Symbol"/>
                  </a:rPr>
                  <a:t>R</a:t>
                </a:r>
                <a:r>
                  <a:rPr lang="es-AR" sz="1400" dirty="0">
                    <a:sym typeface="Symbol"/>
                  </a:rPr>
                  <a:t>N</a:t>
                </a:r>
                <a:r>
                  <a:rPr lang="es-AR" sz="1800" dirty="0" smtClean="0">
                    <a:sym typeface="Symbol"/>
                  </a:rPr>
                  <a:t> en L’:</a:t>
                </a:r>
                <a:endParaRPr lang="es-AR" sz="1800" dirty="0">
                  <a:sym typeface="Symbol"/>
                </a:endParaRP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     </a:t>
                </a:r>
                <a:r>
                  <a:rPr lang="es-AR" sz="1800" dirty="0" err="1" smtClean="0">
                    <a:sym typeface="Symbol"/>
                  </a:rPr>
                  <a:t>q</a:t>
                </a:r>
                <a:r>
                  <a:rPr lang="es-AR" sz="1400" dirty="0" err="1" smtClean="0">
                    <a:sym typeface="Symbol"/>
                  </a:rPr>
                  <a:t>Q</a:t>
                </a:r>
                <a:r>
                  <a:rPr lang="es-AR" sz="1800" dirty="0" smtClean="0">
                    <a:sym typeface="Symbol"/>
                  </a:rPr>
                  <a:t>= R</a:t>
                </a:r>
                <a:r>
                  <a:rPr lang="es-AR" sz="1400" dirty="0" smtClean="0">
                    <a:sym typeface="Symbol"/>
                  </a:rPr>
                  <a:t>Q</a:t>
                </a:r>
                <a:r>
                  <a:rPr lang="es-AR" sz="1800" dirty="0" smtClean="0">
                    <a:sym typeface="Symbol"/>
                  </a:rPr>
                  <a:t>/L’   </a:t>
                </a:r>
                <a:r>
                  <a:rPr lang="es-AR" sz="1800" dirty="0" err="1" smtClean="0">
                    <a:sym typeface="Symbol"/>
                  </a:rPr>
                  <a:t>q</a:t>
                </a:r>
                <a:r>
                  <a:rPr lang="es-AR" sz="1400" dirty="0" err="1" smtClean="0">
                    <a:sym typeface="Symbol"/>
                  </a:rPr>
                  <a:t>N</a:t>
                </a:r>
                <a:r>
                  <a:rPr lang="es-AR" sz="1800" dirty="0" smtClean="0">
                    <a:sym typeface="Symbol"/>
                  </a:rPr>
                  <a:t>= R</a:t>
                </a:r>
                <a:r>
                  <a:rPr lang="es-AR" sz="1400" dirty="0" smtClean="0">
                    <a:sym typeface="Symbol"/>
                  </a:rPr>
                  <a:t>N</a:t>
                </a:r>
                <a:r>
                  <a:rPr lang="es-AR" sz="1800" dirty="0" smtClean="0">
                    <a:sym typeface="Symbol"/>
                  </a:rPr>
                  <a:t>/L’</a:t>
                </a: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      </a:t>
                </a:r>
                <a:r>
                  <a:rPr lang="es-AR" sz="1800" dirty="0" err="1" smtClean="0">
                    <a:sym typeface="Symbol"/>
                  </a:rPr>
                  <a:t>q</a:t>
                </a:r>
                <a:r>
                  <a:rPr lang="es-AR" sz="1400" dirty="0" err="1" smtClean="0">
                    <a:sym typeface="Symbol"/>
                  </a:rPr>
                  <a:t>Q</a:t>
                </a:r>
                <a:r>
                  <a:rPr lang="es-AR" sz="1800" dirty="0" smtClean="0">
                    <a:sym typeface="Symbol"/>
                  </a:rPr>
                  <a:t>= q.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8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AR" sz="1800" b="0" i="0" smtClean="0"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s-AR" sz="1800" dirty="0"/>
                          <m:t>cos</m:t>
                        </m:r>
                        <m:r>
                          <m:rPr>
                            <m:nor/>
                          </m:rPr>
                          <a:rPr lang="es-AR" sz="1800" dirty="0"/>
                          <m:t> </m:t>
                        </m:r>
                        <m:r>
                          <m:rPr>
                            <m:nor/>
                          </m:rPr>
                          <a:rPr lang="es-AR" sz="1800" dirty="0">
                            <a:latin typeface="Symbol" pitchFamily="18" charset="2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s-AR" sz="1800" b="0" i="0" dirty="0" smtClean="0">
                            <a:latin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endParaRPr lang="es-AR" sz="1800" dirty="0" smtClean="0">
                  <a:latin typeface="Symbol" pitchFamily="18" charset="2"/>
                </a:endParaRP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      </a:t>
                </a:r>
                <a:r>
                  <a:rPr lang="es-AR" sz="1800" dirty="0" err="1" smtClean="0">
                    <a:sym typeface="Symbol"/>
                  </a:rPr>
                  <a:t>q</a:t>
                </a:r>
                <a:r>
                  <a:rPr lang="es-AR" sz="1400" dirty="0" err="1" smtClean="0">
                    <a:sym typeface="Symbol"/>
                  </a:rPr>
                  <a:t>N</a:t>
                </a:r>
                <a:r>
                  <a:rPr lang="es-AR" sz="1800" dirty="0" smtClean="0">
                    <a:sym typeface="Symbol"/>
                  </a:rPr>
                  <a:t>= q .cos</a:t>
                </a:r>
                <a:r>
                  <a:rPr lang="es-AR" sz="1800" dirty="0" smtClean="0">
                    <a:latin typeface="Symbol" pitchFamily="18" charset="2"/>
                  </a:rPr>
                  <a:t>a.</a:t>
                </a:r>
                <a:r>
                  <a:rPr lang="es-AR" sz="1800" dirty="0">
                    <a:sym typeface="Symbol"/>
                  </a:rPr>
                  <a:t> </a:t>
                </a:r>
                <a:r>
                  <a:rPr lang="es-AR" sz="1800" dirty="0" err="1" smtClean="0">
                    <a:sym typeface="Symbol"/>
                  </a:rPr>
                  <a:t>sen</a:t>
                </a:r>
                <a:r>
                  <a:rPr lang="es-AR" sz="1800" dirty="0" err="1" smtClean="0">
                    <a:latin typeface="Symbol" pitchFamily="18" charset="2"/>
                  </a:rPr>
                  <a:t>a</a:t>
                </a:r>
                <a:endParaRPr lang="es-AR" sz="1800" dirty="0">
                  <a:latin typeface="Symbol" pitchFamily="18" charset="2"/>
                </a:endParaRPr>
              </a:p>
              <a:p>
                <a:pPr marL="402336" lvl="1" indent="0">
                  <a:buNone/>
                </a:pPr>
                <a:endParaRPr lang="es-AR" sz="1800" dirty="0" smtClean="0">
                  <a:latin typeface="Symbol" pitchFamily="18" charset="2"/>
                </a:endParaRPr>
              </a:p>
              <a:p>
                <a:pPr marL="402336" lvl="1" indent="0">
                  <a:buNone/>
                </a:pPr>
                <a:endParaRPr lang="es-AR" sz="1800" dirty="0">
                  <a:latin typeface="Symbol" pitchFamily="18" charset="2"/>
                </a:endParaRPr>
              </a:p>
              <a:p>
                <a:pPr marL="402336" lvl="1" indent="0">
                  <a:buNone/>
                </a:pPr>
                <a:endParaRPr lang="es-AR" sz="18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18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20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2000" b="1" dirty="0" smtClean="0"/>
              </a:p>
              <a:p>
                <a:pPr marL="402336" lvl="1" indent="0">
                  <a:buNone/>
                </a:pPr>
                <a:endParaRPr lang="es-AR" sz="1400" dirty="0">
                  <a:latin typeface="Cambria Math"/>
                  <a:ea typeface="Cambria Math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2000" dirty="0" smtClean="0">
                  <a:latin typeface="+mj-lt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6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844" y="1614531"/>
                <a:ext cx="3929628" cy="3979355"/>
              </a:xfrm>
              <a:prstGeom prst="rect">
                <a:avLst/>
              </a:prstGeom>
              <a:blipFill rotWithShape="1">
                <a:blip r:embed="rId2"/>
                <a:stretch>
                  <a:fillRect t="-766" b="-30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3 Conector recto"/>
          <p:cNvCxnSpPr/>
          <p:nvPr/>
        </p:nvCxnSpPr>
        <p:spPr>
          <a:xfrm flipV="1">
            <a:off x="1691680" y="2492896"/>
            <a:ext cx="2304256" cy="90474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1691680" y="2060848"/>
            <a:ext cx="2314148" cy="360040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1718360" y="3331922"/>
            <a:ext cx="237626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128950" y="303459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</a:t>
            </a:r>
            <a:endParaRPr lang="es-AR" dirty="0"/>
          </a:p>
        </p:txBody>
      </p:sp>
      <p:sp>
        <p:nvSpPr>
          <p:cNvPr id="57" name="56 CuadroTexto"/>
          <p:cNvSpPr txBox="1"/>
          <p:nvPr/>
        </p:nvSpPr>
        <p:spPr>
          <a:xfrm>
            <a:off x="4139952" y="205067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  <a:endParaRPr lang="es-AR" dirty="0"/>
          </a:p>
        </p:txBody>
      </p:sp>
      <p:cxnSp>
        <p:nvCxnSpPr>
          <p:cNvPr id="59" name="58 Conector recto"/>
          <p:cNvCxnSpPr/>
          <p:nvPr/>
        </p:nvCxnSpPr>
        <p:spPr>
          <a:xfrm flipV="1">
            <a:off x="1718360" y="4653136"/>
            <a:ext cx="2304256" cy="90474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flipV="1">
            <a:off x="1763688" y="5521878"/>
            <a:ext cx="237626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Rectángulo"/>
          <p:cNvSpPr/>
          <p:nvPr/>
        </p:nvSpPr>
        <p:spPr>
          <a:xfrm rot="20349334">
            <a:off x="1601029" y="4670034"/>
            <a:ext cx="2399625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2848754" y="1718379"/>
            <a:ext cx="0" cy="98395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>
            <a:off x="1835696" y="2060848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/>
          <p:nvPr/>
        </p:nvCxnSpPr>
        <p:spPr>
          <a:xfrm>
            <a:off x="3851920" y="2050678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>
            <a:off x="1718360" y="5085184"/>
            <a:ext cx="117336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>
            <a:off x="2051720" y="4925489"/>
            <a:ext cx="117336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/>
          <p:nvPr/>
        </p:nvCxnSpPr>
        <p:spPr>
          <a:xfrm>
            <a:off x="2528166" y="4745469"/>
            <a:ext cx="117336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>
            <a:off x="2977208" y="4583658"/>
            <a:ext cx="117336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>
            <a:off x="3336836" y="4427567"/>
            <a:ext cx="117336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>
            <a:off x="3734584" y="4293096"/>
            <a:ext cx="117336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 flipH="1">
            <a:off x="1703894" y="5387477"/>
            <a:ext cx="465162" cy="1800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 flipH="1">
            <a:off x="2321456" y="5134696"/>
            <a:ext cx="465162" cy="1800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 flipH="1">
            <a:off x="2915816" y="4905164"/>
            <a:ext cx="465162" cy="1800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 flipH="1">
            <a:off x="3515122" y="4689140"/>
            <a:ext cx="465162" cy="1800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83 CuadroTexto"/>
          <p:cNvSpPr txBox="1"/>
          <p:nvPr/>
        </p:nvSpPr>
        <p:spPr>
          <a:xfrm rot="20226423">
            <a:off x="2967802" y="50094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L’</a:t>
            </a:r>
            <a:endParaRPr lang="es-AR" dirty="0"/>
          </a:p>
        </p:txBody>
      </p:sp>
      <p:sp>
        <p:nvSpPr>
          <p:cNvPr id="20" name="19 Arco"/>
          <p:cNvSpPr/>
          <p:nvPr/>
        </p:nvSpPr>
        <p:spPr>
          <a:xfrm>
            <a:off x="2267744" y="3140968"/>
            <a:ext cx="45719" cy="5760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5" name="84 CuadroTexto"/>
          <p:cNvSpPr txBox="1"/>
          <p:nvPr/>
        </p:nvSpPr>
        <p:spPr>
          <a:xfrm>
            <a:off x="2290603" y="304480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Symbol" pitchFamily="18" charset="2"/>
              </a:rPr>
              <a:t>a</a:t>
            </a:r>
            <a:endParaRPr lang="es-AR" dirty="0">
              <a:latin typeface="Symbol" pitchFamily="18" charset="2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2290603" y="527066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Symbol" pitchFamily="18" charset="2"/>
              </a:rPr>
              <a:t>a</a:t>
            </a:r>
            <a:endParaRPr lang="es-AR" dirty="0">
              <a:latin typeface="Symbol" pitchFamily="18" charset="2"/>
            </a:endParaRPr>
          </a:p>
        </p:txBody>
      </p:sp>
      <p:sp>
        <p:nvSpPr>
          <p:cNvPr id="87" name="86 Arco"/>
          <p:cNvSpPr/>
          <p:nvPr/>
        </p:nvSpPr>
        <p:spPr>
          <a:xfrm>
            <a:off x="2222025" y="5301208"/>
            <a:ext cx="45719" cy="5760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8" name="87 CuadroTexto"/>
          <p:cNvSpPr txBox="1"/>
          <p:nvPr/>
        </p:nvSpPr>
        <p:spPr>
          <a:xfrm rot="20247013">
            <a:off x="4031603" y="4133496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q</a:t>
            </a:r>
            <a:r>
              <a:rPr lang="es-AR" sz="1400" dirty="0" err="1" smtClean="0"/>
              <a:t>Q</a:t>
            </a:r>
            <a:endParaRPr lang="es-AR" sz="1400" dirty="0"/>
          </a:p>
        </p:txBody>
      </p:sp>
      <p:sp>
        <p:nvSpPr>
          <p:cNvPr id="89" name="88 CuadroTexto"/>
          <p:cNvSpPr txBox="1"/>
          <p:nvPr/>
        </p:nvSpPr>
        <p:spPr>
          <a:xfrm rot="20247013">
            <a:off x="3592880" y="4778582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q</a:t>
            </a:r>
            <a:r>
              <a:rPr lang="es-AR" sz="1400" dirty="0" err="1" smtClean="0"/>
              <a:t>N</a:t>
            </a:r>
            <a:endParaRPr lang="es-AR" sz="1400" dirty="0"/>
          </a:p>
        </p:txBody>
      </p:sp>
      <p:sp>
        <p:nvSpPr>
          <p:cNvPr id="90" name="6 Marcador de contenido"/>
          <p:cNvSpPr txBox="1">
            <a:spLocks/>
          </p:cNvSpPr>
          <p:nvPr/>
        </p:nvSpPr>
        <p:spPr>
          <a:xfrm>
            <a:off x="3593052" y="1146055"/>
            <a:ext cx="5184576" cy="56858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dirty="0" smtClean="0"/>
              <a:t>Hallar las cargas </a:t>
            </a:r>
            <a:r>
              <a:rPr lang="es-AR" dirty="0" err="1" smtClean="0"/>
              <a:t>q</a:t>
            </a:r>
            <a:r>
              <a:rPr lang="es-AR" sz="2300" dirty="0" err="1" smtClean="0"/>
              <a:t>Q</a:t>
            </a:r>
            <a:r>
              <a:rPr lang="es-AR" dirty="0" smtClean="0"/>
              <a:t> y </a:t>
            </a:r>
            <a:r>
              <a:rPr lang="es-AR" dirty="0" err="1" smtClean="0"/>
              <a:t>q</a:t>
            </a:r>
            <a:r>
              <a:rPr lang="es-AR" sz="2300" dirty="0" err="1" smtClean="0"/>
              <a:t>N</a:t>
            </a:r>
            <a:r>
              <a:rPr lang="es-AR" dirty="0" smtClean="0"/>
              <a:t> distribuidas L’  asociadas a q (distribuida L)</a:t>
            </a:r>
            <a:endParaRPr lang="es-AR" dirty="0"/>
          </a:p>
        </p:txBody>
      </p:sp>
      <p:sp>
        <p:nvSpPr>
          <p:cNvPr id="91" name="90 CuadroTexto"/>
          <p:cNvSpPr txBox="1"/>
          <p:nvPr/>
        </p:nvSpPr>
        <p:spPr>
          <a:xfrm>
            <a:off x="2528166" y="24703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</a:t>
            </a:r>
            <a:endParaRPr lang="es-AR" dirty="0"/>
          </a:p>
        </p:txBody>
      </p:sp>
      <p:cxnSp>
        <p:nvCxnSpPr>
          <p:cNvPr id="92" name="91 Conector recto de flecha"/>
          <p:cNvCxnSpPr/>
          <p:nvPr/>
        </p:nvCxnSpPr>
        <p:spPr>
          <a:xfrm>
            <a:off x="2873926" y="1738720"/>
            <a:ext cx="345904" cy="8154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 flipH="1">
            <a:off x="2800842" y="2540387"/>
            <a:ext cx="466805" cy="1685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 rot="20123174">
            <a:off x="2992508" y="17092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</a:t>
            </a:r>
            <a:r>
              <a:rPr lang="es-AR" sz="1400" dirty="0" smtClean="0"/>
              <a:t>Q</a:t>
            </a:r>
            <a:endParaRPr lang="es-AR" sz="1400" dirty="0"/>
          </a:p>
        </p:txBody>
      </p:sp>
      <p:sp>
        <p:nvSpPr>
          <p:cNvPr id="100" name="99 CuadroTexto"/>
          <p:cNvSpPr txBox="1"/>
          <p:nvPr/>
        </p:nvSpPr>
        <p:spPr>
          <a:xfrm rot="20123174">
            <a:off x="2898552" y="261627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</a:t>
            </a:r>
            <a:r>
              <a:rPr lang="es-AR" sz="1400" dirty="0" smtClean="0"/>
              <a:t>N</a:t>
            </a:r>
            <a:endParaRPr lang="es-AR" sz="1400" dirty="0"/>
          </a:p>
        </p:txBody>
      </p:sp>
      <p:sp>
        <p:nvSpPr>
          <p:cNvPr id="101" name="6 Marcador de contenido"/>
          <p:cNvSpPr txBox="1">
            <a:spLocks/>
          </p:cNvSpPr>
          <p:nvPr/>
        </p:nvSpPr>
        <p:spPr>
          <a:xfrm>
            <a:off x="1727684" y="5877272"/>
            <a:ext cx="7206004" cy="56858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b="1" dirty="0" smtClean="0"/>
              <a:t>SOLO LAS FUERZAS CONCENTRADAS SE DESCOMPONEN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40177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6" grpId="0"/>
      <p:bldP spid="100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" sz="1800" dirty="0" smtClean="0"/>
                  <a:t>Dado un recipiente prismático lleno de agua y un cubo de lado adosado a una de sus paredes, tal como se muestra en la figura se pide:</a:t>
                </a:r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s-AR" sz="1800" b="0" i="1" smtClean="0">
                            <a:latin typeface="Cambria Math"/>
                          </a:rPr>
                          <m:t>𝑎𝑔𝑢𝑎</m:t>
                        </m:r>
                      </m:sub>
                    </m:sSub>
                  </m:oMath>
                </a14:m>
                <a:r>
                  <a:rPr lang="es-AR" sz="1800" dirty="0" smtClean="0"/>
                  <a:t>= 1 t/m3</a:t>
                </a:r>
                <a:endParaRPr lang="es-AR" sz="1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90" name="6 Marcador de contenido"/>
          <p:cNvSpPr txBox="1">
            <a:spLocks/>
          </p:cNvSpPr>
          <p:nvPr/>
        </p:nvSpPr>
        <p:spPr>
          <a:xfrm>
            <a:off x="4788024" y="1988840"/>
            <a:ext cx="4198952" cy="364155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s-ES" sz="1600" dirty="0" smtClean="0"/>
              <a:t>1 </a:t>
            </a:r>
            <a:r>
              <a:rPr lang="es-ES" sz="1600" dirty="0"/>
              <a:t>Dibujar (en escala) el Diagrama de Presiones, acotando los valores</a:t>
            </a:r>
          </a:p>
          <a:p>
            <a:pPr marL="82296" indent="0">
              <a:buNone/>
            </a:pPr>
            <a:r>
              <a:rPr lang="es-AR" sz="1600" dirty="0"/>
              <a:t>significativos.</a:t>
            </a:r>
          </a:p>
          <a:p>
            <a:pPr marL="82296" indent="0">
              <a:buNone/>
            </a:pPr>
            <a:r>
              <a:rPr lang="es-ES" sz="1600" dirty="0"/>
              <a:t>2 Dibujar (en escala) el Diagrama de Carga q S, acotando los valores</a:t>
            </a:r>
          </a:p>
          <a:p>
            <a:pPr marL="82296" indent="0">
              <a:buNone/>
            </a:pPr>
            <a:r>
              <a:rPr lang="es-AR" sz="1600" dirty="0"/>
              <a:t>significativos.</a:t>
            </a:r>
          </a:p>
          <a:p>
            <a:pPr marL="82296" indent="0">
              <a:buNone/>
            </a:pPr>
            <a:r>
              <a:rPr lang="es-ES" sz="1600" dirty="0"/>
              <a:t>3 Dibujar (en escala) el Diagrama de Carga q L, acotando los valores</a:t>
            </a:r>
          </a:p>
          <a:p>
            <a:pPr marL="82296" indent="0">
              <a:buNone/>
            </a:pPr>
            <a:r>
              <a:rPr lang="es-AR" sz="1600" dirty="0"/>
              <a:t>significativos.</a:t>
            </a:r>
          </a:p>
          <a:p>
            <a:pPr marL="82296" indent="0">
              <a:buNone/>
            </a:pPr>
            <a:r>
              <a:rPr lang="es-ES" sz="1600" dirty="0"/>
              <a:t>4 Determinar el Empuje Resultante sobre el cubo.</a:t>
            </a:r>
            <a:endParaRPr lang="es-AR" sz="1600" dirty="0"/>
          </a:p>
        </p:txBody>
      </p:sp>
      <p:grpSp>
        <p:nvGrpSpPr>
          <p:cNvPr id="22" name="21 Grupo"/>
          <p:cNvGrpSpPr/>
          <p:nvPr/>
        </p:nvGrpSpPr>
        <p:grpSpPr>
          <a:xfrm>
            <a:off x="1187624" y="2276872"/>
            <a:ext cx="2858292" cy="2736304"/>
            <a:chOff x="1187624" y="2276872"/>
            <a:chExt cx="2858292" cy="2736304"/>
          </a:xfrm>
        </p:grpSpPr>
        <p:sp>
          <p:nvSpPr>
            <p:cNvPr id="44" name="43 Rectángulo"/>
            <p:cNvSpPr/>
            <p:nvPr/>
          </p:nvSpPr>
          <p:spPr>
            <a:xfrm>
              <a:off x="1309612" y="4905046"/>
              <a:ext cx="2624248" cy="10801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1" name="20 Grupo"/>
            <p:cNvGrpSpPr/>
            <p:nvPr/>
          </p:nvGrpSpPr>
          <p:grpSpPr>
            <a:xfrm>
              <a:off x="1187624" y="2276872"/>
              <a:ext cx="2858292" cy="2736304"/>
              <a:chOff x="1187624" y="2276872"/>
              <a:chExt cx="2858292" cy="2736304"/>
            </a:xfrm>
          </p:grpSpPr>
          <p:sp>
            <p:nvSpPr>
              <p:cNvPr id="6" name="5 Rectángulo"/>
              <p:cNvSpPr/>
              <p:nvPr/>
            </p:nvSpPr>
            <p:spPr>
              <a:xfrm>
                <a:off x="1187624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3933860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0" name="9 Conector recto"/>
              <p:cNvCxnSpPr>
                <a:stCxn id="6" idx="0"/>
                <a:endCxn id="43" idx="0"/>
              </p:cNvCxnSpPr>
              <p:nvPr/>
            </p:nvCxnSpPr>
            <p:spPr>
              <a:xfrm>
                <a:off x="1243652" y="2492896"/>
                <a:ext cx="27462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Conector recto de flecha"/>
              <p:cNvCxnSpPr/>
              <p:nvPr/>
            </p:nvCxnSpPr>
            <p:spPr>
              <a:xfrm>
                <a:off x="2699792" y="2276872"/>
                <a:ext cx="0" cy="216024"/>
              </a:xfrm>
              <a:prstGeom prst="straightConnector1">
                <a:avLst/>
              </a:prstGeom>
              <a:ln w="12700"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18 Forma libre"/>
              <p:cNvSpPr/>
              <p:nvPr/>
            </p:nvSpPr>
            <p:spPr>
              <a:xfrm>
                <a:off x="2667000" y="2491740"/>
                <a:ext cx="76200" cy="144780"/>
              </a:xfrm>
              <a:custGeom>
                <a:avLst/>
                <a:gdLst>
                  <a:gd name="connsiteX0" fmla="*/ 22860 w 76200"/>
                  <a:gd name="connsiteY0" fmla="*/ 0 h 144780"/>
                  <a:gd name="connsiteX1" fmla="*/ 53340 w 76200"/>
                  <a:gd name="connsiteY1" fmla="*/ 7620 h 144780"/>
                  <a:gd name="connsiteX2" fmla="*/ 7620 w 76200"/>
                  <a:gd name="connsiteY2" fmla="*/ 22860 h 144780"/>
                  <a:gd name="connsiteX3" fmla="*/ 30480 w 76200"/>
                  <a:gd name="connsiteY3" fmla="*/ 38100 h 144780"/>
                  <a:gd name="connsiteX4" fmla="*/ 68580 w 76200"/>
                  <a:gd name="connsiteY4" fmla="*/ 45720 h 144780"/>
                  <a:gd name="connsiteX5" fmla="*/ 30480 w 76200"/>
                  <a:gd name="connsiteY5" fmla="*/ 76200 h 144780"/>
                  <a:gd name="connsiteX6" fmla="*/ 53340 w 76200"/>
                  <a:gd name="connsiteY6" fmla="*/ 99060 h 144780"/>
                  <a:gd name="connsiteX7" fmla="*/ 76200 w 76200"/>
                  <a:gd name="connsiteY7" fmla="*/ 114300 h 144780"/>
                  <a:gd name="connsiteX8" fmla="*/ 53340 w 76200"/>
                  <a:gd name="connsiteY8" fmla="*/ 129540 h 144780"/>
                  <a:gd name="connsiteX9" fmla="*/ 15240 w 76200"/>
                  <a:gd name="connsiteY9" fmla="*/ 137160 h 144780"/>
                  <a:gd name="connsiteX10" fmla="*/ 0 w 76200"/>
                  <a:gd name="connsiteY10" fmla="*/ 14478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00" h="144780">
                    <a:moveTo>
                      <a:pt x="22860" y="0"/>
                    </a:moveTo>
                    <a:cubicBezTo>
                      <a:pt x="33020" y="2540"/>
                      <a:pt x="59149" y="-1094"/>
                      <a:pt x="53340" y="7620"/>
                    </a:cubicBezTo>
                    <a:cubicBezTo>
                      <a:pt x="44429" y="20986"/>
                      <a:pt x="7620" y="22860"/>
                      <a:pt x="7620" y="22860"/>
                    </a:cubicBezTo>
                    <a:cubicBezTo>
                      <a:pt x="15240" y="27940"/>
                      <a:pt x="21905" y="34884"/>
                      <a:pt x="30480" y="38100"/>
                    </a:cubicBezTo>
                    <a:cubicBezTo>
                      <a:pt x="42607" y="42648"/>
                      <a:pt x="60809" y="35359"/>
                      <a:pt x="68580" y="45720"/>
                    </a:cubicBezTo>
                    <a:cubicBezTo>
                      <a:pt x="82367" y="64102"/>
                      <a:pt x="32662" y="75473"/>
                      <a:pt x="30480" y="76200"/>
                    </a:cubicBezTo>
                    <a:cubicBezTo>
                      <a:pt x="38100" y="83820"/>
                      <a:pt x="45061" y="92161"/>
                      <a:pt x="53340" y="99060"/>
                    </a:cubicBezTo>
                    <a:cubicBezTo>
                      <a:pt x="60375" y="104923"/>
                      <a:pt x="76200" y="105142"/>
                      <a:pt x="76200" y="114300"/>
                    </a:cubicBezTo>
                    <a:cubicBezTo>
                      <a:pt x="76200" y="123458"/>
                      <a:pt x="61915" y="126324"/>
                      <a:pt x="53340" y="129540"/>
                    </a:cubicBezTo>
                    <a:cubicBezTo>
                      <a:pt x="41213" y="134088"/>
                      <a:pt x="27693" y="133602"/>
                      <a:pt x="15240" y="137160"/>
                    </a:cubicBezTo>
                    <a:cubicBezTo>
                      <a:pt x="9779" y="138720"/>
                      <a:pt x="5080" y="142240"/>
                      <a:pt x="0" y="1447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sp>
        <p:nvSpPr>
          <p:cNvPr id="23" name="22 Rectángulo"/>
          <p:cNvSpPr/>
          <p:nvPr/>
        </p:nvSpPr>
        <p:spPr>
          <a:xfrm>
            <a:off x="3347864" y="3429000"/>
            <a:ext cx="5859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5" name="24 Conector recto"/>
          <p:cNvCxnSpPr/>
          <p:nvPr/>
        </p:nvCxnSpPr>
        <p:spPr>
          <a:xfrm>
            <a:off x="3131840" y="2491740"/>
            <a:ext cx="0" cy="93726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743200" y="2132856"/>
            <a:ext cx="9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Pelo Agua</a:t>
            </a:r>
            <a:endParaRPr lang="es-AR" sz="14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715448" y="296036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2743200" y="3563143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2m</a:t>
            </a:r>
            <a:endParaRPr lang="es-AR" sz="1400" dirty="0"/>
          </a:p>
        </p:txBody>
      </p:sp>
      <p:cxnSp>
        <p:nvCxnSpPr>
          <p:cNvPr id="62" name="61 Conector recto"/>
          <p:cNvCxnSpPr/>
          <p:nvPr/>
        </p:nvCxnSpPr>
        <p:spPr>
          <a:xfrm>
            <a:off x="3131840" y="3429000"/>
            <a:ext cx="0" cy="576064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3130024" y="4005064"/>
            <a:ext cx="0" cy="899982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2741900" y="427624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698756" y="5230356"/>
            <a:ext cx="4833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 </a:t>
            </a:r>
            <a:r>
              <a:rPr lang="es-ES" dirty="0" err="1" smtClean="0"/>
              <a:t>fluio</a:t>
            </a:r>
            <a:r>
              <a:rPr lang="es-ES" dirty="0" smtClean="0"/>
              <a:t> </a:t>
            </a:r>
            <a:r>
              <a:rPr lang="es-ES" dirty="0"/>
              <a:t>pesa y ejerce presión sobre los techos, suelo y el fondo del recipiente que lo contiene y sobre la superficie de cualquier objeto sumergido en el. Esta presión, llamada "presión </a:t>
            </a:r>
            <a:r>
              <a:rPr lang="es-ES" dirty="0" smtClean="0"/>
              <a:t>hidrostática</a:t>
            </a:r>
            <a:endParaRPr lang="es-AR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11560" y="6309320"/>
            <a:ext cx="26417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", provoca en fluidos en </a:t>
            </a:r>
            <a:r>
              <a:rPr lang="es-ES" dirty="0" err="1"/>
              <a:t>reposo,una"fuerza"perpendicular</a:t>
            </a:r>
            <a:r>
              <a:rPr lang="es-ES" dirty="0"/>
              <a:t> a las paredes del recipiente o a la superficie del objeto sumergido sin importar la orientación que adopten las caras. Si el líquido fluyera, las fuerzas resultantes de las presiones ya no serían necesariamente perpendiculares a las superficies. Esta presión depende de la densidad del líquido en cuestión y de la altura del líquido con referencia del punto del que se mida.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807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s-ES" sz="1800" dirty="0"/>
                  <a:t>1 Dibujar (en escala) el Diagrama de Presiones, acotando los valores</a:t>
                </a:r>
              </a:p>
              <a:p>
                <a:pPr marL="82296" indent="0">
                  <a:buNone/>
                </a:pPr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s-AR" sz="1800" b="0" i="1" smtClean="0">
                            <a:latin typeface="Cambria Math"/>
                          </a:rPr>
                          <m:t>𝑎𝑔𝑢𝑎</m:t>
                        </m:r>
                      </m:sub>
                    </m:sSub>
                  </m:oMath>
                </a14:m>
                <a:r>
                  <a:rPr lang="es-AR" sz="1800" dirty="0" smtClean="0"/>
                  <a:t>= 1 t/m3</a:t>
                </a:r>
                <a:endParaRPr lang="es-AR" sz="1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219584" y="4971627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grpSp>
        <p:nvGrpSpPr>
          <p:cNvPr id="22" name="21 Grupo"/>
          <p:cNvGrpSpPr/>
          <p:nvPr/>
        </p:nvGrpSpPr>
        <p:grpSpPr>
          <a:xfrm>
            <a:off x="1187624" y="2276872"/>
            <a:ext cx="2858292" cy="2736304"/>
            <a:chOff x="1187624" y="2276872"/>
            <a:chExt cx="2858292" cy="2736304"/>
          </a:xfrm>
        </p:grpSpPr>
        <p:sp>
          <p:nvSpPr>
            <p:cNvPr id="44" name="43 Rectángulo"/>
            <p:cNvSpPr/>
            <p:nvPr/>
          </p:nvSpPr>
          <p:spPr>
            <a:xfrm>
              <a:off x="1309612" y="4905046"/>
              <a:ext cx="2624248" cy="10801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1" name="20 Grupo"/>
            <p:cNvGrpSpPr/>
            <p:nvPr/>
          </p:nvGrpSpPr>
          <p:grpSpPr>
            <a:xfrm>
              <a:off x="1187624" y="2276872"/>
              <a:ext cx="2858292" cy="2736304"/>
              <a:chOff x="1187624" y="2276872"/>
              <a:chExt cx="2858292" cy="2736304"/>
            </a:xfrm>
          </p:grpSpPr>
          <p:sp>
            <p:nvSpPr>
              <p:cNvPr id="6" name="5 Rectángulo"/>
              <p:cNvSpPr/>
              <p:nvPr/>
            </p:nvSpPr>
            <p:spPr>
              <a:xfrm>
                <a:off x="1187624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3933860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0" name="9 Conector recto"/>
              <p:cNvCxnSpPr>
                <a:stCxn id="6" idx="0"/>
                <a:endCxn id="43" idx="0"/>
              </p:cNvCxnSpPr>
              <p:nvPr/>
            </p:nvCxnSpPr>
            <p:spPr>
              <a:xfrm>
                <a:off x="1243652" y="2492896"/>
                <a:ext cx="27462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Conector recto de flecha"/>
              <p:cNvCxnSpPr/>
              <p:nvPr/>
            </p:nvCxnSpPr>
            <p:spPr>
              <a:xfrm>
                <a:off x="2699792" y="2276872"/>
                <a:ext cx="0" cy="216024"/>
              </a:xfrm>
              <a:prstGeom prst="straightConnector1">
                <a:avLst/>
              </a:prstGeom>
              <a:ln w="12700"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18 Forma libre"/>
              <p:cNvSpPr/>
              <p:nvPr/>
            </p:nvSpPr>
            <p:spPr>
              <a:xfrm>
                <a:off x="2667000" y="2491740"/>
                <a:ext cx="76200" cy="144780"/>
              </a:xfrm>
              <a:custGeom>
                <a:avLst/>
                <a:gdLst>
                  <a:gd name="connsiteX0" fmla="*/ 22860 w 76200"/>
                  <a:gd name="connsiteY0" fmla="*/ 0 h 144780"/>
                  <a:gd name="connsiteX1" fmla="*/ 53340 w 76200"/>
                  <a:gd name="connsiteY1" fmla="*/ 7620 h 144780"/>
                  <a:gd name="connsiteX2" fmla="*/ 7620 w 76200"/>
                  <a:gd name="connsiteY2" fmla="*/ 22860 h 144780"/>
                  <a:gd name="connsiteX3" fmla="*/ 30480 w 76200"/>
                  <a:gd name="connsiteY3" fmla="*/ 38100 h 144780"/>
                  <a:gd name="connsiteX4" fmla="*/ 68580 w 76200"/>
                  <a:gd name="connsiteY4" fmla="*/ 45720 h 144780"/>
                  <a:gd name="connsiteX5" fmla="*/ 30480 w 76200"/>
                  <a:gd name="connsiteY5" fmla="*/ 76200 h 144780"/>
                  <a:gd name="connsiteX6" fmla="*/ 53340 w 76200"/>
                  <a:gd name="connsiteY6" fmla="*/ 99060 h 144780"/>
                  <a:gd name="connsiteX7" fmla="*/ 76200 w 76200"/>
                  <a:gd name="connsiteY7" fmla="*/ 114300 h 144780"/>
                  <a:gd name="connsiteX8" fmla="*/ 53340 w 76200"/>
                  <a:gd name="connsiteY8" fmla="*/ 129540 h 144780"/>
                  <a:gd name="connsiteX9" fmla="*/ 15240 w 76200"/>
                  <a:gd name="connsiteY9" fmla="*/ 137160 h 144780"/>
                  <a:gd name="connsiteX10" fmla="*/ 0 w 76200"/>
                  <a:gd name="connsiteY10" fmla="*/ 14478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00" h="144780">
                    <a:moveTo>
                      <a:pt x="22860" y="0"/>
                    </a:moveTo>
                    <a:cubicBezTo>
                      <a:pt x="33020" y="2540"/>
                      <a:pt x="59149" y="-1094"/>
                      <a:pt x="53340" y="7620"/>
                    </a:cubicBezTo>
                    <a:cubicBezTo>
                      <a:pt x="44429" y="20986"/>
                      <a:pt x="7620" y="22860"/>
                      <a:pt x="7620" y="22860"/>
                    </a:cubicBezTo>
                    <a:cubicBezTo>
                      <a:pt x="15240" y="27940"/>
                      <a:pt x="21905" y="34884"/>
                      <a:pt x="30480" y="38100"/>
                    </a:cubicBezTo>
                    <a:cubicBezTo>
                      <a:pt x="42607" y="42648"/>
                      <a:pt x="60809" y="35359"/>
                      <a:pt x="68580" y="45720"/>
                    </a:cubicBezTo>
                    <a:cubicBezTo>
                      <a:pt x="82367" y="64102"/>
                      <a:pt x="32662" y="75473"/>
                      <a:pt x="30480" y="76200"/>
                    </a:cubicBezTo>
                    <a:cubicBezTo>
                      <a:pt x="38100" y="83820"/>
                      <a:pt x="45061" y="92161"/>
                      <a:pt x="53340" y="99060"/>
                    </a:cubicBezTo>
                    <a:cubicBezTo>
                      <a:pt x="60375" y="104923"/>
                      <a:pt x="76200" y="105142"/>
                      <a:pt x="76200" y="114300"/>
                    </a:cubicBezTo>
                    <a:cubicBezTo>
                      <a:pt x="76200" y="123458"/>
                      <a:pt x="61915" y="126324"/>
                      <a:pt x="53340" y="129540"/>
                    </a:cubicBezTo>
                    <a:cubicBezTo>
                      <a:pt x="41213" y="134088"/>
                      <a:pt x="27693" y="133602"/>
                      <a:pt x="15240" y="137160"/>
                    </a:cubicBezTo>
                    <a:cubicBezTo>
                      <a:pt x="9779" y="138720"/>
                      <a:pt x="5080" y="142240"/>
                      <a:pt x="0" y="1447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sp>
        <p:nvSpPr>
          <p:cNvPr id="23" name="22 Rectángulo"/>
          <p:cNvSpPr/>
          <p:nvPr/>
        </p:nvSpPr>
        <p:spPr>
          <a:xfrm>
            <a:off x="3347864" y="3429000"/>
            <a:ext cx="5859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5" name="24 Conector recto"/>
          <p:cNvCxnSpPr/>
          <p:nvPr/>
        </p:nvCxnSpPr>
        <p:spPr>
          <a:xfrm>
            <a:off x="3131840" y="2491740"/>
            <a:ext cx="0" cy="93726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743200" y="2132856"/>
            <a:ext cx="9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Pelo Agua</a:t>
            </a:r>
            <a:endParaRPr lang="es-AR" sz="14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1521454" y="3102747"/>
            <a:ext cx="93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4t/m2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2743200" y="3563143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2m</a:t>
            </a:r>
            <a:endParaRPr lang="es-AR" sz="1400" dirty="0"/>
          </a:p>
        </p:txBody>
      </p:sp>
      <p:cxnSp>
        <p:nvCxnSpPr>
          <p:cNvPr id="62" name="61 Conector recto"/>
          <p:cNvCxnSpPr/>
          <p:nvPr/>
        </p:nvCxnSpPr>
        <p:spPr>
          <a:xfrm>
            <a:off x="3131840" y="3429000"/>
            <a:ext cx="0" cy="576064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3130024" y="4005064"/>
            <a:ext cx="0" cy="899982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2741900" y="427624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316028" y="2132856"/>
            <a:ext cx="4833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 fluido pesa y ejerce presión sobre los techos, suelo y el fondo del recipiente que lo contiene y sobre la superficie de cualquier objeto sumergido en el. Esta presión, llamada "presión </a:t>
            </a:r>
            <a:r>
              <a:rPr lang="es-ES" dirty="0" smtClean="0"/>
              <a:t>hidrostática”</a:t>
            </a:r>
            <a:endParaRPr lang="es-AR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407550" y="3345513"/>
            <a:ext cx="46206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presión hidrostática provoca </a:t>
            </a:r>
            <a:r>
              <a:rPr lang="es-ES" dirty="0"/>
              <a:t>en fluidos en </a:t>
            </a:r>
            <a:r>
              <a:rPr lang="es-ES" dirty="0" smtClean="0"/>
              <a:t>reposo, una "fuerza“ perpendicular </a:t>
            </a:r>
            <a:r>
              <a:rPr lang="es-ES" dirty="0"/>
              <a:t>a las paredes del recipiente o a la superficie del objeto sumergido sin importar la orientación que adopten las caras. Si el líquido fluyera, las fuerzas resultantes de las presiones ya no serían necesariamente perpendiculares a las superficies. Esta presión depende de la densidad del líquido en cuestión y de la altura del líquido con referencia del punto del que se </a:t>
            </a:r>
            <a:r>
              <a:rPr lang="es-ES" dirty="0" smtClean="0"/>
              <a:t>mida desde el pelo del líquido.</a:t>
            </a:r>
            <a:endParaRPr lang="es-AR" dirty="0"/>
          </a:p>
          <a:p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052582" y="5693838"/>
                <a:ext cx="2699890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𝑎𝑔𝑢𝑎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82" y="5693838"/>
                <a:ext cx="2699890" cy="391902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61 Conector recto"/>
          <p:cNvCxnSpPr/>
          <p:nvPr/>
        </p:nvCxnSpPr>
        <p:spPr>
          <a:xfrm>
            <a:off x="3694762" y="2491740"/>
            <a:ext cx="0" cy="576064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59 CuadroTexto"/>
          <p:cNvSpPr txBox="1"/>
          <p:nvPr/>
        </p:nvSpPr>
        <p:spPr>
          <a:xfrm>
            <a:off x="3462784" y="2588385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y</a:t>
            </a:r>
          </a:p>
        </p:txBody>
      </p:sp>
      <p:sp>
        <p:nvSpPr>
          <p:cNvPr id="9" name="Triángulo rectángulo 8"/>
          <p:cNvSpPr/>
          <p:nvPr/>
        </p:nvSpPr>
        <p:spPr>
          <a:xfrm flipH="1">
            <a:off x="1552766" y="2507978"/>
            <a:ext cx="957809" cy="2381987"/>
          </a:xfrm>
          <a:prstGeom prst="rtTriangl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1947423" y="3429000"/>
            <a:ext cx="1385039" cy="6927"/>
          </a:xfrm>
          <a:prstGeom prst="line">
            <a:avLst/>
          </a:prstGeom>
          <a:ln w="254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59 CuadroTexto"/>
          <p:cNvSpPr txBox="1"/>
          <p:nvPr/>
        </p:nvSpPr>
        <p:spPr>
          <a:xfrm>
            <a:off x="2867848" y="311276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cxnSp>
        <p:nvCxnSpPr>
          <p:cNvPr id="37" name="Conector recto 36"/>
          <p:cNvCxnSpPr/>
          <p:nvPr/>
        </p:nvCxnSpPr>
        <p:spPr>
          <a:xfrm flipH="1">
            <a:off x="1907704" y="4005064"/>
            <a:ext cx="1424758" cy="0"/>
          </a:xfrm>
          <a:prstGeom prst="line">
            <a:avLst/>
          </a:prstGeom>
          <a:ln w="254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9 CuadroTexto"/>
          <p:cNvSpPr txBox="1"/>
          <p:nvPr/>
        </p:nvSpPr>
        <p:spPr>
          <a:xfrm>
            <a:off x="1329797" y="3663339"/>
            <a:ext cx="93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6 t/m2</a:t>
            </a:r>
            <a:endParaRPr lang="es-A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0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9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82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s-ES" sz="1800" dirty="0"/>
                  <a:t>2 Dibujar (en escala) el Diagrama de Carga q S, acotando los valores</a:t>
                </a:r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s-AR" sz="1800" b="0" i="1" smtClean="0">
                            <a:latin typeface="Cambria Math"/>
                          </a:rPr>
                          <m:t>𝑎𝑔𝑢𝑎</m:t>
                        </m:r>
                      </m:sub>
                    </m:sSub>
                  </m:oMath>
                </a14:m>
                <a:r>
                  <a:rPr lang="es-AR" sz="1800" dirty="0" smtClean="0"/>
                  <a:t>= 1 t/m3</a:t>
                </a:r>
                <a:endParaRPr lang="es-AR" sz="1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grpSp>
        <p:nvGrpSpPr>
          <p:cNvPr id="22" name="21 Grupo"/>
          <p:cNvGrpSpPr/>
          <p:nvPr/>
        </p:nvGrpSpPr>
        <p:grpSpPr>
          <a:xfrm>
            <a:off x="1187624" y="2276872"/>
            <a:ext cx="2858292" cy="2736304"/>
            <a:chOff x="1187624" y="2276872"/>
            <a:chExt cx="2858292" cy="2736304"/>
          </a:xfrm>
        </p:grpSpPr>
        <p:sp>
          <p:nvSpPr>
            <p:cNvPr id="44" name="43 Rectángulo"/>
            <p:cNvSpPr/>
            <p:nvPr/>
          </p:nvSpPr>
          <p:spPr>
            <a:xfrm>
              <a:off x="1309612" y="4905046"/>
              <a:ext cx="2624248" cy="10801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1" name="20 Grupo"/>
            <p:cNvGrpSpPr/>
            <p:nvPr/>
          </p:nvGrpSpPr>
          <p:grpSpPr>
            <a:xfrm>
              <a:off x="1187624" y="2276872"/>
              <a:ext cx="2858292" cy="2736304"/>
              <a:chOff x="1187624" y="2276872"/>
              <a:chExt cx="2858292" cy="2736304"/>
            </a:xfrm>
          </p:grpSpPr>
          <p:sp>
            <p:nvSpPr>
              <p:cNvPr id="6" name="5 Rectángulo"/>
              <p:cNvSpPr/>
              <p:nvPr/>
            </p:nvSpPr>
            <p:spPr>
              <a:xfrm>
                <a:off x="1187624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3933860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0" name="9 Conector recto"/>
              <p:cNvCxnSpPr>
                <a:stCxn id="6" idx="0"/>
                <a:endCxn id="43" idx="0"/>
              </p:cNvCxnSpPr>
              <p:nvPr/>
            </p:nvCxnSpPr>
            <p:spPr>
              <a:xfrm>
                <a:off x="1243652" y="2492896"/>
                <a:ext cx="27462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Conector recto de flecha"/>
              <p:cNvCxnSpPr/>
              <p:nvPr/>
            </p:nvCxnSpPr>
            <p:spPr>
              <a:xfrm>
                <a:off x="2699792" y="2276872"/>
                <a:ext cx="0" cy="216024"/>
              </a:xfrm>
              <a:prstGeom prst="straightConnector1">
                <a:avLst/>
              </a:prstGeom>
              <a:ln w="12700"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18 Forma libre"/>
              <p:cNvSpPr/>
              <p:nvPr/>
            </p:nvSpPr>
            <p:spPr>
              <a:xfrm>
                <a:off x="2667000" y="2491740"/>
                <a:ext cx="76200" cy="144780"/>
              </a:xfrm>
              <a:custGeom>
                <a:avLst/>
                <a:gdLst>
                  <a:gd name="connsiteX0" fmla="*/ 22860 w 76200"/>
                  <a:gd name="connsiteY0" fmla="*/ 0 h 144780"/>
                  <a:gd name="connsiteX1" fmla="*/ 53340 w 76200"/>
                  <a:gd name="connsiteY1" fmla="*/ 7620 h 144780"/>
                  <a:gd name="connsiteX2" fmla="*/ 7620 w 76200"/>
                  <a:gd name="connsiteY2" fmla="*/ 22860 h 144780"/>
                  <a:gd name="connsiteX3" fmla="*/ 30480 w 76200"/>
                  <a:gd name="connsiteY3" fmla="*/ 38100 h 144780"/>
                  <a:gd name="connsiteX4" fmla="*/ 68580 w 76200"/>
                  <a:gd name="connsiteY4" fmla="*/ 45720 h 144780"/>
                  <a:gd name="connsiteX5" fmla="*/ 30480 w 76200"/>
                  <a:gd name="connsiteY5" fmla="*/ 76200 h 144780"/>
                  <a:gd name="connsiteX6" fmla="*/ 53340 w 76200"/>
                  <a:gd name="connsiteY6" fmla="*/ 99060 h 144780"/>
                  <a:gd name="connsiteX7" fmla="*/ 76200 w 76200"/>
                  <a:gd name="connsiteY7" fmla="*/ 114300 h 144780"/>
                  <a:gd name="connsiteX8" fmla="*/ 53340 w 76200"/>
                  <a:gd name="connsiteY8" fmla="*/ 129540 h 144780"/>
                  <a:gd name="connsiteX9" fmla="*/ 15240 w 76200"/>
                  <a:gd name="connsiteY9" fmla="*/ 137160 h 144780"/>
                  <a:gd name="connsiteX10" fmla="*/ 0 w 76200"/>
                  <a:gd name="connsiteY10" fmla="*/ 14478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00" h="144780">
                    <a:moveTo>
                      <a:pt x="22860" y="0"/>
                    </a:moveTo>
                    <a:cubicBezTo>
                      <a:pt x="33020" y="2540"/>
                      <a:pt x="59149" y="-1094"/>
                      <a:pt x="53340" y="7620"/>
                    </a:cubicBezTo>
                    <a:cubicBezTo>
                      <a:pt x="44429" y="20986"/>
                      <a:pt x="7620" y="22860"/>
                      <a:pt x="7620" y="22860"/>
                    </a:cubicBezTo>
                    <a:cubicBezTo>
                      <a:pt x="15240" y="27940"/>
                      <a:pt x="21905" y="34884"/>
                      <a:pt x="30480" y="38100"/>
                    </a:cubicBezTo>
                    <a:cubicBezTo>
                      <a:pt x="42607" y="42648"/>
                      <a:pt x="60809" y="35359"/>
                      <a:pt x="68580" y="45720"/>
                    </a:cubicBezTo>
                    <a:cubicBezTo>
                      <a:pt x="82367" y="64102"/>
                      <a:pt x="32662" y="75473"/>
                      <a:pt x="30480" y="76200"/>
                    </a:cubicBezTo>
                    <a:cubicBezTo>
                      <a:pt x="38100" y="83820"/>
                      <a:pt x="45061" y="92161"/>
                      <a:pt x="53340" y="99060"/>
                    </a:cubicBezTo>
                    <a:cubicBezTo>
                      <a:pt x="60375" y="104923"/>
                      <a:pt x="76200" y="105142"/>
                      <a:pt x="76200" y="114300"/>
                    </a:cubicBezTo>
                    <a:cubicBezTo>
                      <a:pt x="76200" y="123458"/>
                      <a:pt x="61915" y="126324"/>
                      <a:pt x="53340" y="129540"/>
                    </a:cubicBezTo>
                    <a:cubicBezTo>
                      <a:pt x="41213" y="134088"/>
                      <a:pt x="27693" y="133602"/>
                      <a:pt x="15240" y="137160"/>
                    </a:cubicBezTo>
                    <a:cubicBezTo>
                      <a:pt x="9779" y="138720"/>
                      <a:pt x="5080" y="142240"/>
                      <a:pt x="0" y="1447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sp>
        <p:nvSpPr>
          <p:cNvPr id="23" name="22 Rectángulo"/>
          <p:cNvSpPr/>
          <p:nvPr/>
        </p:nvSpPr>
        <p:spPr>
          <a:xfrm>
            <a:off x="3347864" y="3429000"/>
            <a:ext cx="5859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5" name="24 Conector recto"/>
          <p:cNvCxnSpPr/>
          <p:nvPr/>
        </p:nvCxnSpPr>
        <p:spPr>
          <a:xfrm>
            <a:off x="3131840" y="2491740"/>
            <a:ext cx="0" cy="93726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743200" y="2132856"/>
            <a:ext cx="9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Pelo Agua</a:t>
            </a:r>
            <a:endParaRPr lang="es-AR" sz="14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715448" y="296036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2743200" y="3563143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2m</a:t>
            </a:r>
            <a:endParaRPr lang="es-AR" sz="1400" dirty="0"/>
          </a:p>
        </p:txBody>
      </p:sp>
      <p:cxnSp>
        <p:nvCxnSpPr>
          <p:cNvPr id="62" name="61 Conector recto"/>
          <p:cNvCxnSpPr/>
          <p:nvPr/>
        </p:nvCxnSpPr>
        <p:spPr>
          <a:xfrm>
            <a:off x="3131840" y="3429000"/>
            <a:ext cx="0" cy="576064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3130024" y="4005064"/>
            <a:ext cx="0" cy="899982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2741900" y="427624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sp>
        <p:nvSpPr>
          <p:cNvPr id="24" name="59 CuadroTexto"/>
          <p:cNvSpPr txBox="1"/>
          <p:nvPr/>
        </p:nvSpPr>
        <p:spPr>
          <a:xfrm>
            <a:off x="1521454" y="3102747"/>
            <a:ext cx="93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4t/m2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28" name="Triángulo rectángulo 27"/>
          <p:cNvSpPr/>
          <p:nvPr/>
        </p:nvSpPr>
        <p:spPr>
          <a:xfrm flipH="1">
            <a:off x="1552766" y="2507978"/>
            <a:ext cx="957809" cy="2381987"/>
          </a:xfrm>
          <a:prstGeom prst="rtTriangl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ector recto 28"/>
          <p:cNvCxnSpPr/>
          <p:nvPr/>
        </p:nvCxnSpPr>
        <p:spPr>
          <a:xfrm flipH="1">
            <a:off x="2123729" y="3429000"/>
            <a:ext cx="386846" cy="0"/>
          </a:xfrm>
          <a:prstGeom prst="line">
            <a:avLst/>
          </a:prstGeom>
          <a:ln w="254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H="1">
            <a:off x="1907704" y="4005064"/>
            <a:ext cx="602871" cy="0"/>
          </a:xfrm>
          <a:prstGeom prst="line">
            <a:avLst/>
          </a:prstGeom>
          <a:ln w="254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59 CuadroTexto"/>
          <p:cNvSpPr txBox="1"/>
          <p:nvPr/>
        </p:nvSpPr>
        <p:spPr>
          <a:xfrm>
            <a:off x="1329797" y="3663339"/>
            <a:ext cx="93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6 t/m2</a:t>
            </a:r>
            <a:endParaRPr lang="es-AR" sz="1400" dirty="0">
              <a:solidFill>
                <a:srgbClr val="FF0000"/>
              </a:solidFill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6432112" y="3591779"/>
            <a:ext cx="1584176" cy="1421845"/>
            <a:chOff x="5724128" y="3663339"/>
            <a:chExt cx="1584176" cy="1421845"/>
          </a:xfrm>
        </p:grpSpPr>
        <p:sp>
          <p:nvSpPr>
            <p:cNvPr id="8" name="Cubo 7"/>
            <p:cNvSpPr/>
            <p:nvPr/>
          </p:nvSpPr>
          <p:spPr>
            <a:xfrm>
              <a:off x="5724128" y="3663339"/>
              <a:ext cx="1584176" cy="1421845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24128" y="3663339"/>
              <a:ext cx="1584176" cy="1421845"/>
              <a:chOff x="5724128" y="3663339"/>
              <a:chExt cx="1584176" cy="1421845"/>
            </a:xfrm>
          </p:grpSpPr>
          <p:cxnSp>
            <p:nvCxnSpPr>
              <p:cNvPr id="11" name="Conector recto 10"/>
              <p:cNvCxnSpPr/>
              <p:nvPr/>
            </p:nvCxnSpPr>
            <p:spPr>
              <a:xfrm flipV="1">
                <a:off x="5724128" y="4797152"/>
                <a:ext cx="36004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6084168" y="3663339"/>
                <a:ext cx="0" cy="11338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>
                <a:off x="6084168" y="4797152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9" name="Conector recto 68"/>
          <p:cNvCxnSpPr/>
          <p:nvPr/>
        </p:nvCxnSpPr>
        <p:spPr>
          <a:xfrm flipV="1">
            <a:off x="5352111" y="4710512"/>
            <a:ext cx="360041" cy="28746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upo 102"/>
          <p:cNvGrpSpPr/>
          <p:nvPr/>
        </p:nvGrpSpPr>
        <p:grpSpPr>
          <a:xfrm>
            <a:off x="5348751" y="3591213"/>
            <a:ext cx="1457517" cy="1452572"/>
            <a:chOff x="5348751" y="3591213"/>
            <a:chExt cx="1457517" cy="1452572"/>
          </a:xfrm>
        </p:grpSpPr>
        <p:grpSp>
          <p:nvGrpSpPr>
            <p:cNvPr id="55" name="Grupo 54"/>
            <p:cNvGrpSpPr/>
            <p:nvPr/>
          </p:nvGrpSpPr>
          <p:grpSpPr>
            <a:xfrm>
              <a:off x="6420275" y="3591213"/>
              <a:ext cx="383713" cy="1452572"/>
              <a:chOff x="6420275" y="3591213"/>
              <a:chExt cx="383713" cy="1452572"/>
            </a:xfrm>
          </p:grpSpPr>
          <p:cxnSp>
            <p:nvCxnSpPr>
              <p:cNvPr id="36" name="Conector recto 35"/>
              <p:cNvCxnSpPr/>
              <p:nvPr/>
            </p:nvCxnSpPr>
            <p:spPr>
              <a:xfrm>
                <a:off x="6420275" y="3966499"/>
                <a:ext cx="11836" cy="107728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5"/>
              <p:cNvCxnSpPr/>
              <p:nvPr/>
            </p:nvCxnSpPr>
            <p:spPr>
              <a:xfrm flipH="1">
                <a:off x="6787039" y="3591779"/>
                <a:ext cx="16949" cy="1163975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46"/>
              <p:cNvCxnSpPr/>
              <p:nvPr/>
            </p:nvCxnSpPr>
            <p:spPr>
              <a:xfrm flipV="1">
                <a:off x="6432111" y="4725593"/>
                <a:ext cx="360041" cy="287465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cto 50"/>
              <p:cNvCxnSpPr/>
              <p:nvPr/>
            </p:nvCxnSpPr>
            <p:spPr>
              <a:xfrm flipV="1">
                <a:off x="6420275" y="3591213"/>
                <a:ext cx="375238" cy="375286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upo 101"/>
            <p:cNvGrpSpPr/>
            <p:nvPr/>
          </p:nvGrpSpPr>
          <p:grpSpPr>
            <a:xfrm>
              <a:off x="5348751" y="3591213"/>
              <a:ext cx="1457517" cy="1421845"/>
              <a:chOff x="5348751" y="3591213"/>
              <a:chExt cx="1457517" cy="1421845"/>
            </a:xfrm>
          </p:grpSpPr>
          <p:cxnSp>
            <p:nvCxnSpPr>
              <p:cNvPr id="57" name="Conector recto 56"/>
              <p:cNvCxnSpPr/>
              <p:nvPr/>
            </p:nvCxnSpPr>
            <p:spPr>
              <a:xfrm flipH="1">
                <a:off x="5352111" y="5013058"/>
                <a:ext cx="1080000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cto 63"/>
              <p:cNvCxnSpPr/>
              <p:nvPr/>
            </p:nvCxnSpPr>
            <p:spPr>
              <a:xfrm flipH="1">
                <a:off x="5712111" y="3950933"/>
                <a:ext cx="720000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cto 64"/>
              <p:cNvCxnSpPr/>
              <p:nvPr/>
            </p:nvCxnSpPr>
            <p:spPr>
              <a:xfrm flipH="1">
                <a:off x="6060275" y="3591213"/>
                <a:ext cx="720000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cto 67"/>
              <p:cNvCxnSpPr/>
              <p:nvPr/>
            </p:nvCxnSpPr>
            <p:spPr>
              <a:xfrm flipH="1">
                <a:off x="5700275" y="4725592"/>
                <a:ext cx="1080000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cto 69"/>
              <p:cNvCxnSpPr/>
              <p:nvPr/>
            </p:nvCxnSpPr>
            <p:spPr>
              <a:xfrm flipV="1">
                <a:off x="5700275" y="3604028"/>
                <a:ext cx="371836" cy="339366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ector recto 70"/>
              <p:cNvCxnSpPr/>
              <p:nvPr/>
            </p:nvCxnSpPr>
            <p:spPr>
              <a:xfrm flipH="1">
                <a:off x="5348751" y="3943394"/>
                <a:ext cx="354884" cy="1069664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recto 73"/>
              <p:cNvCxnSpPr/>
              <p:nvPr/>
            </p:nvCxnSpPr>
            <p:spPr>
              <a:xfrm flipH="1">
                <a:off x="5703636" y="3604028"/>
                <a:ext cx="383672" cy="1136645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ector recto 77"/>
              <p:cNvCxnSpPr/>
              <p:nvPr/>
            </p:nvCxnSpPr>
            <p:spPr>
              <a:xfrm flipH="1">
                <a:off x="5700274" y="4469098"/>
                <a:ext cx="884803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79"/>
              <p:cNvCxnSpPr/>
              <p:nvPr/>
            </p:nvCxnSpPr>
            <p:spPr>
              <a:xfrm flipH="1">
                <a:off x="5554269" y="4786346"/>
                <a:ext cx="996016" cy="4792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ector recto 81"/>
              <p:cNvCxnSpPr/>
              <p:nvPr/>
            </p:nvCxnSpPr>
            <p:spPr>
              <a:xfrm flipV="1">
                <a:off x="6454072" y="3840628"/>
                <a:ext cx="90096" cy="282036"/>
              </a:xfrm>
              <a:prstGeom prst="line">
                <a:avLst/>
              </a:prstGeom>
              <a:ln w="63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ector recto 84"/>
              <p:cNvCxnSpPr/>
              <p:nvPr/>
            </p:nvCxnSpPr>
            <p:spPr>
              <a:xfrm flipV="1">
                <a:off x="6450672" y="3753036"/>
                <a:ext cx="187470" cy="546602"/>
              </a:xfrm>
              <a:prstGeom prst="line">
                <a:avLst/>
              </a:prstGeom>
              <a:ln w="63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ector recto 86"/>
              <p:cNvCxnSpPr/>
              <p:nvPr/>
            </p:nvCxnSpPr>
            <p:spPr>
              <a:xfrm flipV="1">
                <a:off x="6447949" y="3618073"/>
                <a:ext cx="323850" cy="898284"/>
              </a:xfrm>
              <a:prstGeom prst="line">
                <a:avLst/>
              </a:prstGeom>
              <a:ln w="63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ector recto 90"/>
              <p:cNvCxnSpPr/>
              <p:nvPr/>
            </p:nvCxnSpPr>
            <p:spPr>
              <a:xfrm flipV="1">
                <a:off x="6445585" y="3786105"/>
                <a:ext cx="346526" cy="939205"/>
              </a:xfrm>
              <a:prstGeom prst="line">
                <a:avLst/>
              </a:prstGeom>
              <a:ln w="63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ector recto 91"/>
              <p:cNvCxnSpPr/>
              <p:nvPr/>
            </p:nvCxnSpPr>
            <p:spPr>
              <a:xfrm flipV="1">
                <a:off x="6458105" y="4081587"/>
                <a:ext cx="323850" cy="898284"/>
              </a:xfrm>
              <a:prstGeom prst="line">
                <a:avLst/>
              </a:prstGeom>
              <a:ln w="63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ector recto 92"/>
              <p:cNvCxnSpPr/>
              <p:nvPr/>
            </p:nvCxnSpPr>
            <p:spPr>
              <a:xfrm flipV="1">
                <a:off x="6556203" y="4292531"/>
                <a:ext cx="250065" cy="633655"/>
              </a:xfrm>
              <a:prstGeom prst="line">
                <a:avLst/>
              </a:prstGeom>
              <a:ln w="63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ector recto 97"/>
              <p:cNvCxnSpPr/>
              <p:nvPr/>
            </p:nvCxnSpPr>
            <p:spPr>
              <a:xfrm flipV="1">
                <a:off x="6703155" y="4530729"/>
                <a:ext cx="90096" cy="282036"/>
              </a:xfrm>
              <a:prstGeom prst="line">
                <a:avLst/>
              </a:prstGeom>
              <a:ln w="63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ector recto 98"/>
              <p:cNvCxnSpPr/>
              <p:nvPr/>
            </p:nvCxnSpPr>
            <p:spPr>
              <a:xfrm flipH="1">
                <a:off x="5700275" y="4160764"/>
                <a:ext cx="884803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Grupo 118"/>
          <p:cNvGrpSpPr/>
          <p:nvPr/>
        </p:nvGrpSpPr>
        <p:grpSpPr>
          <a:xfrm>
            <a:off x="6499120" y="2830517"/>
            <a:ext cx="2551726" cy="1039974"/>
            <a:chOff x="6499120" y="2830517"/>
            <a:chExt cx="2551726" cy="1039974"/>
          </a:xfrm>
        </p:grpSpPr>
        <p:grpSp>
          <p:nvGrpSpPr>
            <p:cNvPr id="118" name="Grupo 117"/>
            <p:cNvGrpSpPr/>
            <p:nvPr/>
          </p:nvGrpSpPr>
          <p:grpSpPr>
            <a:xfrm>
              <a:off x="6499120" y="2830517"/>
              <a:ext cx="1493131" cy="1039974"/>
              <a:chOff x="6499120" y="2830517"/>
              <a:chExt cx="1493131" cy="1039974"/>
            </a:xfrm>
          </p:grpSpPr>
          <p:grpSp>
            <p:nvGrpSpPr>
              <p:cNvPr id="112" name="Grupo 111"/>
              <p:cNvGrpSpPr/>
              <p:nvPr/>
            </p:nvGrpSpPr>
            <p:grpSpPr>
              <a:xfrm>
                <a:off x="6499120" y="2830517"/>
                <a:ext cx="1493131" cy="1039974"/>
                <a:chOff x="6499120" y="2830517"/>
                <a:chExt cx="1493131" cy="1039974"/>
              </a:xfrm>
            </p:grpSpPr>
            <p:sp>
              <p:nvSpPr>
                <p:cNvPr id="100" name="Rectángulo 99"/>
                <p:cNvSpPr/>
                <p:nvPr/>
              </p:nvSpPr>
              <p:spPr>
                <a:xfrm>
                  <a:off x="6499120" y="3143212"/>
                  <a:ext cx="1152388" cy="720000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ángulo 100"/>
                <p:cNvSpPr/>
                <p:nvPr/>
              </p:nvSpPr>
              <p:spPr>
                <a:xfrm>
                  <a:off x="6828026" y="2845598"/>
                  <a:ext cx="1152388" cy="720000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5" name="Conector recto 104"/>
                <p:cNvCxnSpPr/>
                <p:nvPr/>
              </p:nvCxnSpPr>
              <p:spPr>
                <a:xfrm flipV="1">
                  <a:off x="6499120" y="2845598"/>
                  <a:ext cx="328906" cy="29761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Conector recto 105"/>
                <p:cNvCxnSpPr/>
                <p:nvPr/>
              </p:nvCxnSpPr>
              <p:spPr>
                <a:xfrm flipV="1">
                  <a:off x="7646229" y="2830517"/>
                  <a:ext cx="328906" cy="29761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Conector recto 106"/>
                <p:cNvCxnSpPr/>
                <p:nvPr/>
              </p:nvCxnSpPr>
              <p:spPr>
                <a:xfrm flipV="1">
                  <a:off x="7642418" y="3565598"/>
                  <a:ext cx="349833" cy="30489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Conector recto 110"/>
                <p:cNvCxnSpPr/>
                <p:nvPr/>
              </p:nvCxnSpPr>
              <p:spPr>
                <a:xfrm flipV="1">
                  <a:off x="6511673" y="3556766"/>
                  <a:ext cx="349833" cy="30489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Conector recto de flecha 113"/>
              <p:cNvCxnSpPr/>
              <p:nvPr/>
            </p:nvCxnSpPr>
            <p:spPr>
              <a:xfrm>
                <a:off x="7164288" y="2994405"/>
                <a:ext cx="0" cy="7148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ector recto de flecha 114"/>
              <p:cNvCxnSpPr/>
              <p:nvPr/>
            </p:nvCxnSpPr>
            <p:spPr>
              <a:xfrm>
                <a:off x="7524328" y="3002224"/>
                <a:ext cx="0" cy="7148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ector recto de flecha 115"/>
              <p:cNvCxnSpPr/>
              <p:nvPr/>
            </p:nvCxnSpPr>
            <p:spPr>
              <a:xfrm>
                <a:off x="6891195" y="3053120"/>
                <a:ext cx="0" cy="7148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59 CuadroTexto"/>
            <p:cNvSpPr txBox="1"/>
            <p:nvPr/>
          </p:nvSpPr>
          <p:spPr>
            <a:xfrm>
              <a:off x="8080688" y="2910060"/>
              <a:ext cx="970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400" dirty="0" err="1" smtClean="0"/>
                <a:t>qs</a:t>
              </a:r>
              <a:r>
                <a:rPr lang="es-AR" sz="1400" dirty="0" smtClean="0"/>
                <a:t>= 4t/m2</a:t>
              </a:r>
              <a:endParaRPr lang="es-AR" sz="1400" dirty="0"/>
            </a:p>
          </p:txBody>
        </p:sp>
      </p:grpSp>
      <p:grpSp>
        <p:nvGrpSpPr>
          <p:cNvPr id="120" name="Grupo 119"/>
          <p:cNvGrpSpPr/>
          <p:nvPr/>
        </p:nvGrpSpPr>
        <p:grpSpPr>
          <a:xfrm>
            <a:off x="6478857" y="4722661"/>
            <a:ext cx="2551726" cy="1265627"/>
            <a:chOff x="6499120" y="2830517"/>
            <a:chExt cx="2551726" cy="1039974"/>
          </a:xfrm>
        </p:grpSpPr>
        <p:grpSp>
          <p:nvGrpSpPr>
            <p:cNvPr id="121" name="Grupo 120"/>
            <p:cNvGrpSpPr/>
            <p:nvPr/>
          </p:nvGrpSpPr>
          <p:grpSpPr>
            <a:xfrm>
              <a:off x="6499120" y="2830517"/>
              <a:ext cx="1493131" cy="1039974"/>
              <a:chOff x="6499120" y="2830517"/>
              <a:chExt cx="1493131" cy="1039974"/>
            </a:xfrm>
          </p:grpSpPr>
          <p:grpSp>
            <p:nvGrpSpPr>
              <p:cNvPr id="123" name="Grupo 122"/>
              <p:cNvGrpSpPr/>
              <p:nvPr/>
            </p:nvGrpSpPr>
            <p:grpSpPr>
              <a:xfrm>
                <a:off x="6499120" y="2830517"/>
                <a:ext cx="1493131" cy="1039974"/>
                <a:chOff x="6499120" y="2830517"/>
                <a:chExt cx="1493131" cy="1039974"/>
              </a:xfrm>
            </p:grpSpPr>
            <p:sp>
              <p:nvSpPr>
                <p:cNvPr id="127" name="Rectángulo 126"/>
                <p:cNvSpPr/>
                <p:nvPr/>
              </p:nvSpPr>
              <p:spPr>
                <a:xfrm>
                  <a:off x="6499120" y="3143212"/>
                  <a:ext cx="1152388" cy="720000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ángulo 127"/>
                <p:cNvSpPr/>
                <p:nvPr/>
              </p:nvSpPr>
              <p:spPr>
                <a:xfrm>
                  <a:off x="6828026" y="2845598"/>
                  <a:ext cx="1152388" cy="720000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9" name="Conector recto 128"/>
                <p:cNvCxnSpPr/>
                <p:nvPr/>
              </p:nvCxnSpPr>
              <p:spPr>
                <a:xfrm flipV="1">
                  <a:off x="6499120" y="2845598"/>
                  <a:ext cx="328906" cy="29761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cto 129"/>
                <p:cNvCxnSpPr/>
                <p:nvPr/>
              </p:nvCxnSpPr>
              <p:spPr>
                <a:xfrm flipV="1">
                  <a:off x="7646229" y="2830517"/>
                  <a:ext cx="328906" cy="29761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ector recto 130"/>
                <p:cNvCxnSpPr/>
                <p:nvPr/>
              </p:nvCxnSpPr>
              <p:spPr>
                <a:xfrm flipV="1">
                  <a:off x="7642418" y="3565598"/>
                  <a:ext cx="349833" cy="30489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ector recto 131"/>
                <p:cNvCxnSpPr/>
                <p:nvPr/>
              </p:nvCxnSpPr>
              <p:spPr>
                <a:xfrm flipV="1">
                  <a:off x="6511673" y="3556766"/>
                  <a:ext cx="349833" cy="30489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4" name="Conector recto de flecha 123"/>
              <p:cNvCxnSpPr/>
              <p:nvPr/>
            </p:nvCxnSpPr>
            <p:spPr>
              <a:xfrm>
                <a:off x="7164288" y="2994405"/>
                <a:ext cx="0" cy="7148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ector recto de flecha 124"/>
              <p:cNvCxnSpPr/>
              <p:nvPr/>
            </p:nvCxnSpPr>
            <p:spPr>
              <a:xfrm>
                <a:off x="7524328" y="3002224"/>
                <a:ext cx="0" cy="7148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ector recto de flecha 125"/>
              <p:cNvCxnSpPr/>
              <p:nvPr/>
            </p:nvCxnSpPr>
            <p:spPr>
              <a:xfrm>
                <a:off x="6891195" y="3053120"/>
                <a:ext cx="0" cy="7148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59 CuadroTexto"/>
            <p:cNvSpPr txBox="1"/>
            <p:nvPr/>
          </p:nvSpPr>
          <p:spPr>
            <a:xfrm>
              <a:off x="8080688" y="2910060"/>
              <a:ext cx="970158" cy="25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400" dirty="0" err="1" smtClean="0"/>
                <a:t>qi</a:t>
              </a:r>
              <a:r>
                <a:rPr lang="es-AR" sz="1400" dirty="0" smtClean="0"/>
                <a:t>= </a:t>
              </a:r>
              <a:r>
                <a:rPr lang="es-AR" sz="1400" dirty="0"/>
                <a:t>6</a:t>
              </a:r>
              <a:r>
                <a:rPr lang="es-AR" sz="1400" dirty="0" smtClean="0"/>
                <a:t>t/m2</a:t>
              </a:r>
              <a:endParaRPr lang="es-AR" sz="1400" dirty="0"/>
            </a:p>
          </p:txBody>
        </p:sp>
      </p:grpSp>
      <p:sp>
        <p:nvSpPr>
          <p:cNvPr id="133" name="59 CuadroTexto"/>
          <p:cNvSpPr txBox="1"/>
          <p:nvPr/>
        </p:nvSpPr>
        <p:spPr>
          <a:xfrm>
            <a:off x="5426744" y="5023617"/>
            <a:ext cx="970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err="1" smtClean="0"/>
              <a:t>qi</a:t>
            </a:r>
            <a:r>
              <a:rPr lang="es-AR" sz="1400" dirty="0" smtClean="0"/>
              <a:t>= </a:t>
            </a:r>
            <a:r>
              <a:rPr lang="es-AR" sz="1400" dirty="0"/>
              <a:t>6</a:t>
            </a:r>
            <a:r>
              <a:rPr lang="es-AR" sz="1400" dirty="0" smtClean="0"/>
              <a:t>t/m2</a:t>
            </a:r>
            <a:endParaRPr lang="es-AR" sz="1400" dirty="0"/>
          </a:p>
        </p:txBody>
      </p:sp>
      <p:sp>
        <p:nvSpPr>
          <p:cNvPr id="134" name="59 CuadroTexto"/>
          <p:cNvSpPr txBox="1"/>
          <p:nvPr/>
        </p:nvSpPr>
        <p:spPr>
          <a:xfrm>
            <a:off x="5572505" y="3210426"/>
            <a:ext cx="970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err="1" smtClean="0"/>
              <a:t>qs</a:t>
            </a:r>
            <a:r>
              <a:rPr lang="es-AR" sz="1400" dirty="0" smtClean="0"/>
              <a:t>= 4t/m2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35380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s-ES" sz="1800" dirty="0"/>
                  <a:t>3 Dibujar (en escala) el Diagrama de Carga q L, acotando los valores</a:t>
                </a:r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s-AR" sz="1800" b="0" i="1" smtClean="0">
                            <a:latin typeface="Cambria Math"/>
                          </a:rPr>
                          <m:t>𝑎𝑔𝑢𝑎</m:t>
                        </m:r>
                      </m:sub>
                    </m:sSub>
                  </m:oMath>
                </a14:m>
                <a:r>
                  <a:rPr lang="es-AR" sz="1800" dirty="0" smtClean="0"/>
                  <a:t>= 1 t/m3</a:t>
                </a:r>
                <a:endParaRPr lang="es-AR" sz="1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grpSp>
        <p:nvGrpSpPr>
          <p:cNvPr id="22" name="21 Grupo"/>
          <p:cNvGrpSpPr/>
          <p:nvPr/>
        </p:nvGrpSpPr>
        <p:grpSpPr>
          <a:xfrm>
            <a:off x="1187624" y="2276872"/>
            <a:ext cx="2858292" cy="2736304"/>
            <a:chOff x="1187624" y="2276872"/>
            <a:chExt cx="2858292" cy="2736304"/>
          </a:xfrm>
        </p:grpSpPr>
        <p:sp>
          <p:nvSpPr>
            <p:cNvPr id="44" name="43 Rectángulo"/>
            <p:cNvSpPr/>
            <p:nvPr/>
          </p:nvSpPr>
          <p:spPr>
            <a:xfrm>
              <a:off x="1309612" y="4905046"/>
              <a:ext cx="2624248" cy="10801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1" name="20 Grupo"/>
            <p:cNvGrpSpPr/>
            <p:nvPr/>
          </p:nvGrpSpPr>
          <p:grpSpPr>
            <a:xfrm>
              <a:off x="1187624" y="2276872"/>
              <a:ext cx="2858292" cy="2736304"/>
              <a:chOff x="1187624" y="2276872"/>
              <a:chExt cx="2858292" cy="2736304"/>
            </a:xfrm>
          </p:grpSpPr>
          <p:sp>
            <p:nvSpPr>
              <p:cNvPr id="6" name="5 Rectángulo"/>
              <p:cNvSpPr/>
              <p:nvPr/>
            </p:nvSpPr>
            <p:spPr>
              <a:xfrm>
                <a:off x="1187624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3933860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0" name="9 Conector recto"/>
              <p:cNvCxnSpPr>
                <a:stCxn id="6" idx="0"/>
                <a:endCxn id="43" idx="0"/>
              </p:cNvCxnSpPr>
              <p:nvPr/>
            </p:nvCxnSpPr>
            <p:spPr>
              <a:xfrm>
                <a:off x="1243652" y="2492896"/>
                <a:ext cx="27462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Conector recto de flecha"/>
              <p:cNvCxnSpPr/>
              <p:nvPr/>
            </p:nvCxnSpPr>
            <p:spPr>
              <a:xfrm>
                <a:off x="2699792" y="2276872"/>
                <a:ext cx="0" cy="216024"/>
              </a:xfrm>
              <a:prstGeom prst="straightConnector1">
                <a:avLst/>
              </a:prstGeom>
              <a:ln w="12700"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18 Forma libre"/>
              <p:cNvSpPr/>
              <p:nvPr/>
            </p:nvSpPr>
            <p:spPr>
              <a:xfrm>
                <a:off x="2667000" y="2491740"/>
                <a:ext cx="76200" cy="144780"/>
              </a:xfrm>
              <a:custGeom>
                <a:avLst/>
                <a:gdLst>
                  <a:gd name="connsiteX0" fmla="*/ 22860 w 76200"/>
                  <a:gd name="connsiteY0" fmla="*/ 0 h 144780"/>
                  <a:gd name="connsiteX1" fmla="*/ 53340 w 76200"/>
                  <a:gd name="connsiteY1" fmla="*/ 7620 h 144780"/>
                  <a:gd name="connsiteX2" fmla="*/ 7620 w 76200"/>
                  <a:gd name="connsiteY2" fmla="*/ 22860 h 144780"/>
                  <a:gd name="connsiteX3" fmla="*/ 30480 w 76200"/>
                  <a:gd name="connsiteY3" fmla="*/ 38100 h 144780"/>
                  <a:gd name="connsiteX4" fmla="*/ 68580 w 76200"/>
                  <a:gd name="connsiteY4" fmla="*/ 45720 h 144780"/>
                  <a:gd name="connsiteX5" fmla="*/ 30480 w 76200"/>
                  <a:gd name="connsiteY5" fmla="*/ 76200 h 144780"/>
                  <a:gd name="connsiteX6" fmla="*/ 53340 w 76200"/>
                  <a:gd name="connsiteY6" fmla="*/ 99060 h 144780"/>
                  <a:gd name="connsiteX7" fmla="*/ 76200 w 76200"/>
                  <a:gd name="connsiteY7" fmla="*/ 114300 h 144780"/>
                  <a:gd name="connsiteX8" fmla="*/ 53340 w 76200"/>
                  <a:gd name="connsiteY8" fmla="*/ 129540 h 144780"/>
                  <a:gd name="connsiteX9" fmla="*/ 15240 w 76200"/>
                  <a:gd name="connsiteY9" fmla="*/ 137160 h 144780"/>
                  <a:gd name="connsiteX10" fmla="*/ 0 w 76200"/>
                  <a:gd name="connsiteY10" fmla="*/ 14478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00" h="144780">
                    <a:moveTo>
                      <a:pt x="22860" y="0"/>
                    </a:moveTo>
                    <a:cubicBezTo>
                      <a:pt x="33020" y="2540"/>
                      <a:pt x="59149" y="-1094"/>
                      <a:pt x="53340" y="7620"/>
                    </a:cubicBezTo>
                    <a:cubicBezTo>
                      <a:pt x="44429" y="20986"/>
                      <a:pt x="7620" y="22860"/>
                      <a:pt x="7620" y="22860"/>
                    </a:cubicBezTo>
                    <a:cubicBezTo>
                      <a:pt x="15240" y="27940"/>
                      <a:pt x="21905" y="34884"/>
                      <a:pt x="30480" y="38100"/>
                    </a:cubicBezTo>
                    <a:cubicBezTo>
                      <a:pt x="42607" y="42648"/>
                      <a:pt x="60809" y="35359"/>
                      <a:pt x="68580" y="45720"/>
                    </a:cubicBezTo>
                    <a:cubicBezTo>
                      <a:pt x="82367" y="64102"/>
                      <a:pt x="32662" y="75473"/>
                      <a:pt x="30480" y="76200"/>
                    </a:cubicBezTo>
                    <a:cubicBezTo>
                      <a:pt x="38100" y="83820"/>
                      <a:pt x="45061" y="92161"/>
                      <a:pt x="53340" y="99060"/>
                    </a:cubicBezTo>
                    <a:cubicBezTo>
                      <a:pt x="60375" y="104923"/>
                      <a:pt x="76200" y="105142"/>
                      <a:pt x="76200" y="114300"/>
                    </a:cubicBezTo>
                    <a:cubicBezTo>
                      <a:pt x="76200" y="123458"/>
                      <a:pt x="61915" y="126324"/>
                      <a:pt x="53340" y="129540"/>
                    </a:cubicBezTo>
                    <a:cubicBezTo>
                      <a:pt x="41213" y="134088"/>
                      <a:pt x="27693" y="133602"/>
                      <a:pt x="15240" y="137160"/>
                    </a:cubicBezTo>
                    <a:cubicBezTo>
                      <a:pt x="9779" y="138720"/>
                      <a:pt x="5080" y="142240"/>
                      <a:pt x="0" y="1447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sp>
        <p:nvSpPr>
          <p:cNvPr id="23" name="22 Rectángulo"/>
          <p:cNvSpPr/>
          <p:nvPr/>
        </p:nvSpPr>
        <p:spPr>
          <a:xfrm>
            <a:off x="3347864" y="3429000"/>
            <a:ext cx="5859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5" name="24 Conector recto"/>
          <p:cNvCxnSpPr/>
          <p:nvPr/>
        </p:nvCxnSpPr>
        <p:spPr>
          <a:xfrm>
            <a:off x="3131840" y="2491740"/>
            <a:ext cx="0" cy="93726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743200" y="2132856"/>
            <a:ext cx="9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Pelo Agua</a:t>
            </a:r>
            <a:endParaRPr lang="es-AR" sz="14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715448" y="296036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2743200" y="3563143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2m</a:t>
            </a:r>
            <a:endParaRPr lang="es-AR" sz="1400" dirty="0"/>
          </a:p>
        </p:txBody>
      </p:sp>
      <p:cxnSp>
        <p:nvCxnSpPr>
          <p:cNvPr id="62" name="61 Conector recto"/>
          <p:cNvCxnSpPr/>
          <p:nvPr/>
        </p:nvCxnSpPr>
        <p:spPr>
          <a:xfrm>
            <a:off x="3131840" y="3429000"/>
            <a:ext cx="0" cy="576064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3130024" y="4005064"/>
            <a:ext cx="0" cy="899982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2741900" y="427624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sp>
        <p:nvSpPr>
          <p:cNvPr id="24" name="59 CuadroTexto"/>
          <p:cNvSpPr txBox="1"/>
          <p:nvPr/>
        </p:nvSpPr>
        <p:spPr>
          <a:xfrm>
            <a:off x="1521454" y="3102747"/>
            <a:ext cx="93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4t/m2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28" name="Triángulo rectángulo 27"/>
          <p:cNvSpPr/>
          <p:nvPr/>
        </p:nvSpPr>
        <p:spPr>
          <a:xfrm flipH="1">
            <a:off x="1552766" y="2507978"/>
            <a:ext cx="957809" cy="2381987"/>
          </a:xfrm>
          <a:prstGeom prst="rtTriangl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ector recto 28"/>
          <p:cNvCxnSpPr/>
          <p:nvPr/>
        </p:nvCxnSpPr>
        <p:spPr>
          <a:xfrm flipH="1">
            <a:off x="2123729" y="3429000"/>
            <a:ext cx="386846" cy="0"/>
          </a:xfrm>
          <a:prstGeom prst="line">
            <a:avLst/>
          </a:prstGeom>
          <a:ln w="254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H="1">
            <a:off x="1907704" y="4005064"/>
            <a:ext cx="602871" cy="0"/>
          </a:xfrm>
          <a:prstGeom prst="line">
            <a:avLst/>
          </a:prstGeom>
          <a:ln w="254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59 CuadroTexto"/>
          <p:cNvSpPr txBox="1"/>
          <p:nvPr/>
        </p:nvSpPr>
        <p:spPr>
          <a:xfrm>
            <a:off x="1329797" y="3663339"/>
            <a:ext cx="93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6 t/m2</a:t>
            </a:r>
            <a:endParaRPr lang="es-AR" sz="1400" dirty="0">
              <a:solidFill>
                <a:srgbClr val="FF0000"/>
              </a:solidFill>
            </a:endParaRPr>
          </a:p>
        </p:txBody>
      </p:sp>
      <p:grpSp>
        <p:nvGrpSpPr>
          <p:cNvPr id="181" name="Grupo 180"/>
          <p:cNvGrpSpPr/>
          <p:nvPr/>
        </p:nvGrpSpPr>
        <p:grpSpPr>
          <a:xfrm>
            <a:off x="5254072" y="2182098"/>
            <a:ext cx="1584176" cy="1421845"/>
            <a:chOff x="5724128" y="3663339"/>
            <a:chExt cx="1584176" cy="1421845"/>
          </a:xfrm>
        </p:grpSpPr>
        <p:sp>
          <p:nvSpPr>
            <p:cNvPr id="182" name="Cubo 181"/>
            <p:cNvSpPr/>
            <p:nvPr/>
          </p:nvSpPr>
          <p:spPr>
            <a:xfrm>
              <a:off x="5724128" y="3663339"/>
              <a:ext cx="1584176" cy="1421845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upo 182"/>
            <p:cNvGrpSpPr/>
            <p:nvPr/>
          </p:nvGrpSpPr>
          <p:grpSpPr>
            <a:xfrm>
              <a:off x="5724128" y="3663339"/>
              <a:ext cx="1584176" cy="1421845"/>
              <a:chOff x="5724128" y="3663339"/>
              <a:chExt cx="1584176" cy="1421845"/>
            </a:xfrm>
          </p:grpSpPr>
          <p:cxnSp>
            <p:nvCxnSpPr>
              <p:cNvPr id="184" name="Conector recto 183"/>
              <p:cNvCxnSpPr/>
              <p:nvPr/>
            </p:nvCxnSpPr>
            <p:spPr>
              <a:xfrm flipV="1">
                <a:off x="5724128" y="4797152"/>
                <a:ext cx="36004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Conector recto 184"/>
              <p:cNvCxnSpPr/>
              <p:nvPr/>
            </p:nvCxnSpPr>
            <p:spPr>
              <a:xfrm>
                <a:off x="6084168" y="3663339"/>
                <a:ext cx="0" cy="11338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ector recto 185"/>
              <p:cNvCxnSpPr/>
              <p:nvPr/>
            </p:nvCxnSpPr>
            <p:spPr>
              <a:xfrm>
                <a:off x="6084168" y="4797152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" name="Conector recto 8"/>
          <p:cNvCxnSpPr/>
          <p:nvPr/>
        </p:nvCxnSpPr>
        <p:spPr>
          <a:xfrm>
            <a:off x="6660232" y="1988840"/>
            <a:ext cx="0" cy="1982276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913456" y="1812766"/>
            <a:ext cx="20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Eje de Simetría</a:t>
            </a:r>
            <a:endParaRPr lang="en-US" dirty="0"/>
          </a:p>
        </p:txBody>
      </p:sp>
      <p:sp>
        <p:nvSpPr>
          <p:cNvPr id="15" name="Rectángulo 14"/>
          <p:cNvSpPr/>
          <p:nvPr/>
        </p:nvSpPr>
        <p:spPr>
          <a:xfrm>
            <a:off x="6176210" y="4889965"/>
            <a:ext cx="840843" cy="80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1043609" y="5692173"/>
                <a:ext cx="3002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9" y="5692173"/>
                <a:ext cx="300230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CuadroTexto 186"/>
          <p:cNvSpPr txBox="1"/>
          <p:nvPr/>
        </p:nvSpPr>
        <p:spPr>
          <a:xfrm>
            <a:off x="7017053" y="3294007"/>
            <a:ext cx="20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 = 2m</a:t>
            </a:r>
            <a:endParaRPr lang="en-US" dirty="0"/>
          </a:p>
        </p:txBody>
      </p:sp>
      <p:grpSp>
        <p:nvGrpSpPr>
          <p:cNvPr id="35" name="Grupo 34"/>
          <p:cNvGrpSpPr/>
          <p:nvPr/>
        </p:nvGrpSpPr>
        <p:grpSpPr>
          <a:xfrm>
            <a:off x="6176210" y="5842660"/>
            <a:ext cx="840843" cy="693771"/>
            <a:chOff x="6176210" y="5842660"/>
            <a:chExt cx="840843" cy="693771"/>
          </a:xfrm>
        </p:grpSpPr>
        <p:sp>
          <p:nvSpPr>
            <p:cNvPr id="17" name="Rectángulo 16"/>
            <p:cNvSpPr/>
            <p:nvPr/>
          </p:nvSpPr>
          <p:spPr>
            <a:xfrm>
              <a:off x="6176210" y="5872023"/>
              <a:ext cx="840843" cy="6595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Conector recto de flecha 30"/>
            <p:cNvCxnSpPr/>
            <p:nvPr/>
          </p:nvCxnSpPr>
          <p:spPr>
            <a:xfrm flipV="1">
              <a:off x="6444208" y="5847485"/>
              <a:ext cx="0" cy="688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ector recto de flecha 187"/>
            <p:cNvCxnSpPr/>
            <p:nvPr/>
          </p:nvCxnSpPr>
          <p:spPr>
            <a:xfrm flipV="1">
              <a:off x="6838248" y="5842660"/>
              <a:ext cx="0" cy="688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59 CuadroTexto"/>
          <p:cNvSpPr txBox="1"/>
          <p:nvPr/>
        </p:nvSpPr>
        <p:spPr>
          <a:xfrm>
            <a:off x="7230248" y="5907616"/>
            <a:ext cx="13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qLi</a:t>
            </a:r>
            <a:r>
              <a:rPr lang="es-AR" dirty="0" smtClean="0"/>
              <a:t>= 12t/m</a:t>
            </a:r>
            <a:endParaRPr lang="es-AR" dirty="0"/>
          </a:p>
        </p:txBody>
      </p:sp>
      <p:grpSp>
        <p:nvGrpSpPr>
          <p:cNvPr id="191" name="Grupo 190"/>
          <p:cNvGrpSpPr/>
          <p:nvPr/>
        </p:nvGrpSpPr>
        <p:grpSpPr>
          <a:xfrm flipV="1">
            <a:off x="6193951" y="4341327"/>
            <a:ext cx="840843" cy="428164"/>
            <a:chOff x="6176210" y="5842660"/>
            <a:chExt cx="840843" cy="693771"/>
          </a:xfrm>
        </p:grpSpPr>
        <p:sp>
          <p:nvSpPr>
            <p:cNvPr id="192" name="Rectángulo 191"/>
            <p:cNvSpPr/>
            <p:nvPr/>
          </p:nvSpPr>
          <p:spPr>
            <a:xfrm>
              <a:off x="6176210" y="5872023"/>
              <a:ext cx="840843" cy="6595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Conector recto de flecha 192"/>
            <p:cNvCxnSpPr/>
            <p:nvPr/>
          </p:nvCxnSpPr>
          <p:spPr>
            <a:xfrm flipV="1">
              <a:off x="6444208" y="5847485"/>
              <a:ext cx="0" cy="688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ector recto de flecha 193"/>
            <p:cNvCxnSpPr/>
            <p:nvPr/>
          </p:nvCxnSpPr>
          <p:spPr>
            <a:xfrm flipV="1">
              <a:off x="6838248" y="5842660"/>
              <a:ext cx="0" cy="688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59 CuadroTexto"/>
          <p:cNvSpPr txBox="1"/>
          <p:nvPr/>
        </p:nvSpPr>
        <p:spPr>
          <a:xfrm>
            <a:off x="7124781" y="4293096"/>
            <a:ext cx="13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qLs</a:t>
            </a:r>
            <a:r>
              <a:rPr lang="es-AR" dirty="0" smtClean="0"/>
              <a:t>= 8t/m</a:t>
            </a:r>
            <a:endParaRPr lang="es-AR" dirty="0"/>
          </a:p>
        </p:txBody>
      </p:sp>
      <p:grpSp>
        <p:nvGrpSpPr>
          <p:cNvPr id="63" name="Grupo 62"/>
          <p:cNvGrpSpPr/>
          <p:nvPr/>
        </p:nvGrpSpPr>
        <p:grpSpPr>
          <a:xfrm>
            <a:off x="4858958" y="4460051"/>
            <a:ext cx="1381593" cy="1826743"/>
            <a:chOff x="4858958" y="4460051"/>
            <a:chExt cx="1381593" cy="1826743"/>
          </a:xfrm>
        </p:grpSpPr>
        <p:grpSp>
          <p:nvGrpSpPr>
            <p:cNvPr id="59" name="Grupo 58"/>
            <p:cNvGrpSpPr/>
            <p:nvPr/>
          </p:nvGrpSpPr>
          <p:grpSpPr>
            <a:xfrm>
              <a:off x="5152490" y="4889965"/>
              <a:ext cx="793833" cy="824976"/>
              <a:chOff x="5152490" y="4889965"/>
              <a:chExt cx="793833" cy="824976"/>
            </a:xfrm>
          </p:grpSpPr>
          <p:cxnSp>
            <p:nvCxnSpPr>
              <p:cNvPr id="49" name="Conector recto 48"/>
              <p:cNvCxnSpPr/>
              <p:nvPr/>
            </p:nvCxnSpPr>
            <p:spPr>
              <a:xfrm>
                <a:off x="5918493" y="4927814"/>
                <a:ext cx="0" cy="787127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upo 57"/>
              <p:cNvGrpSpPr/>
              <p:nvPr/>
            </p:nvGrpSpPr>
            <p:grpSpPr>
              <a:xfrm>
                <a:off x="5152490" y="4889965"/>
                <a:ext cx="793833" cy="824976"/>
                <a:chOff x="5152490" y="4889965"/>
                <a:chExt cx="793833" cy="824976"/>
              </a:xfrm>
            </p:grpSpPr>
            <p:cxnSp>
              <p:nvCxnSpPr>
                <p:cNvPr id="40" name="Conector recto 39"/>
                <p:cNvCxnSpPr/>
                <p:nvPr/>
              </p:nvCxnSpPr>
              <p:spPr>
                <a:xfrm flipV="1">
                  <a:off x="5152490" y="4889965"/>
                  <a:ext cx="439769" cy="824976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>
                  <a:off x="5592259" y="4889965"/>
                  <a:ext cx="326234" cy="15081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cto 51"/>
                <p:cNvCxnSpPr/>
                <p:nvPr/>
              </p:nvCxnSpPr>
              <p:spPr>
                <a:xfrm flipH="1">
                  <a:off x="5152490" y="5714941"/>
                  <a:ext cx="766003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Conector recto 195"/>
                <p:cNvCxnSpPr/>
                <p:nvPr/>
              </p:nvCxnSpPr>
              <p:spPr>
                <a:xfrm flipH="1">
                  <a:off x="5254072" y="5445224"/>
                  <a:ext cx="664422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Conector recto 196"/>
                <p:cNvCxnSpPr/>
                <p:nvPr/>
              </p:nvCxnSpPr>
              <p:spPr>
                <a:xfrm flipH="1">
                  <a:off x="5436096" y="5157192"/>
                  <a:ext cx="510227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8" name="59 CuadroTexto"/>
            <p:cNvSpPr txBox="1"/>
            <p:nvPr/>
          </p:nvSpPr>
          <p:spPr>
            <a:xfrm>
              <a:off x="4858958" y="4460051"/>
              <a:ext cx="13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err="1" smtClean="0"/>
                <a:t>qLs</a:t>
              </a:r>
              <a:r>
                <a:rPr lang="es-AR" dirty="0" smtClean="0"/>
                <a:t>= 8t/m</a:t>
              </a:r>
              <a:endParaRPr lang="es-AR" dirty="0"/>
            </a:p>
          </p:txBody>
        </p:sp>
        <p:sp>
          <p:nvSpPr>
            <p:cNvPr id="199" name="59 CuadroTexto"/>
            <p:cNvSpPr txBox="1"/>
            <p:nvPr/>
          </p:nvSpPr>
          <p:spPr>
            <a:xfrm>
              <a:off x="4866351" y="5917462"/>
              <a:ext cx="13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err="1" smtClean="0"/>
                <a:t>qLi</a:t>
              </a:r>
              <a:r>
                <a:rPr lang="es-AR" dirty="0" smtClean="0"/>
                <a:t>= 12t/m</a:t>
              </a:r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9211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87" grpId="0"/>
      <p:bldP spid="190" grpId="0"/>
      <p:bldP spid="1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2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s-ES" sz="1800" dirty="0" smtClean="0"/>
                  <a:t>4 Determinar el Empuje Resultante sobre el cubo.</a:t>
                </a:r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s-AR" sz="1800" b="0" i="1" smtClean="0">
                            <a:latin typeface="Cambria Math"/>
                          </a:rPr>
                          <m:t>𝑎𝑔𝑢𝑎</m:t>
                        </m:r>
                      </m:sub>
                    </m:sSub>
                  </m:oMath>
                </a14:m>
                <a:r>
                  <a:rPr lang="es-AR" sz="1800" dirty="0" smtClean="0"/>
                  <a:t>= 1 t/m3</a:t>
                </a:r>
                <a:endParaRPr lang="es-AR" sz="1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grpSp>
        <p:nvGrpSpPr>
          <p:cNvPr id="22" name="21 Grupo"/>
          <p:cNvGrpSpPr/>
          <p:nvPr/>
        </p:nvGrpSpPr>
        <p:grpSpPr>
          <a:xfrm>
            <a:off x="1187624" y="2276872"/>
            <a:ext cx="2858292" cy="2736304"/>
            <a:chOff x="1187624" y="2276872"/>
            <a:chExt cx="2858292" cy="2736304"/>
          </a:xfrm>
        </p:grpSpPr>
        <p:sp>
          <p:nvSpPr>
            <p:cNvPr id="44" name="43 Rectángulo"/>
            <p:cNvSpPr/>
            <p:nvPr/>
          </p:nvSpPr>
          <p:spPr>
            <a:xfrm>
              <a:off x="1309612" y="4905046"/>
              <a:ext cx="2624248" cy="10801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1" name="20 Grupo"/>
            <p:cNvGrpSpPr/>
            <p:nvPr/>
          </p:nvGrpSpPr>
          <p:grpSpPr>
            <a:xfrm>
              <a:off x="1187624" y="2276872"/>
              <a:ext cx="2858292" cy="2736304"/>
              <a:chOff x="1187624" y="2276872"/>
              <a:chExt cx="2858292" cy="2736304"/>
            </a:xfrm>
          </p:grpSpPr>
          <p:sp>
            <p:nvSpPr>
              <p:cNvPr id="6" name="5 Rectángulo"/>
              <p:cNvSpPr/>
              <p:nvPr/>
            </p:nvSpPr>
            <p:spPr>
              <a:xfrm>
                <a:off x="1187624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3933860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0" name="9 Conector recto"/>
              <p:cNvCxnSpPr>
                <a:stCxn id="6" idx="0"/>
                <a:endCxn id="43" idx="0"/>
              </p:cNvCxnSpPr>
              <p:nvPr/>
            </p:nvCxnSpPr>
            <p:spPr>
              <a:xfrm>
                <a:off x="1243652" y="2492896"/>
                <a:ext cx="27462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Conector recto de flecha"/>
              <p:cNvCxnSpPr/>
              <p:nvPr/>
            </p:nvCxnSpPr>
            <p:spPr>
              <a:xfrm>
                <a:off x="2699792" y="2276872"/>
                <a:ext cx="0" cy="216024"/>
              </a:xfrm>
              <a:prstGeom prst="straightConnector1">
                <a:avLst/>
              </a:prstGeom>
              <a:ln w="12700"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18 Forma libre"/>
              <p:cNvSpPr/>
              <p:nvPr/>
            </p:nvSpPr>
            <p:spPr>
              <a:xfrm>
                <a:off x="2667000" y="2491740"/>
                <a:ext cx="76200" cy="144780"/>
              </a:xfrm>
              <a:custGeom>
                <a:avLst/>
                <a:gdLst>
                  <a:gd name="connsiteX0" fmla="*/ 22860 w 76200"/>
                  <a:gd name="connsiteY0" fmla="*/ 0 h 144780"/>
                  <a:gd name="connsiteX1" fmla="*/ 53340 w 76200"/>
                  <a:gd name="connsiteY1" fmla="*/ 7620 h 144780"/>
                  <a:gd name="connsiteX2" fmla="*/ 7620 w 76200"/>
                  <a:gd name="connsiteY2" fmla="*/ 22860 h 144780"/>
                  <a:gd name="connsiteX3" fmla="*/ 30480 w 76200"/>
                  <a:gd name="connsiteY3" fmla="*/ 38100 h 144780"/>
                  <a:gd name="connsiteX4" fmla="*/ 68580 w 76200"/>
                  <a:gd name="connsiteY4" fmla="*/ 45720 h 144780"/>
                  <a:gd name="connsiteX5" fmla="*/ 30480 w 76200"/>
                  <a:gd name="connsiteY5" fmla="*/ 76200 h 144780"/>
                  <a:gd name="connsiteX6" fmla="*/ 53340 w 76200"/>
                  <a:gd name="connsiteY6" fmla="*/ 99060 h 144780"/>
                  <a:gd name="connsiteX7" fmla="*/ 76200 w 76200"/>
                  <a:gd name="connsiteY7" fmla="*/ 114300 h 144780"/>
                  <a:gd name="connsiteX8" fmla="*/ 53340 w 76200"/>
                  <a:gd name="connsiteY8" fmla="*/ 129540 h 144780"/>
                  <a:gd name="connsiteX9" fmla="*/ 15240 w 76200"/>
                  <a:gd name="connsiteY9" fmla="*/ 137160 h 144780"/>
                  <a:gd name="connsiteX10" fmla="*/ 0 w 76200"/>
                  <a:gd name="connsiteY10" fmla="*/ 14478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00" h="144780">
                    <a:moveTo>
                      <a:pt x="22860" y="0"/>
                    </a:moveTo>
                    <a:cubicBezTo>
                      <a:pt x="33020" y="2540"/>
                      <a:pt x="59149" y="-1094"/>
                      <a:pt x="53340" y="7620"/>
                    </a:cubicBezTo>
                    <a:cubicBezTo>
                      <a:pt x="44429" y="20986"/>
                      <a:pt x="7620" y="22860"/>
                      <a:pt x="7620" y="22860"/>
                    </a:cubicBezTo>
                    <a:cubicBezTo>
                      <a:pt x="15240" y="27940"/>
                      <a:pt x="21905" y="34884"/>
                      <a:pt x="30480" y="38100"/>
                    </a:cubicBezTo>
                    <a:cubicBezTo>
                      <a:pt x="42607" y="42648"/>
                      <a:pt x="60809" y="35359"/>
                      <a:pt x="68580" y="45720"/>
                    </a:cubicBezTo>
                    <a:cubicBezTo>
                      <a:pt x="82367" y="64102"/>
                      <a:pt x="32662" y="75473"/>
                      <a:pt x="30480" y="76200"/>
                    </a:cubicBezTo>
                    <a:cubicBezTo>
                      <a:pt x="38100" y="83820"/>
                      <a:pt x="45061" y="92161"/>
                      <a:pt x="53340" y="99060"/>
                    </a:cubicBezTo>
                    <a:cubicBezTo>
                      <a:pt x="60375" y="104923"/>
                      <a:pt x="76200" y="105142"/>
                      <a:pt x="76200" y="114300"/>
                    </a:cubicBezTo>
                    <a:cubicBezTo>
                      <a:pt x="76200" y="123458"/>
                      <a:pt x="61915" y="126324"/>
                      <a:pt x="53340" y="129540"/>
                    </a:cubicBezTo>
                    <a:cubicBezTo>
                      <a:pt x="41213" y="134088"/>
                      <a:pt x="27693" y="133602"/>
                      <a:pt x="15240" y="137160"/>
                    </a:cubicBezTo>
                    <a:cubicBezTo>
                      <a:pt x="9779" y="138720"/>
                      <a:pt x="5080" y="142240"/>
                      <a:pt x="0" y="1447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sp>
        <p:nvSpPr>
          <p:cNvPr id="23" name="22 Rectángulo"/>
          <p:cNvSpPr/>
          <p:nvPr/>
        </p:nvSpPr>
        <p:spPr>
          <a:xfrm>
            <a:off x="3347864" y="3429000"/>
            <a:ext cx="5859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5" name="24 Conector recto"/>
          <p:cNvCxnSpPr/>
          <p:nvPr/>
        </p:nvCxnSpPr>
        <p:spPr>
          <a:xfrm>
            <a:off x="3131840" y="2491740"/>
            <a:ext cx="0" cy="93726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743200" y="2132856"/>
            <a:ext cx="9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Pelo Agua</a:t>
            </a:r>
            <a:endParaRPr lang="es-AR" sz="14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715448" y="296036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2743200" y="3563143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2m</a:t>
            </a:r>
            <a:endParaRPr lang="es-AR" sz="1400" dirty="0"/>
          </a:p>
        </p:txBody>
      </p:sp>
      <p:cxnSp>
        <p:nvCxnSpPr>
          <p:cNvPr id="62" name="61 Conector recto"/>
          <p:cNvCxnSpPr/>
          <p:nvPr/>
        </p:nvCxnSpPr>
        <p:spPr>
          <a:xfrm>
            <a:off x="3131840" y="3429000"/>
            <a:ext cx="0" cy="576064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3130024" y="4005064"/>
            <a:ext cx="0" cy="899982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2741900" y="427624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sp>
        <p:nvSpPr>
          <p:cNvPr id="24" name="59 CuadroTexto"/>
          <p:cNvSpPr txBox="1"/>
          <p:nvPr/>
        </p:nvSpPr>
        <p:spPr>
          <a:xfrm>
            <a:off x="1521454" y="3102747"/>
            <a:ext cx="93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4t/m2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28" name="Triángulo rectángulo 27"/>
          <p:cNvSpPr/>
          <p:nvPr/>
        </p:nvSpPr>
        <p:spPr>
          <a:xfrm flipH="1">
            <a:off x="1552766" y="2507978"/>
            <a:ext cx="957809" cy="2381987"/>
          </a:xfrm>
          <a:prstGeom prst="rtTriangl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ector recto 28"/>
          <p:cNvCxnSpPr/>
          <p:nvPr/>
        </p:nvCxnSpPr>
        <p:spPr>
          <a:xfrm flipH="1">
            <a:off x="2123729" y="3429000"/>
            <a:ext cx="386846" cy="0"/>
          </a:xfrm>
          <a:prstGeom prst="line">
            <a:avLst/>
          </a:prstGeom>
          <a:ln w="254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H="1">
            <a:off x="1907704" y="4005064"/>
            <a:ext cx="602871" cy="0"/>
          </a:xfrm>
          <a:prstGeom prst="line">
            <a:avLst/>
          </a:prstGeom>
          <a:ln w="254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59 CuadroTexto"/>
          <p:cNvSpPr txBox="1"/>
          <p:nvPr/>
        </p:nvSpPr>
        <p:spPr>
          <a:xfrm>
            <a:off x="1329797" y="3663339"/>
            <a:ext cx="93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6 t/m2</a:t>
            </a:r>
            <a:endParaRPr lang="es-AR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4378012" y="1840072"/>
                <a:ext cx="4972068" cy="1649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Empuje: Es la resultante de las fuerzas distribuidas actuando sobre una superficie sumergida en un fluido.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𝐸h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𝑞𝑠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012" y="1840072"/>
                <a:ext cx="4972068" cy="1649875"/>
              </a:xfrm>
              <a:prstGeom prst="rect">
                <a:avLst/>
              </a:prstGeom>
              <a:blipFill>
                <a:blip r:embed="rId3"/>
                <a:stretch>
                  <a:fillRect l="-980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ángulo 14"/>
          <p:cNvSpPr/>
          <p:nvPr/>
        </p:nvSpPr>
        <p:spPr>
          <a:xfrm>
            <a:off x="6176210" y="4889965"/>
            <a:ext cx="840843" cy="80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upo 34"/>
          <p:cNvGrpSpPr/>
          <p:nvPr/>
        </p:nvGrpSpPr>
        <p:grpSpPr>
          <a:xfrm>
            <a:off x="6176210" y="5842660"/>
            <a:ext cx="840843" cy="693771"/>
            <a:chOff x="6176210" y="5842660"/>
            <a:chExt cx="840843" cy="693771"/>
          </a:xfrm>
        </p:grpSpPr>
        <p:sp>
          <p:nvSpPr>
            <p:cNvPr id="17" name="Rectángulo 16"/>
            <p:cNvSpPr/>
            <p:nvPr/>
          </p:nvSpPr>
          <p:spPr>
            <a:xfrm>
              <a:off x="6176210" y="5872023"/>
              <a:ext cx="840843" cy="6595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Conector recto de flecha 30"/>
            <p:cNvCxnSpPr/>
            <p:nvPr/>
          </p:nvCxnSpPr>
          <p:spPr>
            <a:xfrm flipV="1">
              <a:off x="6444208" y="5847485"/>
              <a:ext cx="0" cy="688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ector recto de flecha 187"/>
            <p:cNvCxnSpPr/>
            <p:nvPr/>
          </p:nvCxnSpPr>
          <p:spPr>
            <a:xfrm flipV="1">
              <a:off x="6838248" y="5842660"/>
              <a:ext cx="0" cy="688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59 CuadroTexto"/>
          <p:cNvSpPr txBox="1"/>
          <p:nvPr/>
        </p:nvSpPr>
        <p:spPr>
          <a:xfrm>
            <a:off x="7230248" y="5907616"/>
            <a:ext cx="13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qLi</a:t>
            </a:r>
            <a:r>
              <a:rPr lang="es-AR" dirty="0" smtClean="0"/>
              <a:t>= 12t/m</a:t>
            </a:r>
            <a:endParaRPr lang="es-AR" dirty="0"/>
          </a:p>
        </p:txBody>
      </p:sp>
      <p:grpSp>
        <p:nvGrpSpPr>
          <p:cNvPr id="191" name="Grupo 190"/>
          <p:cNvGrpSpPr/>
          <p:nvPr/>
        </p:nvGrpSpPr>
        <p:grpSpPr>
          <a:xfrm flipV="1">
            <a:off x="6193951" y="4341327"/>
            <a:ext cx="840843" cy="428164"/>
            <a:chOff x="6176210" y="5842660"/>
            <a:chExt cx="840843" cy="693771"/>
          </a:xfrm>
        </p:grpSpPr>
        <p:sp>
          <p:nvSpPr>
            <p:cNvPr id="192" name="Rectángulo 191"/>
            <p:cNvSpPr/>
            <p:nvPr/>
          </p:nvSpPr>
          <p:spPr>
            <a:xfrm>
              <a:off x="6176210" y="5872023"/>
              <a:ext cx="840843" cy="6595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Conector recto de flecha 192"/>
            <p:cNvCxnSpPr/>
            <p:nvPr/>
          </p:nvCxnSpPr>
          <p:spPr>
            <a:xfrm flipV="1">
              <a:off x="6444208" y="5847485"/>
              <a:ext cx="0" cy="688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ector recto de flecha 193"/>
            <p:cNvCxnSpPr/>
            <p:nvPr/>
          </p:nvCxnSpPr>
          <p:spPr>
            <a:xfrm flipV="1">
              <a:off x="6838248" y="5842660"/>
              <a:ext cx="0" cy="688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59 CuadroTexto"/>
          <p:cNvSpPr txBox="1"/>
          <p:nvPr/>
        </p:nvSpPr>
        <p:spPr>
          <a:xfrm>
            <a:off x="7124781" y="4293096"/>
            <a:ext cx="13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qLs</a:t>
            </a:r>
            <a:r>
              <a:rPr lang="es-AR" dirty="0" smtClean="0"/>
              <a:t>= 8t/m</a:t>
            </a:r>
            <a:endParaRPr lang="es-AR" dirty="0"/>
          </a:p>
        </p:txBody>
      </p:sp>
      <p:grpSp>
        <p:nvGrpSpPr>
          <p:cNvPr id="63" name="Grupo 62"/>
          <p:cNvGrpSpPr/>
          <p:nvPr/>
        </p:nvGrpSpPr>
        <p:grpSpPr>
          <a:xfrm>
            <a:off x="4858958" y="4460051"/>
            <a:ext cx="1381593" cy="1826743"/>
            <a:chOff x="4858958" y="4460051"/>
            <a:chExt cx="1381593" cy="1826743"/>
          </a:xfrm>
        </p:grpSpPr>
        <p:grpSp>
          <p:nvGrpSpPr>
            <p:cNvPr id="59" name="Grupo 58"/>
            <p:cNvGrpSpPr/>
            <p:nvPr/>
          </p:nvGrpSpPr>
          <p:grpSpPr>
            <a:xfrm>
              <a:off x="5152490" y="4889965"/>
              <a:ext cx="793833" cy="824976"/>
              <a:chOff x="5152490" y="4889965"/>
              <a:chExt cx="793833" cy="824976"/>
            </a:xfrm>
          </p:grpSpPr>
          <p:cxnSp>
            <p:nvCxnSpPr>
              <p:cNvPr id="49" name="Conector recto 48"/>
              <p:cNvCxnSpPr/>
              <p:nvPr/>
            </p:nvCxnSpPr>
            <p:spPr>
              <a:xfrm>
                <a:off x="5918493" y="4927814"/>
                <a:ext cx="0" cy="787127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upo 57"/>
              <p:cNvGrpSpPr/>
              <p:nvPr/>
            </p:nvGrpSpPr>
            <p:grpSpPr>
              <a:xfrm>
                <a:off x="5152490" y="4889965"/>
                <a:ext cx="793833" cy="824976"/>
                <a:chOff x="5152490" y="4889965"/>
                <a:chExt cx="793833" cy="824976"/>
              </a:xfrm>
            </p:grpSpPr>
            <p:cxnSp>
              <p:nvCxnSpPr>
                <p:cNvPr id="40" name="Conector recto 39"/>
                <p:cNvCxnSpPr/>
                <p:nvPr/>
              </p:nvCxnSpPr>
              <p:spPr>
                <a:xfrm flipV="1">
                  <a:off x="5152490" y="4889965"/>
                  <a:ext cx="439769" cy="824976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>
                  <a:off x="5592259" y="4889965"/>
                  <a:ext cx="326234" cy="15081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cto 51"/>
                <p:cNvCxnSpPr/>
                <p:nvPr/>
              </p:nvCxnSpPr>
              <p:spPr>
                <a:xfrm flipH="1">
                  <a:off x="5152490" y="5714941"/>
                  <a:ext cx="766003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Conector recto 195"/>
                <p:cNvCxnSpPr/>
                <p:nvPr/>
              </p:nvCxnSpPr>
              <p:spPr>
                <a:xfrm flipH="1">
                  <a:off x="5254072" y="5445224"/>
                  <a:ext cx="664422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Conector recto 196"/>
                <p:cNvCxnSpPr/>
                <p:nvPr/>
              </p:nvCxnSpPr>
              <p:spPr>
                <a:xfrm flipH="1">
                  <a:off x="5436096" y="5157192"/>
                  <a:ext cx="510227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8" name="59 CuadroTexto"/>
            <p:cNvSpPr txBox="1"/>
            <p:nvPr/>
          </p:nvSpPr>
          <p:spPr>
            <a:xfrm>
              <a:off x="4858958" y="4460051"/>
              <a:ext cx="13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err="1" smtClean="0"/>
                <a:t>qLs</a:t>
              </a:r>
              <a:r>
                <a:rPr lang="es-AR" dirty="0" smtClean="0"/>
                <a:t>= 8t/m</a:t>
              </a:r>
              <a:endParaRPr lang="es-AR" dirty="0"/>
            </a:p>
          </p:txBody>
        </p:sp>
        <p:sp>
          <p:nvSpPr>
            <p:cNvPr id="199" name="59 CuadroTexto"/>
            <p:cNvSpPr txBox="1"/>
            <p:nvPr/>
          </p:nvSpPr>
          <p:spPr>
            <a:xfrm>
              <a:off x="4866351" y="5917462"/>
              <a:ext cx="13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err="1" smtClean="0"/>
                <a:t>qLi</a:t>
              </a:r>
              <a:r>
                <a:rPr lang="es-AR" dirty="0" smtClean="0"/>
                <a:t>= 12t/m</a:t>
              </a:r>
              <a:endParaRPr lang="es-A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1453569" y="5361875"/>
                <a:ext cx="1619289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 smtClean="0">
                          <a:latin typeface="Cambria Math" panose="02040503050406030204" pitchFamily="18" charset="0"/>
                        </a:rPr>
                        <m:t>𝐸h</m:t>
                      </m:r>
                      <m:r>
                        <a:rPr lang="es-MX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569" y="5361875"/>
                <a:ext cx="1619289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cto de flecha 6"/>
          <p:cNvCxnSpPr/>
          <p:nvPr/>
        </p:nvCxnSpPr>
        <p:spPr>
          <a:xfrm flipH="1">
            <a:off x="6596631" y="4254702"/>
            <a:ext cx="17741" cy="81288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59 CuadroTexto"/>
          <p:cNvSpPr txBox="1"/>
          <p:nvPr/>
        </p:nvSpPr>
        <p:spPr>
          <a:xfrm>
            <a:off x="6233158" y="3883942"/>
            <a:ext cx="13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Es= 16t </a:t>
            </a:r>
            <a:endParaRPr lang="es-AR" dirty="0"/>
          </a:p>
        </p:txBody>
      </p:sp>
      <p:cxnSp>
        <p:nvCxnSpPr>
          <p:cNvPr id="65" name="Conector recto de flecha 64"/>
          <p:cNvCxnSpPr/>
          <p:nvPr/>
        </p:nvCxnSpPr>
        <p:spPr>
          <a:xfrm flipV="1">
            <a:off x="6596631" y="5311279"/>
            <a:ext cx="4108" cy="80307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59 CuadroTexto"/>
          <p:cNvSpPr txBox="1"/>
          <p:nvPr/>
        </p:nvSpPr>
        <p:spPr>
          <a:xfrm>
            <a:off x="6691381" y="5352204"/>
            <a:ext cx="13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Ei= 24t </a:t>
            </a:r>
            <a:endParaRPr lang="es-AR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82366" y="6230678"/>
            <a:ext cx="5132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encuentra </a:t>
            </a:r>
            <a:r>
              <a:rPr lang="es-MX" dirty="0" smtClean="0"/>
              <a:t>ubicada </a:t>
            </a:r>
            <a:r>
              <a:rPr lang="es-MX" dirty="0"/>
              <a:t>en el baricentro del diagrama de fuerzas distribuidas</a:t>
            </a:r>
          </a:p>
          <a:p>
            <a:endParaRPr lang="en-US" dirty="0"/>
          </a:p>
        </p:txBody>
      </p:sp>
      <p:cxnSp>
        <p:nvCxnSpPr>
          <p:cNvPr id="69" name="Conector recto de flecha 68"/>
          <p:cNvCxnSpPr/>
          <p:nvPr/>
        </p:nvCxnSpPr>
        <p:spPr>
          <a:xfrm flipV="1">
            <a:off x="5305366" y="5383944"/>
            <a:ext cx="971125" cy="8043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59 CuadroTexto"/>
          <p:cNvSpPr txBox="1"/>
          <p:nvPr/>
        </p:nvSpPr>
        <p:spPr>
          <a:xfrm>
            <a:off x="4673152" y="5117414"/>
            <a:ext cx="13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Ed= 20t 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4156912" y="3030158"/>
                <a:ext cx="12403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𝐸𝑦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=−8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MX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MX" b="0" dirty="0" smtClean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912" y="3030158"/>
                <a:ext cx="124036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uadroTexto 35"/>
              <p:cNvSpPr txBox="1"/>
              <p:nvPr/>
            </p:nvSpPr>
            <p:spPr>
              <a:xfrm>
                <a:off x="5523271" y="3202756"/>
                <a:ext cx="1871630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b="0" dirty="0" smtClean="0"/>
                  <a:t>E=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𝐸𝑥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𝐸𝑦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6" name="Cuadro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271" y="3202756"/>
                <a:ext cx="1871630" cy="427746"/>
              </a:xfrm>
              <a:prstGeom prst="rect">
                <a:avLst/>
              </a:prstGeom>
              <a:blipFill>
                <a:blip r:embed="rId6"/>
                <a:stretch>
                  <a:fillRect l="-2606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/>
              <p:cNvSpPr txBox="1"/>
              <p:nvPr/>
            </p:nvSpPr>
            <p:spPr>
              <a:xfrm>
                <a:off x="3365074" y="3692970"/>
                <a:ext cx="3146316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𝐸𝑦</m:t>
                              </m:r>
                            </m:num>
                            <m:den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Cuadro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074" y="3692970"/>
                <a:ext cx="3146316" cy="6090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2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5" grpId="0"/>
      <p:bldP spid="64" grpId="0"/>
      <p:bldP spid="68" grpId="0"/>
      <p:bldP spid="70" grpId="0"/>
      <p:bldP spid="30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733398"/>
          </a:xfrm>
        </p:spPr>
        <p:txBody>
          <a:bodyPr>
            <a:normAutofit/>
          </a:bodyPr>
          <a:lstStyle/>
          <a:p>
            <a:r>
              <a:rPr lang="es-AR" b="1" u="sng" dirty="0" smtClean="0">
                <a:effectLst/>
              </a:rPr>
              <a:t>ESTATICA</a:t>
            </a:r>
            <a:r>
              <a:rPr lang="es-AR" b="1" dirty="0" smtClean="0"/>
              <a:t>: </a:t>
            </a:r>
            <a:br>
              <a:rPr lang="es-AR" b="1" dirty="0" smtClean="0"/>
            </a:br>
            <a:r>
              <a:rPr lang="es-AR" b="1" dirty="0" smtClean="0"/>
              <a:t>Estudio del Equilibrio de los Cuerpos</a:t>
            </a:r>
            <a:br>
              <a:rPr lang="es-AR" b="1" dirty="0" smtClean="0"/>
            </a:br>
            <a:r>
              <a:rPr lang="es-AR" b="1" dirty="0"/>
              <a:t/>
            </a:r>
            <a:br>
              <a:rPr lang="es-AR" b="1" dirty="0"/>
            </a:br>
            <a:r>
              <a:rPr lang="es-AR" b="1" u="sng" dirty="0" smtClean="0"/>
              <a:t>RESISTENCIA DE LOS MATERIALES</a:t>
            </a:r>
            <a:r>
              <a:rPr lang="es-AR" b="1" dirty="0" smtClean="0"/>
              <a:t>:</a:t>
            </a:r>
            <a:br>
              <a:rPr lang="es-AR" b="1" dirty="0" smtClean="0"/>
            </a:br>
            <a:r>
              <a:rPr lang="es-AR" b="1" dirty="0" smtClean="0"/>
              <a:t>Comportamiento de los cuerpos ante los Esfuerzos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8114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>
                <a:effectLst/>
              </a:rPr>
              <a:t>HIPOTESIS ADOPTADAS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02336" lvl="1" indent="0">
              <a:buNone/>
            </a:pPr>
            <a:endParaRPr lang="es-AR" dirty="0" smtClean="0"/>
          </a:p>
          <a:p>
            <a:r>
              <a:rPr lang="es-AR" dirty="0" smtClean="0"/>
              <a:t>LINEALIDAD MECANICA</a:t>
            </a:r>
          </a:p>
          <a:p>
            <a:pPr marL="356616" lvl="1" indent="0">
              <a:buNone/>
            </a:pPr>
            <a:r>
              <a:rPr lang="es-AR" dirty="0" smtClean="0"/>
              <a:t>	Relación Lineal entre Carga aplicada y 	Desplazamientos.</a:t>
            </a:r>
          </a:p>
          <a:p>
            <a:pPr marL="356616" lvl="1" indent="0">
              <a:buNone/>
            </a:pPr>
            <a:endParaRPr lang="es-AR" dirty="0" smtClean="0"/>
          </a:p>
          <a:p>
            <a:r>
              <a:rPr lang="es-AR" dirty="0" smtClean="0"/>
              <a:t>LINEALIDAD ESTATICA</a:t>
            </a:r>
          </a:p>
          <a:p>
            <a:pPr marL="356616" lvl="1" indent="0">
              <a:buNone/>
            </a:pPr>
            <a:r>
              <a:rPr lang="es-AR" dirty="0" smtClean="0"/>
              <a:t>	Las cargas están aplicadas en su posición original</a:t>
            </a:r>
          </a:p>
          <a:p>
            <a:pPr marL="356616" lvl="1" indent="0">
              <a:buNone/>
            </a:pPr>
            <a:endParaRPr lang="es-AR" dirty="0" smtClean="0"/>
          </a:p>
          <a:p>
            <a:r>
              <a:rPr lang="es-AR" dirty="0" smtClean="0"/>
              <a:t>LINEALIDAD GEOMETRICA</a:t>
            </a:r>
          </a:p>
          <a:p>
            <a:pPr marL="82296" indent="0">
              <a:buNone/>
            </a:pPr>
            <a:r>
              <a:rPr lang="es-AR" dirty="0" smtClean="0"/>
              <a:t>	Pequeños desplazamientos.</a:t>
            </a:r>
          </a:p>
          <a:p>
            <a:pPr marL="82296" indent="0">
              <a:buNone/>
            </a:pPr>
            <a:r>
              <a:rPr lang="es-AR" dirty="0"/>
              <a:t>	</a:t>
            </a:r>
            <a:r>
              <a:rPr lang="es-AR" dirty="0" err="1" smtClean="0"/>
              <a:t>tg</a:t>
            </a:r>
            <a:r>
              <a:rPr lang="es-AR" dirty="0" err="1" smtClean="0">
                <a:latin typeface="Symbol" pitchFamily="18" charset="2"/>
              </a:rPr>
              <a:t>a</a:t>
            </a:r>
            <a:r>
              <a:rPr lang="es-AR" dirty="0" smtClean="0">
                <a:latin typeface="Symbol" pitchFamily="18" charset="2"/>
              </a:rPr>
              <a:t> </a:t>
            </a:r>
            <a:r>
              <a:rPr lang="es-AR" dirty="0" smtClean="0">
                <a:latin typeface="Symbol" pitchFamily="18" charset="2"/>
                <a:sym typeface="Symbol"/>
              </a:rPr>
              <a:t></a:t>
            </a:r>
            <a:r>
              <a:rPr lang="es-AR" dirty="0" smtClean="0">
                <a:latin typeface="Symbol" pitchFamily="18" charset="2"/>
              </a:rPr>
              <a:t> </a:t>
            </a:r>
            <a:r>
              <a:rPr lang="es-AR" dirty="0" err="1" smtClean="0"/>
              <a:t>sen</a:t>
            </a:r>
            <a:r>
              <a:rPr lang="es-AR" dirty="0" err="1" smtClean="0">
                <a:latin typeface="Symbol" pitchFamily="18" charset="2"/>
              </a:rPr>
              <a:t>a</a:t>
            </a:r>
            <a:r>
              <a:rPr lang="es-AR" dirty="0" smtClean="0">
                <a:latin typeface="Symbol" pitchFamily="18" charset="2"/>
                <a:sym typeface="Symbol"/>
              </a:rPr>
              <a:t></a:t>
            </a:r>
            <a:r>
              <a:rPr lang="es-AR" dirty="0" smtClean="0"/>
              <a:t> </a:t>
            </a:r>
            <a:r>
              <a:rPr lang="es-AR" dirty="0" smtClean="0">
                <a:latin typeface="Symbol" pitchFamily="18" charset="2"/>
              </a:rPr>
              <a:t>a</a:t>
            </a:r>
            <a:endParaRPr lang="es-AR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61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lpón viga alma llen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5" b="5425"/>
          <a:stretch/>
        </p:blipFill>
        <p:spPr bwMode="auto">
          <a:xfrm>
            <a:off x="6191158" y="5589239"/>
            <a:ext cx="2340000" cy="12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ESTATICA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endParaRPr lang="es-AR" sz="2400" dirty="0" smtClean="0"/>
          </a:p>
          <a:p>
            <a:pPr>
              <a:buFont typeface="Wingdings" pitchFamily="2" charset="2"/>
              <a:buChar char="ü"/>
            </a:pPr>
            <a:r>
              <a:rPr lang="es-AR" sz="2800" dirty="0" smtClean="0"/>
              <a:t>SISTEMA DE FUERZAS</a:t>
            </a:r>
          </a:p>
          <a:p>
            <a:endParaRPr lang="es-AR" sz="2800" dirty="0"/>
          </a:p>
          <a:p>
            <a:r>
              <a:rPr lang="es-AR" sz="2800" dirty="0" smtClean="0"/>
              <a:t>FUERZAS DISTRIBUIDAS</a:t>
            </a:r>
          </a:p>
          <a:p>
            <a:endParaRPr lang="es-AR" sz="2800" dirty="0" smtClean="0"/>
          </a:p>
          <a:p>
            <a:r>
              <a:rPr lang="es-AR" sz="2800" dirty="0" smtClean="0"/>
              <a:t>CUERPOS VINCULADOS</a:t>
            </a:r>
          </a:p>
          <a:p>
            <a:endParaRPr lang="es-AR" sz="2800" dirty="0" smtClean="0"/>
          </a:p>
          <a:p>
            <a:r>
              <a:rPr lang="es-AR" sz="2800" dirty="0" smtClean="0"/>
              <a:t>SISTEMAS RETICULADOS</a:t>
            </a:r>
          </a:p>
          <a:p>
            <a:endParaRPr lang="es-AR" sz="2800" dirty="0" smtClean="0"/>
          </a:p>
          <a:p>
            <a:r>
              <a:rPr lang="es-AR" sz="2800" dirty="0" smtClean="0"/>
              <a:t>SISTEMAS DE ALMA LLENA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5940312" y="1046378"/>
            <a:ext cx="1944056" cy="914546"/>
            <a:chOff x="6228184" y="1556792"/>
            <a:chExt cx="2232248" cy="1368152"/>
          </a:xfrm>
        </p:grpSpPr>
        <p:sp>
          <p:nvSpPr>
            <p:cNvPr id="4" name="3 Rectángulo"/>
            <p:cNvSpPr/>
            <p:nvPr/>
          </p:nvSpPr>
          <p:spPr>
            <a:xfrm>
              <a:off x="6660232" y="1916832"/>
              <a:ext cx="1368152" cy="792088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" name="5 Conector recto de flecha"/>
            <p:cNvCxnSpPr/>
            <p:nvPr/>
          </p:nvCxnSpPr>
          <p:spPr>
            <a:xfrm>
              <a:off x="6804248" y="1556792"/>
              <a:ext cx="540060" cy="7560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flipH="1">
              <a:off x="7812360" y="1628800"/>
              <a:ext cx="648072" cy="6840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>
              <a:off x="6228184" y="2204864"/>
              <a:ext cx="576064" cy="180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flipV="1">
              <a:off x="6516216" y="2537284"/>
              <a:ext cx="648072" cy="3876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10" t="21870" r="12794" b="-45889"/>
          <a:stretch/>
        </p:blipFill>
        <p:spPr>
          <a:xfrm>
            <a:off x="6048244" y="2125556"/>
            <a:ext cx="2376104" cy="148506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82" r="19806" b="29336"/>
          <a:stretch/>
        </p:blipFill>
        <p:spPr>
          <a:xfrm>
            <a:off x="5770164" y="4352709"/>
            <a:ext cx="2628212" cy="10597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7" t="15054" r="1957" b="22467"/>
          <a:stretch/>
        </p:blipFill>
        <p:spPr>
          <a:xfrm>
            <a:off x="6243850" y="3256214"/>
            <a:ext cx="215223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4968552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s-AR" sz="2400" dirty="0" smtClean="0"/>
              <a:t>Todas las acciones se ejercen a través de superficies.  </a:t>
            </a:r>
          </a:p>
          <a:p>
            <a:pPr marL="402336" lvl="1" indent="0">
              <a:buNone/>
            </a:pPr>
            <a:endParaRPr lang="es-AR" dirty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93386"/>
            <a:ext cx="3478476" cy="1947946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84" y="1507664"/>
            <a:ext cx="3992068" cy="2488014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65" y="4051527"/>
            <a:ext cx="3579627" cy="2010684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51527"/>
            <a:ext cx="3384376" cy="2082693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4051527"/>
            <a:ext cx="7776865" cy="2299046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1326"/>
            <a:ext cx="3687056" cy="1988119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9287"/>
            <a:ext cx="3687056" cy="2562240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1043607" y="3995678"/>
            <a:ext cx="338437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+mj-lt"/>
                <a:cs typeface="Calibri" pitchFamily="34" charset="0"/>
              </a:rPr>
              <a:t>Cargas: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latin typeface="+mj-lt"/>
                <a:cs typeface="Calibri" pitchFamily="34" charset="0"/>
              </a:rPr>
              <a:t>Peso Propio de la Estructura:</a:t>
            </a:r>
          </a:p>
          <a:p>
            <a:pPr lvl="1"/>
            <a:r>
              <a:rPr lang="es-AR" dirty="0" smtClean="0">
                <a:latin typeface="+mj-lt"/>
                <a:cs typeface="Calibri" pitchFamily="34" charset="0"/>
              </a:rPr>
              <a:t> p= </a:t>
            </a:r>
            <a:r>
              <a:rPr lang="es-AR" dirty="0" smtClean="0">
                <a:latin typeface="+mj-lt"/>
                <a:ea typeface="Cambria Math"/>
                <a:cs typeface="Calibri" pitchFamily="34" charset="0"/>
              </a:rPr>
              <a:t>𝛾 *espesor</a:t>
            </a:r>
            <a:endParaRPr lang="es-AR" dirty="0" smtClean="0">
              <a:latin typeface="+mj-lt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latin typeface="+mj-lt"/>
                <a:cs typeface="Calibri" pitchFamily="34" charset="0"/>
              </a:rPr>
              <a:t>Carga Permanente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AR" dirty="0" err="1" smtClean="0">
                <a:latin typeface="+mj-lt"/>
                <a:cs typeface="Calibri" pitchFamily="34" charset="0"/>
              </a:rPr>
              <a:t>Contrapiso</a:t>
            </a:r>
            <a:endParaRPr lang="es-AR" dirty="0" smtClean="0">
              <a:latin typeface="+mj-lt"/>
              <a:cs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s-AR" dirty="0" smtClean="0">
                <a:latin typeface="+mj-lt"/>
                <a:cs typeface="Calibri" pitchFamily="34" charset="0"/>
              </a:rPr>
              <a:t>Piso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AR" dirty="0" smtClean="0">
                <a:latin typeface="+mj-lt"/>
                <a:cs typeface="Calibri" pitchFamily="34" charset="0"/>
              </a:rPr>
              <a:t>Cielorraso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latin typeface="+mj-lt"/>
                <a:cs typeface="Calibri" pitchFamily="34" charset="0"/>
              </a:rPr>
              <a:t>Sobrecarga f (uso)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AR" dirty="0" err="1" smtClean="0">
                <a:latin typeface="+mj-lt"/>
                <a:cs typeface="Calibri" pitchFamily="34" charset="0"/>
              </a:rPr>
              <a:t>Estatica</a:t>
            </a:r>
            <a:endParaRPr lang="es-AR" dirty="0" smtClean="0">
              <a:latin typeface="+mj-lt"/>
              <a:cs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s-AR" dirty="0" err="1" smtClean="0">
                <a:latin typeface="+mj-lt"/>
                <a:cs typeface="Calibri" pitchFamily="34" charset="0"/>
              </a:rPr>
              <a:t>Dinamica</a:t>
            </a:r>
            <a:endParaRPr lang="es-AR" dirty="0" smtClean="0"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648072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s-AR" dirty="0" smtClean="0"/>
              <a:t>Cargas Distribuidas Superficiales q (s)</a:t>
            </a:r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5" name="4 Paralelogramo"/>
          <p:cNvSpPr/>
          <p:nvPr/>
        </p:nvSpPr>
        <p:spPr>
          <a:xfrm>
            <a:off x="2267744" y="3284984"/>
            <a:ext cx="3816424" cy="1179625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: </a:t>
            </a:r>
          </a:p>
        </p:txBody>
      </p:sp>
      <p:cxnSp>
        <p:nvCxnSpPr>
          <p:cNvPr id="15" name="14 Conector recto"/>
          <p:cNvCxnSpPr>
            <a:endCxn id="17" idx="0"/>
          </p:cNvCxnSpPr>
          <p:nvPr/>
        </p:nvCxnSpPr>
        <p:spPr>
          <a:xfrm flipV="1">
            <a:off x="3307080" y="2308860"/>
            <a:ext cx="0" cy="1353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23" idx="2"/>
            <a:endCxn id="17" idx="2"/>
          </p:cNvCxnSpPr>
          <p:nvPr/>
        </p:nvCxnSpPr>
        <p:spPr>
          <a:xfrm flipH="1" flipV="1">
            <a:off x="4160520" y="2476500"/>
            <a:ext cx="7425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23" idx="3"/>
            <a:endCxn id="17" idx="3"/>
          </p:cNvCxnSpPr>
          <p:nvPr/>
        </p:nvCxnSpPr>
        <p:spPr>
          <a:xfrm flipV="1">
            <a:off x="5310169" y="2308860"/>
            <a:ext cx="971" cy="1341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Forma libre"/>
          <p:cNvSpPr/>
          <p:nvPr/>
        </p:nvSpPr>
        <p:spPr>
          <a:xfrm>
            <a:off x="2754782" y="2266404"/>
            <a:ext cx="2571599" cy="532177"/>
          </a:xfrm>
          <a:custGeom>
            <a:avLst/>
            <a:gdLst>
              <a:gd name="connsiteX0" fmla="*/ 552298 w 2571599"/>
              <a:gd name="connsiteY0" fmla="*/ 42456 h 532177"/>
              <a:gd name="connsiteX1" fmla="*/ 41758 w 2571599"/>
              <a:gd name="connsiteY1" fmla="*/ 530136 h 532177"/>
              <a:gd name="connsiteX2" fmla="*/ 1405738 w 2571599"/>
              <a:gd name="connsiteY2" fmla="*/ 210096 h 532177"/>
              <a:gd name="connsiteX3" fmla="*/ 2556358 w 2571599"/>
              <a:gd name="connsiteY3" fmla="*/ 42456 h 532177"/>
              <a:gd name="connsiteX4" fmla="*/ 552298 w 2571599"/>
              <a:gd name="connsiteY4" fmla="*/ 42456 h 53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599" h="532177">
                <a:moveTo>
                  <a:pt x="552298" y="42456"/>
                </a:moveTo>
                <a:cubicBezTo>
                  <a:pt x="133198" y="123736"/>
                  <a:pt x="-100482" y="502196"/>
                  <a:pt x="41758" y="530136"/>
                </a:cubicBezTo>
                <a:cubicBezTo>
                  <a:pt x="183998" y="558076"/>
                  <a:pt x="986638" y="291376"/>
                  <a:pt x="1405738" y="210096"/>
                </a:cubicBezTo>
                <a:cubicBezTo>
                  <a:pt x="1824838" y="128816"/>
                  <a:pt x="2697328" y="67856"/>
                  <a:pt x="2556358" y="42456"/>
                </a:cubicBezTo>
                <a:cubicBezTo>
                  <a:pt x="2415388" y="17056"/>
                  <a:pt x="971398" y="-38824"/>
                  <a:pt x="552298" y="4245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1" name="30 Conector recto"/>
          <p:cNvCxnSpPr>
            <a:stCxn id="23" idx="0"/>
            <a:endCxn id="17" idx="1"/>
          </p:cNvCxnSpPr>
          <p:nvPr/>
        </p:nvCxnSpPr>
        <p:spPr>
          <a:xfrm flipV="1">
            <a:off x="2778107" y="2796540"/>
            <a:ext cx="18433" cy="1165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Forma libre"/>
          <p:cNvSpPr/>
          <p:nvPr/>
        </p:nvSpPr>
        <p:spPr>
          <a:xfrm>
            <a:off x="2775661" y="3620896"/>
            <a:ext cx="2555609" cy="498746"/>
          </a:xfrm>
          <a:custGeom>
            <a:avLst/>
            <a:gdLst>
              <a:gd name="connsiteX0" fmla="*/ 2333 w 2438003"/>
              <a:gd name="connsiteY0" fmla="*/ 341504 h 498746"/>
              <a:gd name="connsiteX1" fmla="*/ 253793 w 2438003"/>
              <a:gd name="connsiteY1" fmla="*/ 471044 h 498746"/>
              <a:gd name="connsiteX2" fmla="*/ 1328213 w 2438003"/>
              <a:gd name="connsiteY2" fmla="*/ 455804 h 498746"/>
              <a:gd name="connsiteX3" fmla="*/ 2417873 w 2438003"/>
              <a:gd name="connsiteY3" fmla="*/ 29084 h 498746"/>
              <a:gd name="connsiteX4" fmla="*/ 337613 w 2438003"/>
              <a:gd name="connsiteY4" fmla="*/ 74804 h 498746"/>
              <a:gd name="connsiteX5" fmla="*/ 2333 w 2438003"/>
              <a:gd name="connsiteY5" fmla="*/ 341504 h 49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003" h="498746">
                <a:moveTo>
                  <a:pt x="2333" y="341504"/>
                </a:moveTo>
                <a:cubicBezTo>
                  <a:pt x="-11637" y="407544"/>
                  <a:pt x="32813" y="451994"/>
                  <a:pt x="253793" y="471044"/>
                </a:cubicBezTo>
                <a:cubicBezTo>
                  <a:pt x="474773" y="490094"/>
                  <a:pt x="967533" y="529464"/>
                  <a:pt x="1328213" y="455804"/>
                </a:cubicBezTo>
                <a:cubicBezTo>
                  <a:pt x="1688893" y="382144"/>
                  <a:pt x="2582973" y="92584"/>
                  <a:pt x="2417873" y="29084"/>
                </a:cubicBezTo>
                <a:cubicBezTo>
                  <a:pt x="2252773" y="-34416"/>
                  <a:pt x="745283" y="17654"/>
                  <a:pt x="337613" y="74804"/>
                </a:cubicBezTo>
                <a:cubicBezTo>
                  <a:pt x="-70057" y="131954"/>
                  <a:pt x="16303" y="275464"/>
                  <a:pt x="2333" y="341504"/>
                </a:cubicBezTo>
                <a:close/>
              </a:path>
            </a:pathLst>
          </a:custGeom>
          <a:noFill/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2" name="41 Conector recto"/>
          <p:cNvCxnSpPr/>
          <p:nvPr/>
        </p:nvCxnSpPr>
        <p:spPr>
          <a:xfrm flipV="1">
            <a:off x="3563888" y="2475364"/>
            <a:ext cx="1" cy="1399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flipV="1">
            <a:off x="3779912" y="2399760"/>
            <a:ext cx="1" cy="1399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V="1">
            <a:off x="3419872" y="2435996"/>
            <a:ext cx="1" cy="1399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>
            <a:endCxn id="47" idx="0"/>
          </p:cNvCxnSpPr>
          <p:nvPr/>
        </p:nvCxnSpPr>
        <p:spPr>
          <a:xfrm flipV="1">
            <a:off x="3497580" y="2362200"/>
            <a:ext cx="0" cy="1473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Forma libre"/>
          <p:cNvSpPr/>
          <p:nvPr/>
        </p:nvSpPr>
        <p:spPr>
          <a:xfrm>
            <a:off x="3410326" y="2358086"/>
            <a:ext cx="377886" cy="179396"/>
          </a:xfrm>
          <a:custGeom>
            <a:avLst/>
            <a:gdLst>
              <a:gd name="connsiteX0" fmla="*/ 87254 w 377886"/>
              <a:gd name="connsiteY0" fmla="*/ 4114 h 179396"/>
              <a:gd name="connsiteX1" fmla="*/ 3434 w 377886"/>
              <a:gd name="connsiteY1" fmla="*/ 148894 h 179396"/>
              <a:gd name="connsiteX2" fmla="*/ 178694 w 377886"/>
              <a:gd name="connsiteY2" fmla="*/ 171754 h 179396"/>
              <a:gd name="connsiteX3" fmla="*/ 376814 w 377886"/>
              <a:gd name="connsiteY3" fmla="*/ 49834 h 179396"/>
              <a:gd name="connsiteX4" fmla="*/ 87254 w 377886"/>
              <a:gd name="connsiteY4" fmla="*/ 4114 h 17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886" h="179396">
                <a:moveTo>
                  <a:pt x="87254" y="4114"/>
                </a:moveTo>
                <a:cubicBezTo>
                  <a:pt x="25024" y="20624"/>
                  <a:pt x="-11806" y="120954"/>
                  <a:pt x="3434" y="148894"/>
                </a:cubicBezTo>
                <a:cubicBezTo>
                  <a:pt x="18674" y="176834"/>
                  <a:pt x="116464" y="188264"/>
                  <a:pt x="178694" y="171754"/>
                </a:cubicBezTo>
                <a:cubicBezTo>
                  <a:pt x="240924" y="155244"/>
                  <a:pt x="392054" y="75234"/>
                  <a:pt x="376814" y="49834"/>
                </a:cubicBezTo>
                <a:cubicBezTo>
                  <a:pt x="361574" y="24434"/>
                  <a:pt x="149484" y="-12396"/>
                  <a:pt x="87254" y="41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51 Forma libre"/>
          <p:cNvSpPr/>
          <p:nvPr/>
        </p:nvSpPr>
        <p:spPr>
          <a:xfrm>
            <a:off x="3419873" y="3785098"/>
            <a:ext cx="377886" cy="89698"/>
          </a:xfrm>
          <a:custGeom>
            <a:avLst/>
            <a:gdLst>
              <a:gd name="connsiteX0" fmla="*/ 87254 w 377886"/>
              <a:gd name="connsiteY0" fmla="*/ 4114 h 179396"/>
              <a:gd name="connsiteX1" fmla="*/ 3434 w 377886"/>
              <a:gd name="connsiteY1" fmla="*/ 148894 h 179396"/>
              <a:gd name="connsiteX2" fmla="*/ 178694 w 377886"/>
              <a:gd name="connsiteY2" fmla="*/ 171754 h 179396"/>
              <a:gd name="connsiteX3" fmla="*/ 376814 w 377886"/>
              <a:gd name="connsiteY3" fmla="*/ 49834 h 179396"/>
              <a:gd name="connsiteX4" fmla="*/ 87254 w 377886"/>
              <a:gd name="connsiteY4" fmla="*/ 4114 h 17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886" h="179396">
                <a:moveTo>
                  <a:pt x="87254" y="4114"/>
                </a:moveTo>
                <a:cubicBezTo>
                  <a:pt x="25024" y="20624"/>
                  <a:pt x="-11806" y="120954"/>
                  <a:pt x="3434" y="148894"/>
                </a:cubicBezTo>
                <a:cubicBezTo>
                  <a:pt x="18674" y="176834"/>
                  <a:pt x="116464" y="188264"/>
                  <a:pt x="178694" y="171754"/>
                </a:cubicBezTo>
                <a:cubicBezTo>
                  <a:pt x="240924" y="155244"/>
                  <a:pt x="392054" y="75234"/>
                  <a:pt x="376814" y="49834"/>
                </a:cubicBezTo>
                <a:cubicBezTo>
                  <a:pt x="361574" y="24434"/>
                  <a:pt x="149484" y="-12396"/>
                  <a:pt x="87254" y="41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54 CuadroTexto"/>
          <p:cNvSpPr txBox="1"/>
          <p:nvPr/>
        </p:nvSpPr>
        <p:spPr>
          <a:xfrm>
            <a:off x="5331270" y="4119642"/>
            <a:ext cx="39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Symbol" pitchFamily="18" charset="2"/>
                <a:cs typeface="Symap" pitchFamily="2" charset="0"/>
              </a:rPr>
              <a:t>P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3608816" y="3777734"/>
            <a:ext cx="59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latin typeface="+mj-lt"/>
                <a:cs typeface="Symap" pitchFamily="2" charset="0"/>
              </a:rPr>
              <a:t>dA</a:t>
            </a:r>
            <a:endParaRPr lang="es-AR" dirty="0">
              <a:latin typeface="+mj-lt"/>
              <a:cs typeface="Symap" pitchFamily="2" charset="0"/>
            </a:endParaRPr>
          </a:p>
        </p:txBody>
      </p:sp>
      <p:sp>
        <p:nvSpPr>
          <p:cNvPr id="57" name="2 Marcador de contenido"/>
          <p:cNvSpPr txBox="1">
            <a:spLocks/>
          </p:cNvSpPr>
          <p:nvPr/>
        </p:nvSpPr>
        <p:spPr>
          <a:xfrm>
            <a:off x="6156176" y="2073670"/>
            <a:ext cx="2664296" cy="193139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r>
              <a:rPr lang="es-AR" sz="2000" dirty="0" smtClean="0"/>
              <a:t>Plano </a:t>
            </a:r>
            <a:r>
              <a:rPr lang="es-AR" sz="2000" dirty="0" smtClean="0">
                <a:latin typeface="Symbol" pitchFamily="18" charset="2"/>
              </a:rPr>
              <a:t>P</a:t>
            </a:r>
          </a:p>
          <a:p>
            <a:pPr marL="402336" lvl="1" indent="0">
              <a:buFont typeface="Verdana"/>
              <a:buNone/>
            </a:pPr>
            <a:r>
              <a:rPr lang="es-AR" sz="2000" dirty="0" smtClean="0">
                <a:latin typeface="+mj-lt"/>
              </a:rPr>
              <a:t>carga distribuida </a:t>
            </a:r>
            <a:r>
              <a:rPr lang="es-AR" sz="2000" dirty="0" smtClean="0">
                <a:latin typeface="+mj-lt"/>
                <a:sym typeface="Symbol"/>
              </a:rPr>
              <a:t></a:t>
            </a:r>
            <a:r>
              <a:rPr lang="es-AR" sz="2000" dirty="0" smtClean="0">
                <a:latin typeface="+mj-lt"/>
              </a:rPr>
              <a:t> </a:t>
            </a:r>
            <a:r>
              <a:rPr lang="es-AR" sz="2000" dirty="0" smtClean="0">
                <a:latin typeface="Cambria Math"/>
                <a:ea typeface="Cambria Math"/>
              </a:rPr>
              <a:t>𝜫</a:t>
            </a:r>
          </a:p>
          <a:p>
            <a:pPr marL="402336" lvl="1" indent="0">
              <a:buFont typeface="Verdana"/>
              <a:buNone/>
            </a:pPr>
            <a:r>
              <a:rPr lang="es-AR" sz="2000" dirty="0" smtClean="0">
                <a:latin typeface="+mj-lt"/>
                <a:ea typeface="Cambria Math"/>
              </a:rPr>
              <a:t>O: Punto Superficie</a:t>
            </a:r>
          </a:p>
          <a:p>
            <a:pPr marL="402336" lvl="1" indent="0">
              <a:buFont typeface="Verdana"/>
              <a:buNone/>
            </a:pPr>
            <a:r>
              <a:rPr lang="es-AR" sz="2000" dirty="0" smtClean="0">
                <a:latin typeface="+mj-lt"/>
                <a:ea typeface="Cambria Math"/>
                <a:sym typeface="Symbol"/>
              </a:rPr>
              <a:t>A: Entorno de O</a:t>
            </a:r>
          </a:p>
          <a:p>
            <a:pPr marL="402336" lvl="1" indent="0">
              <a:buNone/>
            </a:pPr>
            <a:r>
              <a:rPr lang="es-AR" sz="2000" dirty="0" smtClean="0">
                <a:ea typeface="Cambria Math"/>
                <a:sym typeface="Symbol"/>
              </a:rPr>
              <a:t>Q: Resultante de la Fuerzas infinitésimas en entorno </a:t>
            </a:r>
            <a:r>
              <a:rPr lang="es-AR" sz="2000" dirty="0">
                <a:ea typeface="Cambria Math"/>
                <a:sym typeface="Symbol"/>
              </a:rPr>
              <a:t>A</a:t>
            </a:r>
            <a:endParaRPr lang="es-AR" sz="2000" dirty="0"/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8" name="57 CuadroTexto"/>
          <p:cNvSpPr txBox="1"/>
          <p:nvPr/>
        </p:nvSpPr>
        <p:spPr>
          <a:xfrm>
            <a:off x="3113778" y="3930134"/>
            <a:ext cx="59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+mj-lt"/>
                <a:cs typeface="Symap" pitchFamily="2" charset="0"/>
              </a:rPr>
              <a:t>O</a:t>
            </a:r>
            <a:endParaRPr lang="es-AR" dirty="0">
              <a:latin typeface="+mj-lt"/>
              <a:cs typeface="Symap" pitchFamily="2" charset="0"/>
            </a:endParaRPr>
          </a:p>
        </p:txBody>
      </p:sp>
      <p:sp>
        <p:nvSpPr>
          <p:cNvPr id="60" name="2 Marcador de contenido"/>
          <p:cNvSpPr txBox="1">
            <a:spLocks/>
          </p:cNvSpPr>
          <p:nvPr/>
        </p:nvSpPr>
        <p:spPr>
          <a:xfrm>
            <a:off x="827584" y="4679042"/>
            <a:ext cx="4896544" cy="170406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000" b="1" dirty="0" smtClean="0"/>
              <a:t>Carga Específica </a:t>
            </a:r>
            <a:r>
              <a:rPr lang="es-AR" sz="2000" dirty="0" smtClean="0">
                <a:ea typeface="Cambria Math"/>
                <a:sym typeface="Symbol"/>
              </a:rPr>
              <a:t></a:t>
            </a:r>
            <a:r>
              <a:rPr lang="es-AR" sz="2000" dirty="0">
                <a:ea typeface="Cambria Math"/>
                <a:sym typeface="Symbol"/>
              </a:rPr>
              <a:t>Q/ A</a:t>
            </a:r>
            <a:endParaRPr lang="es-AR" sz="2000" dirty="0" smtClean="0"/>
          </a:p>
          <a:p>
            <a:pPr marL="402336" lvl="1" indent="0">
              <a:buNone/>
            </a:pPr>
            <a:r>
              <a:rPr lang="es-AR" sz="2000" b="1" dirty="0" smtClean="0"/>
              <a:t>Fuerza distribuida </a:t>
            </a:r>
            <a:r>
              <a:rPr lang="es-AR" sz="2000" dirty="0" smtClean="0"/>
              <a:t>en </a:t>
            </a:r>
            <a:r>
              <a:rPr lang="es-AR" sz="2000" dirty="0" err="1" smtClean="0">
                <a:ea typeface="Cambria Math"/>
                <a:sym typeface="Symbol"/>
              </a:rPr>
              <a:t>dA</a:t>
            </a:r>
            <a:r>
              <a:rPr lang="es-AR" sz="2000" dirty="0" smtClean="0">
                <a:ea typeface="Cambria Math"/>
                <a:sym typeface="Symbol"/>
              </a:rPr>
              <a:t> </a:t>
            </a:r>
            <a:r>
              <a:rPr lang="es-AR" sz="2000" dirty="0" smtClean="0"/>
              <a:t>:</a:t>
            </a:r>
          </a:p>
          <a:p>
            <a:pPr marL="402336" lvl="1" indent="0">
              <a:buNone/>
            </a:pPr>
            <a:r>
              <a:rPr lang="es-AR" sz="2000" dirty="0" err="1" smtClean="0">
                <a:latin typeface="+mj-lt"/>
              </a:rPr>
              <a:t>lim</a:t>
            </a:r>
            <a:r>
              <a:rPr lang="es-AR" sz="2000" dirty="0" smtClean="0">
                <a:latin typeface="+mj-lt"/>
              </a:rPr>
              <a:t> (</a:t>
            </a:r>
            <a:r>
              <a:rPr lang="es-AR" sz="2000" dirty="0">
                <a:ea typeface="Cambria Math"/>
                <a:sym typeface="Symbol"/>
              </a:rPr>
              <a:t></a:t>
            </a:r>
            <a:r>
              <a:rPr lang="es-AR" sz="2000" dirty="0" smtClean="0">
                <a:ea typeface="Cambria Math"/>
                <a:sym typeface="Symbol"/>
              </a:rPr>
              <a:t>Q/</a:t>
            </a:r>
            <a:r>
              <a:rPr lang="es-AR" sz="2000" dirty="0">
                <a:ea typeface="Cambria Math"/>
                <a:sym typeface="Symbol"/>
              </a:rPr>
              <a:t> </a:t>
            </a:r>
            <a:r>
              <a:rPr lang="es-AR" sz="2000" dirty="0" smtClean="0">
                <a:ea typeface="Cambria Math"/>
                <a:sym typeface="Symbol"/>
              </a:rPr>
              <a:t>A)</a:t>
            </a:r>
            <a:r>
              <a:rPr lang="es-AR" sz="2000" dirty="0">
                <a:ea typeface="Cambria Math"/>
                <a:sym typeface="Symbol"/>
              </a:rPr>
              <a:t> </a:t>
            </a:r>
            <a:r>
              <a:rPr lang="es-AR" sz="1400" dirty="0">
                <a:ea typeface="Cambria Math"/>
                <a:sym typeface="Symbol"/>
              </a:rPr>
              <a:t></a:t>
            </a:r>
            <a:r>
              <a:rPr lang="es-AR" sz="1400" dirty="0" smtClean="0">
                <a:ea typeface="Cambria Math"/>
                <a:sym typeface="Symbol"/>
              </a:rPr>
              <a:t>A 0 </a:t>
            </a:r>
            <a:r>
              <a:rPr lang="es-AR" sz="2000" dirty="0" smtClean="0"/>
              <a:t>= </a:t>
            </a:r>
            <a:r>
              <a:rPr lang="es-AR" sz="2000" dirty="0" err="1"/>
              <a:t>dQ</a:t>
            </a:r>
            <a:r>
              <a:rPr lang="es-AR" sz="2000" dirty="0"/>
              <a:t>/</a:t>
            </a:r>
            <a:r>
              <a:rPr lang="es-AR" sz="2000" dirty="0" err="1"/>
              <a:t>dA</a:t>
            </a:r>
            <a:r>
              <a:rPr lang="es-AR" sz="2000" dirty="0"/>
              <a:t> </a:t>
            </a:r>
            <a:r>
              <a:rPr lang="es-AR" sz="2000" dirty="0" smtClean="0"/>
              <a:t>= </a:t>
            </a:r>
            <a:r>
              <a:rPr lang="es-AR" sz="2000" b="1" dirty="0" smtClean="0"/>
              <a:t>q(s)</a:t>
            </a:r>
          </a:p>
          <a:p>
            <a:pPr marL="402336" lvl="1" indent="0">
              <a:buNone/>
            </a:pPr>
            <a:r>
              <a:rPr lang="es-AR" sz="2000" dirty="0" smtClean="0">
                <a:latin typeface="Cambria Math"/>
                <a:ea typeface="Cambria Math"/>
                <a:sym typeface="Symbol"/>
              </a:rPr>
              <a:t></a:t>
            </a:r>
            <a:r>
              <a:rPr lang="es-AR" sz="2000" dirty="0"/>
              <a:t> q(s) </a:t>
            </a:r>
            <a:r>
              <a:rPr lang="es-AR" sz="2000" dirty="0" smtClean="0">
                <a:latin typeface="Cambria Math"/>
                <a:ea typeface="Cambria Math"/>
                <a:sym typeface="Symbol"/>
              </a:rPr>
              <a:t> = KN/m2;  t/m2</a:t>
            </a:r>
            <a:endParaRPr lang="es-AR" sz="2000" dirty="0">
              <a:latin typeface="Cambria Math"/>
              <a:ea typeface="Cambria Math"/>
            </a:endParaRPr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61" name="2 Marcador de contenido"/>
          <p:cNvSpPr txBox="1">
            <a:spLocks/>
          </p:cNvSpPr>
          <p:nvPr/>
        </p:nvSpPr>
        <p:spPr>
          <a:xfrm>
            <a:off x="5436096" y="4560932"/>
            <a:ext cx="3240360" cy="194028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000" b="1" dirty="0" smtClean="0"/>
              <a:t>Mas comunes:</a:t>
            </a:r>
          </a:p>
          <a:p>
            <a:pPr marL="402336" lvl="1" indent="0">
              <a:buNone/>
            </a:pPr>
            <a:r>
              <a:rPr lang="es-AR" sz="2000" dirty="0" smtClean="0">
                <a:latin typeface="+mj-lt"/>
                <a:ea typeface="Cambria Math"/>
              </a:rPr>
              <a:t>Uniformes: </a:t>
            </a:r>
          </a:p>
          <a:p>
            <a:pPr lvl="1"/>
            <a:r>
              <a:rPr lang="es-AR" sz="2000" dirty="0" smtClean="0">
                <a:latin typeface="+mj-lt"/>
                <a:ea typeface="Cambria Math"/>
              </a:rPr>
              <a:t>Cargas Permanentes/ Sobrecargas</a:t>
            </a:r>
          </a:p>
          <a:p>
            <a:pPr marL="402336" lvl="1" indent="0">
              <a:buNone/>
            </a:pPr>
            <a:r>
              <a:rPr lang="es-AR" sz="2000" dirty="0" smtClean="0">
                <a:latin typeface="+mj-lt"/>
                <a:ea typeface="Cambria Math"/>
              </a:rPr>
              <a:t>Lineales: </a:t>
            </a:r>
          </a:p>
          <a:p>
            <a:pPr lvl="1"/>
            <a:r>
              <a:rPr lang="es-AR" sz="2000" dirty="0" smtClean="0">
                <a:latin typeface="+mj-lt"/>
                <a:ea typeface="Cambria Math"/>
              </a:rPr>
              <a:t>Empuje Agua/ Empuje de Tierra/ Viento</a:t>
            </a:r>
            <a:endParaRPr lang="es-AR" sz="2000" dirty="0">
              <a:latin typeface="+mj-lt"/>
              <a:ea typeface="Cambria Math"/>
            </a:endParaRPr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010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60" name="2 Marcador de contenido"/>
          <p:cNvSpPr txBox="1">
            <a:spLocks/>
          </p:cNvSpPr>
          <p:nvPr/>
        </p:nvSpPr>
        <p:spPr>
          <a:xfrm>
            <a:off x="851995" y="1687422"/>
            <a:ext cx="8856984" cy="64807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400" dirty="0" smtClean="0"/>
              <a:t>q(s): Fuerza distribuida actuando en una </a:t>
            </a:r>
            <a:r>
              <a:rPr lang="es-AR" sz="2400" b="1" dirty="0" smtClean="0"/>
              <a:t>superficie simétrica</a:t>
            </a:r>
          </a:p>
          <a:p>
            <a:pPr marL="402336" lvl="1" indent="0">
              <a:buNone/>
            </a:pPr>
            <a:endParaRPr lang="es-AR" sz="16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4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3200" dirty="0" smtClean="0"/>
          </a:p>
          <a:p>
            <a:pPr marL="402336" lvl="1" indent="0">
              <a:buFont typeface="Verdana"/>
              <a:buNone/>
            </a:pPr>
            <a:endParaRPr lang="es-AR" sz="3200" dirty="0" smtClean="0"/>
          </a:p>
          <a:p>
            <a:pPr marL="402336" lvl="1" indent="0">
              <a:buFont typeface="Verdana"/>
              <a:buNone/>
            </a:pPr>
            <a:endParaRPr lang="es-AR" sz="3200" dirty="0" smtClean="0"/>
          </a:p>
          <a:p>
            <a:pPr marL="402336" lvl="1" indent="0">
              <a:buFont typeface="Verdana"/>
              <a:buNone/>
            </a:pPr>
            <a:endParaRPr lang="es-AR" sz="3200" dirty="0" smtClean="0"/>
          </a:p>
          <a:p>
            <a:pPr marL="402336" lvl="1" indent="0">
              <a:buFont typeface="Verdana"/>
              <a:buNone/>
            </a:pPr>
            <a:endParaRPr lang="es-AR" sz="32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289373" y="1167667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Fuerza distribuida Lineal q(l) </a:t>
            </a:r>
            <a:endParaRPr lang="es-AR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184496" y="4499828"/>
            <a:ext cx="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</a:t>
            </a:r>
            <a:endParaRPr lang="es-AR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223963" y="4256831"/>
            <a:ext cx="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b</a:t>
            </a:r>
            <a:endParaRPr lang="es-AR" dirty="0"/>
          </a:p>
        </p:txBody>
      </p:sp>
      <p:cxnSp>
        <p:nvCxnSpPr>
          <p:cNvPr id="48" name="47 Conector recto"/>
          <p:cNvCxnSpPr/>
          <p:nvPr/>
        </p:nvCxnSpPr>
        <p:spPr>
          <a:xfrm flipH="1" flipV="1">
            <a:off x="3152954" y="3535670"/>
            <a:ext cx="7406" cy="37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Forma libre"/>
          <p:cNvSpPr/>
          <p:nvPr/>
        </p:nvSpPr>
        <p:spPr>
          <a:xfrm>
            <a:off x="2081995" y="3832020"/>
            <a:ext cx="1858396" cy="424810"/>
          </a:xfrm>
          <a:custGeom>
            <a:avLst/>
            <a:gdLst>
              <a:gd name="connsiteX0" fmla="*/ 0 w 1196340"/>
              <a:gd name="connsiteY0" fmla="*/ 410138 h 511902"/>
              <a:gd name="connsiteX1" fmla="*/ 381000 w 1196340"/>
              <a:gd name="connsiteY1" fmla="*/ 486338 h 511902"/>
              <a:gd name="connsiteX2" fmla="*/ 998220 w 1196340"/>
              <a:gd name="connsiteY2" fmla="*/ 21518 h 511902"/>
              <a:gd name="connsiteX3" fmla="*/ 1196340 w 1196340"/>
              <a:gd name="connsiteY3" fmla="*/ 82478 h 51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340" h="511902">
                <a:moveTo>
                  <a:pt x="0" y="410138"/>
                </a:moveTo>
                <a:cubicBezTo>
                  <a:pt x="107315" y="480623"/>
                  <a:pt x="214630" y="551108"/>
                  <a:pt x="381000" y="486338"/>
                </a:cubicBezTo>
                <a:cubicBezTo>
                  <a:pt x="547370" y="421568"/>
                  <a:pt x="862330" y="88828"/>
                  <a:pt x="998220" y="21518"/>
                </a:cubicBezTo>
                <a:cubicBezTo>
                  <a:pt x="1134110" y="-45792"/>
                  <a:pt x="1150620" y="64698"/>
                  <a:pt x="1196340" y="82478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60 Forma libre"/>
          <p:cNvSpPr/>
          <p:nvPr/>
        </p:nvSpPr>
        <p:spPr>
          <a:xfrm>
            <a:off x="3160359" y="3133012"/>
            <a:ext cx="1699673" cy="511902"/>
          </a:xfrm>
          <a:custGeom>
            <a:avLst/>
            <a:gdLst>
              <a:gd name="connsiteX0" fmla="*/ 0 w 1196340"/>
              <a:gd name="connsiteY0" fmla="*/ 410138 h 511902"/>
              <a:gd name="connsiteX1" fmla="*/ 381000 w 1196340"/>
              <a:gd name="connsiteY1" fmla="*/ 486338 h 511902"/>
              <a:gd name="connsiteX2" fmla="*/ 998220 w 1196340"/>
              <a:gd name="connsiteY2" fmla="*/ 21518 h 511902"/>
              <a:gd name="connsiteX3" fmla="*/ 1196340 w 1196340"/>
              <a:gd name="connsiteY3" fmla="*/ 82478 h 51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340" h="511902">
                <a:moveTo>
                  <a:pt x="0" y="410138"/>
                </a:moveTo>
                <a:cubicBezTo>
                  <a:pt x="107315" y="480623"/>
                  <a:pt x="214630" y="551108"/>
                  <a:pt x="381000" y="486338"/>
                </a:cubicBezTo>
                <a:cubicBezTo>
                  <a:pt x="547370" y="421568"/>
                  <a:pt x="862330" y="88828"/>
                  <a:pt x="998220" y="21518"/>
                </a:cubicBezTo>
                <a:cubicBezTo>
                  <a:pt x="1134110" y="-45792"/>
                  <a:pt x="1150620" y="64698"/>
                  <a:pt x="1196340" y="82478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1115616" y="2137813"/>
            <a:ext cx="7984474" cy="86895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200" dirty="0" smtClean="0"/>
              <a:t>A: Superficie que admite </a:t>
            </a:r>
            <a:r>
              <a:rPr lang="es-AR" sz="2200" dirty="0" err="1" smtClean="0"/>
              <a:t>Simetria</a:t>
            </a:r>
            <a:r>
              <a:rPr lang="es-AR" sz="2200" dirty="0" smtClean="0"/>
              <a:t> en eje MN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67" name="66 CuadroTexto"/>
          <p:cNvSpPr txBox="1"/>
          <p:nvPr/>
        </p:nvSpPr>
        <p:spPr>
          <a:xfrm>
            <a:off x="1435702" y="3671054"/>
            <a:ext cx="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</a:t>
            </a:r>
            <a:endParaRPr lang="es-AR" dirty="0"/>
          </a:p>
        </p:txBody>
      </p:sp>
      <p:grpSp>
        <p:nvGrpSpPr>
          <p:cNvPr id="71" name="70 Grupo"/>
          <p:cNvGrpSpPr/>
          <p:nvPr/>
        </p:nvGrpSpPr>
        <p:grpSpPr>
          <a:xfrm>
            <a:off x="1581122" y="2683246"/>
            <a:ext cx="4215014" cy="2185915"/>
            <a:chOff x="1581122" y="2631569"/>
            <a:chExt cx="2789533" cy="1907944"/>
          </a:xfrm>
        </p:grpSpPr>
        <p:grpSp>
          <p:nvGrpSpPr>
            <p:cNvPr id="70" name="69 Grupo"/>
            <p:cNvGrpSpPr/>
            <p:nvPr/>
          </p:nvGrpSpPr>
          <p:grpSpPr>
            <a:xfrm>
              <a:off x="1912604" y="3068960"/>
              <a:ext cx="1838529" cy="1101221"/>
              <a:chOff x="1912604" y="3068960"/>
              <a:chExt cx="1838529" cy="1101221"/>
            </a:xfrm>
          </p:grpSpPr>
          <p:cxnSp>
            <p:nvCxnSpPr>
              <p:cNvPr id="10" name="9 Conector recto"/>
              <p:cNvCxnSpPr/>
              <p:nvPr/>
            </p:nvCxnSpPr>
            <p:spPr>
              <a:xfrm flipH="1">
                <a:off x="3127743" y="3700434"/>
                <a:ext cx="622360" cy="469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11 Conector recto"/>
              <p:cNvCxnSpPr/>
              <p:nvPr/>
            </p:nvCxnSpPr>
            <p:spPr>
              <a:xfrm flipH="1">
                <a:off x="1912605" y="4170181"/>
                <a:ext cx="12151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"/>
              <p:cNvCxnSpPr>
                <a:endCxn id="37" idx="0"/>
              </p:cNvCxnSpPr>
              <p:nvPr/>
            </p:nvCxnSpPr>
            <p:spPr>
              <a:xfrm flipH="1" flipV="1">
                <a:off x="1912604" y="3931339"/>
                <a:ext cx="1" cy="2326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48 Conector recto"/>
              <p:cNvCxnSpPr/>
              <p:nvPr/>
            </p:nvCxnSpPr>
            <p:spPr>
              <a:xfrm flipH="1" flipV="1">
                <a:off x="3750102" y="3068960"/>
                <a:ext cx="1" cy="6378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Conector recto"/>
              <p:cNvCxnSpPr>
                <a:endCxn id="37" idx="3"/>
              </p:cNvCxnSpPr>
              <p:nvPr/>
            </p:nvCxnSpPr>
            <p:spPr>
              <a:xfrm flipV="1">
                <a:off x="3127743" y="3694003"/>
                <a:ext cx="14764" cy="4761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>
                <a:endCxn id="61" idx="3"/>
              </p:cNvCxnSpPr>
              <p:nvPr/>
            </p:nvCxnSpPr>
            <p:spPr>
              <a:xfrm flipV="1">
                <a:off x="3142507" y="3096131"/>
                <a:ext cx="608626" cy="6106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61 Conector recto"/>
              <p:cNvCxnSpPr>
                <a:stCxn id="37" idx="0"/>
                <a:endCxn id="61" idx="0"/>
              </p:cNvCxnSpPr>
              <p:nvPr/>
            </p:nvCxnSpPr>
            <p:spPr>
              <a:xfrm flipV="1">
                <a:off x="1912604" y="3382125"/>
                <a:ext cx="713671" cy="5492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68 Grupo"/>
            <p:cNvGrpSpPr/>
            <p:nvPr/>
          </p:nvGrpSpPr>
          <p:grpSpPr>
            <a:xfrm>
              <a:off x="1581122" y="2631569"/>
              <a:ext cx="2789533" cy="1907944"/>
              <a:chOff x="1581122" y="2631569"/>
              <a:chExt cx="2789533" cy="1907944"/>
            </a:xfrm>
          </p:grpSpPr>
          <p:sp>
            <p:nvSpPr>
              <p:cNvPr id="28" name="27 CuadroTexto"/>
              <p:cNvSpPr txBox="1"/>
              <p:nvPr/>
            </p:nvSpPr>
            <p:spPr>
              <a:xfrm>
                <a:off x="1661871" y="4170181"/>
                <a:ext cx="501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y</a:t>
                </a:r>
                <a:endParaRPr lang="es-AR" dirty="0"/>
              </a:p>
            </p:txBody>
          </p:sp>
          <p:sp>
            <p:nvSpPr>
              <p:cNvPr id="32" name="31 CuadroTexto"/>
              <p:cNvSpPr txBox="1"/>
              <p:nvPr/>
            </p:nvSpPr>
            <p:spPr>
              <a:xfrm>
                <a:off x="3750102" y="3337443"/>
                <a:ext cx="369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x</a:t>
                </a:r>
                <a:endParaRPr lang="es-AR" dirty="0"/>
              </a:p>
            </p:txBody>
          </p:sp>
          <p:cxnSp>
            <p:nvCxnSpPr>
              <p:cNvPr id="33" name="32 Conector recto de flecha"/>
              <p:cNvCxnSpPr/>
              <p:nvPr/>
            </p:nvCxnSpPr>
            <p:spPr>
              <a:xfrm>
                <a:off x="2626274" y="3706775"/>
                <a:ext cx="14031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 de flecha"/>
              <p:cNvCxnSpPr/>
              <p:nvPr/>
            </p:nvCxnSpPr>
            <p:spPr>
              <a:xfrm flipH="1">
                <a:off x="1581122" y="3706775"/>
                <a:ext cx="1045153" cy="6480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 de flecha"/>
              <p:cNvCxnSpPr/>
              <p:nvPr/>
            </p:nvCxnSpPr>
            <p:spPr>
              <a:xfrm flipH="1" flipV="1">
                <a:off x="2607401" y="2721157"/>
                <a:ext cx="13973" cy="9792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35 CuadroTexto"/>
              <p:cNvSpPr txBox="1"/>
              <p:nvPr/>
            </p:nvSpPr>
            <p:spPr>
              <a:xfrm>
                <a:off x="2366201" y="2631569"/>
                <a:ext cx="501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z</a:t>
                </a:r>
                <a:endParaRPr lang="es-AR" dirty="0"/>
              </a:p>
            </p:txBody>
          </p:sp>
          <p:cxnSp>
            <p:nvCxnSpPr>
              <p:cNvPr id="66" name="65 Conector recto"/>
              <p:cNvCxnSpPr/>
              <p:nvPr/>
            </p:nvCxnSpPr>
            <p:spPr>
              <a:xfrm flipH="1">
                <a:off x="1581122" y="3935307"/>
                <a:ext cx="2448272" cy="0"/>
              </a:xfrm>
              <a:prstGeom prst="line">
                <a:avLst/>
              </a:prstGeom>
              <a:ln w="12700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67 CuadroTexto"/>
              <p:cNvSpPr txBox="1"/>
              <p:nvPr/>
            </p:nvSpPr>
            <p:spPr>
              <a:xfrm>
                <a:off x="3869187" y="3680291"/>
                <a:ext cx="501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N</a:t>
                </a:r>
                <a:endParaRPr lang="es-AR" dirty="0"/>
              </a:p>
            </p:txBody>
          </p:sp>
        </p:grpSp>
      </p:grpSp>
      <p:cxnSp>
        <p:nvCxnSpPr>
          <p:cNvPr id="97" name="96 Conector recto"/>
          <p:cNvCxnSpPr/>
          <p:nvPr/>
        </p:nvCxnSpPr>
        <p:spPr>
          <a:xfrm flipH="1">
            <a:off x="2600948" y="3907834"/>
            <a:ext cx="940393" cy="538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 flipH="1">
            <a:off x="2767511" y="3915099"/>
            <a:ext cx="940393" cy="538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98 CuadroTexto"/>
          <p:cNvSpPr txBox="1"/>
          <p:nvPr/>
        </p:nvSpPr>
        <p:spPr>
          <a:xfrm>
            <a:off x="2460858" y="4438888"/>
            <a:ext cx="50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dl</a:t>
            </a:r>
            <a:endParaRPr lang="es-AR" sz="1600" dirty="0"/>
          </a:p>
        </p:txBody>
      </p:sp>
      <p:cxnSp>
        <p:nvCxnSpPr>
          <p:cNvPr id="102" name="101 Conector recto"/>
          <p:cNvCxnSpPr/>
          <p:nvPr/>
        </p:nvCxnSpPr>
        <p:spPr>
          <a:xfrm flipV="1">
            <a:off x="2915816" y="4256830"/>
            <a:ext cx="216024" cy="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"/>
          <p:cNvCxnSpPr/>
          <p:nvPr/>
        </p:nvCxnSpPr>
        <p:spPr>
          <a:xfrm>
            <a:off x="2807804" y="4320389"/>
            <a:ext cx="20338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"/>
          <p:cNvCxnSpPr/>
          <p:nvPr/>
        </p:nvCxnSpPr>
        <p:spPr>
          <a:xfrm flipV="1">
            <a:off x="2807804" y="4256830"/>
            <a:ext cx="108012" cy="635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"/>
          <p:cNvCxnSpPr/>
          <p:nvPr/>
        </p:nvCxnSpPr>
        <p:spPr>
          <a:xfrm flipV="1">
            <a:off x="2997658" y="4252196"/>
            <a:ext cx="108012" cy="635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flipV="1">
            <a:off x="3341546" y="4007256"/>
            <a:ext cx="216024" cy="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>
            <a:off x="3252486" y="4069650"/>
            <a:ext cx="20338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Conector recto"/>
          <p:cNvCxnSpPr/>
          <p:nvPr/>
        </p:nvCxnSpPr>
        <p:spPr>
          <a:xfrm flipV="1">
            <a:off x="3246169" y="4007254"/>
            <a:ext cx="108012" cy="635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flipV="1">
            <a:off x="3436023" y="4002620"/>
            <a:ext cx="108012" cy="635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114 CuadroTexto"/>
          <p:cNvSpPr txBox="1"/>
          <p:nvPr/>
        </p:nvSpPr>
        <p:spPr>
          <a:xfrm>
            <a:off x="3034393" y="4161274"/>
            <a:ext cx="50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db</a:t>
            </a:r>
            <a:endParaRPr lang="es-AR" sz="1600" dirty="0"/>
          </a:p>
        </p:txBody>
      </p:sp>
      <p:sp>
        <p:nvSpPr>
          <p:cNvPr id="116" name="115 CuadroTexto"/>
          <p:cNvSpPr txBox="1"/>
          <p:nvPr/>
        </p:nvSpPr>
        <p:spPr>
          <a:xfrm>
            <a:off x="3454534" y="3884757"/>
            <a:ext cx="50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db</a:t>
            </a:r>
            <a:endParaRPr lang="es-AR" sz="1600" dirty="0"/>
          </a:p>
        </p:txBody>
      </p:sp>
      <p:cxnSp>
        <p:nvCxnSpPr>
          <p:cNvPr id="118" name="117 Conector recto de flecha"/>
          <p:cNvCxnSpPr/>
          <p:nvPr/>
        </p:nvCxnSpPr>
        <p:spPr>
          <a:xfrm>
            <a:off x="2995276" y="3846205"/>
            <a:ext cx="2382" cy="4468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recto de flecha"/>
          <p:cNvCxnSpPr/>
          <p:nvPr/>
        </p:nvCxnSpPr>
        <p:spPr>
          <a:xfrm>
            <a:off x="3347864" y="3558173"/>
            <a:ext cx="2382" cy="4468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119 CuadroTexto"/>
          <p:cNvSpPr txBox="1"/>
          <p:nvPr/>
        </p:nvSpPr>
        <p:spPr>
          <a:xfrm>
            <a:off x="2153965" y="3346862"/>
            <a:ext cx="847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q(x).</a:t>
            </a:r>
            <a:r>
              <a:rPr lang="es-AR" sz="1600" dirty="0" err="1" smtClean="0"/>
              <a:t>dA</a:t>
            </a:r>
            <a:endParaRPr lang="es-AR" sz="1600" dirty="0"/>
          </a:p>
        </p:txBody>
      </p:sp>
      <p:sp>
        <p:nvSpPr>
          <p:cNvPr id="121" name="120 CuadroTexto"/>
          <p:cNvSpPr txBox="1"/>
          <p:nvPr/>
        </p:nvSpPr>
        <p:spPr>
          <a:xfrm>
            <a:off x="3212219" y="3024261"/>
            <a:ext cx="947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q(x).</a:t>
            </a:r>
            <a:r>
              <a:rPr lang="es-AR" sz="1600" dirty="0" err="1" smtClean="0"/>
              <a:t>dA</a:t>
            </a:r>
            <a:endParaRPr lang="es-AR" sz="1600" dirty="0"/>
          </a:p>
        </p:txBody>
      </p:sp>
      <p:sp>
        <p:nvSpPr>
          <p:cNvPr id="122" name="2 Marcador de contenido"/>
          <p:cNvSpPr txBox="1">
            <a:spLocks/>
          </p:cNvSpPr>
          <p:nvPr/>
        </p:nvSpPr>
        <p:spPr>
          <a:xfrm>
            <a:off x="1115616" y="5229200"/>
            <a:ext cx="4608512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400" b="1" dirty="0" smtClean="0">
                <a:sym typeface="Symbol"/>
              </a:rPr>
              <a:t>Fuerza Distribuida Lineal:</a:t>
            </a:r>
          </a:p>
          <a:p>
            <a:pPr marL="402336" lvl="1" indent="0">
              <a:buNone/>
            </a:pPr>
            <a:r>
              <a:rPr lang="es-AR" sz="2400" dirty="0" smtClean="0">
                <a:sym typeface="Symbol"/>
              </a:rPr>
              <a:t>q(l)= q(s).b = </a:t>
            </a:r>
            <a:r>
              <a:rPr lang="es-AR" sz="2400" dirty="0" err="1" smtClean="0">
                <a:sym typeface="Symbol"/>
              </a:rPr>
              <a:t>dP</a:t>
            </a:r>
            <a:r>
              <a:rPr lang="es-AR" sz="2400" dirty="0" smtClean="0">
                <a:sym typeface="Symbol"/>
              </a:rPr>
              <a:t>/dl </a:t>
            </a:r>
            <a:endParaRPr lang="es-AR" sz="2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2 Marcador de contenido"/>
              <p:cNvSpPr txBox="1">
                <a:spLocks/>
              </p:cNvSpPr>
              <p:nvPr/>
            </p:nvSpPr>
            <p:spPr>
              <a:xfrm>
                <a:off x="5001209" y="2507579"/>
                <a:ext cx="4303211" cy="472316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None/>
                </a:pPr>
                <a:r>
                  <a:rPr lang="es-AR" sz="2200" dirty="0" smtClean="0"/>
                  <a:t>Faja </a:t>
                </a:r>
                <a:r>
                  <a:rPr lang="es-AR" sz="2200" dirty="0"/>
                  <a:t>ancho </a:t>
                </a:r>
                <a:r>
                  <a:rPr lang="es-AR" sz="2200" dirty="0" err="1"/>
                  <a:t>db</a:t>
                </a:r>
                <a:r>
                  <a:rPr lang="es-AR" sz="2200" dirty="0"/>
                  <a:t> </a:t>
                </a:r>
                <a:r>
                  <a:rPr lang="es-AR" sz="2200" dirty="0">
                    <a:sym typeface="Symbol"/>
                  </a:rPr>
                  <a:t> al eje simetría en </a:t>
                </a:r>
                <a:r>
                  <a:rPr lang="es-AR" sz="2200" dirty="0" smtClean="0">
                    <a:sym typeface="Symbol"/>
                  </a:rPr>
                  <a:t>: q(x</a:t>
                </a:r>
                <a:r>
                  <a:rPr lang="es-AR" sz="2200" dirty="0">
                    <a:sym typeface="Symbol"/>
                  </a:rPr>
                  <a:t>)= q(s)= cte.</a:t>
                </a:r>
              </a:p>
              <a:p>
                <a:pPr marL="402336" lvl="1" indent="0">
                  <a:buNone/>
                </a:pPr>
                <a:r>
                  <a:rPr lang="es-AR" sz="2200" dirty="0">
                    <a:sym typeface="Symbol"/>
                  </a:rPr>
                  <a:t>2 Elementos de </a:t>
                </a:r>
                <a:r>
                  <a:rPr lang="es-AR" sz="2200" dirty="0" err="1">
                    <a:sym typeface="Symbol"/>
                  </a:rPr>
                  <a:t>Sup</a:t>
                </a:r>
                <a:r>
                  <a:rPr lang="es-AR" sz="2200" dirty="0">
                    <a:sym typeface="Symbol"/>
                  </a:rPr>
                  <a:t>. </a:t>
                </a:r>
                <a:r>
                  <a:rPr lang="es-AR" sz="2200" dirty="0" err="1">
                    <a:sym typeface="Symbol"/>
                  </a:rPr>
                  <a:t>dA</a:t>
                </a:r>
                <a:r>
                  <a:rPr lang="es-AR" sz="2200" dirty="0">
                    <a:sym typeface="Symbol"/>
                  </a:rPr>
                  <a:t>=</a:t>
                </a:r>
                <a:r>
                  <a:rPr lang="es-AR" sz="2200" dirty="0" err="1">
                    <a:sym typeface="Symbol"/>
                  </a:rPr>
                  <a:t>db</a:t>
                </a:r>
                <a:r>
                  <a:rPr lang="es-AR" sz="2200" dirty="0">
                    <a:sym typeface="Symbol"/>
                  </a:rPr>
                  <a:t>*dl simétricos </a:t>
                </a:r>
              </a:p>
              <a:p>
                <a:pPr marL="402336" lvl="1" indent="0">
                  <a:buNone/>
                </a:pPr>
                <a:r>
                  <a:rPr lang="es-AR" sz="2200" dirty="0">
                    <a:sym typeface="Symbol"/>
                  </a:rPr>
                  <a:t>La Fuerza Actuante Elemental en cada uno es: </a:t>
                </a:r>
              </a:p>
              <a:p>
                <a:pPr marL="402336" lvl="1" indent="0">
                  <a:buNone/>
                </a:pPr>
                <a:r>
                  <a:rPr lang="es-AR" sz="2200" dirty="0">
                    <a:sym typeface="Symbol"/>
                  </a:rPr>
                  <a:t>q(x)*</a:t>
                </a:r>
                <a:r>
                  <a:rPr lang="es-AR" sz="2200" dirty="0" err="1">
                    <a:sym typeface="Symbol"/>
                  </a:rPr>
                  <a:t>dA</a:t>
                </a:r>
                <a:r>
                  <a:rPr lang="es-AR" sz="2200" dirty="0">
                    <a:sym typeface="Symbol"/>
                  </a:rPr>
                  <a:t>= q(s)*</a:t>
                </a:r>
                <a:r>
                  <a:rPr lang="es-AR" sz="2200" dirty="0" err="1">
                    <a:sym typeface="Symbol"/>
                  </a:rPr>
                  <a:t>db</a:t>
                </a:r>
                <a:r>
                  <a:rPr lang="es-AR" sz="2200" dirty="0">
                    <a:sym typeface="Symbol"/>
                  </a:rPr>
                  <a:t>*dl</a:t>
                </a:r>
              </a:p>
              <a:p>
                <a:pPr marL="402336" lvl="1" indent="0">
                  <a:buNone/>
                </a:pPr>
                <a:r>
                  <a:rPr lang="es-AR" sz="2200" dirty="0">
                    <a:sym typeface="Symbol"/>
                  </a:rPr>
                  <a:t>Integrando en toda la faja:</a:t>
                </a:r>
              </a:p>
              <a:p>
                <a:pPr marL="402336" lvl="1" indent="0">
                  <a:buNone/>
                </a:pPr>
                <a:r>
                  <a:rPr lang="es-AR" sz="2200" dirty="0">
                    <a:sym typeface="Symbol"/>
                  </a:rPr>
                  <a:t>dP=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AR" sz="22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AR" sz="2200" dirty="0">
                            <a:latin typeface="Cambria Math" panose="02040503050406030204" pitchFamily="18" charset="0"/>
                            <a:sym typeface="Symbol"/>
                          </a:rPr>
                          <m:t>0</m:t>
                        </m:r>
                      </m:sub>
                      <m:sup>
                        <m:r>
                          <a:rPr lang="es-AR" sz="2200" dirty="0">
                            <a:latin typeface="Cambria Math" panose="02040503050406030204" pitchFamily="18" charset="0"/>
                            <a:sym typeface="Symbol"/>
                          </a:rPr>
                          <m:t>𝑏</m:t>
                        </m:r>
                      </m:sup>
                      <m:e>
                        <m:r>
                          <a:rPr lang="es-AR" sz="2200" dirty="0">
                            <a:latin typeface="Cambria Math" panose="02040503050406030204" pitchFamily="18" charset="0"/>
                            <a:sym typeface="Symbol"/>
                          </a:rPr>
                          <m:t>𝑞</m:t>
                        </m:r>
                        <m:d>
                          <m:dPr>
                            <m:ctrlPr>
                              <a:rPr lang="es-AR" sz="2200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s-AR" sz="2200" dirty="0">
                                <a:latin typeface="Cambria Math" panose="02040503050406030204" pitchFamily="18" charset="0"/>
                                <a:sym typeface="Symbol"/>
                              </a:rPr>
                              <m:t>𝑠</m:t>
                            </m:r>
                          </m:e>
                        </m:d>
                        <m:r>
                          <a:rPr lang="es-AR" sz="2200" dirty="0">
                            <a:latin typeface="Cambria Math" panose="02040503050406030204" pitchFamily="18" charset="0"/>
                            <a:sym typeface="Symbol"/>
                          </a:rPr>
                          <m:t>.</m:t>
                        </m:r>
                        <m:r>
                          <a:rPr lang="es-AR" sz="2200" dirty="0">
                            <a:latin typeface="Cambria Math" panose="02040503050406030204" pitchFamily="18" charset="0"/>
                            <a:sym typeface="Symbol"/>
                          </a:rPr>
                          <m:t>𝑑𝑏</m:t>
                        </m:r>
                        <m:r>
                          <a:rPr lang="es-AR" sz="2200" dirty="0">
                            <a:latin typeface="Cambria Math" panose="02040503050406030204" pitchFamily="18" charset="0"/>
                            <a:sym typeface="Symbol"/>
                          </a:rPr>
                          <m:t>.</m:t>
                        </m:r>
                        <m:r>
                          <a:rPr lang="es-AR" sz="2200" dirty="0">
                            <a:latin typeface="Cambria Math" panose="02040503050406030204" pitchFamily="18" charset="0"/>
                            <a:sym typeface="Symbol"/>
                          </a:rPr>
                          <m:t>𝑑𝑙</m:t>
                        </m:r>
                      </m:e>
                    </m:nary>
                  </m:oMath>
                </a14:m>
                <a:r>
                  <a:rPr lang="es-AR" sz="2200" dirty="0">
                    <a:sym typeface="Symbol"/>
                  </a:rPr>
                  <a:t> = q(s).</a:t>
                </a:r>
                <a:r>
                  <a:rPr lang="es-AR" sz="2200" dirty="0" err="1">
                    <a:sym typeface="Symbol"/>
                  </a:rPr>
                  <a:t>b.dl</a:t>
                </a:r>
                <a:endParaRPr lang="es-AR" sz="2200" dirty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20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2000" b="1" dirty="0" smtClean="0"/>
              </a:p>
              <a:p>
                <a:pPr marL="402336" lvl="1" indent="0">
                  <a:buNone/>
                </a:pPr>
                <a:endParaRPr lang="es-AR" sz="1400" dirty="0">
                  <a:latin typeface="Cambria Math"/>
                  <a:ea typeface="Cambria Math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2000" dirty="0" smtClean="0">
                  <a:latin typeface="+mj-lt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51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209" y="2507579"/>
                <a:ext cx="4303211" cy="4723162"/>
              </a:xfrm>
              <a:prstGeom prst="rect">
                <a:avLst/>
              </a:prstGeom>
              <a:blipFill>
                <a:blip r:embed="rId2"/>
                <a:stretch>
                  <a:fillRect t="-903" r="-2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15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9" grpId="0"/>
      <p:bldP spid="115" grpId="0"/>
      <p:bldP spid="116" grpId="0"/>
      <p:bldP spid="120" grpId="0"/>
      <p:bldP spid="121" grpId="0"/>
      <p:bldP spid="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60" name="2 Marcador de contenido"/>
          <p:cNvSpPr txBox="1">
            <a:spLocks/>
          </p:cNvSpPr>
          <p:nvPr/>
        </p:nvSpPr>
        <p:spPr>
          <a:xfrm>
            <a:off x="899592" y="1641290"/>
            <a:ext cx="720080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000" dirty="0" smtClean="0"/>
              <a:t>q(s): Fuerza distribuida actuando en una </a:t>
            </a:r>
            <a:r>
              <a:rPr lang="es-AR" sz="2000" b="1" dirty="0" smtClean="0"/>
              <a:t>superficie simétrica</a:t>
            </a:r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259632" y="11822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Fuerza distribuida Lineal q(l) </a:t>
            </a:r>
            <a:endParaRPr lang="es-AR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411508" y="4291568"/>
            <a:ext cx="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</a:t>
            </a:r>
            <a:endParaRPr lang="es-AR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3657671" y="2011479"/>
            <a:ext cx="5320731" cy="153637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000" dirty="0" smtClean="0"/>
              <a:t>Fuerza Distribuida lineal: </a:t>
            </a:r>
            <a:r>
              <a:rPr lang="es-AR" sz="2000" dirty="0" smtClean="0">
                <a:sym typeface="Symbol"/>
              </a:rPr>
              <a:t> fuerzas paralelas de intensidad infinitésima.</a:t>
            </a:r>
          </a:p>
          <a:p>
            <a:pPr marL="402336" lvl="1" indent="0">
              <a:buNone/>
            </a:pPr>
            <a:r>
              <a:rPr lang="es-AR" sz="2000" dirty="0" smtClean="0"/>
              <a:t>Resultante: Fuerza Paralela a la dirección del sistema: </a:t>
            </a:r>
          </a:p>
          <a:p>
            <a:pPr marL="402336" lvl="1" indent="0">
              <a:buNone/>
            </a:pPr>
            <a:r>
              <a:rPr lang="es-AR" sz="2400" dirty="0" err="1" smtClean="0"/>
              <a:t>dR</a:t>
            </a:r>
            <a:r>
              <a:rPr lang="es-AR" sz="2400" dirty="0" smtClean="0"/>
              <a:t>= q(x).dx</a:t>
            </a:r>
          </a:p>
          <a:p>
            <a:pPr marL="402336" lvl="1" indent="0">
              <a:buNone/>
            </a:pPr>
            <a:endParaRPr lang="es-AR" sz="2400" dirty="0" smtClean="0">
              <a:sym typeface="Symbol"/>
            </a:endParaRPr>
          </a:p>
          <a:p>
            <a:pPr marL="402336" lvl="1" indent="0">
              <a:buNone/>
            </a:pPr>
            <a:endParaRPr lang="es-AR" sz="2400" dirty="0" smtClean="0">
              <a:sym typeface="Symbol"/>
            </a:endParaRPr>
          </a:p>
          <a:p>
            <a:pPr marL="402336" lvl="1" indent="0">
              <a:buNone/>
            </a:pPr>
            <a:endParaRPr lang="es-AR" sz="2400" b="1" dirty="0" smtClean="0"/>
          </a:p>
          <a:p>
            <a:pPr marL="402336" lvl="1" indent="0">
              <a:buNone/>
            </a:pPr>
            <a:endParaRPr lang="es-AR" sz="16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4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3200" dirty="0" smtClean="0"/>
          </a:p>
          <a:p>
            <a:pPr marL="402336" lvl="1" indent="0">
              <a:buFont typeface="Verdana"/>
              <a:buNone/>
            </a:pPr>
            <a:endParaRPr lang="es-AR" sz="3200" dirty="0" smtClean="0"/>
          </a:p>
          <a:p>
            <a:pPr marL="402336" lvl="1" indent="0">
              <a:buFont typeface="Verdana"/>
              <a:buNone/>
            </a:pPr>
            <a:endParaRPr lang="es-AR" sz="3200" dirty="0" smtClean="0"/>
          </a:p>
          <a:p>
            <a:pPr marL="402336" lvl="1" indent="0">
              <a:buFont typeface="Verdana"/>
              <a:buNone/>
            </a:pPr>
            <a:endParaRPr lang="es-AR" sz="3200" dirty="0" smtClean="0"/>
          </a:p>
          <a:p>
            <a:pPr marL="402336" lvl="1" indent="0">
              <a:buFont typeface="Verdana"/>
              <a:buNone/>
            </a:pPr>
            <a:endParaRPr lang="es-AR" sz="3200" dirty="0"/>
          </a:p>
        </p:txBody>
      </p:sp>
      <p:grpSp>
        <p:nvGrpSpPr>
          <p:cNvPr id="3" name="2 Grupo"/>
          <p:cNvGrpSpPr/>
          <p:nvPr/>
        </p:nvGrpSpPr>
        <p:grpSpPr>
          <a:xfrm>
            <a:off x="1374419" y="2430011"/>
            <a:ext cx="2635776" cy="1638228"/>
            <a:chOff x="2781496" y="2276871"/>
            <a:chExt cx="2635776" cy="1638228"/>
          </a:xfrm>
        </p:grpSpPr>
        <p:sp>
          <p:nvSpPr>
            <p:cNvPr id="61" name="60 Forma libre"/>
            <p:cNvSpPr/>
            <p:nvPr/>
          </p:nvSpPr>
          <p:spPr>
            <a:xfrm>
              <a:off x="3160359" y="3133012"/>
              <a:ext cx="1699673" cy="511902"/>
            </a:xfrm>
            <a:custGeom>
              <a:avLst/>
              <a:gdLst>
                <a:gd name="connsiteX0" fmla="*/ 0 w 1196340"/>
                <a:gd name="connsiteY0" fmla="*/ 410138 h 511902"/>
                <a:gd name="connsiteX1" fmla="*/ 381000 w 1196340"/>
                <a:gd name="connsiteY1" fmla="*/ 486338 h 511902"/>
                <a:gd name="connsiteX2" fmla="*/ 998220 w 1196340"/>
                <a:gd name="connsiteY2" fmla="*/ 21518 h 511902"/>
                <a:gd name="connsiteX3" fmla="*/ 1196340 w 1196340"/>
                <a:gd name="connsiteY3" fmla="*/ 82478 h 51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6340" h="511902">
                  <a:moveTo>
                    <a:pt x="0" y="410138"/>
                  </a:moveTo>
                  <a:cubicBezTo>
                    <a:pt x="107315" y="480623"/>
                    <a:pt x="214630" y="551108"/>
                    <a:pt x="381000" y="486338"/>
                  </a:cubicBezTo>
                  <a:cubicBezTo>
                    <a:pt x="547370" y="421568"/>
                    <a:pt x="862330" y="88828"/>
                    <a:pt x="998220" y="21518"/>
                  </a:cubicBezTo>
                  <a:cubicBezTo>
                    <a:pt x="1134110" y="-45792"/>
                    <a:pt x="1150620" y="64698"/>
                    <a:pt x="1196340" y="82478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9" name="48 Conector recto"/>
            <p:cNvCxnSpPr/>
            <p:nvPr/>
          </p:nvCxnSpPr>
          <p:spPr>
            <a:xfrm flipH="1" flipV="1">
              <a:off x="4858474" y="3184360"/>
              <a:ext cx="2" cy="7307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68 Grupo"/>
            <p:cNvGrpSpPr/>
            <p:nvPr/>
          </p:nvGrpSpPr>
          <p:grpSpPr>
            <a:xfrm>
              <a:off x="2781496" y="2276871"/>
              <a:ext cx="2635776" cy="1638227"/>
              <a:chOff x="2375541" y="2276872"/>
              <a:chExt cx="1744380" cy="1429903"/>
            </a:xfrm>
          </p:grpSpPr>
          <p:sp>
            <p:nvSpPr>
              <p:cNvPr id="32" name="31 CuadroTexto"/>
              <p:cNvSpPr txBox="1"/>
              <p:nvPr/>
            </p:nvSpPr>
            <p:spPr>
              <a:xfrm>
                <a:off x="3750102" y="3337443"/>
                <a:ext cx="369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x</a:t>
                </a:r>
                <a:endParaRPr lang="es-AR" dirty="0"/>
              </a:p>
            </p:txBody>
          </p:sp>
          <p:cxnSp>
            <p:nvCxnSpPr>
              <p:cNvPr id="33" name="32 Conector recto de flecha"/>
              <p:cNvCxnSpPr/>
              <p:nvPr/>
            </p:nvCxnSpPr>
            <p:spPr>
              <a:xfrm>
                <a:off x="2626274" y="3706775"/>
                <a:ext cx="14031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 de flecha"/>
              <p:cNvCxnSpPr/>
              <p:nvPr/>
            </p:nvCxnSpPr>
            <p:spPr>
              <a:xfrm flipV="1">
                <a:off x="2621374" y="2276872"/>
                <a:ext cx="0" cy="142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35 CuadroTexto"/>
              <p:cNvSpPr txBox="1"/>
              <p:nvPr/>
            </p:nvSpPr>
            <p:spPr>
              <a:xfrm>
                <a:off x="2375541" y="2276872"/>
                <a:ext cx="501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z</a:t>
                </a:r>
                <a:endParaRPr lang="es-AR" dirty="0"/>
              </a:p>
            </p:txBody>
          </p:sp>
        </p:grpSp>
        <p:sp>
          <p:nvSpPr>
            <p:cNvPr id="121" name="120 CuadroTexto"/>
            <p:cNvSpPr txBox="1"/>
            <p:nvPr/>
          </p:nvSpPr>
          <p:spPr>
            <a:xfrm>
              <a:off x="3889526" y="3045860"/>
              <a:ext cx="661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q(x)</a:t>
              </a:r>
              <a:endParaRPr lang="es-AR" sz="1200" dirty="0"/>
            </a:p>
          </p:txBody>
        </p:sp>
      </p:grpSp>
      <p:sp>
        <p:nvSpPr>
          <p:cNvPr id="122" name="2 Marcador de contenido"/>
          <p:cNvSpPr txBox="1">
            <a:spLocks/>
          </p:cNvSpPr>
          <p:nvPr/>
        </p:nvSpPr>
        <p:spPr>
          <a:xfrm>
            <a:off x="611308" y="4726854"/>
            <a:ext cx="3600400" cy="121637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000" b="1" dirty="0" smtClean="0">
                <a:sym typeface="Symbol"/>
              </a:rPr>
              <a:t>R: Área Diagrama q(x)</a:t>
            </a:r>
          </a:p>
          <a:p>
            <a:pPr marL="402336" lvl="1" indent="0">
              <a:buNone/>
            </a:pPr>
            <a:endParaRPr lang="es-AR" sz="2000" b="1" dirty="0" smtClean="0">
              <a:sym typeface="Symbol"/>
            </a:endParaRPr>
          </a:p>
          <a:p>
            <a:pPr marL="402336" lvl="1" indent="0">
              <a:buNone/>
            </a:pPr>
            <a:r>
              <a:rPr lang="es-AR" sz="2000" b="1" dirty="0" smtClean="0">
                <a:sym typeface="Symbol"/>
              </a:rPr>
              <a:t>Recta Acción: Baricentro</a:t>
            </a: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 flipH="1">
            <a:off x="2707961" y="3542104"/>
            <a:ext cx="45719" cy="518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51 CuadroTexto"/>
          <p:cNvSpPr txBox="1"/>
          <p:nvPr/>
        </p:nvSpPr>
        <p:spPr>
          <a:xfrm>
            <a:off x="2555776" y="4060974"/>
            <a:ext cx="661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dl</a:t>
            </a:r>
            <a:endParaRPr lang="es-A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2 Marcador de contenido"/>
              <p:cNvSpPr txBox="1">
                <a:spLocks/>
              </p:cNvSpPr>
              <p:nvPr/>
            </p:nvSpPr>
            <p:spPr>
              <a:xfrm>
                <a:off x="3781704" y="3841161"/>
                <a:ext cx="5546583" cy="268384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None/>
                </a:pPr>
                <a:r>
                  <a:rPr lang="es-AR" sz="2000" dirty="0" smtClean="0">
                    <a:sym typeface="Symbol"/>
                  </a:rPr>
                  <a:t>Integrando en toda la longitud:</a:t>
                </a:r>
              </a:p>
              <a:p>
                <a:pPr marL="402336" lvl="1" indent="0">
                  <a:buNone/>
                </a:pPr>
                <a:r>
                  <a:rPr lang="es-AR" sz="2000" dirty="0" smtClean="0">
                    <a:sym typeface="Symbol"/>
                  </a:rPr>
                  <a:t>R=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AR" sz="200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AR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0</m:t>
                        </m:r>
                      </m:sub>
                      <m:sup>
                        <m:r>
                          <a:rPr lang="es-AR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𝑙</m:t>
                        </m:r>
                      </m:sup>
                      <m:e>
                        <m:r>
                          <a:rPr lang="es-AR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𝑞</m:t>
                        </m:r>
                        <m:d>
                          <m:dPr>
                            <m:ctrlPr>
                              <a:rPr lang="es-AR" sz="2000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s-AR" sz="2000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s-AR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.</m:t>
                        </m:r>
                        <m:r>
                          <a:rPr lang="es-AR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𝑑𝑥</m:t>
                        </m:r>
                      </m:e>
                    </m:nary>
                  </m:oMath>
                </a14:m>
                <a:endParaRPr lang="es-AR" sz="2000" dirty="0" smtClean="0">
                  <a:sym typeface="Symbol"/>
                </a:endParaRPr>
              </a:p>
              <a:p>
                <a:pPr marL="402336" lvl="1" indent="0">
                  <a:buNone/>
                </a:pPr>
                <a:r>
                  <a:rPr lang="es-AR" sz="2000" dirty="0" smtClean="0">
                    <a:sym typeface="Symbol"/>
                  </a:rPr>
                  <a:t>Definir un punto de la recta de Acción tomamos momentos al origen:</a:t>
                </a:r>
              </a:p>
              <a:p>
                <a:pPr marL="402336" lvl="1" indent="0">
                  <a:buNone/>
                </a:pPr>
                <a:r>
                  <a:rPr lang="es-AR" sz="2000" dirty="0" err="1" smtClean="0">
                    <a:sym typeface="Symbol"/>
                  </a:rPr>
                  <a:t>R.xR</a:t>
                </a:r>
                <a:r>
                  <a:rPr lang="es-AR" sz="2000" dirty="0" smtClean="0">
                    <a:sym typeface="Symbol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0</m:t>
                        </m:r>
                      </m:sub>
                      <m:sup>
                        <m: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𝑙</m:t>
                        </m:r>
                      </m:sup>
                      <m:e>
                        <m: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𝑞</m:t>
                        </m:r>
                        <m:d>
                          <m:dPr>
                            <m:ctrlPr>
                              <a:rPr lang="es-AR" sz="2000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s-AR" sz="2000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s-AR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.</m:t>
                        </m:r>
                        <m:r>
                          <a:rPr lang="es-AR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.</m:t>
                        </m:r>
                        <m: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𝑑𝑥</m:t>
                        </m:r>
                      </m:e>
                    </m:nary>
                  </m:oMath>
                </a14:m>
                <a:endParaRPr lang="es-AR" sz="2000" dirty="0" smtClean="0">
                  <a:sym typeface="Symbol"/>
                </a:endParaRPr>
              </a:p>
              <a:p>
                <a:pPr marL="402336" lvl="1" indent="0">
                  <a:buNone/>
                </a:pPr>
                <a:r>
                  <a:rPr lang="es-AR" sz="2000" dirty="0" err="1" smtClean="0">
                    <a:sym typeface="Symbol"/>
                  </a:rPr>
                  <a:t>xR</a:t>
                </a:r>
                <a:r>
                  <a:rPr lang="es-AR" sz="2000" dirty="0">
                    <a:sym typeface="Symbol"/>
                  </a:rPr>
                  <a:t>= </a:t>
                </a:r>
                <a:r>
                  <a:rPr lang="es-AR" sz="2000" dirty="0" smtClean="0">
                    <a:sym typeface="Symbol"/>
                  </a:rPr>
                  <a:t>(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0</m:t>
                        </m:r>
                      </m:sub>
                      <m:sup>
                        <m: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𝑙</m:t>
                        </m:r>
                      </m:sup>
                      <m:e>
                        <m: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𝑞</m:t>
                        </m:r>
                        <m:d>
                          <m:dPr>
                            <m:ctrlPr>
                              <a:rPr lang="es-AR" sz="2000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s-AR" sz="2000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.</m:t>
                        </m:r>
                        <m: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.</m:t>
                        </m:r>
                        <m: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AR" sz="2000" dirty="0" smtClean="0">
                    <a:sym typeface="Symbol"/>
                  </a:rPr>
                  <a:t>)/</a:t>
                </a:r>
                <a:r>
                  <a:rPr lang="es-AR" sz="20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0</m:t>
                        </m:r>
                      </m:sub>
                      <m:sup>
                        <m: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𝑙</m:t>
                        </m:r>
                      </m:sup>
                      <m:e>
                        <m: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𝑞</m:t>
                        </m:r>
                        <m:d>
                          <m:dPr>
                            <m:ctrlPr>
                              <a:rPr lang="es-AR" sz="2000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s-AR" sz="2000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.</m:t>
                        </m:r>
                        <m: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  <m:t>𝑑𝑥</m:t>
                        </m:r>
                      </m:e>
                    </m:nary>
                  </m:oMath>
                </a14:m>
                <a:endParaRPr lang="es-AR" sz="2000" dirty="0" smtClean="0">
                  <a:sym typeface="Symbol"/>
                </a:endParaRPr>
              </a:p>
              <a:p>
                <a:pPr marL="402336" lvl="1" indent="0">
                  <a:buNone/>
                </a:pPr>
                <a:r>
                  <a:rPr lang="es-AR" sz="2000" dirty="0" smtClean="0">
                    <a:sym typeface="Symbol"/>
                  </a:rPr>
                  <a:t>El baricentro de la </a:t>
                </a:r>
                <a:r>
                  <a:rPr lang="es-AR" sz="2000" dirty="0" err="1" smtClean="0">
                    <a:sym typeface="Symbol"/>
                  </a:rPr>
                  <a:t>funcion</a:t>
                </a:r>
                <a:r>
                  <a:rPr lang="es-AR" sz="2000" dirty="0" smtClean="0">
                    <a:sym typeface="Symbol"/>
                  </a:rPr>
                  <a:t> q(x).</a:t>
                </a:r>
              </a:p>
              <a:p>
                <a:pPr marL="402336" lvl="1" indent="0">
                  <a:buNone/>
                </a:pPr>
                <a:endParaRPr lang="es-AR" sz="20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20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2000" b="1" dirty="0" smtClean="0"/>
              </a:p>
              <a:p>
                <a:pPr marL="402336" lvl="1" indent="0">
                  <a:buNone/>
                </a:pPr>
                <a:endParaRPr lang="es-AR" sz="2000" dirty="0">
                  <a:ea typeface="Cambria Math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2000" dirty="0" smtClean="0"/>
              </a:p>
              <a:p>
                <a:pPr marL="402336" lvl="1" indent="0">
                  <a:buFont typeface="Verdana"/>
                  <a:buNone/>
                </a:pPr>
                <a:endParaRPr lang="es-AR" sz="2000" dirty="0" smtClean="0"/>
              </a:p>
              <a:p>
                <a:pPr marL="402336" lvl="1" indent="0">
                  <a:buFont typeface="Verdana"/>
                  <a:buNone/>
                </a:pPr>
                <a:endParaRPr lang="es-AR" sz="2000" dirty="0" smtClean="0"/>
              </a:p>
              <a:p>
                <a:pPr marL="402336" lvl="1" indent="0">
                  <a:buFont typeface="Verdana"/>
                  <a:buNone/>
                </a:pPr>
                <a:endParaRPr lang="es-AR" sz="2000" dirty="0" smtClean="0"/>
              </a:p>
              <a:p>
                <a:pPr marL="402336" lvl="1" indent="0">
                  <a:buFont typeface="Verdana"/>
                  <a:buNone/>
                </a:pPr>
                <a:endParaRPr lang="es-AR" sz="2000" dirty="0" smtClean="0"/>
              </a:p>
              <a:p>
                <a:pPr marL="402336" lvl="1" indent="0">
                  <a:buFont typeface="Verdana"/>
                  <a:buNone/>
                </a:pPr>
                <a:endParaRPr lang="es-AR" sz="2000" dirty="0"/>
              </a:p>
            </p:txBody>
          </p:sp>
        </mc:Choice>
        <mc:Fallback xmlns="">
          <p:sp>
            <p:nvSpPr>
              <p:cNvPr id="53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704" y="3841161"/>
                <a:ext cx="5546583" cy="2683846"/>
              </a:xfrm>
              <a:prstGeom prst="rect">
                <a:avLst/>
              </a:prstGeom>
              <a:blipFill>
                <a:blip r:embed="rId2"/>
                <a:stretch>
                  <a:fillRect t="-1136" b="-14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9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Resultante Fuerza Distribuida Lineal</a:t>
            </a:r>
            <a:endParaRPr lang="es-AR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4067944" y="1748832"/>
            <a:ext cx="4536504" cy="153637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/>
              <a:t>Carga Uniforme</a:t>
            </a:r>
          </a:p>
          <a:p>
            <a:pPr marL="402336" lvl="1" indent="0">
              <a:buNone/>
            </a:pPr>
            <a:r>
              <a:rPr lang="es-AR" sz="1800" dirty="0" smtClean="0"/>
              <a:t>q(x) = q</a:t>
            </a:r>
          </a:p>
          <a:p>
            <a:pPr marL="402336" lvl="1" indent="0">
              <a:buNone/>
            </a:pPr>
            <a:r>
              <a:rPr lang="es-AR" sz="1800" dirty="0" smtClean="0"/>
              <a:t>Resultante:      R= </a:t>
            </a:r>
            <a:r>
              <a:rPr lang="es-AR" sz="1800" dirty="0" err="1" smtClean="0"/>
              <a:t>q.l</a:t>
            </a:r>
            <a:endParaRPr lang="es-AR" sz="1800" dirty="0" smtClean="0"/>
          </a:p>
          <a:p>
            <a:pPr marL="402336" lvl="1" indent="0">
              <a:buNone/>
            </a:pPr>
            <a:r>
              <a:rPr lang="es-AR" sz="1800" dirty="0" smtClean="0"/>
              <a:t>Recta </a:t>
            </a:r>
            <a:r>
              <a:rPr lang="es-AR" sz="1800" dirty="0" err="1" smtClean="0"/>
              <a:t>Accion</a:t>
            </a:r>
            <a:r>
              <a:rPr lang="es-AR" sz="1800" dirty="0" smtClean="0"/>
              <a:t>:   </a:t>
            </a:r>
            <a:r>
              <a:rPr lang="es-AR" sz="1800" dirty="0" err="1" smtClean="0">
                <a:sym typeface="Symbol"/>
              </a:rPr>
              <a:t>x</a:t>
            </a:r>
            <a:r>
              <a:rPr lang="es-AR" sz="1100" dirty="0" err="1" smtClean="0">
                <a:sym typeface="Symbol"/>
              </a:rPr>
              <a:t>R</a:t>
            </a:r>
            <a:r>
              <a:rPr lang="es-AR" sz="1800" dirty="0" smtClean="0"/>
              <a:t> = l/2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pSp>
        <p:nvGrpSpPr>
          <p:cNvPr id="69" name="68 Grupo"/>
          <p:cNvGrpSpPr/>
          <p:nvPr/>
        </p:nvGrpSpPr>
        <p:grpSpPr>
          <a:xfrm>
            <a:off x="1374419" y="1822467"/>
            <a:ext cx="2635776" cy="1638227"/>
            <a:chOff x="2375541" y="2276872"/>
            <a:chExt cx="1744380" cy="1429903"/>
          </a:xfrm>
        </p:grpSpPr>
        <p:sp>
          <p:nvSpPr>
            <p:cNvPr id="32" name="31 CuadroTexto"/>
            <p:cNvSpPr txBox="1"/>
            <p:nvPr/>
          </p:nvSpPr>
          <p:spPr>
            <a:xfrm>
              <a:off x="3750102" y="3337443"/>
              <a:ext cx="369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x</a:t>
              </a:r>
              <a:endParaRPr lang="es-AR" dirty="0"/>
            </a:p>
          </p:txBody>
        </p:sp>
        <p:cxnSp>
          <p:nvCxnSpPr>
            <p:cNvPr id="33" name="32 Conector recto de flecha"/>
            <p:cNvCxnSpPr/>
            <p:nvPr/>
          </p:nvCxnSpPr>
          <p:spPr>
            <a:xfrm>
              <a:off x="2626274" y="3706775"/>
              <a:ext cx="1403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 de flecha"/>
            <p:cNvCxnSpPr/>
            <p:nvPr/>
          </p:nvCxnSpPr>
          <p:spPr>
            <a:xfrm flipV="1">
              <a:off x="2621374" y="2276872"/>
              <a:ext cx="0" cy="14235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35 CuadroTexto"/>
            <p:cNvSpPr txBox="1"/>
            <p:nvPr/>
          </p:nvSpPr>
          <p:spPr>
            <a:xfrm>
              <a:off x="2375541" y="2276872"/>
              <a:ext cx="501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z</a:t>
              </a:r>
              <a:endParaRPr lang="es-AR" dirty="0"/>
            </a:p>
          </p:txBody>
        </p:sp>
      </p:grpSp>
      <p:sp>
        <p:nvSpPr>
          <p:cNvPr id="5" name="4 Rectángulo"/>
          <p:cNvSpPr/>
          <p:nvPr/>
        </p:nvSpPr>
        <p:spPr>
          <a:xfrm>
            <a:off x="1745875" y="2893464"/>
            <a:ext cx="1601989" cy="559965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CuadroTexto"/>
          <p:cNvSpPr txBox="1"/>
          <p:nvPr/>
        </p:nvSpPr>
        <p:spPr>
          <a:xfrm>
            <a:off x="2276938" y="2484800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  <a:endParaRPr lang="es-AR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300386" y="3464858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</a:t>
            </a:r>
            <a:endParaRPr lang="es-AR" dirty="0"/>
          </a:p>
        </p:txBody>
      </p:sp>
      <p:grpSp>
        <p:nvGrpSpPr>
          <p:cNvPr id="28" name="27 Grupo"/>
          <p:cNvGrpSpPr/>
          <p:nvPr/>
        </p:nvGrpSpPr>
        <p:grpSpPr>
          <a:xfrm>
            <a:off x="1410994" y="3456782"/>
            <a:ext cx="2635776" cy="1638227"/>
            <a:chOff x="2375541" y="2276872"/>
            <a:chExt cx="1744380" cy="1429903"/>
          </a:xfrm>
        </p:grpSpPr>
        <p:sp>
          <p:nvSpPr>
            <p:cNvPr id="29" name="28 CuadroTexto"/>
            <p:cNvSpPr txBox="1"/>
            <p:nvPr/>
          </p:nvSpPr>
          <p:spPr>
            <a:xfrm>
              <a:off x="3750102" y="3337443"/>
              <a:ext cx="369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x</a:t>
              </a:r>
              <a:endParaRPr lang="es-AR" dirty="0"/>
            </a:p>
          </p:txBody>
        </p:sp>
        <p:cxnSp>
          <p:nvCxnSpPr>
            <p:cNvPr id="30" name="29 Conector recto de flecha"/>
            <p:cNvCxnSpPr/>
            <p:nvPr/>
          </p:nvCxnSpPr>
          <p:spPr>
            <a:xfrm>
              <a:off x="2626274" y="3706775"/>
              <a:ext cx="1403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/>
            <p:nvPr/>
          </p:nvCxnSpPr>
          <p:spPr>
            <a:xfrm flipV="1">
              <a:off x="2621374" y="2276872"/>
              <a:ext cx="0" cy="14235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33 CuadroTexto"/>
            <p:cNvSpPr txBox="1"/>
            <p:nvPr/>
          </p:nvSpPr>
          <p:spPr>
            <a:xfrm>
              <a:off x="2375541" y="2276872"/>
              <a:ext cx="501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z</a:t>
              </a:r>
              <a:endParaRPr lang="es-AR" dirty="0"/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2132142" y="5079609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</a:t>
            </a:r>
            <a:endParaRPr lang="es-AR" dirty="0"/>
          </a:p>
        </p:txBody>
      </p:sp>
      <p:sp>
        <p:nvSpPr>
          <p:cNvPr id="6" name="5 Triángulo rectángulo"/>
          <p:cNvSpPr/>
          <p:nvPr/>
        </p:nvSpPr>
        <p:spPr>
          <a:xfrm>
            <a:off x="1773373" y="4264128"/>
            <a:ext cx="1358468" cy="815481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2 Marcador de contenido"/>
          <p:cNvSpPr txBox="1">
            <a:spLocks/>
          </p:cNvSpPr>
          <p:nvPr/>
        </p:nvSpPr>
        <p:spPr>
          <a:xfrm>
            <a:off x="4211196" y="3735360"/>
            <a:ext cx="4536504" cy="153637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/>
              <a:t>Carga Uniforme</a:t>
            </a:r>
          </a:p>
          <a:p>
            <a:pPr marL="402336" lvl="1" indent="0">
              <a:buNone/>
            </a:pPr>
            <a:r>
              <a:rPr lang="es-AR" sz="1800" dirty="0" smtClean="0"/>
              <a:t>q(x) = </a:t>
            </a:r>
            <a:r>
              <a:rPr lang="es-AR" sz="1800" dirty="0" err="1" smtClean="0"/>
              <a:t>q.x</a:t>
            </a:r>
            <a:r>
              <a:rPr lang="es-AR" sz="1800" dirty="0"/>
              <a:t>.</a:t>
            </a:r>
            <a:r>
              <a:rPr lang="es-AR" sz="1800" dirty="0" smtClean="0"/>
              <a:t> (-1/L+1)</a:t>
            </a:r>
          </a:p>
          <a:p>
            <a:pPr marL="402336" lvl="1" indent="0">
              <a:buNone/>
            </a:pPr>
            <a:r>
              <a:rPr lang="es-AR" sz="1800" dirty="0" smtClean="0"/>
              <a:t>Resultante:      R= </a:t>
            </a:r>
            <a:r>
              <a:rPr lang="es-AR" sz="1800" dirty="0" err="1" smtClean="0"/>
              <a:t>q.L</a:t>
            </a:r>
            <a:r>
              <a:rPr lang="es-AR" sz="1800" dirty="0" smtClean="0"/>
              <a:t>/2</a:t>
            </a:r>
          </a:p>
          <a:p>
            <a:pPr marL="402336" lvl="1" indent="0">
              <a:buNone/>
            </a:pPr>
            <a:r>
              <a:rPr lang="es-AR" sz="1800" dirty="0" smtClean="0"/>
              <a:t>Recta </a:t>
            </a:r>
            <a:r>
              <a:rPr lang="es-AR" sz="1800" dirty="0" err="1" smtClean="0"/>
              <a:t>Accion</a:t>
            </a:r>
            <a:r>
              <a:rPr lang="es-AR" sz="1800" dirty="0" smtClean="0"/>
              <a:t>:   </a:t>
            </a:r>
            <a:r>
              <a:rPr lang="es-AR" sz="1800" dirty="0" err="1" smtClean="0">
                <a:sym typeface="Symbol"/>
              </a:rPr>
              <a:t>x</a:t>
            </a:r>
            <a:r>
              <a:rPr lang="es-AR" sz="1100" dirty="0" err="1" smtClean="0">
                <a:sym typeface="Symbol"/>
              </a:rPr>
              <a:t>R</a:t>
            </a:r>
            <a:r>
              <a:rPr lang="es-AR" sz="1800" dirty="0" smtClean="0"/>
              <a:t> = L/3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39" name="38 Triángulo rectángulo"/>
          <p:cNvSpPr/>
          <p:nvPr/>
        </p:nvSpPr>
        <p:spPr>
          <a:xfrm flipH="1">
            <a:off x="1841803" y="5706911"/>
            <a:ext cx="1349391" cy="815481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0" name="39 Grupo"/>
          <p:cNvGrpSpPr/>
          <p:nvPr/>
        </p:nvGrpSpPr>
        <p:grpSpPr>
          <a:xfrm>
            <a:off x="1454051" y="5301208"/>
            <a:ext cx="2613894" cy="1215087"/>
            <a:chOff x="2390023" y="2646204"/>
            <a:chExt cx="1729898" cy="1060571"/>
          </a:xfrm>
        </p:grpSpPr>
        <p:sp>
          <p:nvSpPr>
            <p:cNvPr id="42" name="41 CuadroTexto"/>
            <p:cNvSpPr txBox="1"/>
            <p:nvPr/>
          </p:nvSpPr>
          <p:spPr>
            <a:xfrm>
              <a:off x="3750102" y="3337443"/>
              <a:ext cx="369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x</a:t>
              </a:r>
              <a:endParaRPr lang="es-AR" dirty="0"/>
            </a:p>
          </p:txBody>
        </p:sp>
        <p:cxnSp>
          <p:nvCxnSpPr>
            <p:cNvPr id="43" name="42 Conector recto de flecha"/>
            <p:cNvCxnSpPr/>
            <p:nvPr/>
          </p:nvCxnSpPr>
          <p:spPr>
            <a:xfrm>
              <a:off x="2626274" y="3706775"/>
              <a:ext cx="1403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 de flecha"/>
            <p:cNvCxnSpPr/>
            <p:nvPr/>
          </p:nvCxnSpPr>
          <p:spPr>
            <a:xfrm flipV="1">
              <a:off x="2621374" y="2693597"/>
              <a:ext cx="0" cy="10068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44 CuadroTexto"/>
            <p:cNvSpPr txBox="1"/>
            <p:nvPr/>
          </p:nvSpPr>
          <p:spPr>
            <a:xfrm>
              <a:off x="2390023" y="2646204"/>
              <a:ext cx="501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z</a:t>
              </a:r>
              <a:endParaRPr lang="es-AR" dirty="0"/>
            </a:p>
          </p:txBody>
        </p:sp>
      </p:grpSp>
      <p:sp>
        <p:nvSpPr>
          <p:cNvPr id="46" name="45 CuadroTexto"/>
          <p:cNvSpPr txBox="1"/>
          <p:nvPr/>
        </p:nvSpPr>
        <p:spPr>
          <a:xfrm>
            <a:off x="2452607" y="6488668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</a:t>
            </a:r>
            <a:endParaRPr lang="es-AR" dirty="0"/>
          </a:p>
        </p:txBody>
      </p:sp>
      <p:sp>
        <p:nvSpPr>
          <p:cNvPr id="47" name="2 Marcador de contenido"/>
          <p:cNvSpPr txBox="1">
            <a:spLocks/>
          </p:cNvSpPr>
          <p:nvPr/>
        </p:nvSpPr>
        <p:spPr>
          <a:xfrm>
            <a:off x="4397184" y="5307523"/>
            <a:ext cx="4536504" cy="153637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/>
              <a:t>Carga Uniforme</a:t>
            </a:r>
          </a:p>
          <a:p>
            <a:pPr marL="402336" lvl="1" indent="0">
              <a:buNone/>
            </a:pPr>
            <a:r>
              <a:rPr lang="es-AR" sz="1800" dirty="0" smtClean="0"/>
              <a:t>q(x) = </a:t>
            </a:r>
            <a:r>
              <a:rPr lang="es-AR" sz="1800" dirty="0" err="1" smtClean="0"/>
              <a:t>q.x</a:t>
            </a:r>
            <a:r>
              <a:rPr lang="es-AR" sz="1800" dirty="0" smtClean="0"/>
              <a:t>/L</a:t>
            </a:r>
          </a:p>
          <a:p>
            <a:pPr marL="402336" lvl="1" indent="0">
              <a:buNone/>
            </a:pPr>
            <a:r>
              <a:rPr lang="es-AR" sz="1800" dirty="0" smtClean="0"/>
              <a:t>Resultante:      R= </a:t>
            </a:r>
            <a:r>
              <a:rPr lang="es-AR" sz="1800" dirty="0" err="1" smtClean="0"/>
              <a:t>q.L</a:t>
            </a:r>
            <a:r>
              <a:rPr lang="es-AR" sz="1800" dirty="0" smtClean="0"/>
              <a:t>/2</a:t>
            </a:r>
          </a:p>
          <a:p>
            <a:pPr marL="402336" lvl="1" indent="0">
              <a:buNone/>
            </a:pPr>
            <a:r>
              <a:rPr lang="es-AR" sz="1800" dirty="0" smtClean="0"/>
              <a:t>Recta </a:t>
            </a:r>
            <a:r>
              <a:rPr lang="es-AR" sz="1800" dirty="0" err="1" smtClean="0"/>
              <a:t>Accion</a:t>
            </a:r>
            <a:r>
              <a:rPr lang="es-AR" sz="1800" dirty="0" smtClean="0"/>
              <a:t>:   </a:t>
            </a:r>
            <a:r>
              <a:rPr lang="es-AR" sz="1800" dirty="0" err="1" smtClean="0">
                <a:sym typeface="Symbol"/>
              </a:rPr>
              <a:t>x</a:t>
            </a:r>
            <a:r>
              <a:rPr lang="es-AR" sz="1100" dirty="0" err="1" smtClean="0">
                <a:sym typeface="Symbol"/>
              </a:rPr>
              <a:t>R</a:t>
            </a:r>
            <a:r>
              <a:rPr lang="es-AR" sz="1800" dirty="0" smtClean="0"/>
              <a:t> = 2.L/3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2297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 animBg="1"/>
      <p:bldP spid="38" grpId="0"/>
      <p:bldP spid="39" grpId="0" animBg="1"/>
      <p:bldP spid="46" grpId="0"/>
      <p:bldP spid="4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4854</TotalTime>
  <Words>1161</Words>
  <Application>Microsoft Office PowerPoint</Application>
  <PresentationFormat>Presentación en pantalla (4:3)</PresentationFormat>
  <Paragraphs>407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 Math</vt:lpstr>
      <vt:lpstr>Gill Sans MT</vt:lpstr>
      <vt:lpstr>Symap</vt:lpstr>
      <vt:lpstr>Symbol</vt:lpstr>
      <vt:lpstr>Verdana</vt:lpstr>
      <vt:lpstr>Wingdings</vt:lpstr>
      <vt:lpstr>Wingdings 2</vt:lpstr>
      <vt:lpstr>Solsticio</vt:lpstr>
      <vt:lpstr>ESTATICA Y RESISTENCIA DE LOS MATERIALES</vt:lpstr>
      <vt:lpstr>ESTATICA:  Estudio del Equilibrio de los Cuerpos  RESISTENCIA DE LOS MATERIALES: Comportamiento de los cuerpos ante los Esfuerzos</vt:lpstr>
      <vt:lpstr>HIPOTESIS ADOPTADAS</vt:lpstr>
      <vt:lpstr>ESTATICA</vt:lpstr>
      <vt:lpstr>FUERZAS DISTRIBUIDAS</vt:lpstr>
      <vt:lpstr>FUERZAS DISTRIBUIDAS</vt:lpstr>
      <vt:lpstr>FUERZAS DISTRIBUIDAS</vt:lpstr>
      <vt:lpstr>FUERZAS DISTRIBUIDAS</vt:lpstr>
      <vt:lpstr>FUERZAS DISTRIBUIDAS</vt:lpstr>
      <vt:lpstr>FUERZAS DISTRIBUIDAS</vt:lpstr>
      <vt:lpstr>FUERZAS DISTRIBUIDAS</vt:lpstr>
      <vt:lpstr>FUERZAS DISTRIBUIDAS</vt:lpstr>
      <vt:lpstr>FUERZAS DISTRIBUIDAS</vt:lpstr>
      <vt:lpstr>FUERZAS DISTRIBUIDAS</vt:lpstr>
      <vt:lpstr>FUERZAS DISTRIBUIDAS</vt:lpstr>
      <vt:lpstr>FUERZAS DISTRIBUIDAS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ESTATICA Y RESISTENCIA DE LOS MATERIALES</dc:title>
  <dc:creator>Usuario de Windows</dc:creator>
  <cp:lastModifiedBy>USUARIO</cp:lastModifiedBy>
  <cp:revision>129</cp:revision>
  <dcterms:created xsi:type="dcterms:W3CDTF">2020-04-01T20:52:22Z</dcterms:created>
  <dcterms:modified xsi:type="dcterms:W3CDTF">2025-08-26T23:51:55Z</dcterms:modified>
</cp:coreProperties>
</file>