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71" r:id="rId15"/>
    <p:sldId id="272" r:id="rId16"/>
    <p:sldId id="273" r:id="rId17"/>
    <p:sldId id="274" r:id="rId18"/>
    <p:sldId id="276" r:id="rId19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8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78F8E-CDD4-4B79-A761-368D44CFF3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98A3B61-4021-463B-985C-EB008F489B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36D52F1-FBC5-4EF6-B783-669B8D08F2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ABBB-C996-40CB-B32D-C41EAAE5767B}" type="datetimeFigureOut">
              <a:rPr lang="es-AR" smtClean="0"/>
              <a:t>9/6/2020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A18FF2-210D-4B97-B743-F1FD41084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FE9B6DF-E736-4E7F-8DFE-582891767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A329-15AA-4804-8B3F-E9569700AF0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10864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73A76D-19A6-4E55-9DE9-C922C5081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6131C8A4-13CD-4BC4-9F1B-A7A4F9737D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634C34C-8BDA-4AE7-A917-125A593BE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ABBB-C996-40CB-B32D-C41EAAE5767B}" type="datetimeFigureOut">
              <a:rPr lang="es-AR" smtClean="0"/>
              <a:t>9/6/2020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A42A13-73F6-4B76-90E0-FD692E2E4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FE3EAB8-9B28-4C4B-A62A-187AFB73B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A329-15AA-4804-8B3F-E9569700AF0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36673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63F2E68-02BC-4D4C-ABD8-DAEBCFB245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9016B1A-F53A-45C6-8813-89D40E6D7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0CC344-8CA5-4D55-9808-A1B6E855E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ABBB-C996-40CB-B32D-C41EAAE5767B}" type="datetimeFigureOut">
              <a:rPr lang="es-AR" smtClean="0"/>
              <a:t>9/6/2020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E66E9A6-BEB8-408A-86BB-0E8EA7786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F6F64F-FCE9-40A8-8FAA-878A64B30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A329-15AA-4804-8B3F-E9569700AF0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70741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D7A254-5BFD-4A12-9650-981807B124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A169FB0-B052-4E84-B43C-0E729F17D8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9A02DE8-7309-4FA7-A4CC-35186F0D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ABBB-C996-40CB-B32D-C41EAAE5767B}" type="datetimeFigureOut">
              <a:rPr lang="es-AR" smtClean="0"/>
              <a:t>9/6/2020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C0AEEAB-B8FE-46AC-AFD8-C009BB29A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A7FB47-31D0-4C00-8598-3DF10FAD4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A329-15AA-4804-8B3F-E9569700AF0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27075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F304EC-C982-4565-93BD-C06D9CAE89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148DA6F-1613-4D02-8AA4-0547AB95CB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F06E49E-AD21-4CD6-AB2C-386A412E16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ABBB-C996-40CB-B32D-C41EAAE5767B}" type="datetimeFigureOut">
              <a:rPr lang="es-AR" smtClean="0"/>
              <a:t>9/6/2020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18F1D6-4F3D-430D-8C0F-9468C71A45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CB555F5-4E31-43E3-973B-9C3DEEF22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A329-15AA-4804-8B3F-E9569700AF0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532446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FA8004-E213-4898-B368-8DB7A91C7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139AF7-27F6-4725-B9DC-F0983F5362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F96D49B-E597-4EA6-B7F0-D146BB43B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3FEECB-955B-471B-AC1D-4782A78AA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ABBB-C996-40CB-B32D-C41EAAE5767B}" type="datetimeFigureOut">
              <a:rPr lang="es-AR" smtClean="0"/>
              <a:t>9/6/2020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2CD49B-A44A-4BE1-9157-E46D0D20CE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1C4C4A9-BE56-4F03-87BD-67BBCF03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A329-15AA-4804-8B3F-E9569700AF0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478599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FF6BE3-5E12-457B-A96E-A609AD223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0E84F5F-5F0E-4414-B4B9-18631E6565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B6EBD17-7BDA-43A3-AD97-6D425B1C7C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757CAF0-88C0-430F-8116-F8190172CE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63D7636-B072-49BC-A886-17F26AD1EF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445F2C6-C159-4867-B05F-714D0A63F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ABBB-C996-40CB-B32D-C41EAAE5767B}" type="datetimeFigureOut">
              <a:rPr lang="es-AR" smtClean="0"/>
              <a:t>9/6/2020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2B05442-514D-4443-B72D-AE8606C8E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DCD97E3F-B3DD-4EDD-B3AB-4152EEDD0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A329-15AA-4804-8B3F-E9569700AF0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05201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D8CEDF-3FBF-406C-8535-D36043DCF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832D62-501D-4B29-89A9-429EA2DAA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ABBB-C996-40CB-B32D-C41EAAE5767B}" type="datetimeFigureOut">
              <a:rPr lang="es-AR" smtClean="0"/>
              <a:t>9/6/2020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AA5BC9E-3545-4E93-B70A-0867E1D33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9A45BEF-D180-4DD6-BB34-6543E23ED6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A329-15AA-4804-8B3F-E9569700AF0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44566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BE340C95-8AD2-431D-A3C7-22F1B08B9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ABBB-C996-40CB-B32D-C41EAAE5767B}" type="datetimeFigureOut">
              <a:rPr lang="es-AR" smtClean="0"/>
              <a:t>9/6/2020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7FFEDDE-E775-4823-B944-9B646B1366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D6449CE-CF5F-4CAB-9809-3DE3B829B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A329-15AA-4804-8B3F-E9569700AF0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90903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0B96D3-0903-4981-944F-35E55927B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68829C6-5547-4A59-8D0F-887F9E4E4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2744F87-2B5B-4A73-86F9-0D151D301C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B7BBA7F-D875-4EEE-B239-974C3749F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ABBB-C996-40CB-B32D-C41EAAE5767B}" type="datetimeFigureOut">
              <a:rPr lang="es-AR" smtClean="0"/>
              <a:t>9/6/2020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3D348EB-8175-44EE-8CAE-A9ADC3CDA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C5CE6F2-CD3D-457C-A29C-57E23EB05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A329-15AA-4804-8B3F-E9569700AF0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572257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65E095-7E8C-415C-A6E1-7D48A17E8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D382897-C0DA-44E3-BBA7-4712853593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CBCD565-C6B0-43D7-9B67-D123D0628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78128D4-E7EC-48FA-8FB8-814BF0E079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DABBB-C996-40CB-B32D-C41EAAE5767B}" type="datetimeFigureOut">
              <a:rPr lang="es-AR" smtClean="0"/>
              <a:t>9/6/2020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94D012-EBB5-4E7D-8BA7-8F6DF04FF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7B68993-1906-4782-8716-AC7FB1AE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55A329-15AA-4804-8B3F-E9569700AF0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77869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24EA9A9-8997-4E14-BFD6-0D16294F2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0E8C609-7890-4831-8821-EFDF2BC22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EDBFC9B-2920-4D7A-8BAE-564C14B0A0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ADABBB-C996-40CB-B32D-C41EAAE5767B}" type="datetimeFigureOut">
              <a:rPr lang="es-AR" smtClean="0"/>
              <a:t>9/6/2020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A3A3C82-656A-41B3-B1F8-51107D8F9C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96066E-7833-48D5-A1A9-4A31C2448A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55A329-15AA-4804-8B3F-E9569700AF0E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293863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e.com/digital/sites/default/files/download_assets/Predix-Essentials-from-GE-Digital-datasheet.pdf" TargetMode="Externa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hyperlink" Target="https://www.ge.com/digital/iiot-platform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hyperlink" Target="https://siemens.mindsphere.io/en/about/for-developers" TargetMode="Externa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new.siemens.com/es/es/productos/software/mindsphere.htm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2213846314000236" TargetMode="External"/><Relationship Id="rId7" Type="http://schemas.openxmlformats.org/officeDocument/2006/relationships/hyperlink" Target="http://www.sciencedirect.com/science/article/pii/S2212827114000900" TargetMode="External"/><Relationship Id="rId2" Type="http://schemas.openxmlformats.org/officeDocument/2006/relationships/hyperlink" Target="http://www.sciencedirect.com/science/article/pii/S221384631400025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iencedirect.com/science/article/pii/S2212827114000870" TargetMode="External"/><Relationship Id="rId5" Type="http://schemas.openxmlformats.org/officeDocument/2006/relationships/hyperlink" Target="http://www.sciencedirect.com/science/article/pii/S2212827114000869" TargetMode="External"/><Relationship Id="rId4" Type="http://schemas.openxmlformats.org/officeDocument/2006/relationships/hyperlink" Target="http://www.sciencedirect.com/science/article/pii/S2212827114000857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ciencedirect.com/science/article/pii/S2213846315000176" TargetMode="External"/><Relationship Id="rId3" Type="http://schemas.openxmlformats.org/officeDocument/2006/relationships/hyperlink" Target="http://www.sciencedirect.com/science/article/pii/S2212827114010798" TargetMode="External"/><Relationship Id="rId7" Type="http://schemas.openxmlformats.org/officeDocument/2006/relationships/hyperlink" Target="http://www.sciencedirect.com/science/article/pii/S221384631400025X" TargetMode="External"/><Relationship Id="rId2" Type="http://schemas.openxmlformats.org/officeDocument/2006/relationships/hyperlink" Target="http://www.sciencedirect.com/science/article/pii/S2212827114000912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ciencedirect.com/science/article/pii/S2213846314000066" TargetMode="External"/><Relationship Id="rId5" Type="http://schemas.openxmlformats.org/officeDocument/2006/relationships/hyperlink" Target="http://www.sciencedirect.com/science/article/pii/S2213846313000187" TargetMode="External"/><Relationship Id="rId4" Type="http://schemas.openxmlformats.org/officeDocument/2006/relationships/hyperlink" Target="http://www.sciencedirect.com/science/article/pii/S221282711401035X" TargetMode="External"/><Relationship Id="rId9" Type="http://schemas.openxmlformats.org/officeDocument/2006/relationships/hyperlink" Target="http://www.sciencedirect.com/science/article/pii/S2213846315000139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article/pii/S2213846315000218" TargetMode="External"/><Relationship Id="rId2" Type="http://schemas.openxmlformats.org/officeDocument/2006/relationships/hyperlink" Target="http://www.sciencedirect.com/science/article/pii/S221384631500022X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sciencedirect.com/science/article/pii/S2212827113003193" TargetMode="External"/><Relationship Id="rId4" Type="http://schemas.openxmlformats.org/officeDocument/2006/relationships/hyperlink" Target="http://www.sciencedirect.com/science/article/pii/S2213846314000030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0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321732"/>
            <a:ext cx="7058307" cy="1964266"/>
          </a:xfrm>
          <a:prstGeom prst="rect">
            <a:avLst/>
          </a:prstGeom>
          <a:solidFill>
            <a:srgbClr val="1E3C5E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3246762-AFD3-4081-A622-3E4F5C5B31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4256" y="491260"/>
            <a:ext cx="6594189" cy="162521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sz="3100" dirty="0" err="1">
                <a:solidFill>
                  <a:srgbClr val="FFFFFF"/>
                </a:solidFill>
              </a:rPr>
              <a:t>Manufactura</a:t>
            </a:r>
            <a:r>
              <a:rPr lang="en-US" sz="3100" dirty="0">
                <a:solidFill>
                  <a:srgbClr val="FFFFFF"/>
                </a:solidFill>
              </a:rPr>
              <a:t> </a:t>
            </a:r>
            <a:r>
              <a:rPr lang="en-US" sz="3100" dirty="0" err="1">
                <a:solidFill>
                  <a:srgbClr val="FFFFFF"/>
                </a:solidFill>
              </a:rPr>
              <a:t>Integrada</a:t>
            </a:r>
            <a:r>
              <a:rPr lang="en-US" sz="3100" dirty="0">
                <a:solidFill>
                  <a:srgbClr val="FFFFFF"/>
                </a:solidFill>
              </a:rPr>
              <a:t> por</a:t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 err="1">
                <a:solidFill>
                  <a:srgbClr val="FFFFFF"/>
                </a:solidFill>
              </a:rPr>
              <a:t>Computadora</a:t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CIM I (7565)</a:t>
            </a:r>
            <a:br>
              <a:rPr lang="en-US" sz="3100" dirty="0">
                <a:solidFill>
                  <a:srgbClr val="FFFFFF"/>
                </a:solidFill>
              </a:rPr>
            </a:br>
            <a:r>
              <a:rPr lang="en-US" sz="3100" dirty="0">
                <a:solidFill>
                  <a:srgbClr val="FFFFFF"/>
                </a:solidFill>
              </a:rPr>
              <a:t>2020</a:t>
            </a:r>
            <a:endParaRPr lang="en-US" sz="4400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B29D42-D973-42F6-ACCF-B98FC8421A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40" r="1" b="3458"/>
          <a:stretch/>
        </p:blipFill>
        <p:spPr>
          <a:xfrm>
            <a:off x="327547" y="2454903"/>
            <a:ext cx="7058306" cy="4080254"/>
          </a:xfrm>
          <a:prstGeom prst="rect">
            <a:avLst/>
          </a:prstGeom>
        </p:spPr>
      </p:pic>
      <p:sp>
        <p:nvSpPr>
          <p:cNvPr id="38" name="Rectangle 32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6975" y="321732"/>
            <a:ext cx="4313293" cy="6214534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3CC56AF-862E-4C15-B9C4-AA6441AB03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29319" y="917725"/>
            <a:ext cx="3424739" cy="4852362"/>
          </a:xfrm>
        </p:spPr>
        <p:txBody>
          <a:bodyPr vert="horz" lIns="91440" tIns="45720" rIns="91440" bIns="45720" rtlCol="0" anchor="ctr">
            <a:normAutofit fontScale="85000" lnSpcReduction="20000"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algn="l"/>
            <a:r>
              <a:rPr lang="en-US" sz="4700" dirty="0">
                <a:solidFill>
                  <a:srgbClr val="FFFFFF"/>
                </a:solidFill>
              </a:rPr>
              <a:t>INDUSTRIA 4.0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FF"/>
              </a:solidFill>
            </a:endParaRPr>
          </a:p>
          <a:p>
            <a:pPr algn="l"/>
            <a:endParaRPr lang="en-US" sz="1100" dirty="0">
              <a:solidFill>
                <a:srgbClr val="FFFFFF"/>
              </a:solidFill>
            </a:endParaRPr>
          </a:p>
          <a:p>
            <a:pPr algn="l"/>
            <a:endParaRPr lang="en-US" sz="1100" dirty="0">
              <a:solidFill>
                <a:srgbClr val="FFFFFF"/>
              </a:solidFill>
            </a:endParaRPr>
          </a:p>
          <a:p>
            <a:pPr algn="l"/>
            <a:endParaRPr lang="en-US" sz="1100" dirty="0">
              <a:solidFill>
                <a:srgbClr val="FFFFFF"/>
              </a:solidFill>
            </a:endParaRPr>
          </a:p>
          <a:p>
            <a:pPr algn="l"/>
            <a:endParaRPr lang="en-US" sz="1100" dirty="0">
              <a:solidFill>
                <a:srgbClr val="FFFFFF"/>
              </a:solidFill>
            </a:endParaRPr>
          </a:p>
          <a:p>
            <a:pPr algn="l"/>
            <a:endParaRPr lang="en-US" sz="1100" dirty="0">
              <a:solidFill>
                <a:srgbClr val="FFFFFF"/>
              </a:solidFill>
            </a:endParaRPr>
          </a:p>
          <a:p>
            <a:pPr algn="l"/>
            <a:endParaRPr lang="en-US" sz="1100" dirty="0">
              <a:solidFill>
                <a:srgbClr val="FFFFFF"/>
              </a:solidFill>
            </a:endParaRPr>
          </a:p>
          <a:p>
            <a:pPr algn="l"/>
            <a:endParaRPr lang="en-US" sz="1100" dirty="0">
              <a:solidFill>
                <a:srgbClr val="FFFFFF"/>
              </a:solidFill>
            </a:endParaRPr>
          </a:p>
          <a:p>
            <a:pPr algn="l"/>
            <a:r>
              <a:rPr lang="en-US" sz="1100" dirty="0">
                <a:solidFill>
                  <a:srgbClr val="FFFFFF"/>
                </a:solidFill>
              </a:rPr>
              <a:t>Fuente: </a:t>
            </a:r>
            <a:r>
              <a:rPr lang="en-US" sz="1100" dirty="0" err="1">
                <a:solidFill>
                  <a:srgbClr val="FFFFFF"/>
                </a:solidFill>
              </a:rPr>
              <a:t>Elaboración</a:t>
            </a:r>
            <a:r>
              <a:rPr lang="en-US" sz="1100" dirty="0">
                <a:solidFill>
                  <a:srgbClr val="FFFFFF"/>
                </a:solidFill>
              </a:rPr>
              <a:t> Indra Business Consulting </a:t>
            </a:r>
            <a:r>
              <a:rPr lang="en-US" sz="1100" dirty="0" err="1">
                <a:solidFill>
                  <a:srgbClr val="FFFFFF"/>
                </a:solidFill>
              </a:rPr>
              <a:t>en</a:t>
            </a:r>
            <a:r>
              <a:rPr lang="en-US" sz="1100" dirty="0">
                <a:solidFill>
                  <a:srgbClr val="FFFFFF"/>
                </a:solidFill>
              </a:rPr>
              <a:t> base a </a:t>
            </a:r>
            <a:r>
              <a:rPr lang="en-US" sz="1100" dirty="0" err="1">
                <a:solidFill>
                  <a:srgbClr val="FFFFFF"/>
                </a:solidFill>
              </a:rPr>
              <a:t>Zukunftsprojekt,La</a:t>
            </a:r>
            <a:r>
              <a:rPr lang="en-US" sz="1100" dirty="0">
                <a:solidFill>
                  <a:srgbClr val="FFFFFF"/>
                </a:solidFill>
              </a:rPr>
              <a:t> </a:t>
            </a:r>
            <a:r>
              <a:rPr lang="en-US" sz="1100" dirty="0" err="1">
                <a:solidFill>
                  <a:srgbClr val="FFFFFF"/>
                </a:solidFill>
              </a:rPr>
              <a:t>Industria</a:t>
            </a:r>
            <a:r>
              <a:rPr lang="en-US" sz="1100" dirty="0">
                <a:solidFill>
                  <a:srgbClr val="FFFFFF"/>
                </a:solidFill>
              </a:rPr>
              <a:t> 4.0 y el “Internet de las </a:t>
            </a:r>
            <a:r>
              <a:rPr lang="en-US" sz="1100" dirty="0" err="1">
                <a:solidFill>
                  <a:srgbClr val="FFFFFF"/>
                </a:solidFill>
              </a:rPr>
              <a:t>Cosas</a:t>
            </a:r>
            <a:r>
              <a:rPr lang="en-US" sz="1100" dirty="0">
                <a:solidFill>
                  <a:srgbClr val="FFFFFF"/>
                </a:solidFill>
              </a:rPr>
              <a:t>,  Indra</a:t>
            </a:r>
            <a:endParaRPr lang="en-US" sz="20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7582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B20604E-5E25-4B63-92AB-4F2FC3C25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14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Impacto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digital</a:t>
            </a:r>
            <a:b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transformación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digital , </a:t>
            </a: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ejemplos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los </a:t>
            </a: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principales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retos</a:t>
            </a:r>
            <a:b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8AE123D-8CA9-4108-A54F-0B5C7020FC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44623" y="1493021"/>
            <a:ext cx="8474931" cy="4538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309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CF29D9-710F-4132-96A7-D2DB84C23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s-AR" sz="2400" dirty="0" err="1"/>
              <a:t>Predix</a:t>
            </a:r>
            <a:r>
              <a:rPr lang="es-AR" sz="2400" dirty="0"/>
              <a:t> </a:t>
            </a:r>
            <a:r>
              <a:rPr lang="es-AR" sz="2400" dirty="0" err="1"/>
              <a:t>Platform</a:t>
            </a:r>
            <a:r>
              <a:rPr lang="es-AR" sz="2400" dirty="0"/>
              <a:t> GE Digital</a:t>
            </a:r>
            <a:br>
              <a:rPr lang="es-AR" sz="2400" dirty="0"/>
            </a:br>
            <a:r>
              <a:rPr lang="es-ES" sz="2400" dirty="0"/>
              <a:t>Monitoreo de datos industriales y gestión de eventos</a:t>
            </a:r>
            <a:br>
              <a:rPr lang="es-ES" sz="2400" dirty="0"/>
            </a:br>
            <a:r>
              <a:rPr lang="en-US" sz="2400" dirty="0"/>
              <a:t>The Industrial IoT Platform</a:t>
            </a:r>
            <a:br>
              <a:rPr lang="en-US" sz="2400" dirty="0"/>
            </a:br>
            <a:r>
              <a:rPr lang="en-US" sz="2400" dirty="0"/>
              <a:t>Connecting Edge to Cloud, Operator to Analyst</a:t>
            </a:r>
            <a:endParaRPr lang="es-AR" sz="2400" dirty="0"/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AF1BE66A-A0D7-4A6C-B4F8-35FB1F6ABD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65183"/>
            <a:ext cx="10515600" cy="3272222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09B62516-0B31-4186-9B1E-39F2FF8BF5AE}"/>
              </a:ext>
            </a:extLst>
          </p:cNvPr>
          <p:cNvSpPr/>
          <p:nvPr/>
        </p:nvSpPr>
        <p:spPr>
          <a:xfrm>
            <a:off x="140043" y="6354375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AR" sz="1200" dirty="0">
                <a:hlinkClick r:id="rId3"/>
              </a:rPr>
              <a:t>Ver </a:t>
            </a:r>
            <a:r>
              <a:rPr lang="es-AR" sz="1200" dirty="0" err="1">
                <a:hlinkClick r:id="rId3"/>
              </a:rPr>
              <a:t>Platform</a:t>
            </a:r>
            <a:r>
              <a:rPr lang="es-AR" sz="1200" dirty="0">
                <a:hlinkClick r:id="rId3"/>
              </a:rPr>
              <a:t>: https://www.ge.com/digital/iiot-platform</a:t>
            </a:r>
          </a:p>
        </p:txBody>
      </p:sp>
    </p:spTree>
    <p:extLst>
      <p:ext uri="{BB962C8B-B14F-4D97-AF65-F5344CB8AC3E}">
        <p14:creationId xmlns:p14="http://schemas.microsoft.com/office/powerpoint/2010/main" val="610619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174C92-7668-456A-9DD1-EE5AE64F7E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La convergencia de TI y OT 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980C93-5BC8-4666-AD1C-2CB41E102E4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dirty="0"/>
              <a:t>La convergencia de TI (tecnología de información ) y OT (tecnología operativa), está evolucionando.</a:t>
            </a:r>
          </a:p>
          <a:p>
            <a:pPr marL="0" indent="0">
              <a:buNone/>
            </a:pPr>
            <a:r>
              <a:rPr lang="es-ES" dirty="0"/>
              <a:t>La industria 4.0 se materializa al integra más (TI) en las tecnologías de operación.</a:t>
            </a:r>
          </a:p>
          <a:p>
            <a:endParaRPr lang="es-AR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A1F4DEA0-093B-4C61-814B-4B5AAB50AC5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637378" y="4692303"/>
            <a:ext cx="2017242" cy="144232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5D060136-005D-468E-926E-123CC7BEC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1460" y="4692303"/>
            <a:ext cx="2017241" cy="144232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8E2635B6-B829-48FD-BFDC-B5B5273D18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1415" y="1690688"/>
            <a:ext cx="2017241" cy="144232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6CCC5A34-836B-4B6C-81A1-81BC0C807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0801" y="1690688"/>
            <a:ext cx="2017242" cy="144232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9565B6C-7660-4237-8C92-A4945F45A0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2180" y="3191495"/>
            <a:ext cx="2017241" cy="1442328"/>
          </a:xfrm>
          <a:prstGeom prst="rect">
            <a:avLst/>
          </a:prstGeom>
        </p:spPr>
      </p:pic>
      <p:sp>
        <p:nvSpPr>
          <p:cNvPr id="10" name="Rectángulo 9">
            <a:extLst>
              <a:ext uri="{FF2B5EF4-FFF2-40B4-BE49-F238E27FC236}">
                <a16:creationId xmlns:a16="http://schemas.microsoft.com/office/drawing/2014/main" id="{455464E1-C4AC-4D60-A9FB-DEC55709FD43}"/>
              </a:ext>
            </a:extLst>
          </p:cNvPr>
          <p:cNvSpPr/>
          <p:nvPr/>
        </p:nvSpPr>
        <p:spPr>
          <a:xfrm>
            <a:off x="3071807" y="6141453"/>
            <a:ext cx="407335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>
                <a:hlinkClick r:id="rId7"/>
              </a:rPr>
              <a:t>Ver </a:t>
            </a:r>
            <a:r>
              <a:rPr lang="es-AR" dirty="0" err="1">
                <a:hlinkClick r:id="rId7"/>
              </a:rPr>
              <a:t>Predix</a:t>
            </a:r>
            <a:r>
              <a:rPr lang="es-AR" dirty="0">
                <a:hlinkClick r:id="rId7"/>
              </a:rPr>
              <a:t> </a:t>
            </a:r>
            <a:r>
              <a:rPr lang="es-AR" dirty="0" err="1">
                <a:hlinkClick r:id="rId7"/>
              </a:rPr>
              <a:t>Platform</a:t>
            </a:r>
            <a:r>
              <a:rPr lang="es-AR" dirty="0">
                <a:hlinkClick r:id="rId7"/>
              </a:rPr>
              <a:t>:</a:t>
            </a:r>
          </a:p>
          <a:p>
            <a:r>
              <a:rPr lang="es-AR" dirty="0">
                <a:hlinkClick r:id="rId7"/>
              </a:rPr>
              <a:t>https://www.ge.com/digital/iiot-platform</a:t>
            </a:r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627826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8FF7BC-5AA7-4B1F-B4DD-7FFF86D6F7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MindSphere</a:t>
            </a:r>
            <a:br>
              <a:rPr lang="en-US" dirty="0"/>
            </a:br>
            <a:r>
              <a:rPr lang="en-US" dirty="0"/>
              <a:t>The Cloud-based, Open IoT Operating System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60ED88F-C44E-4A3A-BB5C-92730DB5EC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s-ES" sz="2000" dirty="0"/>
          </a:p>
          <a:p>
            <a:r>
              <a:rPr lang="es-ES" sz="2000" dirty="0" err="1"/>
              <a:t>MindSphere</a:t>
            </a:r>
            <a:r>
              <a:rPr lang="es-ES" sz="2000" dirty="0"/>
              <a:t> es el sistema operativo abierto </a:t>
            </a:r>
            <a:r>
              <a:rPr lang="es-ES" sz="2000" dirty="0" err="1"/>
              <a:t>IoT</a:t>
            </a:r>
            <a:r>
              <a:rPr lang="es-ES" sz="2000" dirty="0"/>
              <a:t> basado en la nube de Siemens. </a:t>
            </a:r>
          </a:p>
          <a:p>
            <a:r>
              <a:rPr lang="es-ES" sz="2000" dirty="0"/>
              <a:t>Conecta productos, plantas, sistemas y máquinas, permite aprovechar la generación de  datos con análisis avanzados.</a:t>
            </a:r>
          </a:p>
          <a:p>
            <a:r>
              <a:rPr lang="es-ES" sz="2000" dirty="0"/>
              <a:t> Además, da acceso a un número creciente de aplicaciones y un ecosistema de desarrollo dinámico. </a:t>
            </a:r>
          </a:p>
          <a:p>
            <a:r>
              <a:rPr lang="es-ES" sz="2000" dirty="0" err="1"/>
              <a:t>MindSphere</a:t>
            </a:r>
            <a:r>
              <a:rPr lang="es-ES" sz="2000" dirty="0"/>
              <a:t> funciona con todos los navegadores web.</a:t>
            </a:r>
          </a:p>
          <a:p>
            <a:endParaRPr lang="es-ES" sz="2000" dirty="0"/>
          </a:p>
          <a:p>
            <a:endParaRPr lang="es-ES" sz="2000" dirty="0"/>
          </a:p>
          <a:p>
            <a:endParaRPr lang="es-ES" sz="2000" dirty="0"/>
          </a:p>
          <a:p>
            <a:endParaRPr lang="es-ES" sz="2000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6BCE2A8A-5428-4685-9CD3-F07AD278CB6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96060" y="2219671"/>
            <a:ext cx="5286557" cy="3403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6458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CFFEB4-DFB1-467E-9149-C8457212C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MindSphere</a:t>
            </a:r>
            <a:br>
              <a:rPr lang="en-US" dirty="0"/>
            </a:br>
            <a:r>
              <a:rPr lang="en-US" dirty="0"/>
              <a:t>The Cloud-based, Open IoT</a:t>
            </a:r>
            <a:endParaRPr lang="es-AR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08C4FC-794C-434E-9E4B-00BE9CD112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141537"/>
            <a:ext cx="5573110" cy="435133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sz="2200" dirty="0"/>
              <a:t>Desarrollo de aplicaciones de </a:t>
            </a:r>
            <a:r>
              <a:rPr lang="es-ES" sz="2200" dirty="0" err="1"/>
              <a:t>IoT</a:t>
            </a:r>
            <a:r>
              <a:rPr lang="es-ES" sz="2200" dirty="0"/>
              <a:t>: localmente y en diversos lenguajes  convencionales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200" dirty="0"/>
              <a:t> Ambiente de programación en nube.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200" dirty="0"/>
              <a:t>Administración de Aplicaciones: Registro, prueba e implementación de aplicaciones 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200" dirty="0"/>
              <a:t>Implementación de aplicaciones a clientes,     ventas  a través de </a:t>
            </a:r>
            <a:r>
              <a:rPr lang="es-ES" sz="2200" dirty="0" err="1"/>
              <a:t>MindSphere</a:t>
            </a:r>
            <a:r>
              <a:rPr lang="es-ES" sz="2200" dirty="0"/>
              <a:t> Store</a:t>
            </a:r>
            <a:r>
              <a:rPr lang="es-ES" dirty="0"/>
              <a:t>.</a:t>
            </a:r>
          </a:p>
          <a:p>
            <a:pPr marL="0" indent="0">
              <a:buNone/>
            </a:pPr>
            <a:endParaRPr lang="es-AR" sz="1800" dirty="0"/>
          </a:p>
          <a:p>
            <a:pPr marL="0" indent="0">
              <a:buNone/>
            </a:pPr>
            <a:endParaRPr lang="es-AR" sz="1800" dirty="0"/>
          </a:p>
          <a:p>
            <a:pPr marL="0" indent="0">
              <a:buNone/>
            </a:pPr>
            <a:r>
              <a:rPr lang="es-AR" sz="1800" dirty="0"/>
              <a:t>Ver: </a:t>
            </a:r>
            <a:r>
              <a:rPr lang="es-AR" sz="1800" dirty="0">
                <a:hlinkClick r:id="rId2"/>
              </a:rPr>
              <a:t>https://siemens.mindsphere.io/en/about/for-developers</a:t>
            </a:r>
            <a:endParaRPr lang="es-AR" sz="1800" dirty="0"/>
          </a:p>
          <a:p>
            <a:pPr lvl="1"/>
            <a:endParaRPr lang="es-AR" dirty="0"/>
          </a:p>
          <a:p>
            <a:pPr lvl="1"/>
            <a:endParaRPr lang="es-AR" dirty="0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180E260-035E-4B4F-BE0E-225E00246F4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842235" y="2697600"/>
            <a:ext cx="4435366" cy="2946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155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B0B8DC-F32E-491A-BDC6-A1D70F06F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err="1"/>
              <a:t>Trabajo</a:t>
            </a:r>
            <a:r>
              <a:rPr lang="pt-BR" dirty="0"/>
              <a:t>: Industria 4.0 </a:t>
            </a:r>
            <a:r>
              <a:rPr lang="pt-BR" dirty="0" err="1"/>
              <a:t>en</a:t>
            </a:r>
            <a:r>
              <a:rPr lang="pt-BR" dirty="0"/>
              <a:t> </a:t>
            </a:r>
            <a:r>
              <a:rPr lang="pt-BR" dirty="0" err="1"/>
              <a:t>el</a:t>
            </a:r>
            <a:r>
              <a:rPr lang="pt-BR" dirty="0"/>
              <a:t> Contexto de CIM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AA177B-622A-4E8F-A577-4E05B0C1B3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s-ES" sz="1800" dirty="0"/>
              <a:t>Desarrollar un trabajo de investigación del estado del arte en materia de plataformas de industria 4.0 en particular considerar las plataformas  que se detallan, describir casos de aplicación (ver artículos o proponer el caso ); además  generar un marco comparativo con los modelos presentados en CIM (</a:t>
            </a:r>
            <a:r>
              <a:rPr lang="es-ES" sz="1800" dirty="0" err="1"/>
              <a:t>Cap</a:t>
            </a:r>
            <a:r>
              <a:rPr lang="es-ES" sz="1800" dirty="0"/>
              <a:t> 1,2,3).</a:t>
            </a:r>
          </a:p>
          <a:p>
            <a:r>
              <a:rPr lang="es-ES" sz="1800" dirty="0"/>
              <a:t>Plataformas de industria 4.0 :</a:t>
            </a:r>
          </a:p>
          <a:p>
            <a:pPr lvl="1"/>
            <a:r>
              <a:rPr lang="es-ES" sz="1800" dirty="0"/>
              <a:t>1 </a:t>
            </a:r>
            <a:r>
              <a:rPr lang="es-ES" sz="1800" dirty="0" err="1"/>
              <a:t>Predix</a:t>
            </a:r>
            <a:r>
              <a:rPr lang="es-ES" sz="1800" dirty="0"/>
              <a:t> </a:t>
            </a:r>
            <a:r>
              <a:rPr lang="es-ES" sz="1800" dirty="0" err="1"/>
              <a:t>Platform</a:t>
            </a:r>
            <a:r>
              <a:rPr lang="es-ES" sz="1800" dirty="0"/>
              <a:t> | Industrial Cloud </a:t>
            </a:r>
            <a:r>
              <a:rPr lang="es-ES" sz="1800" dirty="0" err="1"/>
              <a:t>Based</a:t>
            </a:r>
            <a:r>
              <a:rPr lang="es-ES" sz="1800" dirty="0"/>
              <a:t> </a:t>
            </a:r>
            <a:r>
              <a:rPr lang="es-ES" sz="1800" dirty="0" err="1"/>
              <a:t>Platform</a:t>
            </a:r>
            <a:r>
              <a:rPr lang="es-ES" sz="1800" dirty="0"/>
              <a:t> (PaaS) | GE Digital | GE Digital</a:t>
            </a:r>
          </a:p>
          <a:p>
            <a:pPr lvl="1"/>
            <a:r>
              <a:rPr lang="es-ES" sz="1800" dirty="0"/>
              <a:t>https://www.ge.com/digital/iiot-platform</a:t>
            </a:r>
          </a:p>
          <a:p>
            <a:pPr lvl="1"/>
            <a:r>
              <a:rPr lang="es-ES" sz="1800" dirty="0"/>
              <a:t>https://www.predix.io/</a:t>
            </a:r>
          </a:p>
          <a:p>
            <a:r>
              <a:rPr lang="es-ES" sz="1800" dirty="0"/>
              <a:t>2 .Siemens | </a:t>
            </a:r>
            <a:r>
              <a:rPr lang="es-ES" sz="1800" dirty="0" err="1"/>
              <a:t>MindSphere</a:t>
            </a:r>
            <a:endParaRPr lang="es-ES" sz="1800" dirty="0"/>
          </a:p>
          <a:p>
            <a:pPr lvl="1"/>
            <a:r>
              <a:rPr lang="es-ES" sz="1800" dirty="0"/>
              <a:t>https://siemens.mindsphere.io/en</a:t>
            </a:r>
          </a:p>
          <a:p>
            <a:pPr lvl="1"/>
            <a:r>
              <a:rPr lang="es-ES" sz="1800" dirty="0" err="1"/>
              <a:t>MindSphere</a:t>
            </a:r>
            <a:r>
              <a:rPr lang="es-ES" sz="1800" dirty="0"/>
              <a:t>: sistema operativo abierto </a:t>
            </a:r>
            <a:r>
              <a:rPr lang="es-ES" sz="1800" dirty="0" err="1"/>
              <a:t>IoT</a:t>
            </a:r>
            <a:r>
              <a:rPr lang="es-ES" sz="1800" dirty="0"/>
              <a:t> de Siemens, basado en la Nube</a:t>
            </a:r>
          </a:p>
          <a:p>
            <a:pPr lvl="1"/>
            <a:r>
              <a:rPr lang="es-ES" sz="1800" dirty="0">
                <a:hlinkClick r:id="rId2"/>
              </a:rPr>
              <a:t>https://new.siemens.com/es/es/productos/software/mindsphere.htm</a:t>
            </a:r>
            <a:endParaRPr lang="es-ES" sz="1800" dirty="0"/>
          </a:p>
          <a:p>
            <a:pPr lvl="1"/>
            <a:endParaRPr lang="es-AR" sz="1800" dirty="0"/>
          </a:p>
        </p:txBody>
      </p:sp>
    </p:spTree>
    <p:extLst>
      <p:ext uri="{BB962C8B-B14F-4D97-AF65-F5344CB8AC3E}">
        <p14:creationId xmlns:p14="http://schemas.microsoft.com/office/powerpoint/2010/main" val="29720884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D54E72-7902-4A1E-B37F-8FAB7F5FD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Artículos complementarios Industria 4.0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DCE464-4F46-45D1-BAD3-CEEEFB90E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s-AR" sz="1300" dirty="0"/>
              <a:t>A </a:t>
            </a:r>
            <a:r>
              <a:rPr lang="es-AR" sz="1300" dirty="0" err="1"/>
              <a:t>Cyber-Physical</a:t>
            </a:r>
            <a:r>
              <a:rPr lang="es-AR" sz="1300" dirty="0"/>
              <a:t> </a:t>
            </a:r>
            <a:r>
              <a:rPr lang="es-AR" sz="1300" dirty="0" err="1"/>
              <a:t>Systems</a:t>
            </a:r>
            <a:r>
              <a:rPr lang="es-AR" sz="1300" dirty="0"/>
              <a:t> </a:t>
            </a:r>
            <a:r>
              <a:rPr lang="es-AR" sz="1300" dirty="0" err="1"/>
              <a:t>architecture</a:t>
            </a:r>
            <a:r>
              <a:rPr lang="es-AR" sz="1300" dirty="0"/>
              <a:t> </a:t>
            </a:r>
            <a:r>
              <a:rPr lang="es-AR" sz="1300" dirty="0" err="1"/>
              <a:t>for</a:t>
            </a:r>
            <a:r>
              <a:rPr lang="es-AR" sz="1300" dirty="0"/>
              <a:t> </a:t>
            </a:r>
            <a:r>
              <a:rPr lang="es-AR" sz="1300" dirty="0" err="1"/>
              <a:t>Industry</a:t>
            </a:r>
            <a:r>
              <a:rPr lang="es-AR" sz="1300" dirty="0"/>
              <a:t> 4.0-based </a:t>
            </a:r>
            <a:r>
              <a:rPr lang="es-AR" sz="1300" dirty="0" err="1"/>
              <a:t>manufacturing</a:t>
            </a:r>
            <a:r>
              <a:rPr lang="es-AR" sz="1300" dirty="0"/>
              <a:t> </a:t>
            </a:r>
            <a:r>
              <a:rPr lang="es-AR" sz="1300" dirty="0" err="1"/>
              <a:t>systems</a:t>
            </a:r>
            <a:endParaRPr lang="es-AR" sz="1300" dirty="0"/>
          </a:p>
          <a:p>
            <a:pPr marL="0" indent="0">
              <a:buNone/>
            </a:pPr>
            <a:r>
              <a:rPr lang="es-AR" sz="1300" dirty="0">
                <a:hlinkClick r:id="rId2"/>
              </a:rPr>
              <a:t>http://www.sciencedirect.com/science/article/pii/S221384631400025X</a:t>
            </a:r>
            <a:endParaRPr lang="es-AR" sz="1300" dirty="0"/>
          </a:p>
          <a:p>
            <a:r>
              <a:rPr lang="es-AR" sz="1300" dirty="0"/>
              <a:t>A </a:t>
            </a:r>
            <a:r>
              <a:rPr lang="es-AR" sz="1300" dirty="0" err="1"/>
              <a:t>collaborative</a:t>
            </a:r>
            <a:r>
              <a:rPr lang="es-AR" sz="1300" dirty="0"/>
              <a:t> </a:t>
            </a:r>
            <a:r>
              <a:rPr lang="es-AR" sz="1300" dirty="0" err="1"/>
              <a:t>framework</a:t>
            </a:r>
            <a:r>
              <a:rPr lang="es-AR" sz="1300" dirty="0"/>
              <a:t> </a:t>
            </a:r>
            <a:r>
              <a:rPr lang="es-AR" sz="1300" dirty="0" err="1"/>
              <a:t>for</a:t>
            </a:r>
            <a:r>
              <a:rPr lang="es-AR" sz="1300" dirty="0"/>
              <a:t> social media </a:t>
            </a:r>
            <a:r>
              <a:rPr lang="es-AR" sz="1300" dirty="0" err="1"/>
              <a:t>aware</a:t>
            </a:r>
            <a:r>
              <a:rPr lang="es-AR" sz="1300" dirty="0"/>
              <a:t> </a:t>
            </a:r>
            <a:r>
              <a:rPr lang="es-AR" sz="1300" dirty="0" err="1"/>
              <a:t>manufacturingGeorgios</a:t>
            </a:r>
            <a:r>
              <a:rPr lang="es-AR" sz="1300" dirty="0"/>
              <a:t> </a:t>
            </a:r>
            <a:r>
              <a:rPr lang="es-AR" sz="1300" dirty="0" err="1"/>
              <a:t>Andreadis</a:t>
            </a:r>
            <a:r>
              <a:rPr lang="es-AR" sz="1300" dirty="0"/>
              <a:t>, </a:t>
            </a:r>
          </a:p>
          <a:p>
            <a:pPr marL="0" indent="0">
              <a:buNone/>
            </a:pPr>
            <a:r>
              <a:rPr lang="es-AR" sz="1300" dirty="0">
                <a:hlinkClick r:id="rId3"/>
              </a:rPr>
              <a:t>http://www.sciencedirect.com/science/article/pii/S2213846314000236</a:t>
            </a:r>
            <a:endParaRPr lang="es-AR" sz="1300" dirty="0"/>
          </a:p>
          <a:p>
            <a:r>
              <a:rPr lang="es-AR" sz="1300" dirty="0" err="1"/>
              <a:t>Service</a:t>
            </a:r>
            <a:r>
              <a:rPr lang="es-AR" sz="1300" dirty="0"/>
              <a:t> </a:t>
            </a:r>
            <a:r>
              <a:rPr lang="es-AR" sz="1300" dirty="0" err="1"/>
              <a:t>Innovation</a:t>
            </a:r>
            <a:r>
              <a:rPr lang="es-AR" sz="1300" dirty="0"/>
              <a:t> and Smart </a:t>
            </a:r>
            <a:r>
              <a:rPr lang="es-AR" sz="1300" dirty="0" err="1"/>
              <a:t>Analytics</a:t>
            </a:r>
            <a:r>
              <a:rPr lang="es-AR" sz="1300" dirty="0"/>
              <a:t> </a:t>
            </a:r>
            <a:r>
              <a:rPr lang="es-AR" sz="1300" dirty="0" err="1"/>
              <a:t>for</a:t>
            </a:r>
            <a:r>
              <a:rPr lang="es-AR" sz="1300" dirty="0"/>
              <a:t> </a:t>
            </a:r>
            <a:r>
              <a:rPr lang="es-AR" sz="1300" dirty="0" err="1"/>
              <a:t>Industry</a:t>
            </a:r>
            <a:r>
              <a:rPr lang="es-AR" sz="1300" dirty="0"/>
              <a:t> 4.0 and Big Data </a:t>
            </a:r>
            <a:r>
              <a:rPr lang="es-AR" sz="1300" dirty="0" err="1"/>
              <a:t>Environment</a:t>
            </a:r>
            <a:r>
              <a:rPr lang="es-AR" sz="1300" dirty="0"/>
              <a:t> Jay Lee, , </a:t>
            </a:r>
            <a:r>
              <a:rPr lang="es-AR" sz="1300" dirty="0" err="1"/>
              <a:t>Hung-An</a:t>
            </a:r>
            <a:r>
              <a:rPr lang="es-AR" sz="1300" dirty="0"/>
              <a:t> Kao, </a:t>
            </a:r>
            <a:r>
              <a:rPr lang="es-AR" sz="1300" dirty="0" err="1"/>
              <a:t>Shanhu</a:t>
            </a:r>
            <a:r>
              <a:rPr lang="es-AR" sz="1300" dirty="0"/>
              <a:t> Yang</a:t>
            </a:r>
          </a:p>
          <a:p>
            <a:pPr marL="0" indent="0">
              <a:buNone/>
            </a:pPr>
            <a:r>
              <a:rPr lang="es-AR" sz="1300" dirty="0">
                <a:hlinkClick r:id="rId4"/>
              </a:rPr>
              <a:t>http://www.sciencedirect.com/science/article/pii/S2212827114000857</a:t>
            </a:r>
            <a:endParaRPr lang="es-AR" sz="1300" dirty="0"/>
          </a:p>
          <a:p>
            <a:r>
              <a:rPr lang="es-AR" sz="1300" dirty="0" err="1"/>
              <a:t>Service</a:t>
            </a:r>
            <a:r>
              <a:rPr lang="es-AR" sz="1300" dirty="0"/>
              <a:t> </a:t>
            </a:r>
            <a:r>
              <a:rPr lang="es-AR" sz="1300" dirty="0" err="1"/>
              <a:t>knowledge</a:t>
            </a:r>
            <a:r>
              <a:rPr lang="es-AR" sz="1300" dirty="0"/>
              <a:t> capture and </a:t>
            </a:r>
            <a:r>
              <a:rPr lang="es-AR" sz="1300" dirty="0" err="1"/>
              <a:t>reuse</a:t>
            </a:r>
            <a:r>
              <a:rPr lang="es-AR" sz="1300" dirty="0"/>
              <a:t> R. Roy*, J. </a:t>
            </a:r>
            <a:r>
              <a:rPr lang="es-AR" sz="1300" dirty="0" err="1"/>
              <a:t>Mehnen</a:t>
            </a:r>
            <a:r>
              <a:rPr lang="es-AR" sz="1300" dirty="0"/>
              <a:t>, S. </a:t>
            </a:r>
            <a:r>
              <a:rPr lang="es-AR" sz="1300" dirty="0" err="1"/>
              <a:t>Addepalli</a:t>
            </a:r>
            <a:r>
              <a:rPr lang="es-AR" sz="1300" dirty="0"/>
              <a:t>, L. Redding, L. </a:t>
            </a:r>
            <a:r>
              <a:rPr lang="es-AR" sz="1300" dirty="0" err="1"/>
              <a:t>Tinsley</a:t>
            </a:r>
            <a:r>
              <a:rPr lang="es-AR" sz="1300" dirty="0"/>
              <a:t>, C. </a:t>
            </a:r>
            <a:r>
              <a:rPr lang="es-AR" sz="1300" dirty="0" err="1"/>
              <a:t>Okoh</a:t>
            </a:r>
            <a:endParaRPr lang="es-AR" sz="1300" dirty="0"/>
          </a:p>
          <a:p>
            <a:pPr marL="0" indent="0">
              <a:buNone/>
            </a:pPr>
            <a:r>
              <a:rPr lang="es-AR" sz="1300" dirty="0">
                <a:hlinkClick r:id="rId5"/>
              </a:rPr>
              <a:t>http://www.sciencedirect.com/science/article/pii/S2212827114000869</a:t>
            </a:r>
            <a:endParaRPr lang="es-AR" sz="1300" dirty="0"/>
          </a:p>
          <a:p>
            <a:r>
              <a:rPr lang="es-AR" sz="1300" dirty="0" err="1"/>
              <a:t>Service</a:t>
            </a:r>
            <a:r>
              <a:rPr lang="es-AR" sz="1300" dirty="0"/>
              <a:t> </a:t>
            </a:r>
            <a:r>
              <a:rPr lang="es-AR" sz="1300" dirty="0" err="1"/>
              <a:t>Innovation</a:t>
            </a:r>
            <a:r>
              <a:rPr lang="es-AR" sz="1300" dirty="0"/>
              <a:t> and Smart </a:t>
            </a:r>
            <a:r>
              <a:rPr lang="es-AR" sz="1300" dirty="0" err="1"/>
              <a:t>Analytics</a:t>
            </a:r>
            <a:r>
              <a:rPr lang="es-AR" sz="1300" dirty="0"/>
              <a:t> </a:t>
            </a:r>
            <a:r>
              <a:rPr lang="es-AR" sz="1300" dirty="0" err="1"/>
              <a:t>for</a:t>
            </a:r>
            <a:r>
              <a:rPr lang="es-AR" sz="1300" dirty="0"/>
              <a:t> </a:t>
            </a:r>
            <a:r>
              <a:rPr lang="es-AR" sz="1300" dirty="0" err="1"/>
              <a:t>Industry</a:t>
            </a:r>
            <a:r>
              <a:rPr lang="es-AR" sz="1300" dirty="0"/>
              <a:t> 4.0 and Big Data </a:t>
            </a:r>
            <a:r>
              <a:rPr lang="es-AR" sz="1300" dirty="0" err="1"/>
              <a:t>Environment</a:t>
            </a:r>
            <a:r>
              <a:rPr lang="es-AR" sz="1300" dirty="0"/>
              <a:t> ☆ Jay Lee, , </a:t>
            </a:r>
            <a:r>
              <a:rPr lang="es-AR" sz="1300" dirty="0" err="1"/>
              <a:t>Hung-An</a:t>
            </a:r>
            <a:r>
              <a:rPr lang="es-AR" sz="1300" dirty="0"/>
              <a:t> Kao, </a:t>
            </a:r>
            <a:r>
              <a:rPr lang="es-AR" sz="1300" dirty="0" err="1"/>
              <a:t>Shanhu</a:t>
            </a:r>
            <a:r>
              <a:rPr lang="es-AR" sz="1300" dirty="0"/>
              <a:t> Yang</a:t>
            </a:r>
          </a:p>
          <a:p>
            <a:pPr marL="0" indent="0">
              <a:buNone/>
            </a:pPr>
            <a:r>
              <a:rPr lang="es-AR" sz="1300" dirty="0">
                <a:hlinkClick r:id="rId4"/>
              </a:rPr>
              <a:t>http://www.sciencedirect.com/science/article/pii/S2212827114000857</a:t>
            </a:r>
            <a:endParaRPr lang="es-AR" sz="1300" dirty="0"/>
          </a:p>
          <a:p>
            <a:r>
              <a:rPr lang="es-AR" sz="1300" dirty="0" err="1"/>
              <a:t>State</a:t>
            </a:r>
            <a:r>
              <a:rPr lang="es-AR" sz="1300" dirty="0"/>
              <a:t>-</a:t>
            </a:r>
            <a:r>
              <a:rPr lang="es-AR" sz="1300" dirty="0" err="1"/>
              <a:t>of</a:t>
            </a:r>
            <a:r>
              <a:rPr lang="es-AR" sz="1300" dirty="0"/>
              <a:t>-Art </a:t>
            </a:r>
            <a:r>
              <a:rPr lang="es-AR" sz="1300" dirty="0" err="1"/>
              <a:t>Product-Service</a:t>
            </a:r>
            <a:r>
              <a:rPr lang="es-AR" sz="1300" dirty="0"/>
              <a:t> </a:t>
            </a:r>
            <a:r>
              <a:rPr lang="es-AR" sz="1300" dirty="0" err="1"/>
              <a:t>Systems</a:t>
            </a:r>
            <a:r>
              <a:rPr lang="es-AR" sz="1300" dirty="0"/>
              <a:t> in </a:t>
            </a:r>
            <a:r>
              <a:rPr lang="es-AR" sz="1300" dirty="0" err="1"/>
              <a:t>Japan</a:t>
            </a:r>
            <a:r>
              <a:rPr lang="es-AR" sz="1300" dirty="0"/>
              <a:t> – </a:t>
            </a:r>
            <a:r>
              <a:rPr lang="es-AR" sz="1300" dirty="0" err="1"/>
              <a:t>The</a:t>
            </a:r>
            <a:r>
              <a:rPr lang="es-AR" sz="1300" dirty="0"/>
              <a:t> </a:t>
            </a:r>
            <a:r>
              <a:rPr lang="es-AR" sz="1300" dirty="0" err="1"/>
              <a:t>Latest</a:t>
            </a:r>
            <a:r>
              <a:rPr lang="es-AR" sz="1300" dirty="0"/>
              <a:t> </a:t>
            </a:r>
            <a:r>
              <a:rPr lang="es-AR" sz="1300" dirty="0" err="1"/>
              <a:t>Japanese</a:t>
            </a:r>
            <a:r>
              <a:rPr lang="es-AR" sz="1300" dirty="0"/>
              <a:t> </a:t>
            </a:r>
            <a:r>
              <a:rPr lang="es-AR" sz="1300" dirty="0" err="1"/>
              <a:t>Product-service</a:t>
            </a:r>
            <a:r>
              <a:rPr lang="es-AR" sz="1300" dirty="0"/>
              <a:t> </a:t>
            </a:r>
            <a:r>
              <a:rPr lang="es-AR" sz="1300" dirty="0" err="1"/>
              <a:t>Systems</a:t>
            </a:r>
            <a:r>
              <a:rPr lang="es-AR" sz="1300" dirty="0"/>
              <a:t> </a:t>
            </a:r>
            <a:r>
              <a:rPr lang="es-AR" sz="1300" dirty="0" err="1"/>
              <a:t>Developments</a:t>
            </a:r>
            <a:r>
              <a:rPr lang="es-AR" sz="1300" dirty="0"/>
              <a:t> </a:t>
            </a:r>
            <a:r>
              <a:rPr lang="es-AR" sz="1300" dirty="0" err="1"/>
              <a:t>Yoshiki</a:t>
            </a:r>
            <a:r>
              <a:rPr lang="es-AR" sz="1300" dirty="0"/>
              <a:t> </a:t>
            </a:r>
            <a:r>
              <a:rPr lang="es-AR" sz="1300" dirty="0" err="1"/>
              <a:t>Shimomura</a:t>
            </a:r>
            <a:r>
              <a:rPr lang="es-AR" sz="1300" dirty="0"/>
              <a:t>,  </a:t>
            </a:r>
            <a:r>
              <a:rPr lang="es-AR" sz="1300" dirty="0" err="1"/>
              <a:t>Yutaro</a:t>
            </a:r>
            <a:r>
              <a:rPr lang="es-AR" sz="1300" dirty="0"/>
              <a:t> </a:t>
            </a:r>
            <a:r>
              <a:rPr lang="es-AR" sz="1300" dirty="0" err="1"/>
              <a:t>emoto</a:t>
            </a:r>
            <a:r>
              <a:rPr lang="es-AR" sz="1300" dirty="0"/>
              <a:t>, </a:t>
            </a:r>
            <a:r>
              <a:rPr lang="es-AR" sz="1300" dirty="0" err="1"/>
              <a:t>Koji</a:t>
            </a:r>
            <a:r>
              <a:rPr lang="es-AR" sz="1300" dirty="0"/>
              <a:t> </a:t>
            </a:r>
            <a:r>
              <a:rPr lang="es-AR" sz="1300" dirty="0" err="1"/>
              <a:t>Kimita</a:t>
            </a:r>
            <a:r>
              <a:rPr lang="es-AR" sz="1300" dirty="0"/>
              <a:t>.</a:t>
            </a:r>
          </a:p>
          <a:p>
            <a:pPr marL="0" indent="0">
              <a:buNone/>
            </a:pPr>
            <a:r>
              <a:rPr lang="es-AR" sz="1300" dirty="0">
                <a:hlinkClick r:id="rId6"/>
              </a:rPr>
              <a:t>http://www.sciencedirect.com/science/article/pii/S2212827114000870</a:t>
            </a:r>
            <a:endParaRPr lang="es-AR" sz="1300" dirty="0"/>
          </a:p>
          <a:p>
            <a:r>
              <a:rPr lang="es-AR" sz="1300" dirty="0"/>
              <a:t>A </a:t>
            </a:r>
            <a:r>
              <a:rPr lang="es-AR" sz="1300" dirty="0" err="1"/>
              <a:t>framework</a:t>
            </a:r>
            <a:r>
              <a:rPr lang="es-AR" sz="1300" dirty="0"/>
              <a:t> </a:t>
            </a:r>
            <a:r>
              <a:rPr lang="es-AR" sz="1300" dirty="0" err="1"/>
              <a:t>for</a:t>
            </a:r>
            <a:r>
              <a:rPr lang="es-AR" sz="1300" dirty="0"/>
              <a:t> </a:t>
            </a:r>
            <a:r>
              <a:rPr lang="es-AR" sz="1300" dirty="0" err="1"/>
              <a:t>value</a:t>
            </a:r>
            <a:r>
              <a:rPr lang="es-AR" sz="1300" dirty="0"/>
              <a:t> </a:t>
            </a:r>
            <a:r>
              <a:rPr lang="es-AR" sz="1300" dirty="0" err="1"/>
              <a:t>co-creation</a:t>
            </a:r>
            <a:r>
              <a:rPr lang="es-AR" sz="1300" dirty="0"/>
              <a:t> </a:t>
            </a:r>
            <a:r>
              <a:rPr lang="es-AR" sz="1300" dirty="0" err="1"/>
              <a:t>through</a:t>
            </a:r>
            <a:r>
              <a:rPr lang="es-AR" sz="1300" dirty="0"/>
              <a:t> </a:t>
            </a:r>
            <a:r>
              <a:rPr lang="es-AR" sz="1300" dirty="0" err="1"/>
              <a:t>customization</a:t>
            </a:r>
            <a:r>
              <a:rPr lang="es-AR" sz="1300" dirty="0"/>
              <a:t> and </a:t>
            </a:r>
            <a:r>
              <a:rPr lang="es-AR" sz="1300" dirty="0" err="1"/>
              <a:t>personalization</a:t>
            </a:r>
            <a:r>
              <a:rPr lang="es-AR" sz="1300" dirty="0"/>
              <a:t> in </a:t>
            </a:r>
            <a:r>
              <a:rPr lang="es-AR" sz="1300" dirty="0" err="1"/>
              <a:t>the</a:t>
            </a:r>
            <a:r>
              <a:rPr lang="es-AR" sz="1300" dirty="0"/>
              <a:t> </a:t>
            </a:r>
            <a:r>
              <a:rPr lang="es-AR" sz="1300" dirty="0" err="1"/>
              <a:t>context</a:t>
            </a:r>
            <a:r>
              <a:rPr lang="es-AR" sz="1300" dirty="0"/>
              <a:t> </a:t>
            </a:r>
            <a:r>
              <a:rPr lang="es-AR" sz="1300" dirty="0" err="1"/>
              <a:t>of</a:t>
            </a:r>
            <a:r>
              <a:rPr lang="es-AR" sz="1300" dirty="0"/>
              <a:t> machine </a:t>
            </a:r>
            <a:r>
              <a:rPr lang="es-AR" sz="1300" dirty="0" err="1"/>
              <a:t>tool</a:t>
            </a:r>
            <a:r>
              <a:rPr lang="es-AR" sz="1300" dirty="0"/>
              <a:t> PSS ,Pankaj U. </a:t>
            </a:r>
            <a:r>
              <a:rPr lang="es-AR" sz="1300" dirty="0" err="1"/>
              <a:t>Zinea</a:t>
            </a:r>
            <a:r>
              <a:rPr lang="es-AR" sz="1300" dirty="0"/>
              <a:t>,*, </a:t>
            </a:r>
            <a:r>
              <a:rPr lang="es-AR" sz="1300" dirty="0" err="1"/>
              <a:t>Makarand</a:t>
            </a:r>
            <a:r>
              <a:rPr lang="es-AR" sz="1300" dirty="0"/>
              <a:t> S. </a:t>
            </a:r>
            <a:r>
              <a:rPr lang="es-AR" sz="1300" dirty="0" err="1"/>
              <a:t>Kulkarnib</a:t>
            </a:r>
            <a:r>
              <a:rPr lang="es-AR" sz="1300" dirty="0"/>
              <a:t>, Rakesh </a:t>
            </a:r>
            <a:r>
              <a:rPr lang="es-AR" sz="1300" dirty="0" err="1"/>
              <a:t>Chawlac</a:t>
            </a:r>
            <a:r>
              <a:rPr lang="es-AR" sz="1300" dirty="0"/>
              <a:t>, Arun K. </a:t>
            </a:r>
            <a:r>
              <a:rPr lang="es-AR" sz="1300" dirty="0" err="1"/>
              <a:t>Rayd</a:t>
            </a:r>
            <a:endParaRPr lang="es-AR" sz="1300" dirty="0"/>
          </a:p>
          <a:p>
            <a:pPr marL="0" indent="0">
              <a:buNone/>
            </a:pPr>
            <a:r>
              <a:rPr lang="es-AR" sz="1300" dirty="0">
                <a:hlinkClick r:id="rId7"/>
              </a:rPr>
              <a:t>http://www.sciencedirect.com/science/article/pii/S2212827114000900</a:t>
            </a:r>
            <a:endParaRPr lang="es-AR" sz="1300" dirty="0"/>
          </a:p>
          <a:p>
            <a:endParaRPr lang="es-AR" sz="1500" dirty="0"/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021342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2453F7-2EE7-4A6F-8254-A76191AFA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5921" y="180567"/>
            <a:ext cx="10515600" cy="616387"/>
          </a:xfrm>
        </p:spPr>
        <p:txBody>
          <a:bodyPr>
            <a:normAutofit fontScale="90000"/>
          </a:bodyPr>
          <a:lstStyle/>
          <a:p>
            <a:r>
              <a:rPr lang="es-AR" dirty="0"/>
              <a:t>Artículos complementarios Industria 4.0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0B10683-87AC-4F31-94B0-9D525A46A3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49960"/>
            <a:ext cx="10515600" cy="5545123"/>
          </a:xfrm>
        </p:spPr>
        <p:txBody>
          <a:bodyPr>
            <a:normAutofit/>
          </a:bodyPr>
          <a:lstStyle/>
          <a:p>
            <a:r>
              <a:rPr lang="es-AR" sz="1200" dirty="0" err="1"/>
              <a:t>Knowledge</a:t>
            </a:r>
            <a:r>
              <a:rPr lang="es-AR" sz="1200" dirty="0"/>
              <a:t> Management in </a:t>
            </a:r>
            <a:r>
              <a:rPr lang="es-AR" sz="1200" dirty="0" err="1"/>
              <a:t>Value</a:t>
            </a:r>
            <a:r>
              <a:rPr lang="es-AR" sz="1200" dirty="0"/>
              <a:t> </a:t>
            </a:r>
            <a:r>
              <a:rPr lang="es-AR" sz="1200" dirty="0" err="1"/>
              <a:t>Creation</a:t>
            </a:r>
            <a:r>
              <a:rPr lang="es-AR" sz="1200" dirty="0"/>
              <a:t> Networks: </a:t>
            </a:r>
            <a:r>
              <a:rPr lang="es-AR" sz="1200" dirty="0" err="1"/>
              <a:t>Establishing</a:t>
            </a:r>
            <a:r>
              <a:rPr lang="es-AR" sz="1200" dirty="0"/>
              <a:t> a New Business </a:t>
            </a:r>
            <a:r>
              <a:rPr lang="es-AR" sz="1200" dirty="0" err="1"/>
              <a:t>Model</a:t>
            </a:r>
            <a:r>
              <a:rPr lang="es-AR" sz="1200" dirty="0"/>
              <a:t> </a:t>
            </a:r>
            <a:r>
              <a:rPr lang="es-AR" sz="1200" dirty="0" err="1"/>
              <a:t>through</a:t>
            </a:r>
            <a:r>
              <a:rPr lang="es-AR" sz="1200" dirty="0"/>
              <a:t> </a:t>
            </a:r>
            <a:r>
              <a:rPr lang="es-AR" sz="1200" dirty="0" err="1"/>
              <a:t>the</a:t>
            </a:r>
            <a:r>
              <a:rPr lang="es-AR" sz="1200" dirty="0"/>
              <a:t>  Role </a:t>
            </a:r>
            <a:r>
              <a:rPr lang="es-AR" sz="1200" dirty="0" err="1"/>
              <a:t>of</a:t>
            </a:r>
            <a:r>
              <a:rPr lang="es-AR" sz="1200" dirty="0"/>
              <a:t> a </a:t>
            </a:r>
            <a:r>
              <a:rPr lang="es-AR" sz="1200" dirty="0" err="1"/>
              <a:t>Knowledge-Intermediary</a:t>
            </a:r>
            <a:endParaRPr lang="es-AR" sz="1200" dirty="0"/>
          </a:p>
          <a:p>
            <a:pPr marL="0" indent="0">
              <a:buNone/>
            </a:pPr>
            <a:r>
              <a:rPr lang="es-AR" sz="1200" dirty="0">
                <a:hlinkClick r:id="rId2"/>
              </a:rPr>
              <a:t>http://www.sciencedirect.com/science/article/pii/S2212827114000912</a:t>
            </a:r>
            <a:endParaRPr lang="es-AR" sz="1200" dirty="0"/>
          </a:p>
          <a:p>
            <a:r>
              <a:rPr lang="es-AR" sz="1200" dirty="0"/>
              <a:t>8th International </a:t>
            </a:r>
            <a:r>
              <a:rPr lang="es-AR" sz="1200" dirty="0" err="1"/>
              <a:t>Conference</a:t>
            </a:r>
            <a:r>
              <a:rPr lang="es-AR" sz="1200" dirty="0"/>
              <a:t> </a:t>
            </a:r>
            <a:r>
              <a:rPr lang="es-AR" sz="1200" dirty="0" err="1"/>
              <a:t>on</a:t>
            </a:r>
            <a:r>
              <a:rPr lang="es-AR" sz="1200" dirty="0"/>
              <a:t> Digital Enterprise </a:t>
            </a:r>
            <a:r>
              <a:rPr lang="es-AR" sz="1200" dirty="0" err="1"/>
              <a:t>Technology</a:t>
            </a:r>
            <a:r>
              <a:rPr lang="es-AR" sz="1200" dirty="0"/>
              <a:t> - DET 2014 “</a:t>
            </a:r>
            <a:r>
              <a:rPr lang="es-AR" sz="1200" dirty="0" err="1"/>
              <a:t>Disruptive</a:t>
            </a:r>
            <a:r>
              <a:rPr lang="es-AR" sz="1200" dirty="0"/>
              <a:t> </a:t>
            </a:r>
            <a:r>
              <a:rPr lang="es-AR" sz="1200" dirty="0" err="1"/>
              <a:t>Innovation</a:t>
            </a:r>
            <a:r>
              <a:rPr lang="es-AR" sz="1200" dirty="0"/>
              <a:t> in  </a:t>
            </a:r>
            <a:r>
              <a:rPr lang="es-AR" sz="1200" dirty="0" err="1"/>
              <a:t>Manufacturing</a:t>
            </a:r>
            <a:r>
              <a:rPr lang="es-AR" sz="1200" dirty="0"/>
              <a:t> </a:t>
            </a:r>
            <a:r>
              <a:rPr lang="es-AR" sz="1200" dirty="0" err="1"/>
              <a:t>Engineering</a:t>
            </a:r>
            <a:r>
              <a:rPr lang="es-AR" sz="1200" dirty="0"/>
              <a:t> </a:t>
            </a:r>
            <a:r>
              <a:rPr lang="es-AR" sz="1200" dirty="0" err="1"/>
              <a:t>towards</a:t>
            </a:r>
            <a:r>
              <a:rPr lang="es-AR" sz="1200" dirty="0"/>
              <a:t> </a:t>
            </a:r>
            <a:r>
              <a:rPr lang="es-AR" sz="1200" dirty="0" err="1"/>
              <a:t>the</a:t>
            </a:r>
            <a:r>
              <a:rPr lang="es-AR" sz="1200" dirty="0"/>
              <a:t> 4th Industrial </a:t>
            </a:r>
            <a:r>
              <a:rPr lang="es-AR" sz="1200" dirty="0" err="1"/>
              <a:t>Revolution</a:t>
            </a:r>
            <a:r>
              <a:rPr lang="es-AR" sz="1200" dirty="0"/>
              <a:t>  </a:t>
            </a:r>
            <a:r>
              <a:rPr lang="es-AR" sz="1200" dirty="0" err="1"/>
              <a:t>Competences</a:t>
            </a:r>
            <a:r>
              <a:rPr lang="es-AR" sz="1200" dirty="0"/>
              <a:t> </a:t>
            </a:r>
            <a:r>
              <a:rPr lang="es-AR" sz="1200" dirty="0" err="1"/>
              <a:t>for</a:t>
            </a:r>
            <a:r>
              <a:rPr lang="es-AR" sz="1200" dirty="0"/>
              <a:t> </a:t>
            </a:r>
            <a:r>
              <a:rPr lang="es-AR" sz="1200" dirty="0" err="1"/>
              <a:t>cyber-physical</a:t>
            </a:r>
            <a:r>
              <a:rPr lang="es-AR" sz="1200" dirty="0"/>
              <a:t> </a:t>
            </a:r>
            <a:r>
              <a:rPr lang="es-AR" sz="1200" dirty="0" err="1"/>
              <a:t>systems</a:t>
            </a:r>
            <a:r>
              <a:rPr lang="es-AR" sz="1200" dirty="0"/>
              <a:t> in </a:t>
            </a:r>
            <a:r>
              <a:rPr lang="es-AR" sz="1200" dirty="0" err="1"/>
              <a:t>manufacturing</a:t>
            </a:r>
            <a:r>
              <a:rPr lang="es-AR" sz="1200" dirty="0"/>
              <a:t>  </a:t>
            </a:r>
            <a:r>
              <a:rPr lang="es-AR" sz="1200" dirty="0" err="1"/>
              <a:t>first</a:t>
            </a:r>
            <a:r>
              <a:rPr lang="es-AR" sz="1200" dirty="0"/>
              <a:t> </a:t>
            </a:r>
            <a:r>
              <a:rPr lang="es-AR" sz="1200" dirty="0" err="1"/>
              <a:t>findings</a:t>
            </a:r>
            <a:r>
              <a:rPr lang="es-AR" sz="1200" dirty="0"/>
              <a:t> and </a:t>
            </a:r>
            <a:r>
              <a:rPr lang="es-AR" sz="1200" dirty="0" err="1"/>
              <a:t>scenarios</a:t>
            </a:r>
            <a:r>
              <a:rPr lang="es-AR" sz="1200" dirty="0"/>
              <a:t>  ,Bernd </a:t>
            </a:r>
            <a:r>
              <a:rPr lang="es-AR" sz="1200" dirty="0" err="1"/>
              <a:t>Dworschak</a:t>
            </a:r>
            <a:r>
              <a:rPr lang="es-AR" sz="1200" dirty="0"/>
              <a:t>*, Helmut </a:t>
            </a:r>
            <a:r>
              <a:rPr lang="es-AR" sz="1200" dirty="0" err="1"/>
              <a:t>Zaiser</a:t>
            </a:r>
            <a:r>
              <a:rPr lang="es-AR" sz="1200" dirty="0"/>
              <a:t> </a:t>
            </a:r>
          </a:p>
          <a:p>
            <a:pPr marL="0" indent="0">
              <a:buNone/>
            </a:pPr>
            <a:r>
              <a:rPr lang="es-AR" sz="1200" dirty="0">
                <a:hlinkClick r:id="rId3"/>
              </a:rPr>
              <a:t>http://www.sciencedirect.com/science/article/pii/S2212827114010798</a:t>
            </a:r>
            <a:endParaRPr lang="es-AR" sz="1200" dirty="0"/>
          </a:p>
          <a:p>
            <a:r>
              <a:rPr lang="es-AR" sz="1200" dirty="0" err="1"/>
              <a:t>An</a:t>
            </a:r>
            <a:r>
              <a:rPr lang="es-AR" sz="1200" dirty="0"/>
              <a:t> </a:t>
            </a:r>
            <a:r>
              <a:rPr lang="es-AR" sz="1200" dirty="0" err="1"/>
              <a:t>Integrated</a:t>
            </a:r>
            <a:r>
              <a:rPr lang="es-AR" sz="1200" dirty="0"/>
              <a:t> </a:t>
            </a:r>
            <a:r>
              <a:rPr lang="es-AR" sz="1200" dirty="0" err="1"/>
              <a:t>Decision</a:t>
            </a:r>
            <a:r>
              <a:rPr lang="es-AR" sz="1200" dirty="0"/>
              <a:t> </a:t>
            </a:r>
            <a:r>
              <a:rPr lang="es-AR" sz="1200" dirty="0" err="1"/>
              <a:t>Making</a:t>
            </a:r>
            <a:r>
              <a:rPr lang="es-AR" sz="1200" dirty="0"/>
              <a:t> Framework </a:t>
            </a:r>
            <a:r>
              <a:rPr lang="es-AR" sz="1200" dirty="0" err="1"/>
              <a:t>for</a:t>
            </a:r>
            <a:r>
              <a:rPr lang="es-AR" sz="1200" dirty="0"/>
              <a:t> Automotive </a:t>
            </a:r>
            <a:r>
              <a:rPr lang="es-AR" sz="1200" dirty="0" err="1"/>
              <a:t>Product</a:t>
            </a:r>
            <a:r>
              <a:rPr lang="es-AR" sz="1200" dirty="0"/>
              <a:t> </a:t>
            </a:r>
            <a:r>
              <a:rPr lang="es-AR" sz="1200" dirty="0" err="1"/>
              <a:t>Development</a:t>
            </a:r>
            <a:r>
              <a:rPr lang="es-AR" sz="1200" dirty="0"/>
              <a:t> </a:t>
            </a:r>
            <a:r>
              <a:rPr lang="es-AR" sz="1200" dirty="0" err="1"/>
              <a:t>with</a:t>
            </a:r>
            <a:r>
              <a:rPr lang="es-AR" sz="1200" dirty="0"/>
              <a:t> </a:t>
            </a:r>
            <a:r>
              <a:rPr lang="es-AR" sz="1200" dirty="0" err="1"/>
              <a:t>the</a:t>
            </a:r>
            <a:r>
              <a:rPr lang="es-AR" sz="1200" dirty="0"/>
              <a:t> </a:t>
            </a:r>
            <a:r>
              <a:rPr lang="es-AR" sz="1200" dirty="0" err="1"/>
              <a:t>Supply</a:t>
            </a:r>
            <a:r>
              <a:rPr lang="es-AR" sz="1200" dirty="0"/>
              <a:t> </a:t>
            </a:r>
            <a:r>
              <a:rPr lang="es-AR" sz="1200" dirty="0" err="1"/>
              <a:t>Chain</a:t>
            </a:r>
            <a:r>
              <a:rPr lang="es-AR" sz="1200" dirty="0"/>
              <a:t> </a:t>
            </a:r>
            <a:r>
              <a:rPr lang="es-AR" sz="1200" dirty="0" err="1"/>
              <a:t>Syed</a:t>
            </a:r>
            <a:r>
              <a:rPr lang="es-AR" sz="1200" dirty="0"/>
              <a:t> M. </a:t>
            </a:r>
            <a:r>
              <a:rPr lang="es-AR" sz="1200" dirty="0" err="1"/>
              <a:t>Hasana</a:t>
            </a:r>
            <a:r>
              <a:rPr lang="es-AR" sz="1200" dirty="0"/>
              <a:t>, , , James </a:t>
            </a:r>
            <a:r>
              <a:rPr lang="es-AR" sz="1200" dirty="0" err="1"/>
              <a:t>Gaob</a:t>
            </a:r>
            <a:r>
              <a:rPr lang="es-AR" sz="1200" dirty="0"/>
              <a:t>, , Muhammad </a:t>
            </a:r>
            <a:r>
              <a:rPr lang="es-AR" sz="1200" dirty="0" err="1"/>
              <a:t>Wasifc</a:t>
            </a:r>
            <a:r>
              <a:rPr lang="es-AR" sz="1200" dirty="0"/>
              <a:t>, , </a:t>
            </a:r>
            <a:r>
              <a:rPr lang="es-AR" sz="1200" dirty="0" err="1"/>
              <a:t>Syed</a:t>
            </a:r>
            <a:r>
              <a:rPr lang="es-AR" sz="1200" dirty="0"/>
              <a:t> A. </a:t>
            </a:r>
            <a:r>
              <a:rPr lang="es-AR" sz="1200" dirty="0" err="1"/>
              <a:t>Iqbald</a:t>
            </a:r>
            <a:endParaRPr lang="es-AR" sz="1200" dirty="0"/>
          </a:p>
          <a:p>
            <a:pPr marL="0" indent="0">
              <a:buNone/>
            </a:pPr>
            <a:r>
              <a:rPr lang="es-AR" sz="1200" dirty="0">
                <a:hlinkClick r:id="rId4"/>
              </a:rPr>
              <a:t>http://www.sciencedirect.com/science/article/pii/S221282711401035X</a:t>
            </a:r>
            <a:endParaRPr lang="es-AR" sz="1200" dirty="0"/>
          </a:p>
          <a:p>
            <a:r>
              <a:rPr lang="es-AR" sz="1200" dirty="0" err="1"/>
              <a:t>Cyber-physical</a:t>
            </a:r>
            <a:r>
              <a:rPr lang="es-AR" sz="1200" dirty="0"/>
              <a:t> </a:t>
            </a:r>
            <a:r>
              <a:rPr lang="es-AR" sz="1200" dirty="0" err="1"/>
              <a:t>product</a:t>
            </a:r>
            <a:r>
              <a:rPr lang="es-AR" sz="1200" dirty="0"/>
              <a:t> </a:t>
            </a:r>
            <a:r>
              <a:rPr lang="es-AR" sz="1200" dirty="0" err="1"/>
              <a:t>manufacturing</a:t>
            </a:r>
            <a:r>
              <a:rPr lang="es-AR" sz="1200" dirty="0"/>
              <a:t>, Paul Wright</a:t>
            </a:r>
          </a:p>
          <a:p>
            <a:pPr marL="0" indent="0">
              <a:buNone/>
            </a:pPr>
            <a:r>
              <a:rPr lang="es-AR" sz="1200" dirty="0">
                <a:hlinkClick r:id="rId5"/>
              </a:rPr>
              <a:t>http://www.sciencedirect.com/science/article/pii/S2213846313000187</a:t>
            </a:r>
            <a:endParaRPr lang="es-AR" sz="1200" dirty="0"/>
          </a:p>
          <a:p>
            <a:r>
              <a:rPr lang="es-AR" sz="1200" dirty="0" err="1"/>
              <a:t>Cyber-physical</a:t>
            </a:r>
            <a:r>
              <a:rPr lang="es-AR" sz="1200" dirty="0"/>
              <a:t> </a:t>
            </a:r>
            <a:r>
              <a:rPr lang="es-AR" sz="1200" dirty="0" err="1"/>
              <a:t>security</a:t>
            </a:r>
            <a:r>
              <a:rPr lang="es-AR" sz="1200" dirty="0"/>
              <a:t> </a:t>
            </a:r>
            <a:r>
              <a:rPr lang="es-AR" sz="1200" dirty="0" err="1"/>
              <a:t>challenges</a:t>
            </a:r>
            <a:r>
              <a:rPr lang="es-AR" sz="1200" dirty="0"/>
              <a:t> in </a:t>
            </a:r>
            <a:r>
              <a:rPr lang="es-AR" sz="1200" dirty="0" err="1"/>
              <a:t>manufacturing</a:t>
            </a:r>
            <a:r>
              <a:rPr lang="es-AR" sz="1200" dirty="0"/>
              <a:t> </a:t>
            </a:r>
            <a:r>
              <a:rPr lang="es-AR" sz="1200" dirty="0" err="1"/>
              <a:t>systems</a:t>
            </a:r>
            <a:r>
              <a:rPr lang="es-AR" sz="1200" dirty="0"/>
              <a:t> Lee J. </a:t>
            </a:r>
            <a:r>
              <a:rPr lang="es-AR" sz="1200" dirty="0" err="1"/>
              <a:t>Wellsa</a:t>
            </a:r>
            <a:r>
              <a:rPr lang="es-AR" sz="1200" dirty="0"/>
              <a:t>, Jaime A. </a:t>
            </a:r>
            <a:r>
              <a:rPr lang="es-AR" sz="1200" dirty="0" err="1"/>
              <a:t>Camelioa</a:t>
            </a:r>
            <a:r>
              <a:rPr lang="es-AR" sz="1200" dirty="0"/>
              <a:t>,, Christopher B. </a:t>
            </a:r>
            <a:r>
              <a:rPr lang="es-AR" sz="1200" dirty="0" err="1"/>
              <a:t>Williamsb</a:t>
            </a:r>
            <a:r>
              <a:rPr lang="es-AR" sz="1200" dirty="0"/>
              <a:t>, Jules </a:t>
            </a:r>
            <a:r>
              <a:rPr lang="es-AR" sz="1200" dirty="0" err="1"/>
              <a:t>Whitec</a:t>
            </a:r>
            <a:endParaRPr lang="es-AR" sz="1200" dirty="0"/>
          </a:p>
          <a:p>
            <a:pPr marL="0" indent="0">
              <a:buNone/>
            </a:pPr>
            <a:r>
              <a:rPr lang="es-AR" sz="1200" dirty="0">
                <a:hlinkClick r:id="rId6"/>
              </a:rPr>
              <a:t>http://www.sciencedirect.com/science/article/pii/S2213846314000066</a:t>
            </a:r>
            <a:endParaRPr lang="es-AR" sz="1200" dirty="0"/>
          </a:p>
          <a:p>
            <a:r>
              <a:rPr lang="es-AR" sz="1200" dirty="0"/>
              <a:t>A </a:t>
            </a:r>
            <a:r>
              <a:rPr lang="es-AR" sz="1200" dirty="0" err="1"/>
              <a:t>Cyber-Physical</a:t>
            </a:r>
            <a:r>
              <a:rPr lang="es-AR" sz="1200" dirty="0"/>
              <a:t> </a:t>
            </a:r>
            <a:r>
              <a:rPr lang="es-AR" sz="1200" dirty="0" err="1"/>
              <a:t>Systems</a:t>
            </a:r>
            <a:r>
              <a:rPr lang="es-AR" sz="1200" dirty="0"/>
              <a:t> </a:t>
            </a:r>
            <a:r>
              <a:rPr lang="es-AR" sz="1200" dirty="0" err="1"/>
              <a:t>architecture</a:t>
            </a:r>
            <a:r>
              <a:rPr lang="es-AR" sz="1200" dirty="0"/>
              <a:t> </a:t>
            </a:r>
            <a:r>
              <a:rPr lang="es-AR" sz="1200" dirty="0" err="1"/>
              <a:t>for</a:t>
            </a:r>
            <a:r>
              <a:rPr lang="es-AR" sz="1200" dirty="0"/>
              <a:t> </a:t>
            </a:r>
            <a:r>
              <a:rPr lang="es-AR" sz="1200" dirty="0" err="1"/>
              <a:t>Industry</a:t>
            </a:r>
            <a:r>
              <a:rPr lang="es-AR" sz="1200" dirty="0"/>
              <a:t> 4.0-based </a:t>
            </a:r>
            <a:r>
              <a:rPr lang="es-AR" sz="1200" dirty="0" err="1"/>
              <a:t>manufacturing</a:t>
            </a:r>
            <a:r>
              <a:rPr lang="es-AR" sz="1200" dirty="0"/>
              <a:t> </a:t>
            </a:r>
            <a:r>
              <a:rPr lang="es-AR" sz="1200" dirty="0" err="1"/>
              <a:t>systems,Jay</a:t>
            </a:r>
            <a:r>
              <a:rPr lang="es-AR" sz="1200" dirty="0"/>
              <a:t> Lee, </a:t>
            </a:r>
            <a:r>
              <a:rPr lang="es-AR" sz="1200" dirty="0" err="1"/>
              <a:t>Behrad</a:t>
            </a:r>
            <a:r>
              <a:rPr lang="es-AR" sz="1200" dirty="0"/>
              <a:t> </a:t>
            </a:r>
            <a:r>
              <a:rPr lang="es-AR" sz="1200" dirty="0" err="1"/>
              <a:t>Bagheri</a:t>
            </a:r>
            <a:r>
              <a:rPr lang="es-AR" sz="1200" dirty="0"/>
              <a:t>, </a:t>
            </a:r>
            <a:r>
              <a:rPr lang="es-AR" sz="1200" dirty="0" err="1"/>
              <a:t>Hung-An</a:t>
            </a:r>
            <a:r>
              <a:rPr lang="es-AR" sz="1200" dirty="0"/>
              <a:t> Kao</a:t>
            </a:r>
          </a:p>
          <a:p>
            <a:pPr marL="0" indent="0">
              <a:buNone/>
            </a:pPr>
            <a:r>
              <a:rPr lang="es-AR" sz="1200" dirty="0">
                <a:hlinkClick r:id="rId7"/>
              </a:rPr>
              <a:t>http://www.sciencedirect.com/science/article/pii/S221384631400025X</a:t>
            </a:r>
            <a:endParaRPr lang="es-AR" sz="1200" dirty="0"/>
          </a:p>
          <a:p>
            <a:r>
              <a:rPr lang="es-AR" sz="1200" dirty="0" err="1"/>
              <a:t>Computer-Integrated</a:t>
            </a:r>
            <a:r>
              <a:rPr lang="es-AR" sz="1200" dirty="0"/>
              <a:t> </a:t>
            </a:r>
            <a:r>
              <a:rPr lang="es-AR" sz="1200" dirty="0" err="1"/>
              <a:t>Manufacturing</a:t>
            </a:r>
            <a:r>
              <a:rPr lang="es-AR" sz="1200" dirty="0"/>
              <a:t>, </a:t>
            </a:r>
            <a:r>
              <a:rPr lang="es-AR" sz="1200" dirty="0" err="1"/>
              <a:t>Cyber-Physical</a:t>
            </a:r>
            <a:r>
              <a:rPr lang="es-AR" sz="1200" dirty="0"/>
              <a:t> </a:t>
            </a:r>
            <a:r>
              <a:rPr lang="es-AR" sz="1200" dirty="0" err="1"/>
              <a:t>Systems</a:t>
            </a:r>
            <a:r>
              <a:rPr lang="es-AR" sz="1200" dirty="0"/>
              <a:t> and Cloud </a:t>
            </a:r>
            <a:r>
              <a:rPr lang="es-AR" sz="1200" dirty="0" err="1"/>
              <a:t>Manufacturing</a:t>
            </a:r>
            <a:r>
              <a:rPr lang="es-AR" sz="1200" dirty="0"/>
              <a:t> – </a:t>
            </a:r>
            <a:r>
              <a:rPr lang="es-AR" sz="1200" dirty="0" err="1"/>
              <a:t>Concepts</a:t>
            </a:r>
            <a:r>
              <a:rPr lang="es-AR" sz="1200" dirty="0"/>
              <a:t> and </a:t>
            </a:r>
            <a:r>
              <a:rPr lang="es-AR" sz="1200" dirty="0" err="1"/>
              <a:t>relationships,Chunyang</a:t>
            </a:r>
            <a:r>
              <a:rPr lang="es-AR" sz="1200" dirty="0"/>
              <a:t> </a:t>
            </a:r>
            <a:r>
              <a:rPr lang="es-AR" sz="1200" dirty="0" err="1"/>
              <a:t>Yua</a:t>
            </a:r>
            <a:r>
              <a:rPr lang="es-AR" sz="1200" dirty="0"/>
              <a:t>, b, Xun </a:t>
            </a:r>
            <a:r>
              <a:rPr lang="es-AR" sz="1200" dirty="0" err="1"/>
              <a:t>Xub</a:t>
            </a:r>
            <a:r>
              <a:rPr lang="es-AR" sz="1200" dirty="0"/>
              <a:t>,  </a:t>
            </a:r>
            <a:r>
              <a:rPr lang="es-AR" sz="1200" dirty="0" err="1"/>
              <a:t>Yuqian</a:t>
            </a:r>
            <a:r>
              <a:rPr lang="es-AR" sz="1200" dirty="0"/>
              <a:t> Lu</a:t>
            </a:r>
          </a:p>
          <a:p>
            <a:pPr marL="0" indent="0">
              <a:buNone/>
            </a:pPr>
            <a:r>
              <a:rPr lang="es-AR" sz="1200" dirty="0">
                <a:hlinkClick r:id="rId8"/>
              </a:rPr>
              <a:t>http://www.sciencedirect.com/science/article/pii/S2213846315000176</a:t>
            </a:r>
            <a:endParaRPr lang="es-AR" sz="1200" dirty="0"/>
          </a:p>
          <a:p>
            <a:r>
              <a:rPr lang="es-AR" sz="1200" dirty="0" err="1"/>
              <a:t>Identifying</a:t>
            </a:r>
            <a:r>
              <a:rPr lang="es-AR" sz="1200" dirty="0"/>
              <a:t> performance </a:t>
            </a:r>
            <a:r>
              <a:rPr lang="es-AR" sz="1200" dirty="0" err="1"/>
              <a:t>assurance</a:t>
            </a:r>
            <a:r>
              <a:rPr lang="es-AR" sz="1200" dirty="0"/>
              <a:t> </a:t>
            </a:r>
            <a:r>
              <a:rPr lang="es-AR" sz="1200" dirty="0" err="1"/>
              <a:t>challenges</a:t>
            </a:r>
            <a:r>
              <a:rPr lang="es-AR" sz="1200" dirty="0"/>
              <a:t> </a:t>
            </a:r>
            <a:r>
              <a:rPr lang="es-AR" sz="1200" dirty="0" err="1"/>
              <a:t>for</a:t>
            </a:r>
            <a:r>
              <a:rPr lang="es-AR" sz="1200" dirty="0"/>
              <a:t> </a:t>
            </a:r>
            <a:r>
              <a:rPr lang="es-AR" sz="1200" dirty="0" err="1"/>
              <a:t>smart</a:t>
            </a:r>
            <a:r>
              <a:rPr lang="es-AR" sz="1200" dirty="0"/>
              <a:t> </a:t>
            </a:r>
            <a:r>
              <a:rPr lang="es-AR" sz="1200" dirty="0" err="1"/>
              <a:t>manufacturing,Moneer</a:t>
            </a:r>
            <a:r>
              <a:rPr lang="es-AR" sz="1200" dirty="0"/>
              <a:t> </a:t>
            </a:r>
            <a:r>
              <a:rPr lang="es-AR" sz="1200" dirty="0" err="1"/>
              <a:t>Helu,Katherine</a:t>
            </a:r>
            <a:r>
              <a:rPr lang="es-AR" sz="1200" dirty="0"/>
              <a:t> Morris, </a:t>
            </a:r>
            <a:r>
              <a:rPr lang="es-AR" sz="1200" dirty="0" err="1"/>
              <a:t>Kiwook</a:t>
            </a:r>
            <a:r>
              <a:rPr lang="es-AR" sz="1200" dirty="0"/>
              <a:t> Jung, Kevin </a:t>
            </a:r>
            <a:r>
              <a:rPr lang="es-AR" sz="1200" dirty="0" err="1"/>
              <a:t>Lyons</a:t>
            </a:r>
            <a:r>
              <a:rPr lang="es-AR" sz="1200" dirty="0"/>
              <a:t>, </a:t>
            </a:r>
            <a:r>
              <a:rPr lang="es-AR" sz="1200" dirty="0" err="1"/>
              <a:t>Swee</a:t>
            </a:r>
            <a:r>
              <a:rPr lang="es-AR" sz="1200" dirty="0"/>
              <a:t> Leong</a:t>
            </a:r>
          </a:p>
          <a:p>
            <a:pPr marL="0" indent="0">
              <a:buNone/>
            </a:pPr>
            <a:r>
              <a:rPr lang="es-AR" sz="1200" dirty="0">
                <a:hlinkClick r:id="rId9"/>
              </a:rPr>
              <a:t>http://www.sciencedirect.com/science/article/pii/S2213846315000139</a:t>
            </a:r>
            <a:endParaRPr lang="es-AR" sz="1200" dirty="0"/>
          </a:p>
          <a:p>
            <a:endParaRPr lang="es-AR" sz="1200" dirty="0"/>
          </a:p>
          <a:p>
            <a:endParaRPr lang="es-AR" sz="1200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36676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976857-4F60-402A-8809-EDE4D496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Artículos complementarios Industria 4.0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152C36-4414-4476-91A8-A3C6A2B193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536650"/>
          </a:xfrm>
        </p:spPr>
        <p:txBody>
          <a:bodyPr>
            <a:normAutofit/>
          </a:bodyPr>
          <a:lstStyle/>
          <a:p>
            <a:r>
              <a:rPr lang="es-AR" sz="1200" dirty="0" err="1"/>
              <a:t>Towards</a:t>
            </a:r>
            <a:r>
              <a:rPr lang="es-AR" sz="1200" dirty="0"/>
              <a:t> a </a:t>
            </a:r>
            <a:r>
              <a:rPr lang="es-AR" sz="1200" dirty="0" err="1"/>
              <a:t>cyber</a:t>
            </a:r>
            <a:r>
              <a:rPr lang="es-AR" sz="1200" dirty="0"/>
              <a:t>-</a:t>
            </a:r>
            <a:r>
              <a:rPr lang="es-AR" sz="1200" dirty="0" err="1"/>
              <a:t>physical</a:t>
            </a:r>
            <a:r>
              <a:rPr lang="es-AR" sz="1200" dirty="0"/>
              <a:t>-social-</a:t>
            </a:r>
            <a:r>
              <a:rPr lang="es-AR" sz="1200" dirty="0" err="1"/>
              <a:t>connected</a:t>
            </a:r>
            <a:r>
              <a:rPr lang="es-AR" sz="1200" dirty="0"/>
              <a:t> and </a:t>
            </a:r>
            <a:r>
              <a:rPr lang="es-AR" sz="1200" dirty="0" err="1"/>
              <a:t>service-oriented</a:t>
            </a:r>
            <a:r>
              <a:rPr lang="es-AR" sz="1200" dirty="0"/>
              <a:t> </a:t>
            </a:r>
            <a:r>
              <a:rPr lang="es-AR" sz="1200" dirty="0" err="1"/>
              <a:t>manufacturing</a:t>
            </a:r>
            <a:r>
              <a:rPr lang="es-AR" sz="1200" dirty="0"/>
              <a:t> </a:t>
            </a:r>
            <a:r>
              <a:rPr lang="es-AR" sz="1200" dirty="0" err="1"/>
              <a:t>paradigm</a:t>
            </a:r>
            <a:r>
              <a:rPr lang="es-AR" sz="1200" dirty="0"/>
              <a:t>: Social </a:t>
            </a:r>
            <a:r>
              <a:rPr lang="es-AR" sz="1200" dirty="0" err="1"/>
              <a:t>Manufacturing,Pingyu</a:t>
            </a:r>
            <a:r>
              <a:rPr lang="es-AR" sz="1200" dirty="0"/>
              <a:t> </a:t>
            </a:r>
            <a:r>
              <a:rPr lang="es-AR" sz="1200" dirty="0" err="1"/>
              <a:t>Jiang</a:t>
            </a:r>
            <a:r>
              <a:rPr lang="es-AR" sz="1200" dirty="0"/>
              <a:t>, , Kai </a:t>
            </a:r>
            <a:r>
              <a:rPr lang="es-AR" sz="1200" dirty="0" err="1"/>
              <a:t>Ding</a:t>
            </a:r>
            <a:r>
              <a:rPr lang="es-AR" sz="1200" dirty="0"/>
              <a:t>, </a:t>
            </a:r>
            <a:r>
              <a:rPr lang="es-AR" sz="1200" dirty="0" err="1"/>
              <a:t>Jiewu</a:t>
            </a:r>
            <a:r>
              <a:rPr lang="es-AR" sz="1200" dirty="0"/>
              <a:t> Leng</a:t>
            </a:r>
          </a:p>
          <a:p>
            <a:pPr marL="0" indent="0">
              <a:buNone/>
            </a:pPr>
            <a:r>
              <a:rPr lang="es-AR" sz="1200" dirty="0">
                <a:hlinkClick r:id="rId2"/>
              </a:rPr>
              <a:t>http://www.sciencedirect.com/science/article/pii/S221384631500022X</a:t>
            </a:r>
            <a:endParaRPr lang="es-AR" sz="1200" dirty="0"/>
          </a:p>
          <a:p>
            <a:r>
              <a:rPr lang="es-AR" sz="1200" dirty="0" err="1"/>
              <a:t>IoT-enabled</a:t>
            </a:r>
            <a:r>
              <a:rPr lang="es-AR" sz="1200" dirty="0"/>
              <a:t> </a:t>
            </a:r>
            <a:r>
              <a:rPr lang="es-AR" sz="1200" dirty="0" err="1"/>
              <a:t>dynamic</a:t>
            </a:r>
            <a:r>
              <a:rPr lang="es-AR" sz="1200" dirty="0"/>
              <a:t> </a:t>
            </a:r>
            <a:r>
              <a:rPr lang="es-AR" sz="1200" dirty="0" err="1"/>
              <a:t>service</a:t>
            </a:r>
            <a:r>
              <a:rPr lang="es-AR" sz="1200" dirty="0"/>
              <a:t> </a:t>
            </a:r>
            <a:r>
              <a:rPr lang="es-AR" sz="1200" dirty="0" err="1"/>
              <a:t>selection</a:t>
            </a:r>
            <a:r>
              <a:rPr lang="es-AR" sz="1200" dirty="0"/>
              <a:t> </a:t>
            </a:r>
            <a:r>
              <a:rPr lang="es-AR" sz="1200" dirty="0" err="1"/>
              <a:t>across</a:t>
            </a:r>
            <a:r>
              <a:rPr lang="es-AR" sz="1200" dirty="0"/>
              <a:t> </a:t>
            </a:r>
            <a:r>
              <a:rPr lang="es-AR" sz="1200" dirty="0" err="1"/>
              <a:t>multiple</a:t>
            </a:r>
            <a:r>
              <a:rPr lang="es-AR" sz="1200" dirty="0"/>
              <a:t> </a:t>
            </a:r>
            <a:r>
              <a:rPr lang="es-AR" sz="1200" dirty="0" err="1"/>
              <a:t>manufacturing</a:t>
            </a:r>
            <a:r>
              <a:rPr lang="es-AR" sz="1200" dirty="0"/>
              <a:t> </a:t>
            </a:r>
            <a:r>
              <a:rPr lang="es-AR" sz="1200" dirty="0" err="1"/>
              <a:t>clouds,Chen</a:t>
            </a:r>
            <a:r>
              <a:rPr lang="es-AR" sz="1200" dirty="0"/>
              <a:t> Yanga, </a:t>
            </a:r>
            <a:r>
              <a:rPr lang="es-AR" sz="1200" dirty="0" err="1"/>
              <a:t>Weiming</a:t>
            </a:r>
            <a:r>
              <a:rPr lang="es-AR" sz="1200" dirty="0"/>
              <a:t> </a:t>
            </a:r>
            <a:r>
              <a:rPr lang="es-AR" sz="1200" dirty="0" err="1"/>
              <a:t>Shena</a:t>
            </a:r>
            <a:r>
              <a:rPr lang="es-AR" sz="1200" dirty="0"/>
              <a:t>, </a:t>
            </a:r>
            <a:r>
              <a:rPr lang="es-AR" sz="1200" dirty="0" err="1"/>
              <a:t>Tingyu</a:t>
            </a:r>
            <a:r>
              <a:rPr lang="es-AR" sz="1200" dirty="0"/>
              <a:t> </a:t>
            </a:r>
            <a:r>
              <a:rPr lang="es-AR" sz="1200" dirty="0" err="1"/>
              <a:t>Linb</a:t>
            </a:r>
            <a:r>
              <a:rPr lang="es-AR" sz="1200" dirty="0"/>
              <a:t>, </a:t>
            </a:r>
            <a:r>
              <a:rPr lang="es-AR" sz="1200" dirty="0" err="1"/>
              <a:t>Xianbin</a:t>
            </a:r>
            <a:r>
              <a:rPr lang="es-AR" sz="1200" dirty="0"/>
              <a:t> </a:t>
            </a:r>
            <a:r>
              <a:rPr lang="es-AR" sz="1200" dirty="0" err="1"/>
              <a:t>Wanga</a:t>
            </a:r>
            <a:r>
              <a:rPr lang="es-AR" sz="1200" dirty="0"/>
              <a:t>,</a:t>
            </a:r>
          </a:p>
          <a:p>
            <a:pPr marL="0" indent="0">
              <a:buNone/>
            </a:pPr>
            <a:r>
              <a:rPr lang="es-AR" sz="1200" dirty="0">
                <a:hlinkClick r:id="rId3"/>
              </a:rPr>
              <a:t>http://www.sciencedirect.com/science/article/pii/S2213846315000218</a:t>
            </a:r>
            <a:endParaRPr lang="es-AR" sz="1200" dirty="0"/>
          </a:p>
          <a:p>
            <a:r>
              <a:rPr lang="es-AR" sz="1200" dirty="0"/>
              <a:t>Mobile apps </a:t>
            </a:r>
            <a:r>
              <a:rPr lang="es-AR" sz="1200" dirty="0" err="1"/>
              <a:t>for</a:t>
            </a:r>
            <a:r>
              <a:rPr lang="es-AR" sz="1200" dirty="0"/>
              <a:t> </a:t>
            </a:r>
            <a:r>
              <a:rPr lang="es-AR" sz="1200" dirty="0" err="1"/>
              <a:t>product</a:t>
            </a:r>
            <a:r>
              <a:rPr lang="es-AR" sz="1200" dirty="0"/>
              <a:t> </a:t>
            </a:r>
            <a:r>
              <a:rPr lang="es-AR" sz="1200" dirty="0" err="1"/>
              <a:t>customisation</a:t>
            </a:r>
            <a:r>
              <a:rPr lang="es-AR" sz="1200" dirty="0"/>
              <a:t> and </a:t>
            </a:r>
            <a:r>
              <a:rPr lang="es-AR" sz="1200" dirty="0" err="1"/>
              <a:t>design</a:t>
            </a:r>
            <a:r>
              <a:rPr lang="es-AR" sz="1200" dirty="0"/>
              <a:t> </a:t>
            </a:r>
            <a:r>
              <a:rPr lang="es-AR" sz="1200" dirty="0" err="1"/>
              <a:t>of</a:t>
            </a:r>
            <a:r>
              <a:rPr lang="es-AR" sz="1200" dirty="0"/>
              <a:t> </a:t>
            </a:r>
            <a:r>
              <a:rPr lang="es-AR" sz="1200" dirty="0" err="1"/>
              <a:t>manufacturing</a:t>
            </a:r>
            <a:r>
              <a:rPr lang="es-AR" sz="1200" dirty="0"/>
              <a:t> </a:t>
            </a:r>
            <a:r>
              <a:rPr lang="es-AR" sz="1200" dirty="0" err="1"/>
              <a:t>networks,D</a:t>
            </a:r>
            <a:r>
              <a:rPr lang="es-AR" sz="1200" dirty="0"/>
              <a:t>. </a:t>
            </a:r>
            <a:r>
              <a:rPr lang="es-AR" sz="1200" dirty="0" err="1"/>
              <a:t>Mourtzis</a:t>
            </a:r>
            <a:r>
              <a:rPr lang="es-AR" sz="1200" dirty="0"/>
              <a:t>, , M. </a:t>
            </a:r>
            <a:r>
              <a:rPr lang="es-AR" sz="1200" dirty="0" err="1"/>
              <a:t>Doukas</a:t>
            </a:r>
            <a:r>
              <a:rPr lang="es-AR" sz="1200" dirty="0"/>
              <a:t>, C. </a:t>
            </a:r>
            <a:r>
              <a:rPr lang="es-AR" sz="1200" dirty="0" err="1"/>
              <a:t>Vandera</a:t>
            </a:r>
            <a:endParaRPr lang="es-AR" sz="1200" dirty="0"/>
          </a:p>
          <a:p>
            <a:pPr marL="0" indent="0">
              <a:buNone/>
            </a:pPr>
            <a:r>
              <a:rPr lang="es-AR" sz="1200" dirty="0">
                <a:hlinkClick r:id="rId4"/>
              </a:rPr>
              <a:t>http://www.sciencedirect.com/science/article/pii/S2213846314000030</a:t>
            </a:r>
            <a:endParaRPr lang="es-AR" sz="1200" dirty="0"/>
          </a:p>
          <a:p>
            <a:r>
              <a:rPr lang="es-AR" sz="1200" dirty="0" err="1"/>
              <a:t>Leveraging</a:t>
            </a:r>
            <a:r>
              <a:rPr lang="es-AR" sz="1200" dirty="0"/>
              <a:t> Apps in </a:t>
            </a:r>
            <a:r>
              <a:rPr lang="es-AR" sz="1200" dirty="0" err="1"/>
              <a:t>Manufacturing</a:t>
            </a:r>
            <a:r>
              <a:rPr lang="es-AR" sz="1200" dirty="0"/>
              <a:t>. A Framework </a:t>
            </a:r>
            <a:r>
              <a:rPr lang="es-AR" sz="1200" dirty="0" err="1"/>
              <a:t>for</a:t>
            </a:r>
            <a:r>
              <a:rPr lang="es-AR" sz="1200" dirty="0"/>
              <a:t> App </a:t>
            </a:r>
            <a:r>
              <a:rPr lang="es-AR" sz="1200" dirty="0" err="1"/>
              <a:t>Technology</a:t>
            </a:r>
            <a:r>
              <a:rPr lang="es-AR" sz="1200" dirty="0"/>
              <a:t> in </a:t>
            </a:r>
            <a:r>
              <a:rPr lang="es-AR" sz="1200" dirty="0" err="1"/>
              <a:t>the</a:t>
            </a:r>
            <a:r>
              <a:rPr lang="es-AR" sz="1200" dirty="0"/>
              <a:t> Enterprise Christoph </a:t>
            </a:r>
            <a:r>
              <a:rPr lang="es-AR" sz="1200" dirty="0" err="1"/>
              <a:t>Gröger</a:t>
            </a:r>
            <a:r>
              <a:rPr lang="es-AR" sz="1200" dirty="0"/>
              <a:t>, , Stefan </a:t>
            </a:r>
            <a:r>
              <a:rPr lang="es-AR" sz="1200" dirty="0" err="1"/>
              <a:t>Silcher</a:t>
            </a:r>
            <a:r>
              <a:rPr lang="es-AR" sz="1200" dirty="0"/>
              <a:t>, </a:t>
            </a:r>
            <a:r>
              <a:rPr lang="es-AR" sz="1200" dirty="0" err="1"/>
              <a:t>Engelbert</a:t>
            </a:r>
            <a:r>
              <a:rPr lang="es-AR" sz="1200" dirty="0"/>
              <a:t> </a:t>
            </a:r>
            <a:r>
              <a:rPr lang="es-AR" sz="1200" dirty="0" err="1"/>
              <a:t>Westkämper</a:t>
            </a:r>
            <a:r>
              <a:rPr lang="es-AR" sz="1200" dirty="0"/>
              <a:t>, Bernhard </a:t>
            </a:r>
            <a:r>
              <a:rPr lang="es-AR" sz="1200" dirty="0" err="1"/>
              <a:t>Mitschang</a:t>
            </a:r>
            <a:endParaRPr lang="es-AR" sz="1200" dirty="0"/>
          </a:p>
          <a:p>
            <a:r>
              <a:rPr lang="es-AR" sz="1200" dirty="0">
                <a:hlinkClick r:id="rId5"/>
              </a:rPr>
              <a:t>http://www.sciencedirect.com/science/article/pii/S2212827113003193</a:t>
            </a:r>
            <a:endParaRPr lang="es-AR" sz="1200" dirty="0"/>
          </a:p>
          <a:p>
            <a:endParaRPr lang="es-AR" dirty="0"/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313566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C82D3FC-A957-44BD-AC6F-091CCB1B9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1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Industria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4.0 es la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cuarta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revolución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industrial que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incorpora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la digitalization a la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industria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.</a:t>
            </a:r>
            <a:b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”</a:t>
            </a:r>
            <a:br>
              <a:rPr lang="en-US" sz="1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7EC33A2-77F4-44C4-A5EC-32605EE27A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2230" y="1625554"/>
            <a:ext cx="8440016" cy="411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4682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C1E8C6C-1ADA-4A3D-B264-3E1F3AF92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br>
              <a:rPr lang="en-US" sz="1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La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transformación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digital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impacta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a la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industria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tres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dimensiones</a:t>
            </a:r>
            <a:br>
              <a:rPr lang="en-US" sz="1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B25D0C15-B777-4BBC-A17C-CED7CC7CB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432775"/>
            <a:ext cx="7188199" cy="3989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51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9C51723-29A3-47E4-A3BE-A8B437C23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Autofit/>
          </a:bodyPr>
          <a:lstStyle/>
          <a:p>
            <a:pPr algn="ctr"/>
            <a:r>
              <a:rPr lang="es-ES" sz="1800" dirty="0">
                <a:solidFill>
                  <a:srgbClr val="FFFFFF"/>
                </a:solidFill>
              </a:rPr>
              <a:t>La conectividad y el internet de las cosas permiten dar inteligencia a los componentes de la industria</a:t>
            </a:r>
            <a:br>
              <a:rPr lang="es-ES" sz="1800" dirty="0">
                <a:solidFill>
                  <a:srgbClr val="FFFFFF"/>
                </a:solidFill>
              </a:rPr>
            </a:br>
            <a:r>
              <a:rPr lang="es-ES" sz="1800" dirty="0">
                <a:solidFill>
                  <a:srgbClr val="FFFFFF"/>
                </a:solidFill>
              </a:rPr>
              <a:t>Industria4.0</a:t>
            </a:r>
            <a:br>
              <a:rPr lang="es-ES" sz="1800" dirty="0">
                <a:solidFill>
                  <a:srgbClr val="FFFFFF"/>
                </a:solidFill>
              </a:rPr>
            </a:br>
            <a:endParaRPr lang="es-AR" sz="1800" dirty="0">
              <a:solidFill>
                <a:srgbClr val="FFFFFF"/>
              </a:solidFill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DBD99063-CF51-4464-9589-5F986411ED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222" y="972830"/>
            <a:ext cx="8257161" cy="4503841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60B2B40B-050C-46D3-AB19-F6339D4A6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626110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4BF7B10-E734-4BCC-BBDA-73FEF4BB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Principales habilitadores digitales de la industria 4.0</a:t>
            </a:r>
            <a:br>
              <a:rPr lang="en-US" sz="24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24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845E6EE0-4A8D-45B1-BE55-97C49A55C6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192270"/>
            <a:ext cx="7188199" cy="4470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559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8641F0C-8FB4-4C7F-A1CC-5ACB0DFB21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/>
          </a:bodyPr>
          <a:lstStyle/>
          <a:p>
            <a:pPr algn="ctr"/>
            <a:r>
              <a:rPr lang="es-ES" sz="1600" dirty="0">
                <a:solidFill>
                  <a:srgbClr val="FFFFFF"/>
                </a:solidFill>
              </a:rPr>
              <a:t>El primer grupo (A) de habilitadores permite la hibridación del mundo físico y digital</a:t>
            </a:r>
            <a:br>
              <a:rPr lang="es-ES" sz="1600" dirty="0">
                <a:solidFill>
                  <a:srgbClr val="FFFFFF"/>
                </a:solidFill>
              </a:rPr>
            </a:br>
            <a:endParaRPr lang="es-AR" sz="1600" dirty="0">
              <a:solidFill>
                <a:srgbClr val="FFFFFF"/>
              </a:solidFill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0D7EDA4-0738-4155-8B63-EDBA5D4F70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313299"/>
            <a:ext cx="5541570" cy="309114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F037C83-702A-4C91-A66B-AB9F32CDF1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2765131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36AAD54-8C1A-4AFF-A4A9-3CBB2E566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4510" y="1487272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ES" sz="1600" dirty="0">
                <a:solidFill>
                  <a:srgbClr val="FFFFFF"/>
                </a:solidFill>
              </a:rPr>
              <a:t>El segundo grupo (B) de habilitadores de comunicaciones y tratamiento de datos son indispensables para conectar los otros dos grupos de habilitadores (A , C)</a:t>
            </a:r>
            <a:br>
              <a:rPr lang="es-ES" sz="1600" dirty="0">
                <a:solidFill>
                  <a:srgbClr val="FFFFFF"/>
                </a:solidFill>
              </a:rPr>
            </a:br>
            <a:endParaRPr lang="es-AR" sz="1600" dirty="0">
              <a:solidFill>
                <a:srgbClr val="FFFFFF"/>
              </a:solidFill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60B2A0CD-A310-49FB-81A4-A08277B11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313299"/>
            <a:ext cx="5698037" cy="309114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BB1134F-4623-4E8D-ABD3-937580E62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38600" y="4884873"/>
            <a:ext cx="7188199" cy="1292090"/>
          </a:xfrm>
        </p:spPr>
        <p:txBody>
          <a:bodyPr>
            <a:normAutofit/>
          </a:bodyPr>
          <a:lstStyle/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767527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272516-26A0-40CD-A53E-0CD62ADE7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El </a:t>
            </a: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tercer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grupo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(C) de</a:t>
            </a:r>
            <a:r>
              <a:rPr lang="en-US" sz="1600" dirty="0">
                <a:solidFill>
                  <a:srgbClr val="FFFFFF"/>
                </a:solidFill>
              </a:rPr>
              <a:t> </a:t>
            </a: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Habilitadores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la </a:t>
            </a: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transformación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digital se </a:t>
            </a: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corresponde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con las </a:t>
            </a: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aplicaciones</a:t>
            </a: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gestion </a:t>
            </a:r>
            <a:r>
              <a:rPr lang="en-US" sz="16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interempresas</a:t>
            </a:r>
            <a:b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(SCM,CRM,FCM,HRM) </a:t>
            </a:r>
            <a:br>
              <a:rPr lang="en-US" sz="1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78AA55E0-284C-4EBB-B1B2-1135691B2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147689"/>
            <a:ext cx="7188199" cy="455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48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5F6B760-9041-44E5-9F02-F43331608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¿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Cómo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la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digitalización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impacta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en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la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industria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?</a:t>
            </a:r>
            <a:b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¿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Qué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retos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genera?</a:t>
            </a:r>
            <a:b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Modelo</a:t>
            </a:r>
            <a:r>
              <a:rPr lang="en-US" sz="18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 </a:t>
            </a:r>
            <a:r>
              <a:rPr lang="en-US" sz="1800" kern="1200" dirty="0" err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Negocios</a:t>
            </a:r>
            <a:endParaRPr lang="en-US" sz="18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A332A87-3061-4270-B525-039212E5C6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38600" y="1361644"/>
            <a:ext cx="7188199" cy="4131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8906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643</TotalTime>
  <Words>1302</Words>
  <Application>Microsoft Office PowerPoint</Application>
  <PresentationFormat>Panorámica</PresentationFormat>
  <Paragraphs>103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Tema de Office</vt:lpstr>
      <vt:lpstr>Manufactura Integrada por Computadora CIM I (7565) 2020</vt:lpstr>
      <vt:lpstr> La Industria 4.0 es la cuarta revolución industrial que incorpora la digitalization a la industria. ”  </vt:lpstr>
      <vt:lpstr>  La transformación digital impacta a la industria en tres dimensiones  </vt:lpstr>
      <vt:lpstr>La conectividad y el internet de las cosas permiten dar inteligencia a los componentes de la industria Industria4.0 </vt:lpstr>
      <vt:lpstr>Principales habilitadores digitales de la industria 4.0 </vt:lpstr>
      <vt:lpstr>El primer grupo (A) de habilitadores permite la hibridación del mundo físico y digital </vt:lpstr>
      <vt:lpstr>El segundo grupo (B) de habilitadores de comunicaciones y tratamiento de datos son indispensables para conectar los otros dos grupos de habilitadores (A , C) </vt:lpstr>
      <vt:lpstr> El tercer grupo (C) de Habilitadores de la transformación digital se corresponde con las aplicaciones de gestion interempresas (SCM,CRM,FCM,HRM)  </vt:lpstr>
      <vt:lpstr>¿Cómo la digitalización impacta en la industria?  ¿Qué retos genera? Modelo de Negocios</vt:lpstr>
      <vt:lpstr> Impacto digital La transformación digital , ejemplos de los principales retos </vt:lpstr>
      <vt:lpstr>Predix Platform GE Digital Monitoreo de datos industriales y gestión de eventos The Industrial IoT Platform Connecting Edge to Cloud, Operator to Analyst</vt:lpstr>
      <vt:lpstr>La convergencia de TI y OT </vt:lpstr>
      <vt:lpstr>MindSphere The Cloud-based, Open IoT Operating System</vt:lpstr>
      <vt:lpstr>MindSphere The Cloud-based, Open IoT</vt:lpstr>
      <vt:lpstr>Trabajo: Industria 4.0 en el Contexto de CIM</vt:lpstr>
      <vt:lpstr>Artículos complementarios Industria 4.0</vt:lpstr>
      <vt:lpstr>Artículos complementarios Industria 4.0</vt:lpstr>
      <vt:lpstr>Artículos complementarios Industria 4.0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Manufactura Integrada por Computadora CIM I (7565) 2020</dc:title>
  <dc:creator>JORGE IERACHE</dc:creator>
  <cp:lastModifiedBy>JORGE IERACHE</cp:lastModifiedBy>
  <cp:revision>16</cp:revision>
  <dcterms:created xsi:type="dcterms:W3CDTF">2020-06-08T17:44:44Z</dcterms:created>
  <dcterms:modified xsi:type="dcterms:W3CDTF">2020-06-09T19:40:28Z</dcterms:modified>
</cp:coreProperties>
</file>