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5" r:id="rId2"/>
    <p:sldId id="336" r:id="rId3"/>
    <p:sldId id="391" r:id="rId4"/>
    <p:sldId id="371" r:id="rId5"/>
    <p:sldId id="392" r:id="rId6"/>
    <p:sldId id="372" r:id="rId7"/>
    <p:sldId id="393" r:id="rId8"/>
    <p:sldId id="394" r:id="rId9"/>
    <p:sldId id="367" r:id="rId10"/>
    <p:sldId id="368" r:id="rId11"/>
    <p:sldId id="369" r:id="rId12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660"/>
  </p:normalViewPr>
  <p:slideViewPr>
    <p:cSldViewPr>
      <p:cViewPr varScale="1">
        <p:scale>
          <a:sx n="83" d="100"/>
          <a:sy n="83" d="100"/>
        </p:scale>
        <p:origin x="129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05D8-4913-4E6A-B46D-743E9FE845F5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0C34-C917-4EFE-9543-640F4D6D80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1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8244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5792" y="1050797"/>
            <a:ext cx="819241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742" y="2435098"/>
            <a:ext cx="8533130" cy="225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1273" y="6296263"/>
            <a:ext cx="2311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Rectángulo"/>
          <p:cNvSpPr/>
          <p:nvPr/>
        </p:nvSpPr>
        <p:spPr>
          <a:xfrm>
            <a:off x="1981200" y="1219200"/>
            <a:ext cx="259156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3" y="1219200"/>
            <a:ext cx="3651333" cy="21252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62400" y="156335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 smtClean="0">
                <a:latin typeface="Garamond" panose="02020404030301010803" pitchFamily="18" charset="0"/>
              </a:rPr>
              <a:t>R</a:t>
            </a:r>
            <a:r>
              <a:rPr lang="es-AR" sz="2400" dirty="0" err="1" smtClean="0">
                <a:latin typeface="Garamond" panose="02020404030301010803" pitchFamily="18" charset="0"/>
              </a:rPr>
              <a:t>d</a:t>
            </a:r>
            <a:r>
              <a:rPr lang="es-AR" sz="3200" dirty="0" smtClean="0">
                <a:latin typeface="Garamond" panose="02020404030301010803" pitchFamily="18" charset="0"/>
              </a:rPr>
              <a:t>(x)=N(x)</a:t>
            </a:r>
            <a:r>
              <a:rPr lang="es-AR" sz="3200" b="1" i="1" dirty="0" err="1" smtClean="0">
                <a:latin typeface="Garamond" panose="02020404030301010803" pitchFamily="18" charset="0"/>
              </a:rPr>
              <a:t>i</a:t>
            </a:r>
            <a:r>
              <a:rPr lang="es-AR" sz="3200" dirty="0" err="1" smtClean="0">
                <a:latin typeface="Garamond" panose="02020404030301010803" pitchFamily="18" charset="0"/>
              </a:rPr>
              <a:t>+Qy</a:t>
            </a:r>
            <a:r>
              <a:rPr lang="es-AR" sz="3200" dirty="0" smtClean="0">
                <a:latin typeface="Garamond" panose="02020404030301010803" pitchFamily="18" charset="0"/>
              </a:rPr>
              <a:t>(x)</a:t>
            </a:r>
            <a:r>
              <a:rPr lang="es-AR" sz="3200" b="1" i="1" dirty="0" err="1" smtClean="0">
                <a:latin typeface="Garamond" panose="02020404030301010803" pitchFamily="18" charset="0"/>
              </a:rPr>
              <a:t>j</a:t>
            </a:r>
            <a:r>
              <a:rPr lang="es-AR" sz="3200" dirty="0" err="1" smtClean="0">
                <a:latin typeface="Garamond" panose="02020404030301010803" pitchFamily="18" charset="0"/>
              </a:rPr>
              <a:t>+Qz</a:t>
            </a:r>
            <a:r>
              <a:rPr lang="es-AR" sz="3200" dirty="0" smtClean="0">
                <a:latin typeface="Garamond" panose="02020404030301010803" pitchFamily="18" charset="0"/>
              </a:rPr>
              <a:t>(x)</a:t>
            </a:r>
            <a:r>
              <a:rPr lang="es-AR" sz="3200" b="1" i="1" dirty="0" smtClean="0">
                <a:latin typeface="Garamond" panose="02020404030301010803" pitchFamily="18" charset="0"/>
              </a:rPr>
              <a:t>k</a:t>
            </a:r>
            <a:endParaRPr lang="es-ES" sz="3200" b="1" i="1" dirty="0">
              <a:latin typeface="Garamond" panose="02020404030301010803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62400" y="21873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Garamond" panose="02020404030301010803" pitchFamily="18" charset="0"/>
              </a:rPr>
              <a:t>M</a:t>
            </a:r>
            <a:r>
              <a:rPr lang="es-AR" sz="2400" dirty="0" smtClean="0">
                <a:latin typeface="Garamond" panose="02020404030301010803" pitchFamily="18" charset="0"/>
              </a:rPr>
              <a:t>d</a:t>
            </a:r>
            <a:r>
              <a:rPr lang="es-AR" sz="3200" dirty="0" smtClean="0">
                <a:latin typeface="Garamond" panose="02020404030301010803" pitchFamily="18" charset="0"/>
              </a:rPr>
              <a:t>(x)=M</a:t>
            </a:r>
            <a:r>
              <a:rPr lang="es-AR" sz="2400" dirty="0" smtClean="0">
                <a:latin typeface="Garamond" panose="02020404030301010803" pitchFamily="18" charset="0"/>
              </a:rPr>
              <a:t>t</a:t>
            </a:r>
            <a:r>
              <a:rPr lang="es-AR" sz="3200" dirty="0" smtClean="0">
                <a:latin typeface="Garamond" panose="02020404030301010803" pitchFamily="18" charset="0"/>
              </a:rPr>
              <a:t>(x)</a:t>
            </a:r>
            <a:r>
              <a:rPr lang="es-AR" sz="3200" b="1" i="1" dirty="0" err="1" smtClean="0">
                <a:latin typeface="Garamond" panose="02020404030301010803" pitchFamily="18" charset="0"/>
              </a:rPr>
              <a:t>i</a:t>
            </a:r>
            <a:r>
              <a:rPr lang="es-AR" sz="3200" dirty="0" err="1" smtClean="0">
                <a:latin typeface="Garamond" panose="02020404030301010803" pitchFamily="18" charset="0"/>
              </a:rPr>
              <a:t>+M</a:t>
            </a:r>
            <a:r>
              <a:rPr lang="es-AR" sz="2400" dirty="0" err="1" smtClean="0">
                <a:latin typeface="Garamond" panose="02020404030301010803" pitchFamily="18" charset="0"/>
              </a:rPr>
              <a:t>fy</a:t>
            </a:r>
            <a:r>
              <a:rPr lang="es-AR" sz="3200" dirty="0" smtClean="0">
                <a:latin typeface="Garamond" panose="02020404030301010803" pitchFamily="18" charset="0"/>
              </a:rPr>
              <a:t>(x)</a:t>
            </a:r>
            <a:r>
              <a:rPr lang="es-AR" sz="3200" b="1" i="1" dirty="0" err="1" smtClean="0">
                <a:latin typeface="Garamond" panose="02020404030301010803" pitchFamily="18" charset="0"/>
              </a:rPr>
              <a:t>j</a:t>
            </a:r>
            <a:r>
              <a:rPr lang="es-AR" sz="3200" dirty="0" err="1" smtClean="0">
                <a:latin typeface="Garamond" panose="02020404030301010803" pitchFamily="18" charset="0"/>
              </a:rPr>
              <a:t>+M</a:t>
            </a:r>
            <a:r>
              <a:rPr lang="es-AR" sz="2400" dirty="0" err="1" smtClean="0">
                <a:latin typeface="Garamond" panose="02020404030301010803" pitchFamily="18" charset="0"/>
              </a:rPr>
              <a:t>fz</a:t>
            </a:r>
            <a:r>
              <a:rPr lang="es-AR" sz="3200" dirty="0" smtClean="0">
                <a:latin typeface="Garamond" panose="02020404030301010803" pitchFamily="18" charset="0"/>
              </a:rPr>
              <a:t>(x)</a:t>
            </a:r>
            <a:r>
              <a:rPr lang="es-AR" sz="3200" b="1" i="1" dirty="0" smtClean="0">
                <a:latin typeface="Garamond" panose="02020404030301010803" pitchFamily="18" charset="0"/>
              </a:rPr>
              <a:t>k</a:t>
            </a:r>
            <a:endParaRPr lang="es-ES" sz="3200" b="1" i="1" dirty="0">
              <a:latin typeface="Garamond" panose="020204040303010108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8200" y="358244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smtClean="0">
                <a:latin typeface="Garamond" panose="02020404030301010803" pitchFamily="18" charset="0"/>
              </a:rPr>
              <a:t>N(x): esfuerzo normal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err="1" smtClean="0">
                <a:latin typeface="Garamond" panose="02020404030301010803" pitchFamily="18" charset="0"/>
              </a:rPr>
              <a:t>Qy</a:t>
            </a:r>
            <a:r>
              <a:rPr lang="es-AR" sz="2400" dirty="0" smtClean="0">
                <a:latin typeface="Garamond" panose="02020404030301010803" pitchFamily="18" charset="0"/>
              </a:rPr>
              <a:t>(x)</a:t>
            </a:r>
            <a:r>
              <a:rPr lang="es-AR" sz="2400" b="1" i="1" dirty="0" smtClean="0">
                <a:latin typeface="Garamond" panose="02020404030301010803" pitchFamily="18" charset="0"/>
              </a:rPr>
              <a:t>; </a:t>
            </a:r>
            <a:r>
              <a:rPr lang="es-AR" sz="2400" dirty="0" err="1" smtClean="0">
                <a:latin typeface="Garamond" panose="02020404030301010803" pitchFamily="18" charset="0"/>
              </a:rPr>
              <a:t>Qz</a:t>
            </a:r>
            <a:r>
              <a:rPr lang="es-AR" sz="2400" dirty="0" smtClean="0">
                <a:latin typeface="Garamond" panose="02020404030301010803" pitchFamily="18" charset="0"/>
              </a:rPr>
              <a:t>(x): esfuerzos de corte, cortantes, </a:t>
            </a:r>
            <a:r>
              <a:rPr lang="es-AR" sz="2400" dirty="0" err="1" smtClean="0">
                <a:latin typeface="Garamond" panose="02020404030301010803" pitchFamily="18" charset="0"/>
              </a:rPr>
              <a:t>cizalladura</a:t>
            </a:r>
            <a:endParaRPr lang="es-AR" sz="2400" dirty="0" smtClean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>
                <a:latin typeface="Garamond" panose="02020404030301010803" pitchFamily="18" charset="0"/>
              </a:rPr>
              <a:t>Mt(x</a:t>
            </a:r>
            <a:r>
              <a:rPr lang="es-AR" sz="2400" dirty="0" smtClean="0">
                <a:latin typeface="Garamond" panose="02020404030301010803" pitchFamily="18" charset="0"/>
              </a:rPr>
              <a:t>): momento </a:t>
            </a:r>
            <a:r>
              <a:rPr lang="es-AR" sz="2400" dirty="0" err="1" smtClean="0">
                <a:latin typeface="Garamond" panose="02020404030301010803" pitchFamily="18" charset="0"/>
              </a:rPr>
              <a:t>torsor</a:t>
            </a:r>
            <a:endParaRPr lang="es-AR" sz="2400" dirty="0" smtClean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sz="2400" dirty="0" err="1" smtClean="0">
                <a:latin typeface="Garamond" panose="02020404030301010803" pitchFamily="18" charset="0"/>
              </a:rPr>
              <a:t>Mfy</a:t>
            </a:r>
            <a:r>
              <a:rPr lang="es-AR" sz="2400" dirty="0" smtClean="0">
                <a:latin typeface="Garamond" panose="02020404030301010803" pitchFamily="18" charset="0"/>
              </a:rPr>
              <a:t>(x)</a:t>
            </a:r>
            <a:r>
              <a:rPr lang="es-AR" sz="2400" b="1" i="1" dirty="0" smtClean="0">
                <a:latin typeface="Garamond" panose="02020404030301010803" pitchFamily="18" charset="0"/>
              </a:rPr>
              <a:t>; </a:t>
            </a:r>
            <a:r>
              <a:rPr lang="es-AR" sz="2400" dirty="0" err="1" smtClean="0">
                <a:latin typeface="Garamond" panose="02020404030301010803" pitchFamily="18" charset="0"/>
              </a:rPr>
              <a:t>Mfz</a:t>
            </a:r>
            <a:r>
              <a:rPr lang="es-AR" sz="2400" dirty="0" smtClean="0">
                <a:latin typeface="Garamond" panose="02020404030301010803" pitchFamily="18" charset="0"/>
              </a:rPr>
              <a:t>(x): momento flectores</a:t>
            </a:r>
            <a:endParaRPr lang="es-ES" sz="24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524000" y="2133600"/>
            <a:ext cx="2438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06730" y="1139968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Ejemplo 3D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0300" t="20637" r="21976" b="13356"/>
          <a:stretch/>
        </p:blipFill>
        <p:spPr>
          <a:xfrm>
            <a:off x="2881885" y="1088513"/>
            <a:ext cx="5242558" cy="51598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9834" t="37072" r="22805" b="18648"/>
          <a:stretch/>
        </p:blipFill>
        <p:spPr>
          <a:xfrm>
            <a:off x="78827" y="2398887"/>
            <a:ext cx="2664373" cy="17762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4" y="4495800"/>
            <a:ext cx="2390754" cy="139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389683" y="5911334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Esfuerzos Positivos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27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u="none" dirty="0" smtClean="0"/>
              <a:t>Esfuerzos internos</a:t>
            </a:r>
            <a:endParaRPr lang="es-ES" u="none" dirty="0"/>
          </a:p>
        </p:txBody>
      </p:sp>
      <p:sp>
        <p:nvSpPr>
          <p:cNvPr id="8" name="Rectángulo 7"/>
          <p:cNvSpPr/>
          <p:nvPr/>
        </p:nvSpPr>
        <p:spPr>
          <a:xfrm>
            <a:off x="1524000" y="2133600"/>
            <a:ext cx="2438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06730" y="1139968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Ejemplo 3D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9834" t="37072" r="22805" b="18648"/>
          <a:stretch/>
        </p:blipFill>
        <p:spPr>
          <a:xfrm>
            <a:off x="78827" y="2398887"/>
            <a:ext cx="2664373" cy="17762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1672" t="23331" r="23465" b="12559"/>
          <a:stretch/>
        </p:blipFill>
        <p:spPr>
          <a:xfrm>
            <a:off x="3167224" y="1094279"/>
            <a:ext cx="4972459" cy="5143453"/>
          </a:xfrm>
          <a:prstGeom prst="rect">
            <a:avLst/>
          </a:prstGeom>
        </p:spPr>
      </p:pic>
      <p:pic>
        <p:nvPicPr>
          <p:cNvPr id="12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4" y="4495800"/>
            <a:ext cx="2390754" cy="139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12 CuadroTexto"/>
          <p:cNvSpPr txBox="1"/>
          <p:nvPr/>
        </p:nvSpPr>
        <p:spPr>
          <a:xfrm>
            <a:off x="389683" y="5911334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Esfuerzos Positivos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92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57733"/>
            <a:ext cx="5955150" cy="346618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6730" y="1139968"/>
            <a:ext cx="654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Convención de signos: esfuerzos positivos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6730" y="5195708"/>
            <a:ext cx="8861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latin typeface="Garamond" panose="02020404030301010803" pitchFamily="18" charset="0"/>
              </a:rPr>
              <a:t>Los esfuerzos los consideramos positivos cuando sus respectivos vectores hacen proyección positiva respecto de los ejes coordenadas de la cara positiva.</a:t>
            </a:r>
            <a:endParaRPr lang="es-ES" sz="1600" b="1" dirty="0">
              <a:latin typeface="Garamond" panose="02020404030301010803" pitchFamily="18" charset="0"/>
            </a:endParaRPr>
          </a:p>
          <a:p>
            <a:r>
              <a:rPr lang="es-AR" sz="1600" b="1" dirty="0">
                <a:latin typeface="Garamond" panose="02020404030301010803" pitchFamily="18" charset="0"/>
              </a:rPr>
              <a:t>Los diagramas los dibujamos coincidiendo su signo con el eje correspondiente, perpendicular al eje de la barra.</a:t>
            </a:r>
            <a:endParaRPr lang="es-ES" sz="1600" b="1" dirty="0">
              <a:latin typeface="Garamond" panose="02020404030301010803" pitchFamily="18" charset="0"/>
            </a:endParaRPr>
          </a:p>
          <a:p>
            <a:endParaRPr lang="es-E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367" r="20019" b="38405"/>
          <a:stretch/>
        </p:blipFill>
        <p:spPr>
          <a:xfrm>
            <a:off x="76200" y="4047453"/>
            <a:ext cx="4190446" cy="21255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45267" y="3240570"/>
            <a:ext cx="299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Esfuerzos positivos</a:t>
            </a:r>
          </a:p>
          <a:p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Plano Vertical X-Z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091" y="999744"/>
            <a:ext cx="4346825" cy="25300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6627608" y="3282012"/>
            <a:ext cx="299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Esfuerzos positivos</a:t>
            </a:r>
          </a:p>
          <a:p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Plano Horizontal X-Y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Grupo 11"/>
          <p:cNvGrpSpPr>
            <a:grpSpLocks noChangeAspect="1"/>
          </p:cNvGrpSpPr>
          <p:nvPr/>
        </p:nvGrpSpPr>
        <p:grpSpPr>
          <a:xfrm>
            <a:off x="4637179" y="4118412"/>
            <a:ext cx="4093474" cy="2190515"/>
            <a:chOff x="1447800" y="1652065"/>
            <a:chExt cx="5181600" cy="277280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/>
            <a:srcRect l="7008" r="20824" b="35920"/>
            <a:stretch/>
          </p:blipFill>
          <p:spPr>
            <a:xfrm>
              <a:off x="1447800" y="1652065"/>
              <a:ext cx="5181600" cy="26151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4" name="CuadroTexto 13"/>
            <p:cNvSpPr txBox="1"/>
            <p:nvPr/>
          </p:nvSpPr>
          <p:spPr>
            <a:xfrm>
              <a:off x="3562189" y="4035278"/>
              <a:ext cx="521887" cy="389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634180" y="3856802"/>
              <a:ext cx="521887" cy="389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419600" y="220199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Mf_z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908341" y="3239501"/>
              <a:ext cx="405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191000" y="2907253"/>
              <a:ext cx="228600" cy="176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344476" y="2851175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167196" y="2786955"/>
              <a:ext cx="405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>
              <a:off x="4237904" y="3141018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/>
            <p:nvPr/>
          </p:nvCxnSpPr>
          <p:spPr>
            <a:xfrm flipH="1">
              <a:off x="5215992" y="3160393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05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24611" y="1165457"/>
            <a:ext cx="7466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Esfuerzos positivos Plano Horizontal Plano X-Y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53217" y="1926553"/>
            <a:ext cx="7776298" cy="4081077"/>
            <a:chOff x="978784" y="1629204"/>
            <a:chExt cx="7776298" cy="408107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784" y="1629204"/>
              <a:ext cx="7179820" cy="408107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3498122" y="3965417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573076" y="3965417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419600" y="220199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Mf_z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908341" y="3239501"/>
              <a:ext cx="405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191000" y="2907253"/>
              <a:ext cx="228600" cy="176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344476" y="2851175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6400800" y="3239501"/>
              <a:ext cx="0" cy="10952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 flipV="1">
              <a:off x="5554969" y="3635721"/>
              <a:ext cx="0" cy="10906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5167196" y="2786955"/>
              <a:ext cx="405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570012" y="3882877"/>
              <a:ext cx="8595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Qy+dQy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Flecha curvada hacia la izquierda 23"/>
            <p:cNvSpPr/>
            <p:nvPr/>
          </p:nvSpPr>
          <p:spPr>
            <a:xfrm>
              <a:off x="6982089" y="2451555"/>
              <a:ext cx="457200" cy="1121273"/>
            </a:xfrm>
            <a:prstGeom prst="curved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562127" y="295720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Mf_z+dMf_z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arjeta 25"/>
            <p:cNvSpPr/>
            <p:nvPr/>
          </p:nvSpPr>
          <p:spPr>
            <a:xfrm>
              <a:off x="5634180" y="2118677"/>
              <a:ext cx="690420" cy="267986"/>
            </a:xfrm>
            <a:prstGeom prst="flowChartPunchedCar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>
              <a:off x="5811282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6049488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6248400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6642980" y="2103293"/>
              <a:ext cx="5870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rgbClr val="0070C0"/>
                  </a:solidFill>
                  <a:latin typeface="Garamond" panose="02020404030301010803" pitchFamily="18" charset="0"/>
                </a:rPr>
                <a:t>q</a:t>
              </a:r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y</a:t>
              </a:r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(x)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>
              <a:off x="6457825" y="3143795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>
              <a:off x="6324600" y="3143795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/>
            <p:nvPr/>
          </p:nvCxnSpPr>
          <p:spPr>
            <a:xfrm>
              <a:off x="4237904" y="3141018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 flipH="1">
              <a:off x="5215992" y="3160393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6361212" y="2761772"/>
              <a:ext cx="846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Mt+dMt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3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30977" y="1085871"/>
            <a:ext cx="7466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Esfuerzos positivos Plano Horizontal Plano X-Y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36666" y="1635140"/>
            <a:ext cx="3692473" cy="2387589"/>
            <a:chOff x="4191000" y="1652064"/>
            <a:chExt cx="4754450" cy="3074272"/>
          </a:xfrm>
        </p:grpSpPr>
        <p:sp>
          <p:nvSpPr>
            <p:cNvPr id="39" name="CuadroTexto 38"/>
            <p:cNvSpPr txBox="1"/>
            <p:nvPr/>
          </p:nvSpPr>
          <p:spPr>
            <a:xfrm>
              <a:off x="6307564" y="2652894"/>
              <a:ext cx="1090225" cy="396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Mt+dMt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52004" t="1" b="33871"/>
            <a:stretch/>
          </p:blipFill>
          <p:spPr>
            <a:xfrm>
              <a:off x="4678423" y="1652064"/>
              <a:ext cx="3446020" cy="2698787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5573076" y="3965417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419600" y="2201997"/>
              <a:ext cx="6912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Mf_z</a:t>
              </a:r>
              <a:endParaRPr lang="es-ES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191000" y="2907253"/>
              <a:ext cx="228600" cy="176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344476" y="2851175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6400800" y="3239501"/>
              <a:ext cx="0" cy="10952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 flipV="1">
              <a:off x="5554969" y="3635721"/>
              <a:ext cx="0" cy="10906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5167196" y="2786955"/>
              <a:ext cx="405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Mt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446409" y="3882877"/>
              <a:ext cx="1106737" cy="396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Qy+</a:t>
              </a:r>
              <a:r>
                <a:rPr lang="es-ES" sz="1400" b="1" dirty="0" err="1">
                  <a:solidFill>
                    <a:srgbClr val="0070C0"/>
                  </a:solidFill>
                  <a:latin typeface="Garamond" panose="02020404030301010803" pitchFamily="18" charset="0"/>
                </a:rPr>
                <a:t>d</a:t>
              </a:r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Qy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Flecha curvada hacia la izquierda 23"/>
            <p:cNvSpPr/>
            <p:nvPr/>
          </p:nvSpPr>
          <p:spPr>
            <a:xfrm>
              <a:off x="6982089" y="2451555"/>
              <a:ext cx="457200" cy="1121273"/>
            </a:xfrm>
            <a:prstGeom prst="curved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409394" y="3223026"/>
              <a:ext cx="1536056" cy="396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Mf_z+dMf_z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arjeta 25"/>
            <p:cNvSpPr/>
            <p:nvPr/>
          </p:nvSpPr>
          <p:spPr>
            <a:xfrm>
              <a:off x="5634180" y="2118677"/>
              <a:ext cx="690420" cy="267986"/>
            </a:xfrm>
            <a:prstGeom prst="flowChartPunchedCar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>
              <a:off x="5811282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6049488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6248400" y="2118677"/>
              <a:ext cx="0" cy="304854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6642980" y="2103293"/>
              <a:ext cx="5870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rgbClr val="0070C0"/>
                  </a:solidFill>
                  <a:latin typeface="Garamond" panose="02020404030301010803" pitchFamily="18" charset="0"/>
                </a:rPr>
                <a:t>q</a:t>
              </a:r>
              <a:r>
                <a:rPr lang="es-ES" sz="1400" b="1" dirty="0" err="1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y</a:t>
              </a:r>
              <a:r>
                <a:rPr lang="es-ES" sz="1400" b="1" dirty="0" smtClean="0">
                  <a:solidFill>
                    <a:srgbClr val="0070C0"/>
                  </a:solidFill>
                  <a:latin typeface="Garamond" panose="02020404030301010803" pitchFamily="18" charset="0"/>
                </a:rPr>
                <a:t>(x)</a:t>
              </a:r>
              <a:endParaRPr lang="es-ES" sz="1400" b="1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>
              <a:off x="6457825" y="3143795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>
              <a:off x="6324600" y="3143795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 flipH="1">
              <a:off x="5215992" y="3160393"/>
              <a:ext cx="3431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/>
          <p:cNvGrpSpPr/>
          <p:nvPr/>
        </p:nvGrpSpPr>
        <p:grpSpPr>
          <a:xfrm>
            <a:off x="1094321" y="3674551"/>
            <a:ext cx="1219200" cy="523770"/>
            <a:chOff x="1094321" y="3674551"/>
            <a:chExt cx="1219200" cy="523770"/>
          </a:xfrm>
        </p:grpSpPr>
        <p:sp>
          <p:nvSpPr>
            <p:cNvPr id="34" name="CuadroTexto 33"/>
            <p:cNvSpPr txBox="1"/>
            <p:nvPr/>
          </p:nvSpPr>
          <p:spPr>
            <a:xfrm>
              <a:off x="1469198" y="3674551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>
                  <a:solidFill>
                    <a:srgbClr val="002060"/>
                  </a:solidFill>
                  <a:latin typeface="Garamond" panose="02020404030301010803" pitchFamily="18" charset="0"/>
                </a:rPr>
                <a:t>dx</a:t>
              </a:r>
              <a:endParaRPr lang="es-ES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1094321" y="4011617"/>
              <a:ext cx="121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flipH="1">
              <a:off x="1170521" y="3859217"/>
              <a:ext cx="160122" cy="310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1802842" y="3888059"/>
              <a:ext cx="160122" cy="310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adroTexto 26"/>
          <p:cNvSpPr txBox="1"/>
          <p:nvPr/>
        </p:nvSpPr>
        <p:spPr>
          <a:xfrm>
            <a:off x="3647998" y="1830003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Garamond" panose="02020404030301010803" pitchFamily="18" charset="0"/>
              </a:rPr>
              <a:t>-</a:t>
            </a:r>
            <a:r>
              <a:rPr lang="es-AR" dirty="0" err="1" smtClean="0">
                <a:latin typeface="Garamond" panose="02020404030301010803" pitchFamily="18" charset="0"/>
              </a:rPr>
              <a:t>Mt+Mt+dMt+mt</a:t>
            </a:r>
            <a:r>
              <a:rPr lang="es-AR" dirty="0" smtClean="0">
                <a:latin typeface="Garamond" panose="02020404030301010803" pitchFamily="18" charset="0"/>
              </a:rPr>
              <a:t>(x)*dx=0</a:t>
            </a:r>
            <a:endParaRPr lang="es-ES" dirty="0">
              <a:latin typeface="Garamond" panose="02020404030301010803" pitchFamily="18" charset="0"/>
            </a:endParaRPr>
          </a:p>
        </p:txBody>
      </p:sp>
      <p:sp>
        <p:nvSpPr>
          <p:cNvPr id="31" name="Flecha derecha 30"/>
          <p:cNvSpPr/>
          <p:nvPr/>
        </p:nvSpPr>
        <p:spPr>
          <a:xfrm>
            <a:off x="6330143" y="1925986"/>
            <a:ext cx="521208" cy="20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7107764" y="1767695"/>
                <a:ext cx="1018677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𝑑𝑀𝑡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ES" dirty="0" smtClean="0"/>
                  <a:t>=-</a:t>
                </a:r>
                <a:r>
                  <a:rPr lang="es-ES" dirty="0" smtClean="0">
                    <a:latin typeface="Garamond" panose="02020404030301010803" pitchFamily="18" charset="0"/>
                  </a:rPr>
                  <a:t>mt(x)</a:t>
                </a:r>
                <a:endParaRPr lang="es-E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64" y="1767695"/>
                <a:ext cx="1018677" cy="398955"/>
              </a:xfrm>
              <a:prstGeom prst="rect">
                <a:avLst/>
              </a:prstGeom>
              <a:blipFill rotWithShape="0">
                <a:blip r:embed="rId4"/>
                <a:stretch>
                  <a:fillRect l="-5988" t="-3077" r="-11976" b="-230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adroTexto 41"/>
          <p:cNvSpPr txBox="1"/>
          <p:nvPr/>
        </p:nvSpPr>
        <p:spPr>
          <a:xfrm>
            <a:off x="3647997" y="2478413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Garamond" panose="02020404030301010803" pitchFamily="18" charset="0"/>
              </a:rPr>
              <a:t>-</a:t>
            </a:r>
            <a:r>
              <a:rPr lang="es-AR" dirty="0" err="1" smtClean="0">
                <a:latin typeface="Garamond" panose="02020404030301010803" pitchFamily="18" charset="0"/>
              </a:rPr>
              <a:t>Qy+Qy+dQy+qy</a:t>
            </a:r>
            <a:r>
              <a:rPr lang="es-AR" dirty="0" smtClean="0">
                <a:latin typeface="Garamond" panose="02020404030301010803" pitchFamily="18" charset="0"/>
              </a:rPr>
              <a:t>(x)*dx=0</a:t>
            </a:r>
            <a:endParaRPr lang="es-ES" dirty="0">
              <a:latin typeface="Garamond" panose="02020404030301010803" pitchFamily="18" charset="0"/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 flipH="1">
            <a:off x="964857" y="4604777"/>
            <a:ext cx="22687" cy="921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 flipV="1">
            <a:off x="755423" y="4698133"/>
            <a:ext cx="1077011" cy="14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1478928" y="466402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x</a:t>
            </a:r>
            <a:endParaRPr lang="es-E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1014359" y="512851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y</a:t>
            </a:r>
            <a:endParaRPr lang="es-ES" dirty="0"/>
          </a:p>
        </p:txBody>
      </p:sp>
      <p:sp>
        <p:nvSpPr>
          <p:cNvPr id="50" name="Flecha curvada hacia abajo 49"/>
          <p:cNvSpPr/>
          <p:nvPr/>
        </p:nvSpPr>
        <p:spPr>
          <a:xfrm>
            <a:off x="707897" y="4407675"/>
            <a:ext cx="513920" cy="2444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6312443" y="2554293"/>
            <a:ext cx="521208" cy="20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7105766" y="2455202"/>
                <a:ext cx="101239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𝑑𝑄𝑦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ES" dirty="0" smtClean="0">
                    <a:latin typeface="Garamond" panose="02020404030301010803" pitchFamily="18" charset="0"/>
                  </a:rPr>
                  <a:t>=-</a:t>
                </a:r>
                <a:r>
                  <a:rPr lang="es-ES" dirty="0" err="1" smtClean="0">
                    <a:latin typeface="Garamond" panose="02020404030301010803" pitchFamily="18" charset="0"/>
                  </a:rPr>
                  <a:t>qy</a:t>
                </a:r>
                <a:r>
                  <a:rPr lang="es-ES" dirty="0" smtClean="0">
                    <a:latin typeface="Garamond" panose="02020404030301010803" pitchFamily="18" charset="0"/>
                  </a:rPr>
                  <a:t>(x)</a:t>
                </a:r>
                <a:endParaRPr lang="es-E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66" y="2455202"/>
                <a:ext cx="1012393" cy="398955"/>
              </a:xfrm>
              <a:prstGeom prst="rect">
                <a:avLst/>
              </a:prstGeom>
              <a:blipFill rotWithShape="0">
                <a:blip r:embed="rId5"/>
                <a:stretch>
                  <a:fillRect l="-7831" t="-3077" r="-13855" b="-230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adroTexto 52"/>
          <p:cNvSpPr txBox="1"/>
          <p:nvPr/>
        </p:nvSpPr>
        <p:spPr>
          <a:xfrm>
            <a:off x="2851470" y="3169705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Garamond" panose="02020404030301010803" pitchFamily="18" charset="0"/>
              </a:rPr>
              <a:t>-</a:t>
            </a:r>
            <a:r>
              <a:rPr lang="es-AR" dirty="0" err="1" smtClean="0">
                <a:latin typeface="Garamond" panose="02020404030301010803" pitchFamily="18" charset="0"/>
              </a:rPr>
              <a:t>Mf_z+Mf_z+dMf_z+Qy</a:t>
            </a:r>
            <a:r>
              <a:rPr lang="es-AR" dirty="0" smtClean="0">
                <a:latin typeface="Garamond" panose="02020404030301010803" pitchFamily="18" charset="0"/>
              </a:rPr>
              <a:t>(x)*dx=0</a:t>
            </a:r>
            <a:endParaRPr lang="es-ES" dirty="0">
              <a:latin typeface="Garamond" panose="02020404030301010803" pitchFamily="18" charset="0"/>
            </a:endParaRPr>
          </a:p>
        </p:txBody>
      </p:sp>
      <p:sp>
        <p:nvSpPr>
          <p:cNvPr id="54" name="Flecha derecha 53"/>
          <p:cNvSpPr/>
          <p:nvPr/>
        </p:nvSpPr>
        <p:spPr>
          <a:xfrm>
            <a:off x="6430860" y="3289936"/>
            <a:ext cx="521208" cy="20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7246849" y="3171543"/>
                <a:ext cx="1256947" cy="4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𝑑𝑀𝑓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s-ES" dirty="0" smtClean="0">
                    <a:latin typeface="Garamond" panose="02020404030301010803" pitchFamily="18" charset="0"/>
                  </a:rPr>
                  <a:t>=-</a:t>
                </a:r>
                <a:r>
                  <a:rPr lang="es-ES" dirty="0" err="1" smtClean="0">
                    <a:latin typeface="Garamond" panose="02020404030301010803" pitchFamily="18" charset="0"/>
                  </a:rPr>
                  <a:t>Qy</a:t>
                </a:r>
                <a:r>
                  <a:rPr lang="es-ES" dirty="0" smtClean="0">
                    <a:latin typeface="Garamond" panose="02020404030301010803" pitchFamily="18" charset="0"/>
                  </a:rPr>
                  <a:t>(x)</a:t>
                </a:r>
                <a:endParaRPr lang="es-E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849" y="3171543"/>
                <a:ext cx="1256947" cy="401648"/>
              </a:xfrm>
              <a:prstGeom prst="rect">
                <a:avLst/>
              </a:prstGeom>
              <a:blipFill rotWithShape="0">
                <a:blip r:embed="rId6"/>
                <a:stretch>
                  <a:fillRect l="-4854" t="-1515" r="-10680" b="-227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1462042" y="2966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22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457200" y="1828800"/>
            <a:ext cx="8082953" cy="3850844"/>
            <a:chOff x="287524" y="692696"/>
            <a:chExt cx="8082953" cy="3850844"/>
          </a:xfrm>
        </p:grpSpPr>
        <p:cxnSp>
          <p:nvCxnSpPr>
            <p:cNvPr id="5" name="Conector recto 4"/>
            <p:cNvCxnSpPr>
              <a:endCxn id="7" idx="0"/>
            </p:cNvCxnSpPr>
            <p:nvPr/>
          </p:nvCxnSpPr>
          <p:spPr bwMode="auto">
            <a:xfrm>
              <a:off x="2105429" y="2098762"/>
              <a:ext cx="4657882" cy="2744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182 Triángulo isósceles"/>
            <p:cNvSpPr/>
            <p:nvPr/>
          </p:nvSpPr>
          <p:spPr bwMode="auto">
            <a:xfrm>
              <a:off x="1892704" y="2106759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182 Triángulo isósceles"/>
            <p:cNvSpPr/>
            <p:nvPr/>
          </p:nvSpPr>
          <p:spPr bwMode="auto">
            <a:xfrm rot="208750">
              <a:off x="6540110" y="2125917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cxnSp>
          <p:nvCxnSpPr>
            <p:cNvPr id="9" name="Conector recto de flecha 8"/>
            <p:cNvCxnSpPr/>
            <p:nvPr/>
          </p:nvCxnSpPr>
          <p:spPr bwMode="auto">
            <a:xfrm flipV="1">
              <a:off x="1224900" y="3473596"/>
              <a:ext cx="836873" cy="476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CuadroTexto 14"/>
            <p:cNvSpPr txBox="1">
              <a:spLocks noChangeArrowheads="1"/>
            </p:cNvSpPr>
            <p:nvPr/>
          </p:nvSpPr>
          <p:spPr bwMode="auto">
            <a:xfrm>
              <a:off x="2148694" y="3059686"/>
              <a:ext cx="338555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>
                  <a:latin typeface="Trebuchet MS" panose="020B0603020202020204" pitchFamily="34" charset="0"/>
                </a:rPr>
                <a:t>x</a:t>
              </a:r>
            </a:p>
          </p:txBody>
        </p:sp>
        <p:sp>
          <p:nvSpPr>
            <p:cNvPr id="3083" name="CuadroTexto 15"/>
            <p:cNvSpPr txBox="1">
              <a:spLocks noChangeArrowheads="1"/>
            </p:cNvSpPr>
            <p:nvPr/>
          </p:nvSpPr>
          <p:spPr bwMode="auto">
            <a:xfrm>
              <a:off x="317872" y="3904546"/>
              <a:ext cx="336953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>
                  <a:latin typeface="Trebuchet MS" panose="020B0603020202020204" pitchFamily="34" charset="0"/>
                </a:rPr>
                <a:t>y</a:t>
              </a:r>
            </a:p>
          </p:txBody>
        </p:sp>
        <p:sp>
          <p:nvSpPr>
            <p:cNvPr id="3084" name="CuadroTexto 16"/>
            <p:cNvSpPr txBox="1">
              <a:spLocks noChangeArrowheads="1"/>
            </p:cNvSpPr>
            <p:nvPr/>
          </p:nvSpPr>
          <p:spPr bwMode="auto">
            <a:xfrm>
              <a:off x="1763695" y="3731466"/>
              <a:ext cx="330541" cy="46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>
                  <a:latin typeface="Trebuchet MS" panose="020B0603020202020204" pitchFamily="34" charset="0"/>
                </a:rPr>
                <a:t>z</a:t>
              </a:r>
            </a:p>
          </p:txBody>
        </p:sp>
        <p:cxnSp>
          <p:nvCxnSpPr>
            <p:cNvPr id="18" name="Conector recto de flecha 17"/>
            <p:cNvCxnSpPr/>
            <p:nvPr/>
          </p:nvCxnSpPr>
          <p:spPr bwMode="auto">
            <a:xfrm>
              <a:off x="3431532" y="692696"/>
              <a:ext cx="14380" cy="92396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6" name="CuadroTexto 19"/>
            <p:cNvSpPr txBox="1">
              <a:spLocks noChangeArrowheads="1"/>
            </p:cNvSpPr>
            <p:nvPr/>
          </p:nvSpPr>
          <p:spPr bwMode="auto">
            <a:xfrm>
              <a:off x="2843133" y="825045"/>
              <a:ext cx="4138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Pz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87" name="CuadroTexto 20"/>
            <p:cNvSpPr txBox="1">
              <a:spLocks noChangeArrowheads="1"/>
            </p:cNvSpPr>
            <p:nvPr/>
          </p:nvSpPr>
          <p:spPr bwMode="auto">
            <a:xfrm>
              <a:off x="4429529" y="888999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Py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30" name="Conector recto de flecha 29"/>
            <p:cNvCxnSpPr/>
            <p:nvPr/>
          </p:nvCxnSpPr>
          <p:spPr bwMode="auto">
            <a:xfrm flipV="1">
              <a:off x="3509224" y="2098762"/>
              <a:ext cx="662071" cy="79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CuadroTexto 31"/>
            <p:cNvSpPr txBox="1">
              <a:spLocks noChangeArrowheads="1"/>
            </p:cNvSpPr>
            <p:nvPr/>
          </p:nvSpPr>
          <p:spPr bwMode="auto">
            <a:xfrm>
              <a:off x="4072458" y="2188203"/>
              <a:ext cx="420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>
                  <a:solidFill>
                    <a:srgbClr val="FF0000"/>
                  </a:solidFill>
                  <a:latin typeface="Garamond" panose="02020404030301010803" pitchFamily="18" charset="0"/>
                </a:rPr>
                <a:t>Px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75" name="1 CuadroTexto"/>
            <p:cNvSpPr txBox="1">
              <a:spLocks noChangeArrowheads="1"/>
            </p:cNvSpPr>
            <p:nvPr/>
          </p:nvSpPr>
          <p:spPr bwMode="auto">
            <a:xfrm>
              <a:off x="287524" y="888999"/>
              <a:ext cx="233867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600" dirty="0" smtClean="0">
                  <a:latin typeface="Garamond" panose="02020404030301010803" pitchFamily="18" charset="0"/>
                </a:rPr>
                <a:t>A: Desplazamientos </a:t>
              </a:r>
              <a:r>
                <a:rPr lang="es-AR" altLang="es-AR" sz="1600" dirty="0">
                  <a:latin typeface="Garamond" panose="02020404030301010803" pitchFamily="18" charset="0"/>
                </a:rPr>
                <a:t>x, y, z y giro </a:t>
              </a:r>
              <a:r>
                <a:rPr lang="es-AR" altLang="es-AR" sz="1600" dirty="0" err="1" smtClean="0">
                  <a:latin typeface="Garamond" panose="02020404030301010803" pitchFamily="18" charset="0"/>
                </a:rPr>
                <a:t>tita_x</a:t>
              </a:r>
              <a:r>
                <a:rPr lang="es-AR" altLang="es-AR" sz="1600" dirty="0" smtClean="0">
                  <a:latin typeface="Garamond" panose="02020404030301010803" pitchFamily="18" charset="0"/>
                </a:rPr>
                <a:t> </a:t>
              </a:r>
              <a:r>
                <a:rPr lang="es-AR" altLang="es-AR" sz="1600" dirty="0">
                  <a:latin typeface="Garamond" panose="02020404030301010803" pitchFamily="18" charset="0"/>
                </a:rPr>
                <a:t>impedidos </a:t>
              </a:r>
            </a:p>
          </p:txBody>
        </p:sp>
        <p:sp>
          <p:nvSpPr>
            <p:cNvPr id="3076" name="18 CuadroTexto"/>
            <p:cNvSpPr txBox="1">
              <a:spLocks noChangeArrowheads="1"/>
            </p:cNvSpPr>
            <p:nvPr/>
          </p:nvSpPr>
          <p:spPr bwMode="auto">
            <a:xfrm>
              <a:off x="4948443" y="1202949"/>
              <a:ext cx="26205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600" dirty="0" smtClean="0">
                  <a:latin typeface="Garamond" panose="02020404030301010803" pitchFamily="18" charset="0"/>
                </a:rPr>
                <a:t>B: Desplazamientos </a:t>
              </a:r>
              <a:r>
                <a:rPr lang="es-AR" altLang="es-AR" sz="1600" dirty="0">
                  <a:latin typeface="Garamond" panose="02020404030301010803" pitchFamily="18" charset="0"/>
                </a:rPr>
                <a:t>y, z </a:t>
              </a:r>
              <a:r>
                <a:rPr lang="es-AR" altLang="es-AR" sz="1600" dirty="0" smtClean="0">
                  <a:latin typeface="Garamond" panose="02020404030301010803" pitchFamily="18" charset="0"/>
                </a:rPr>
                <a:t>impedidos. Desplazamiento x libre.</a:t>
              </a:r>
              <a:endParaRPr lang="es-AR" altLang="es-AR" sz="1600" dirty="0">
                <a:latin typeface="Garamond" panose="02020404030301010803" pitchFamily="18" charset="0"/>
              </a:endParaRPr>
            </a:p>
          </p:txBody>
        </p:sp>
        <p:sp>
          <p:nvSpPr>
            <p:cNvPr id="21" name="37892 CuadroTexto"/>
            <p:cNvSpPr txBox="1">
              <a:spLocks noChangeArrowheads="1"/>
            </p:cNvSpPr>
            <p:nvPr/>
          </p:nvSpPr>
          <p:spPr bwMode="auto">
            <a:xfrm>
              <a:off x="5136781" y="3220101"/>
              <a:ext cx="3233696" cy="13234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AR" altLang="es-ES" sz="1600" b="1" dirty="0" smtClean="0">
                  <a:latin typeface="Garamond" panose="02020404030301010803" pitchFamily="18" charset="0"/>
                </a:rPr>
                <a:t>Carga de frenado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Px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 </a:t>
              </a:r>
              <a:r>
                <a:rPr lang="es-AR" altLang="es-ES" sz="1600" b="1" dirty="0">
                  <a:latin typeface="Garamond" panose="02020404030301010803" pitchFamily="18" charset="0"/>
                </a:rPr>
                <a:t>= 5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kN</a:t>
              </a:r>
              <a:endParaRPr lang="es-AR" altLang="es-ES" sz="1600" b="1" dirty="0">
                <a:latin typeface="Garamond" panose="02020404030301010803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AR" altLang="es-ES" sz="1600" b="1" dirty="0" smtClean="0">
                  <a:latin typeface="Garamond" panose="02020404030301010803" pitchFamily="18" charset="0"/>
                </a:rPr>
                <a:t>Peso del carro     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Pz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 </a:t>
              </a:r>
              <a:r>
                <a:rPr lang="es-AR" altLang="es-ES" sz="1600" b="1" dirty="0">
                  <a:latin typeface="Garamond" panose="02020404030301010803" pitchFamily="18" charset="0"/>
                </a:rPr>
                <a:t>= 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50 </a:t>
              </a:r>
              <a:r>
                <a:rPr lang="es-AR" altLang="es-ES" sz="1600" b="1" dirty="0" err="1">
                  <a:latin typeface="Garamond" panose="02020404030301010803" pitchFamily="18" charset="0"/>
                </a:rPr>
                <a:t>kN</a:t>
              </a:r>
              <a:endParaRPr lang="es-AR" altLang="es-ES" sz="1600" b="1" dirty="0">
                <a:latin typeface="Garamond" panose="02020404030301010803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AR" altLang="es-ES" sz="1600" b="1" dirty="0" smtClean="0">
                  <a:latin typeface="Garamond" panose="02020404030301010803" pitchFamily="18" charset="0"/>
                </a:rPr>
                <a:t>Fuerza de bamboleo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Py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 </a:t>
              </a:r>
              <a:r>
                <a:rPr lang="es-AR" altLang="es-ES" sz="1600" b="1" dirty="0">
                  <a:latin typeface="Garamond" panose="02020404030301010803" pitchFamily="18" charset="0"/>
                </a:rPr>
                <a:t>= 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10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kN</a:t>
              </a:r>
              <a:endParaRPr lang="es-AR" altLang="es-ES" sz="1600" b="1" dirty="0" smtClean="0">
                <a:latin typeface="Garamond" panose="02020404030301010803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AR" altLang="es-ES" sz="1600" b="1" dirty="0" smtClean="0">
                  <a:latin typeface="Garamond" panose="02020404030301010803" pitchFamily="18" charset="0"/>
                </a:rPr>
                <a:t>L = 6 m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AR" altLang="es-ES" sz="1600" b="1" dirty="0" smtClean="0">
                  <a:latin typeface="Garamond" panose="02020404030301010803" pitchFamily="18" charset="0"/>
                </a:rPr>
                <a:t>*Peso de la viga AB q=1 </a:t>
              </a:r>
              <a:r>
                <a:rPr lang="es-AR" altLang="es-ES" sz="1600" b="1" dirty="0" err="1" smtClean="0">
                  <a:latin typeface="Garamond" panose="02020404030301010803" pitchFamily="18" charset="0"/>
                </a:rPr>
                <a:t>kN</a:t>
              </a:r>
              <a:r>
                <a:rPr lang="es-AR" altLang="es-ES" sz="1600" b="1" dirty="0" smtClean="0">
                  <a:latin typeface="Garamond" panose="02020404030301010803" pitchFamily="18" charset="0"/>
                </a:rPr>
                <a:t>/m</a:t>
              </a:r>
              <a:endParaRPr lang="es-AR" altLang="es-ES" sz="1600" b="1" dirty="0">
                <a:latin typeface="Garamond" panose="02020404030301010803" pitchFamily="18" charset="0"/>
              </a:endParaRPr>
            </a:p>
          </p:txBody>
        </p:sp>
        <p:cxnSp>
          <p:nvCxnSpPr>
            <p:cNvPr id="23" name="37888 Conector recto"/>
            <p:cNvCxnSpPr/>
            <p:nvPr/>
          </p:nvCxnSpPr>
          <p:spPr bwMode="auto">
            <a:xfrm>
              <a:off x="2018508" y="2749607"/>
              <a:ext cx="5044503" cy="24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83 Conector recto"/>
            <p:cNvCxnSpPr/>
            <p:nvPr/>
          </p:nvCxnSpPr>
          <p:spPr bwMode="auto">
            <a:xfrm flipV="1">
              <a:off x="2036056" y="2576945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19"/>
            <p:cNvSpPr txBox="1">
              <a:spLocks noChangeArrowheads="1"/>
            </p:cNvSpPr>
            <p:nvPr/>
          </p:nvSpPr>
          <p:spPr bwMode="auto">
            <a:xfrm>
              <a:off x="6028323" y="2153271"/>
              <a:ext cx="359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B</a:t>
              </a:r>
            </a:p>
          </p:txBody>
        </p:sp>
        <p:sp>
          <p:nvSpPr>
            <p:cNvPr id="39" name="CuadroTexto 19"/>
            <p:cNvSpPr txBox="1">
              <a:spLocks noChangeArrowheads="1"/>
            </p:cNvSpPr>
            <p:nvPr/>
          </p:nvSpPr>
          <p:spPr bwMode="auto">
            <a:xfrm>
              <a:off x="1695967" y="1788156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A</a:t>
              </a:r>
              <a:endParaRPr lang="es-AR" altLang="en-US" sz="2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139754" y="2524390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6754936" y="2328973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83 Conector recto"/>
            <p:cNvCxnSpPr/>
            <p:nvPr/>
          </p:nvCxnSpPr>
          <p:spPr bwMode="auto">
            <a:xfrm flipV="1">
              <a:off x="6651526" y="2624992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3545059" y="2391122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83 Conector recto"/>
            <p:cNvCxnSpPr/>
            <p:nvPr/>
          </p:nvCxnSpPr>
          <p:spPr bwMode="auto">
            <a:xfrm flipV="1">
              <a:off x="3447217" y="2523611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 bwMode="auto">
            <a:xfrm flipH="1">
              <a:off x="3461217" y="1071440"/>
              <a:ext cx="710078" cy="5779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17"/>
            <p:cNvCxnSpPr/>
            <p:nvPr/>
          </p:nvCxnSpPr>
          <p:spPr bwMode="auto">
            <a:xfrm flipH="1">
              <a:off x="630568" y="3538920"/>
              <a:ext cx="563935" cy="3581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32"/>
            <p:cNvCxnSpPr/>
            <p:nvPr/>
          </p:nvCxnSpPr>
          <p:spPr bwMode="auto">
            <a:xfrm flipH="1">
              <a:off x="1218760" y="3518861"/>
              <a:ext cx="6141" cy="726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3454407" y="1640768"/>
              <a:ext cx="22112" cy="424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4013252" y="1594876"/>
              <a:ext cx="16881" cy="6549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83 Conector recto"/>
            <p:cNvCxnSpPr/>
            <p:nvPr/>
          </p:nvCxnSpPr>
          <p:spPr bwMode="auto">
            <a:xfrm flipV="1">
              <a:off x="3919589" y="1914316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83 Conector recto"/>
            <p:cNvCxnSpPr/>
            <p:nvPr/>
          </p:nvCxnSpPr>
          <p:spPr bwMode="auto">
            <a:xfrm flipV="1">
              <a:off x="3876224" y="1521915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20"/>
            <p:cNvSpPr txBox="1">
              <a:spLocks noChangeArrowheads="1"/>
            </p:cNvSpPr>
            <p:nvPr/>
          </p:nvSpPr>
          <p:spPr bwMode="auto">
            <a:xfrm>
              <a:off x="2667384" y="2232388"/>
              <a:ext cx="540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smtClean="0">
                  <a:latin typeface="Garamond" panose="02020404030301010803" pitchFamily="18" charset="0"/>
                </a:rPr>
                <a:t>L/4</a:t>
              </a:r>
              <a:endParaRPr lang="es-AR" altLang="en-US" sz="1800" dirty="0">
                <a:latin typeface="Garamond" panose="02020404030301010803" pitchFamily="18" charset="0"/>
              </a:endParaRPr>
            </a:p>
          </p:txBody>
        </p:sp>
        <p:sp>
          <p:nvSpPr>
            <p:cNvPr id="66" name="CuadroTexto 20"/>
            <p:cNvSpPr txBox="1">
              <a:spLocks noChangeArrowheads="1"/>
            </p:cNvSpPr>
            <p:nvPr/>
          </p:nvSpPr>
          <p:spPr bwMode="auto">
            <a:xfrm>
              <a:off x="4116132" y="1593789"/>
              <a:ext cx="649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smtClean="0">
                  <a:latin typeface="Garamond" panose="02020404030301010803" pitchFamily="18" charset="0"/>
                </a:rPr>
                <a:t>L/10</a:t>
              </a:r>
              <a:endParaRPr lang="es-AR" altLang="en-US" sz="1800" dirty="0">
                <a:latin typeface="Garamond" panose="02020404030301010803" pitchFamily="18" charset="0"/>
              </a:endParaRP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6530821" y="2523611"/>
              <a:ext cx="445616" cy="20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414666" y="1179223"/>
            <a:ext cx="3017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Viga puente grúa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ítulo 6"/>
          <p:cNvSpPr txBox="1">
            <a:spLocks/>
          </p:cNvSpPr>
          <p:nvPr/>
        </p:nvSpPr>
        <p:spPr>
          <a:xfrm>
            <a:off x="206730" y="238505"/>
            <a:ext cx="87305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006FC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S" u="none" kern="0" smtClean="0"/>
              <a:t>Esfuerzos internos</a:t>
            </a:r>
            <a:endParaRPr lang="es-ES" u="none" kern="0" dirty="0"/>
          </a:p>
        </p:txBody>
      </p:sp>
    </p:spTree>
    <p:extLst>
      <p:ext uri="{BB962C8B-B14F-4D97-AF65-F5344CB8AC3E}">
        <p14:creationId xmlns:p14="http://schemas.microsoft.com/office/powerpoint/2010/main" val="333626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244719" y="1081196"/>
            <a:ext cx="5367044" cy="1845188"/>
            <a:chOff x="1695967" y="1158857"/>
            <a:chExt cx="5367044" cy="1845188"/>
          </a:xfrm>
        </p:grpSpPr>
        <p:cxnSp>
          <p:nvCxnSpPr>
            <p:cNvPr id="5" name="Conector recto 4"/>
            <p:cNvCxnSpPr>
              <a:endCxn id="7" idx="0"/>
            </p:cNvCxnSpPr>
            <p:nvPr/>
          </p:nvCxnSpPr>
          <p:spPr bwMode="auto">
            <a:xfrm>
              <a:off x="2105429" y="2098762"/>
              <a:ext cx="4657882" cy="2744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182 Triángulo isósceles"/>
            <p:cNvSpPr/>
            <p:nvPr/>
          </p:nvSpPr>
          <p:spPr bwMode="auto">
            <a:xfrm>
              <a:off x="1892704" y="2106759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182 Triángulo isósceles"/>
            <p:cNvSpPr/>
            <p:nvPr/>
          </p:nvSpPr>
          <p:spPr bwMode="auto">
            <a:xfrm rot="208750">
              <a:off x="6540110" y="2125917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cxnSp>
          <p:nvCxnSpPr>
            <p:cNvPr id="18" name="Conector recto de flecha 17"/>
            <p:cNvCxnSpPr/>
            <p:nvPr/>
          </p:nvCxnSpPr>
          <p:spPr bwMode="auto">
            <a:xfrm flipH="1">
              <a:off x="3445912" y="1158857"/>
              <a:ext cx="1305" cy="45780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6" name="CuadroTexto 19"/>
            <p:cNvSpPr txBox="1">
              <a:spLocks noChangeArrowheads="1"/>
            </p:cNvSpPr>
            <p:nvPr/>
          </p:nvSpPr>
          <p:spPr bwMode="auto">
            <a:xfrm>
              <a:off x="2882609" y="1186478"/>
              <a:ext cx="4138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Pz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30" name="Conector recto de flecha 29"/>
            <p:cNvCxnSpPr/>
            <p:nvPr/>
          </p:nvCxnSpPr>
          <p:spPr bwMode="auto">
            <a:xfrm flipV="1">
              <a:off x="3509224" y="2098762"/>
              <a:ext cx="662071" cy="79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CuadroTexto 31"/>
            <p:cNvSpPr txBox="1">
              <a:spLocks noChangeArrowheads="1"/>
            </p:cNvSpPr>
            <p:nvPr/>
          </p:nvSpPr>
          <p:spPr bwMode="auto">
            <a:xfrm>
              <a:off x="4072458" y="2188203"/>
              <a:ext cx="420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>
                  <a:solidFill>
                    <a:srgbClr val="FF0000"/>
                  </a:solidFill>
                  <a:latin typeface="Garamond" panose="02020404030301010803" pitchFamily="18" charset="0"/>
                </a:rPr>
                <a:t>Px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3" name="37888 Conector recto"/>
            <p:cNvCxnSpPr/>
            <p:nvPr/>
          </p:nvCxnSpPr>
          <p:spPr bwMode="auto">
            <a:xfrm>
              <a:off x="2018508" y="2749607"/>
              <a:ext cx="5044503" cy="24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83 Conector recto"/>
            <p:cNvCxnSpPr/>
            <p:nvPr/>
          </p:nvCxnSpPr>
          <p:spPr bwMode="auto">
            <a:xfrm flipV="1">
              <a:off x="2036056" y="2576945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19"/>
            <p:cNvSpPr txBox="1">
              <a:spLocks noChangeArrowheads="1"/>
            </p:cNvSpPr>
            <p:nvPr/>
          </p:nvSpPr>
          <p:spPr bwMode="auto">
            <a:xfrm>
              <a:off x="6028323" y="2153271"/>
              <a:ext cx="359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B</a:t>
              </a:r>
            </a:p>
          </p:txBody>
        </p:sp>
        <p:sp>
          <p:nvSpPr>
            <p:cNvPr id="39" name="CuadroTexto 19"/>
            <p:cNvSpPr txBox="1">
              <a:spLocks noChangeArrowheads="1"/>
            </p:cNvSpPr>
            <p:nvPr/>
          </p:nvSpPr>
          <p:spPr bwMode="auto">
            <a:xfrm>
              <a:off x="1695967" y="1788156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A</a:t>
              </a:r>
              <a:endParaRPr lang="es-AR" altLang="en-US" sz="2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139754" y="2524390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6754936" y="2328973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83 Conector recto"/>
            <p:cNvCxnSpPr/>
            <p:nvPr/>
          </p:nvCxnSpPr>
          <p:spPr bwMode="auto">
            <a:xfrm flipV="1">
              <a:off x="6651526" y="2624992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3545059" y="2391122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83 Conector recto"/>
            <p:cNvCxnSpPr/>
            <p:nvPr/>
          </p:nvCxnSpPr>
          <p:spPr bwMode="auto">
            <a:xfrm flipV="1">
              <a:off x="3447217" y="2523611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3454407" y="1640768"/>
              <a:ext cx="22112" cy="424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20"/>
            <p:cNvSpPr txBox="1">
              <a:spLocks noChangeArrowheads="1"/>
            </p:cNvSpPr>
            <p:nvPr/>
          </p:nvSpPr>
          <p:spPr bwMode="auto">
            <a:xfrm>
              <a:off x="2667384" y="2232388"/>
              <a:ext cx="540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smtClean="0">
                  <a:latin typeface="Garamond" panose="02020404030301010803" pitchFamily="18" charset="0"/>
                </a:rPr>
                <a:t>L/4</a:t>
              </a:r>
              <a:endParaRPr lang="es-AR" altLang="en-US" sz="1800" dirty="0">
                <a:latin typeface="Garamond" panose="02020404030301010803" pitchFamily="18" charset="0"/>
              </a:endParaRP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6530821" y="2523611"/>
              <a:ext cx="445616" cy="20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ítulo 6"/>
          <p:cNvSpPr txBox="1">
            <a:spLocks/>
          </p:cNvSpPr>
          <p:nvPr/>
        </p:nvSpPr>
        <p:spPr>
          <a:xfrm>
            <a:off x="304553" y="-58301"/>
            <a:ext cx="87305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006FC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S" u="none" kern="0" smtClean="0"/>
              <a:t>Esfuerzos internos</a:t>
            </a:r>
            <a:endParaRPr lang="es-ES" u="none" kern="0" dirty="0"/>
          </a:p>
        </p:txBody>
      </p:sp>
      <p:cxnSp>
        <p:nvCxnSpPr>
          <p:cNvPr id="40" name="Conector recto de flecha 39"/>
          <p:cNvCxnSpPr/>
          <p:nvPr/>
        </p:nvCxnSpPr>
        <p:spPr bwMode="auto">
          <a:xfrm>
            <a:off x="239400" y="1343906"/>
            <a:ext cx="778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 bwMode="auto">
          <a:xfrm flipH="1">
            <a:off x="235762" y="1321230"/>
            <a:ext cx="3638" cy="681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14"/>
          <p:cNvSpPr txBox="1">
            <a:spLocks noChangeArrowheads="1"/>
          </p:cNvSpPr>
          <p:nvPr/>
        </p:nvSpPr>
        <p:spPr bwMode="auto">
          <a:xfrm>
            <a:off x="1018236" y="1090461"/>
            <a:ext cx="338555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2400" dirty="0">
                <a:latin typeface="Trebuchet MS" panose="020B0603020202020204" pitchFamily="34" charset="0"/>
              </a:rPr>
              <a:t>x</a:t>
            </a:r>
          </a:p>
        </p:txBody>
      </p:sp>
      <p:sp>
        <p:nvSpPr>
          <p:cNvPr id="51" name="CuadroTexto 16"/>
          <p:cNvSpPr txBox="1">
            <a:spLocks noChangeArrowheads="1"/>
          </p:cNvSpPr>
          <p:nvPr/>
        </p:nvSpPr>
        <p:spPr bwMode="auto">
          <a:xfrm>
            <a:off x="371028" y="1674726"/>
            <a:ext cx="330541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2400" dirty="0">
                <a:latin typeface="Trebuchet MS" panose="020B0603020202020204" pitchFamily="34" charset="0"/>
              </a:rPr>
              <a:t>z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567260" y="3117038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1549519" y="4079858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V="1">
            <a:off x="1561748" y="4871581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584808" y="3138763"/>
            <a:ext cx="1490716" cy="33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68839" y="306672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Más 19"/>
          <p:cNvSpPr/>
          <p:nvPr/>
        </p:nvSpPr>
        <p:spPr>
          <a:xfrm>
            <a:off x="2172395" y="3076270"/>
            <a:ext cx="426438" cy="464692"/>
          </a:xfrm>
          <a:prstGeom prst="mathPl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31"/>
          <p:cNvSpPr txBox="1">
            <a:spLocks noChangeArrowheads="1"/>
          </p:cNvSpPr>
          <p:nvPr/>
        </p:nvSpPr>
        <p:spPr bwMode="auto">
          <a:xfrm>
            <a:off x="3143169" y="3119098"/>
            <a:ext cx="420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err="1">
                <a:solidFill>
                  <a:srgbClr val="FF0000"/>
                </a:solidFill>
                <a:latin typeface="Garamond" panose="02020404030301010803" pitchFamily="18" charset="0"/>
              </a:rPr>
              <a:t>Px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566521" y="4114118"/>
            <a:ext cx="1509003" cy="41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Más 56"/>
          <p:cNvSpPr/>
          <p:nvPr/>
        </p:nvSpPr>
        <p:spPr>
          <a:xfrm>
            <a:off x="2116947" y="4064866"/>
            <a:ext cx="426438" cy="464692"/>
          </a:xfrm>
          <a:prstGeom prst="mathPl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3075524" y="3780221"/>
            <a:ext cx="3224307" cy="26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/>
          <p:cNvSpPr txBox="1"/>
          <p:nvPr/>
        </p:nvSpPr>
        <p:spPr>
          <a:xfrm>
            <a:off x="999018" y="405381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Qz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CuadroTexto 19"/>
          <p:cNvSpPr txBox="1">
            <a:spLocks noChangeArrowheads="1"/>
          </p:cNvSpPr>
          <p:nvPr/>
        </p:nvSpPr>
        <p:spPr bwMode="auto">
          <a:xfrm>
            <a:off x="3177757" y="4166528"/>
            <a:ext cx="70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¾*</a:t>
            </a:r>
            <a:r>
              <a:rPr lang="es-AR" altLang="en-US" sz="1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Pz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CuadroTexto 19"/>
          <p:cNvSpPr txBox="1">
            <a:spLocks noChangeArrowheads="1"/>
          </p:cNvSpPr>
          <p:nvPr/>
        </p:nvSpPr>
        <p:spPr bwMode="auto">
          <a:xfrm>
            <a:off x="6404484" y="3775499"/>
            <a:ext cx="1191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Pz</a:t>
            </a:r>
            <a:r>
              <a:rPr lang="es-AR" alt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/4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riángulo rectángulo 23"/>
          <p:cNvSpPr/>
          <p:nvPr/>
        </p:nvSpPr>
        <p:spPr>
          <a:xfrm flipH="1" flipV="1">
            <a:off x="1567884" y="4881357"/>
            <a:ext cx="1490091" cy="9530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riángulo rectángulo 67"/>
          <p:cNvSpPr/>
          <p:nvPr/>
        </p:nvSpPr>
        <p:spPr>
          <a:xfrm flipV="1">
            <a:off x="3053675" y="4898128"/>
            <a:ext cx="3232294" cy="9195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Más 66"/>
          <p:cNvSpPr/>
          <p:nvPr/>
        </p:nvSpPr>
        <p:spPr>
          <a:xfrm>
            <a:off x="2812052" y="4975194"/>
            <a:ext cx="426438" cy="464692"/>
          </a:xfrm>
          <a:prstGeom prst="mathPl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/>
          <p:cNvSpPr txBox="1"/>
          <p:nvPr/>
        </p:nvSpPr>
        <p:spPr>
          <a:xfrm>
            <a:off x="985120" y="4898128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</a:t>
            </a:r>
            <a:r>
              <a:rPr lang="es-A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y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299859" y="547863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3/16*</a:t>
            </a:r>
            <a:r>
              <a:rPr lang="es-A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Pz</a:t>
            </a:r>
            <a:r>
              <a:rPr lang="es-A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*L</a:t>
            </a:r>
            <a:endParaRPr lang="es-E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40730" y="1210395"/>
            <a:ext cx="2003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Plano Vertical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62800" y="3759639"/>
            <a:ext cx="187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Garamond" panose="02020404030301010803" pitchFamily="18" charset="0"/>
              </a:rPr>
              <a:t>+ corte debido a carga distribuida</a:t>
            </a:r>
            <a:endParaRPr lang="es-ES" b="1" dirty="0">
              <a:latin typeface="Garamond" panose="02020404030301010803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525189" y="4727589"/>
            <a:ext cx="187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Garamond" panose="02020404030301010803" pitchFamily="18" charset="0"/>
              </a:rPr>
              <a:t>+ </a:t>
            </a:r>
            <a:r>
              <a:rPr lang="es-AR" b="1" dirty="0" err="1" smtClean="0">
                <a:latin typeface="Garamond" panose="02020404030301010803" pitchFamily="18" charset="0"/>
              </a:rPr>
              <a:t>My</a:t>
            </a:r>
            <a:r>
              <a:rPr lang="es-AR" b="1" dirty="0" smtClean="0">
                <a:latin typeface="Garamond" panose="02020404030301010803" pitchFamily="18" charset="0"/>
              </a:rPr>
              <a:t> debido a carga distribuida</a:t>
            </a:r>
            <a:endParaRPr lang="es-E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3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983750" y="1242029"/>
            <a:ext cx="5367044" cy="1684355"/>
            <a:chOff x="1695967" y="1319690"/>
            <a:chExt cx="5367044" cy="1684355"/>
          </a:xfrm>
        </p:grpSpPr>
        <p:cxnSp>
          <p:nvCxnSpPr>
            <p:cNvPr id="5" name="Conector recto 4"/>
            <p:cNvCxnSpPr>
              <a:endCxn id="7" idx="0"/>
            </p:cNvCxnSpPr>
            <p:nvPr/>
          </p:nvCxnSpPr>
          <p:spPr bwMode="auto">
            <a:xfrm>
              <a:off x="2105429" y="2098762"/>
              <a:ext cx="4657882" cy="2744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182 Triángulo isósceles"/>
            <p:cNvSpPr/>
            <p:nvPr/>
          </p:nvSpPr>
          <p:spPr bwMode="auto">
            <a:xfrm>
              <a:off x="1892704" y="2106759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182 Triángulo isósceles"/>
            <p:cNvSpPr/>
            <p:nvPr/>
          </p:nvSpPr>
          <p:spPr bwMode="auto">
            <a:xfrm rot="208750">
              <a:off x="6540110" y="2125917"/>
              <a:ext cx="427038" cy="3190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3086" name="CuadroTexto 19"/>
            <p:cNvSpPr txBox="1">
              <a:spLocks noChangeArrowheads="1"/>
            </p:cNvSpPr>
            <p:nvPr/>
          </p:nvSpPr>
          <p:spPr bwMode="auto">
            <a:xfrm>
              <a:off x="2910507" y="1319690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err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Py</a:t>
              </a:r>
              <a:endParaRPr lang="es-AR" altLang="en-US" sz="1800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3" name="37888 Conector recto"/>
            <p:cNvCxnSpPr/>
            <p:nvPr/>
          </p:nvCxnSpPr>
          <p:spPr bwMode="auto">
            <a:xfrm>
              <a:off x="2018508" y="2749607"/>
              <a:ext cx="5044503" cy="24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83 Conector recto"/>
            <p:cNvCxnSpPr/>
            <p:nvPr/>
          </p:nvCxnSpPr>
          <p:spPr bwMode="auto">
            <a:xfrm flipV="1">
              <a:off x="2036056" y="2576945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19"/>
            <p:cNvSpPr txBox="1">
              <a:spLocks noChangeArrowheads="1"/>
            </p:cNvSpPr>
            <p:nvPr/>
          </p:nvSpPr>
          <p:spPr bwMode="auto">
            <a:xfrm>
              <a:off x="6333386" y="1650821"/>
              <a:ext cx="359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B</a:t>
              </a:r>
            </a:p>
          </p:txBody>
        </p:sp>
        <p:sp>
          <p:nvSpPr>
            <p:cNvPr id="39" name="CuadroTexto 19"/>
            <p:cNvSpPr txBox="1">
              <a:spLocks noChangeArrowheads="1"/>
            </p:cNvSpPr>
            <p:nvPr/>
          </p:nvSpPr>
          <p:spPr bwMode="auto">
            <a:xfrm>
              <a:off x="1695967" y="1788156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24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A</a:t>
              </a:r>
              <a:endParaRPr lang="es-AR" altLang="en-US" sz="2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2139754" y="2524390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6754936" y="2328973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83 Conector recto"/>
            <p:cNvCxnSpPr/>
            <p:nvPr/>
          </p:nvCxnSpPr>
          <p:spPr bwMode="auto">
            <a:xfrm flipV="1">
              <a:off x="6651526" y="2624992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3545059" y="2391122"/>
              <a:ext cx="0" cy="47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83 Conector recto"/>
            <p:cNvCxnSpPr/>
            <p:nvPr/>
          </p:nvCxnSpPr>
          <p:spPr bwMode="auto">
            <a:xfrm flipV="1">
              <a:off x="3447217" y="2523611"/>
              <a:ext cx="204206" cy="28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3454407" y="1640768"/>
              <a:ext cx="22112" cy="42411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20"/>
            <p:cNvSpPr txBox="1">
              <a:spLocks noChangeArrowheads="1"/>
            </p:cNvSpPr>
            <p:nvPr/>
          </p:nvSpPr>
          <p:spPr bwMode="auto">
            <a:xfrm>
              <a:off x="2667384" y="2232388"/>
              <a:ext cx="540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AR" altLang="en-US" sz="1800" dirty="0" smtClean="0">
                  <a:latin typeface="Garamond" panose="02020404030301010803" pitchFamily="18" charset="0"/>
                </a:rPr>
                <a:t>L/4</a:t>
              </a:r>
              <a:endParaRPr lang="es-AR" altLang="en-US" sz="1800" dirty="0">
                <a:latin typeface="Garamond" panose="02020404030301010803" pitchFamily="18" charset="0"/>
              </a:endParaRP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6530821" y="2523611"/>
              <a:ext cx="445616" cy="201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ítulo 6"/>
          <p:cNvSpPr txBox="1">
            <a:spLocks/>
          </p:cNvSpPr>
          <p:nvPr/>
        </p:nvSpPr>
        <p:spPr>
          <a:xfrm>
            <a:off x="206730" y="238505"/>
            <a:ext cx="87305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006FC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s-ES" u="none" kern="0" smtClean="0"/>
              <a:t>Esfuerzos internos</a:t>
            </a:r>
            <a:endParaRPr lang="es-ES" u="none" kern="0" dirty="0"/>
          </a:p>
        </p:txBody>
      </p:sp>
      <p:cxnSp>
        <p:nvCxnSpPr>
          <p:cNvPr id="40" name="Conector recto de flecha 39"/>
          <p:cNvCxnSpPr/>
          <p:nvPr/>
        </p:nvCxnSpPr>
        <p:spPr bwMode="auto">
          <a:xfrm>
            <a:off x="609600" y="1491731"/>
            <a:ext cx="778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 bwMode="auto">
          <a:xfrm flipH="1">
            <a:off x="605962" y="1469055"/>
            <a:ext cx="3638" cy="681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14"/>
          <p:cNvSpPr txBox="1">
            <a:spLocks noChangeArrowheads="1"/>
          </p:cNvSpPr>
          <p:nvPr/>
        </p:nvSpPr>
        <p:spPr bwMode="auto">
          <a:xfrm>
            <a:off x="1388436" y="1238286"/>
            <a:ext cx="338555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2400" dirty="0">
                <a:latin typeface="Trebuchet MS" panose="020B0603020202020204" pitchFamily="34" charset="0"/>
              </a:rPr>
              <a:t>x</a:t>
            </a:r>
          </a:p>
        </p:txBody>
      </p:sp>
      <p:sp>
        <p:nvSpPr>
          <p:cNvPr id="51" name="CuadroTexto 16"/>
          <p:cNvSpPr txBox="1">
            <a:spLocks noChangeArrowheads="1"/>
          </p:cNvSpPr>
          <p:nvPr/>
        </p:nvSpPr>
        <p:spPr bwMode="auto">
          <a:xfrm>
            <a:off x="668477" y="1764571"/>
            <a:ext cx="336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2400" dirty="0">
                <a:latin typeface="Trebuchet MS" panose="020B0603020202020204" pitchFamily="34" charset="0"/>
              </a:rPr>
              <a:t>y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2306291" y="3117038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2288550" y="4079858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V="1">
            <a:off x="2276318" y="5688516"/>
            <a:ext cx="4762544" cy="2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323839" y="3138763"/>
            <a:ext cx="1490716" cy="33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76809" y="301680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Mt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Más 19"/>
          <p:cNvSpPr/>
          <p:nvPr/>
        </p:nvSpPr>
        <p:spPr>
          <a:xfrm>
            <a:off x="2911426" y="3076270"/>
            <a:ext cx="426438" cy="464692"/>
          </a:xfrm>
          <a:prstGeom prst="mathPl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31"/>
          <p:cNvSpPr txBox="1">
            <a:spLocks noChangeArrowheads="1"/>
          </p:cNvSpPr>
          <p:nvPr/>
        </p:nvSpPr>
        <p:spPr bwMode="auto">
          <a:xfrm>
            <a:off x="3882200" y="3119098"/>
            <a:ext cx="974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Py</a:t>
            </a:r>
            <a:r>
              <a:rPr lang="es-AR" alt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*L/10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305552" y="4114118"/>
            <a:ext cx="1509003" cy="41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Más 56"/>
          <p:cNvSpPr/>
          <p:nvPr/>
        </p:nvSpPr>
        <p:spPr>
          <a:xfrm>
            <a:off x="2855978" y="4064866"/>
            <a:ext cx="426438" cy="464692"/>
          </a:xfrm>
          <a:prstGeom prst="mathPl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Rectángulo 57"/>
          <p:cNvSpPr/>
          <p:nvPr/>
        </p:nvSpPr>
        <p:spPr>
          <a:xfrm>
            <a:off x="3814555" y="3780221"/>
            <a:ext cx="3224307" cy="26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/>
          <p:cNvSpPr txBox="1"/>
          <p:nvPr/>
        </p:nvSpPr>
        <p:spPr>
          <a:xfrm>
            <a:off x="1200820" y="395746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Qy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CuadroTexto 19"/>
          <p:cNvSpPr txBox="1">
            <a:spLocks noChangeArrowheads="1"/>
          </p:cNvSpPr>
          <p:nvPr/>
        </p:nvSpPr>
        <p:spPr bwMode="auto">
          <a:xfrm>
            <a:off x="3916788" y="4166528"/>
            <a:ext cx="69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¾*</a:t>
            </a:r>
            <a:r>
              <a:rPr lang="es-AR" altLang="en-US" sz="1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Py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CuadroTexto 19"/>
          <p:cNvSpPr txBox="1">
            <a:spLocks noChangeArrowheads="1"/>
          </p:cNvSpPr>
          <p:nvPr/>
        </p:nvSpPr>
        <p:spPr bwMode="auto">
          <a:xfrm>
            <a:off x="7143515" y="3775499"/>
            <a:ext cx="1191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n-US" sz="1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Py</a:t>
            </a:r>
            <a:r>
              <a:rPr lang="es-AR" alt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/4</a:t>
            </a:r>
            <a:endParaRPr lang="es-AR" alt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riángulo rectángulo 23"/>
          <p:cNvSpPr/>
          <p:nvPr/>
        </p:nvSpPr>
        <p:spPr>
          <a:xfrm flipH="1">
            <a:off x="2296237" y="4723757"/>
            <a:ext cx="1490091" cy="9530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riángulo rectángulo 67"/>
          <p:cNvSpPr/>
          <p:nvPr/>
        </p:nvSpPr>
        <p:spPr>
          <a:xfrm>
            <a:off x="3810561" y="4740528"/>
            <a:ext cx="3232294" cy="9195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/>
          <p:cNvSpPr txBox="1"/>
          <p:nvPr/>
        </p:nvSpPr>
        <p:spPr>
          <a:xfrm>
            <a:off x="985120" y="4898128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M</a:t>
            </a:r>
            <a:r>
              <a:rPr lang="es-AR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z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696881" y="4913039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3/16*</a:t>
            </a:r>
            <a:r>
              <a:rPr lang="es-AR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Py</a:t>
            </a:r>
            <a:r>
              <a:rPr lang="es-AR" dirty="0" smtClean="0">
                <a:solidFill>
                  <a:srgbClr val="FF0000"/>
                </a:solidFill>
                <a:latin typeface="Garamond" panose="02020404030301010803" pitchFamily="18" charset="0"/>
              </a:rPr>
              <a:t>*L</a:t>
            </a:r>
            <a:endParaRPr lang="es-E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49" name="Conector recto de flecha 48"/>
          <p:cNvCxnSpPr/>
          <p:nvPr/>
        </p:nvCxnSpPr>
        <p:spPr bwMode="auto">
          <a:xfrm>
            <a:off x="3735000" y="990600"/>
            <a:ext cx="29302" cy="578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3977521" y="1469055"/>
            <a:ext cx="0" cy="63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3832842" y="1491731"/>
            <a:ext cx="358158" cy="11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V="1">
            <a:off x="3785445" y="1948946"/>
            <a:ext cx="358158" cy="11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nos 11"/>
          <p:cNvSpPr/>
          <p:nvPr/>
        </p:nvSpPr>
        <p:spPr>
          <a:xfrm>
            <a:off x="3566160" y="4982350"/>
            <a:ext cx="684914" cy="481190"/>
          </a:xfrm>
          <a:prstGeom prst="mathMin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Menos 55"/>
          <p:cNvSpPr/>
          <p:nvPr/>
        </p:nvSpPr>
        <p:spPr>
          <a:xfrm>
            <a:off x="4981101" y="3674236"/>
            <a:ext cx="684914" cy="481190"/>
          </a:xfrm>
          <a:prstGeom prst="mathMinus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1 CuadroTexto"/>
          <p:cNvSpPr txBox="1">
            <a:spLocks noChangeArrowheads="1"/>
          </p:cNvSpPr>
          <p:nvPr/>
        </p:nvSpPr>
        <p:spPr bwMode="auto">
          <a:xfrm>
            <a:off x="285779" y="2398007"/>
            <a:ext cx="2338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200" dirty="0" smtClean="0">
                <a:latin typeface="Garamond" panose="02020404030301010803" pitchFamily="18" charset="0"/>
              </a:rPr>
              <a:t>A: Desplazamientos </a:t>
            </a:r>
            <a:r>
              <a:rPr lang="es-AR" altLang="es-AR" sz="1200" dirty="0">
                <a:latin typeface="Garamond" panose="02020404030301010803" pitchFamily="18" charset="0"/>
              </a:rPr>
              <a:t>x, y, z y giro </a:t>
            </a:r>
            <a:r>
              <a:rPr lang="es-AR" altLang="es-AR" sz="1200" dirty="0" err="1" smtClean="0">
                <a:latin typeface="Garamond" panose="02020404030301010803" pitchFamily="18" charset="0"/>
              </a:rPr>
              <a:t>tita_x</a:t>
            </a:r>
            <a:r>
              <a:rPr lang="es-AR" altLang="es-AR" sz="1200" dirty="0" smtClean="0">
                <a:latin typeface="Garamond" panose="02020404030301010803" pitchFamily="18" charset="0"/>
              </a:rPr>
              <a:t> </a:t>
            </a:r>
            <a:r>
              <a:rPr lang="es-AR" altLang="es-AR" sz="1200" dirty="0">
                <a:latin typeface="Garamond" panose="02020404030301010803" pitchFamily="18" charset="0"/>
              </a:rPr>
              <a:t>impedidos </a:t>
            </a:r>
          </a:p>
        </p:txBody>
      </p:sp>
      <p:sp>
        <p:nvSpPr>
          <p:cNvPr id="3" name="Flecha curvada hacia la derecha 2"/>
          <p:cNvSpPr/>
          <p:nvPr/>
        </p:nvSpPr>
        <p:spPr>
          <a:xfrm>
            <a:off x="3749759" y="1734276"/>
            <a:ext cx="360476" cy="576313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95476" y="2251312"/>
            <a:ext cx="133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Mt=</a:t>
            </a:r>
            <a:r>
              <a:rPr lang="es-AR" dirty="0" err="1" smtClean="0"/>
              <a:t>Py</a:t>
            </a:r>
            <a:r>
              <a:rPr lang="es-AR" dirty="0" smtClean="0"/>
              <a:t>*L/10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7543800" y="4419131"/>
            <a:ext cx="791661" cy="126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CuadroTexto 62"/>
          <p:cNvSpPr txBox="1"/>
          <p:nvPr/>
        </p:nvSpPr>
        <p:spPr>
          <a:xfrm>
            <a:off x="6479761" y="1210395"/>
            <a:ext cx="242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Plano </a:t>
            </a:r>
            <a:r>
              <a:rPr lang="es-A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Horizontal</a:t>
            </a: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4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29371" y="214884"/>
            <a:ext cx="390144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06730" y="238505"/>
            <a:ext cx="8730538" cy="553998"/>
          </a:xfrm>
        </p:spPr>
        <p:txBody>
          <a:bodyPr/>
          <a:lstStyle/>
          <a:p>
            <a:r>
              <a:rPr lang="es-ES" dirty="0" smtClean="0"/>
              <a:t>Esfuerzos internos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338" t="23447" r="20824" b="17286"/>
          <a:stretch/>
        </p:blipFill>
        <p:spPr>
          <a:xfrm>
            <a:off x="1183716" y="1054386"/>
            <a:ext cx="7292171" cy="53035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6730" y="1139968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Ejemplo 3D</a:t>
            </a:r>
            <a:endParaRPr lang="es-ES" sz="2800" b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00200" y="1663188"/>
            <a:ext cx="2362200" cy="39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24611" y="6237732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56615" y="99974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Conector recto 10"/>
          <p:cNvCxnSpPr/>
          <p:nvPr/>
        </p:nvCxnSpPr>
        <p:spPr>
          <a:xfrm>
            <a:off x="2514600" y="35052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63017" y="31143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065502" y="31174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2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311</Words>
  <Application>Microsoft Office PowerPoint</Application>
  <PresentationFormat>Presentación en pantalla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Garamond</vt:lpstr>
      <vt:lpstr>Times New Roman</vt:lpstr>
      <vt:lpstr>Trebuchet MS</vt:lpstr>
      <vt:lpstr>Office Theme</vt:lpstr>
      <vt:lpstr>Esfuerzos internos</vt:lpstr>
      <vt:lpstr>Esfuerzos internos</vt:lpstr>
      <vt:lpstr>Esfuerzos internos</vt:lpstr>
      <vt:lpstr>Esfuerzos internos</vt:lpstr>
      <vt:lpstr>Esfuerzos internos</vt:lpstr>
      <vt:lpstr>Presentación de PowerPoint</vt:lpstr>
      <vt:lpstr>Presentación de PowerPoint</vt:lpstr>
      <vt:lpstr>Presentación de PowerPoint</vt:lpstr>
      <vt:lpstr>Esfuerzos internos</vt:lpstr>
      <vt:lpstr>Esfuerzos internos</vt:lpstr>
      <vt:lpstr>Esfuerzos internos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mf</dc:creator>
  <cp:lastModifiedBy>Rita</cp:lastModifiedBy>
  <cp:revision>174</cp:revision>
  <cp:lastPrinted>2023-09-17T14:37:07Z</cp:lastPrinted>
  <dcterms:created xsi:type="dcterms:W3CDTF">2019-01-09T19:51:21Z</dcterms:created>
  <dcterms:modified xsi:type="dcterms:W3CDTF">2025-10-24T03:29:02Z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2019-01-09T00:00:00Z</vt:filetime>
  </property>
</Properties>
</file>