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82" r:id="rId6"/>
    <p:sldId id="284" r:id="rId7"/>
    <p:sldId id="287" r:id="rId8"/>
    <p:sldId id="285" r:id="rId9"/>
    <p:sldId id="286" r:id="rId10"/>
    <p:sldId id="288" r:id="rId11"/>
    <p:sldId id="289" r:id="rId12"/>
    <p:sldId id="290" r:id="rId13"/>
    <p:sldId id="283" r:id="rId14"/>
    <p:sldId id="294" r:id="rId15"/>
    <p:sldId id="297" r:id="rId16"/>
    <p:sldId id="292" r:id="rId17"/>
    <p:sldId id="291" r:id="rId18"/>
    <p:sldId id="293" r:id="rId19"/>
    <p:sldId id="298" r:id="rId20"/>
    <p:sldId id="296" r:id="rId21"/>
    <p:sldId id="295" r:id="rId22"/>
    <p:sldId id="299" r:id="rId23"/>
    <p:sldId id="300" r:id="rId24"/>
    <p:sldId id="301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662" autoAdjust="0"/>
    <p:restoredTop sz="94680" autoAdjust="0"/>
  </p:normalViewPr>
  <p:slideViewPr>
    <p:cSldViewPr>
      <p:cViewPr varScale="1">
        <p:scale>
          <a:sx n="68" d="100"/>
          <a:sy n="68" d="100"/>
        </p:scale>
        <p:origin x="19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0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6103-6365-43C3-869D-5A73235107DF}" type="datetimeFigureOut">
              <a:rPr lang="es-AR" smtClean="0"/>
              <a:t>23/8/2023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A787-C627-4AF8-B049-5E2239F0C1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377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23/8/2023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dirty="0" smtClean="0"/>
              <a:t>Inga. Graciela </a:t>
            </a:r>
            <a:r>
              <a:rPr lang="es-AR" dirty="0" err="1" smtClean="0"/>
              <a:t>Ladaga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Inga. Graciela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99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1578-2BF9-4A45-A1A2-4DD05ADB696F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1F49-A69B-48A0-9916-E9CD7992D2E8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5D52-36E1-41A5-8C03-36A33390D230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51D3-78C6-4E36-B5C9-DEBD62138ABB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F54-155E-46B6-BDB0-C82F2966E991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AD56-5962-4B75-886D-0AFA48799211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365F-D6FD-422A-A007-BA3323840E91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8EF9-0C01-4971-8C17-FEDE88A4E99E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511-E16D-4D93-B50C-30D55A56C498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434-6EED-4C56-8CF0-EBB6A7A8BB5D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739-DA7B-44DD-88E9-497EEE903531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69E993-100E-4086-BB27-01FD6422DCDB}" type="datetime1">
              <a:rPr lang="es-AR" smtClean="0"/>
              <a:t>23/8/2023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61552" y="6099611"/>
            <a:ext cx="79928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ESTADIO UNICO DE LA PLATA Vista Montaje Diamantes y Membrana </a:t>
            </a:r>
            <a:r>
              <a:rPr lang="es-AR" sz="1100" dirty="0" err="1" smtClean="0"/>
              <a:t>Triangulos</a:t>
            </a:r>
            <a:r>
              <a:rPr lang="es-AR" sz="1100" dirty="0" smtClean="0"/>
              <a:t>; </a:t>
            </a:r>
            <a:r>
              <a:rPr lang="es-AR" sz="1100" dirty="0" err="1" smtClean="0"/>
              <a:t>Union</a:t>
            </a:r>
            <a:r>
              <a:rPr lang="es-AR" sz="1100" dirty="0" smtClean="0"/>
              <a:t> Anillo de </a:t>
            </a:r>
            <a:r>
              <a:rPr lang="es-AR" sz="1100" dirty="0" err="1" smtClean="0"/>
              <a:t>Compresion</a:t>
            </a:r>
            <a:r>
              <a:rPr lang="es-AR" sz="1100" dirty="0" smtClean="0"/>
              <a:t> y </a:t>
            </a:r>
            <a:r>
              <a:rPr lang="es-AR" sz="1100" dirty="0" err="1" smtClean="0"/>
              <a:t>Union</a:t>
            </a:r>
            <a:r>
              <a:rPr lang="es-AR" sz="1100" dirty="0" smtClean="0"/>
              <a:t> Cables Hoop C ; </a:t>
            </a:r>
            <a:r>
              <a:rPr lang="es-AR" sz="1100" dirty="0" err="1" smtClean="0"/>
              <a:t>Union</a:t>
            </a:r>
            <a:r>
              <a:rPr lang="es-AR" sz="1100" dirty="0" smtClean="0"/>
              <a:t> Anillo y Cables </a:t>
            </a:r>
            <a:r>
              <a:rPr lang="es-AR" sz="1100" dirty="0" err="1" smtClean="0"/>
              <a:t>Sosten</a:t>
            </a:r>
            <a:r>
              <a:rPr lang="es-AR" sz="1100" dirty="0" smtClean="0"/>
              <a:t> Hoop C – Aeropuerto de Toronto </a:t>
            </a:r>
            <a:r>
              <a:rPr lang="es-AR" sz="1100" dirty="0" err="1" smtClean="0"/>
              <a:t>Union</a:t>
            </a:r>
            <a:r>
              <a:rPr lang="es-AR" sz="1100" dirty="0" smtClean="0"/>
              <a:t> Tensor con Viga de Techo y </a:t>
            </a:r>
            <a:r>
              <a:rPr lang="es-AR" sz="1100" dirty="0" err="1" smtClean="0"/>
              <a:t>Union</a:t>
            </a:r>
            <a:r>
              <a:rPr lang="es-AR" sz="1100" dirty="0" smtClean="0"/>
              <a:t> columnas con Vigas Techo </a:t>
            </a:r>
            <a:r>
              <a:rPr lang="es-AR" sz="1100" dirty="0" smtClean="0"/>
              <a:t>Soporte Tanque</a:t>
            </a:r>
            <a:endParaRPr lang="es-AR" sz="11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97" y="4064089"/>
            <a:ext cx="2602160" cy="195162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97" y="2067337"/>
            <a:ext cx="2560285" cy="192021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52" y="2067337"/>
            <a:ext cx="4834408" cy="362580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4" y="2094261"/>
            <a:ext cx="4841656" cy="363124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31" y="4180180"/>
            <a:ext cx="2900328" cy="154986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26" y="2204862"/>
            <a:ext cx="2924738" cy="1645165"/>
          </a:xfrm>
          <a:prstGeom prst="rect">
            <a:avLst/>
          </a:prstGeom>
        </p:spPr>
      </p:pic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76256" y="6525344"/>
            <a:ext cx="2895600" cy="256456"/>
          </a:xfrm>
        </p:spPr>
        <p:txBody>
          <a:bodyPr/>
          <a:lstStyle/>
          <a:p>
            <a:r>
              <a:rPr lang="es-AR" sz="1000" dirty="0" smtClean="0"/>
              <a:t>ERM CURSO 2 - LADAGA</a:t>
            </a:r>
            <a:endParaRPr lang="es-AR" sz="10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993486" y="1983032"/>
            <a:ext cx="8125632" cy="4138836"/>
            <a:chOff x="993486" y="1983032"/>
            <a:chExt cx="8125632" cy="413883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47"/>
            <a:stretch/>
          </p:blipFill>
          <p:spPr>
            <a:xfrm>
              <a:off x="993486" y="1983032"/>
              <a:ext cx="2504773" cy="4110264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03"/>
            <a:stretch/>
          </p:blipFill>
          <p:spPr>
            <a:xfrm rot="5400000">
              <a:off x="2854630" y="2692342"/>
              <a:ext cx="4080402" cy="277864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052" y="2110698"/>
              <a:ext cx="2817066" cy="398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2 Marcador de contenido"/>
          <p:cNvSpPr txBox="1">
            <a:spLocks/>
          </p:cNvSpPr>
          <p:nvPr/>
        </p:nvSpPr>
        <p:spPr>
          <a:xfrm>
            <a:off x="1331640" y="1820840"/>
            <a:ext cx="7704856" cy="47765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eriod"/>
            </a:pPr>
            <a:r>
              <a:rPr lang="es-AR" sz="1800" b="1" dirty="0" smtClean="0"/>
              <a:t>VINCULOS RELATIVOS (UNIONES): </a:t>
            </a:r>
          </a:p>
          <a:p>
            <a:pPr marL="402336" lvl="1" indent="0">
              <a:buNone/>
            </a:pPr>
            <a:r>
              <a:rPr lang="es-AR" sz="1800" b="1" dirty="0" smtClean="0"/>
              <a:t>      </a:t>
            </a:r>
            <a:r>
              <a:rPr lang="es-AR" sz="1800" dirty="0" smtClean="0"/>
              <a:t>Limitan la movilidad de un cuerpo con respecto otro cuerpo.</a:t>
            </a:r>
          </a:p>
          <a:p>
            <a:pPr marL="402336" lvl="1" indent="0">
              <a:buNone/>
            </a:pPr>
            <a:endParaRPr lang="es-AR" sz="1800" dirty="0" smtClean="0"/>
          </a:p>
          <a:p>
            <a:pPr marL="1202436" lvl="3" indent="-342900">
              <a:buAutoNum type="alphaLcParenR"/>
            </a:pPr>
            <a:r>
              <a:rPr lang="es-AR" sz="1800" b="1" dirty="0" smtClean="0"/>
              <a:t>Articulación</a:t>
            </a:r>
            <a:r>
              <a:rPr lang="es-AR" sz="1800" dirty="0" smtClean="0"/>
              <a:t>:  Permite Rotación </a:t>
            </a:r>
          </a:p>
          <a:p>
            <a:pPr marL="859536" lvl="3" indent="0">
              <a:buNone/>
            </a:pPr>
            <a:r>
              <a:rPr lang="es-AR" sz="1800" dirty="0"/>
              <a:t>	</a:t>
            </a: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r>
              <a:rPr lang="es-AR" sz="1800" b="1" dirty="0" smtClean="0"/>
              <a:t>Dispositivo de Corte</a:t>
            </a:r>
            <a:r>
              <a:rPr lang="es-AR" sz="1800" dirty="0"/>
              <a:t>: Permite </a:t>
            </a:r>
            <a:r>
              <a:rPr lang="es-AR" sz="1800" dirty="0" smtClean="0"/>
              <a:t>Desplazamiento </a:t>
            </a:r>
            <a:r>
              <a:rPr lang="es-AR" sz="1800" dirty="0" smtClean="0">
                <a:sym typeface="Symbol"/>
              </a:rPr>
              <a:t> Barras que une</a:t>
            </a:r>
            <a:r>
              <a:rPr lang="es-AR" sz="1800" dirty="0" smtClean="0"/>
              <a:t> </a:t>
            </a:r>
          </a:p>
          <a:p>
            <a:pPr marL="859536" lvl="3" indent="0">
              <a:buNone/>
            </a:pPr>
            <a:r>
              <a:rPr lang="es-AR" sz="1800" dirty="0" smtClean="0"/>
              <a:t>      </a:t>
            </a: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 smtClean="0"/>
          </a:p>
          <a:p>
            <a:pPr marL="1202436" lvl="3" indent="-342900">
              <a:buFont typeface="+mj-lt"/>
              <a:buAutoNum type="alphaLcParenR" startAt="3"/>
            </a:pPr>
            <a:r>
              <a:rPr lang="es-AR" sz="1800" b="1" dirty="0" smtClean="0"/>
              <a:t>Dispositivo </a:t>
            </a:r>
            <a:r>
              <a:rPr lang="es-AR" sz="1800" b="1" dirty="0"/>
              <a:t>de </a:t>
            </a:r>
            <a:r>
              <a:rPr lang="es-AR" sz="1800" b="1" dirty="0" smtClean="0"/>
              <a:t>Normal</a:t>
            </a:r>
            <a:r>
              <a:rPr lang="es-AR" sz="1800" dirty="0" smtClean="0"/>
              <a:t>: </a:t>
            </a:r>
            <a:r>
              <a:rPr lang="es-AR" sz="1800" dirty="0"/>
              <a:t>Permite Desplazamiento </a:t>
            </a:r>
            <a:r>
              <a:rPr lang="es-AR" sz="1800" dirty="0" smtClean="0">
                <a:sym typeface="Symbol"/>
              </a:rPr>
              <a:t>Paralelo a las </a:t>
            </a:r>
            <a:r>
              <a:rPr lang="es-AR" sz="1800" dirty="0">
                <a:sym typeface="Symbol"/>
              </a:rPr>
              <a:t>Barras que une</a:t>
            </a:r>
            <a:r>
              <a:rPr lang="es-AR" sz="1800" dirty="0"/>
              <a:t> </a:t>
            </a:r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VINCULOS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3375386" y="3301400"/>
            <a:ext cx="565134" cy="2716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>
            <a:off x="3940520" y="321297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9" name="48 Conector recto"/>
          <p:cNvCxnSpPr/>
          <p:nvPr/>
        </p:nvCxnSpPr>
        <p:spPr>
          <a:xfrm flipH="1" flipV="1">
            <a:off x="4092920" y="3301400"/>
            <a:ext cx="577474" cy="2716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V="1">
            <a:off x="3203848" y="4221088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flipH="1" flipV="1">
            <a:off x="3307002" y="4426436"/>
            <a:ext cx="705526" cy="5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27 Grupo"/>
          <p:cNvGrpSpPr/>
          <p:nvPr/>
        </p:nvGrpSpPr>
        <p:grpSpPr>
          <a:xfrm>
            <a:off x="3218248" y="4373744"/>
            <a:ext cx="880861" cy="100019"/>
            <a:chOff x="3218248" y="4733784"/>
            <a:chExt cx="880861" cy="100019"/>
          </a:xfrm>
        </p:grpSpPr>
        <p:sp>
          <p:nvSpPr>
            <p:cNvPr id="53" name="52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0" name="59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61" name="60 Conector recto"/>
          <p:cNvCxnSpPr/>
          <p:nvPr/>
        </p:nvCxnSpPr>
        <p:spPr>
          <a:xfrm flipH="1" flipV="1">
            <a:off x="2483768" y="4534232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61 Grupo"/>
          <p:cNvGrpSpPr/>
          <p:nvPr/>
        </p:nvGrpSpPr>
        <p:grpSpPr>
          <a:xfrm>
            <a:off x="3231117" y="4603776"/>
            <a:ext cx="880861" cy="100019"/>
            <a:chOff x="3218248" y="4733784"/>
            <a:chExt cx="880861" cy="100019"/>
          </a:xfrm>
        </p:grpSpPr>
        <p:sp>
          <p:nvSpPr>
            <p:cNvPr id="63" name="62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" name="64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66" name="65 Conector recto"/>
          <p:cNvCxnSpPr/>
          <p:nvPr/>
        </p:nvCxnSpPr>
        <p:spPr>
          <a:xfrm flipH="1" flipV="1">
            <a:off x="3317679" y="4656468"/>
            <a:ext cx="705526" cy="5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V="1">
            <a:off x="4138286" y="4261430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flipH="1" flipV="1">
            <a:off x="4138286" y="4539736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030857" y="4221088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>
            <a:endCxn id="76" idx="6"/>
          </p:cNvCxnSpPr>
          <p:nvPr/>
        </p:nvCxnSpPr>
        <p:spPr>
          <a:xfrm flipH="1" flipV="1">
            <a:off x="6128903" y="4395289"/>
            <a:ext cx="710634" cy="711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Elipse"/>
          <p:cNvSpPr>
            <a:spLocks noChangeAspect="1"/>
          </p:cNvSpPr>
          <p:nvPr/>
        </p:nvSpPr>
        <p:spPr>
          <a:xfrm>
            <a:off x="6045257" y="4353466"/>
            <a:ext cx="83646" cy="83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76 Elipse"/>
          <p:cNvSpPr>
            <a:spLocks noChangeAspect="1"/>
          </p:cNvSpPr>
          <p:nvPr/>
        </p:nvSpPr>
        <p:spPr>
          <a:xfrm>
            <a:off x="6842472" y="4424663"/>
            <a:ext cx="83646" cy="83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8" name="77 Conector recto"/>
          <p:cNvCxnSpPr/>
          <p:nvPr/>
        </p:nvCxnSpPr>
        <p:spPr>
          <a:xfrm flipH="1" flipV="1">
            <a:off x="5310777" y="4534232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Elipse"/>
          <p:cNvSpPr>
            <a:spLocks noChangeAspect="1"/>
          </p:cNvSpPr>
          <p:nvPr/>
        </p:nvSpPr>
        <p:spPr>
          <a:xfrm>
            <a:off x="6058126" y="4569490"/>
            <a:ext cx="83646" cy="83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1" name="80 Elipse"/>
          <p:cNvSpPr>
            <a:spLocks noChangeAspect="1"/>
          </p:cNvSpPr>
          <p:nvPr/>
        </p:nvSpPr>
        <p:spPr>
          <a:xfrm>
            <a:off x="6855341" y="4654695"/>
            <a:ext cx="83646" cy="83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3" name="82 Conector recto"/>
          <p:cNvCxnSpPr/>
          <p:nvPr/>
        </p:nvCxnSpPr>
        <p:spPr>
          <a:xfrm flipV="1">
            <a:off x="6965295" y="4295976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flipH="1" flipV="1">
            <a:off x="6965295" y="4574282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flipH="1" flipV="1">
            <a:off x="6127541" y="4616299"/>
            <a:ext cx="710634" cy="711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6016303" y="4773357"/>
            <a:ext cx="0" cy="3042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H="1" flipV="1">
            <a:off x="6926118" y="4869160"/>
            <a:ext cx="12869" cy="28803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40 Grupo"/>
          <p:cNvGrpSpPr/>
          <p:nvPr/>
        </p:nvGrpSpPr>
        <p:grpSpPr>
          <a:xfrm>
            <a:off x="4317631" y="5661248"/>
            <a:ext cx="1262481" cy="329580"/>
            <a:chOff x="4317631" y="5661248"/>
            <a:chExt cx="1262481" cy="329580"/>
          </a:xfrm>
        </p:grpSpPr>
        <p:cxnSp>
          <p:nvCxnSpPr>
            <p:cNvPr id="87" name="86 Conector recto"/>
            <p:cNvCxnSpPr/>
            <p:nvPr/>
          </p:nvCxnSpPr>
          <p:spPr>
            <a:xfrm flipH="1" flipV="1">
              <a:off x="4317631" y="5949280"/>
              <a:ext cx="705526" cy="550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V="1">
              <a:off x="5034225" y="5661248"/>
              <a:ext cx="0" cy="3295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flipH="1" flipV="1">
              <a:off x="5025939" y="5682168"/>
              <a:ext cx="554173" cy="275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2 Grupo"/>
          <p:cNvGrpSpPr>
            <a:grpSpLocks noChangeAspect="1"/>
          </p:cNvGrpSpPr>
          <p:nvPr/>
        </p:nvGrpSpPr>
        <p:grpSpPr>
          <a:xfrm rot="5400000">
            <a:off x="4923513" y="5949283"/>
            <a:ext cx="537232" cy="61001"/>
            <a:chOff x="6394104" y="6145481"/>
            <a:chExt cx="880861" cy="100019"/>
          </a:xfrm>
        </p:grpSpPr>
        <p:cxnSp>
          <p:nvCxnSpPr>
            <p:cNvPr id="92" name="91 Conector recto"/>
            <p:cNvCxnSpPr/>
            <p:nvPr/>
          </p:nvCxnSpPr>
          <p:spPr>
            <a:xfrm flipH="1" flipV="1">
              <a:off x="6482858" y="6198173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99 Grupo"/>
            <p:cNvGrpSpPr/>
            <p:nvPr/>
          </p:nvGrpSpPr>
          <p:grpSpPr>
            <a:xfrm>
              <a:off x="6394104" y="6145481"/>
              <a:ext cx="880861" cy="100019"/>
              <a:chOff x="3218248" y="4733784"/>
              <a:chExt cx="880861" cy="100019"/>
            </a:xfrm>
          </p:grpSpPr>
          <p:sp>
            <p:nvSpPr>
              <p:cNvPr id="101" name="100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2" name="101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03" name="102 Grupo"/>
          <p:cNvGrpSpPr>
            <a:grpSpLocks noChangeAspect="1"/>
          </p:cNvGrpSpPr>
          <p:nvPr/>
        </p:nvGrpSpPr>
        <p:grpSpPr>
          <a:xfrm rot="5400000">
            <a:off x="5136913" y="5960328"/>
            <a:ext cx="537232" cy="61001"/>
            <a:chOff x="6394104" y="6145481"/>
            <a:chExt cx="880861" cy="100019"/>
          </a:xfrm>
        </p:grpSpPr>
        <p:cxnSp>
          <p:nvCxnSpPr>
            <p:cNvPr id="104" name="103 Conector recto"/>
            <p:cNvCxnSpPr/>
            <p:nvPr/>
          </p:nvCxnSpPr>
          <p:spPr>
            <a:xfrm flipH="1" flipV="1">
              <a:off x="6482858" y="6198173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104 Grupo"/>
            <p:cNvGrpSpPr/>
            <p:nvPr/>
          </p:nvGrpSpPr>
          <p:grpSpPr>
            <a:xfrm>
              <a:off x="6394104" y="6145481"/>
              <a:ext cx="880861" cy="100019"/>
              <a:chOff x="3218248" y="4733784"/>
              <a:chExt cx="880861" cy="100019"/>
            </a:xfrm>
          </p:grpSpPr>
          <p:sp>
            <p:nvSpPr>
              <p:cNvPr id="106" name="105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7" name="106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08" name="107 Grupo"/>
          <p:cNvGrpSpPr/>
          <p:nvPr/>
        </p:nvGrpSpPr>
        <p:grpSpPr>
          <a:xfrm rot="10800000">
            <a:off x="5023157" y="5993731"/>
            <a:ext cx="1262481" cy="329580"/>
            <a:chOff x="4317631" y="5661248"/>
            <a:chExt cx="1262481" cy="329580"/>
          </a:xfrm>
        </p:grpSpPr>
        <p:cxnSp>
          <p:nvCxnSpPr>
            <p:cNvPr id="109" name="108 Conector recto"/>
            <p:cNvCxnSpPr/>
            <p:nvPr/>
          </p:nvCxnSpPr>
          <p:spPr>
            <a:xfrm flipH="1" flipV="1">
              <a:off x="4317631" y="5949280"/>
              <a:ext cx="705526" cy="550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flipV="1">
              <a:off x="5034225" y="5661248"/>
              <a:ext cx="0" cy="3295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flipH="1" flipV="1">
              <a:off x="5025939" y="5682168"/>
              <a:ext cx="554173" cy="275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111 Conector recto de flecha"/>
          <p:cNvCxnSpPr/>
          <p:nvPr/>
        </p:nvCxnSpPr>
        <p:spPr>
          <a:xfrm>
            <a:off x="5678769" y="5711168"/>
            <a:ext cx="25410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 de flecha"/>
          <p:cNvCxnSpPr/>
          <p:nvPr/>
        </p:nvCxnSpPr>
        <p:spPr>
          <a:xfrm>
            <a:off x="4716759" y="6299639"/>
            <a:ext cx="254105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flipH="1" flipV="1">
            <a:off x="5972491" y="3360413"/>
            <a:ext cx="705526" cy="5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115 Grupo"/>
          <p:cNvGrpSpPr/>
          <p:nvPr/>
        </p:nvGrpSpPr>
        <p:grpSpPr>
          <a:xfrm>
            <a:off x="5883737" y="3307721"/>
            <a:ext cx="880861" cy="100019"/>
            <a:chOff x="3218248" y="4733784"/>
            <a:chExt cx="880861" cy="100019"/>
          </a:xfrm>
        </p:grpSpPr>
        <p:sp>
          <p:nvSpPr>
            <p:cNvPr id="117" name="116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8" name="117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46" name="45 Grupo"/>
          <p:cNvGrpSpPr/>
          <p:nvPr/>
        </p:nvGrpSpPr>
        <p:grpSpPr>
          <a:xfrm rot="20822584">
            <a:off x="5184597" y="3340195"/>
            <a:ext cx="720080" cy="545604"/>
            <a:chOff x="5149257" y="3155065"/>
            <a:chExt cx="720080" cy="545604"/>
          </a:xfrm>
        </p:grpSpPr>
        <p:cxnSp>
          <p:nvCxnSpPr>
            <p:cNvPr id="114" name="113 Conector recto"/>
            <p:cNvCxnSpPr/>
            <p:nvPr/>
          </p:nvCxnSpPr>
          <p:spPr>
            <a:xfrm flipV="1">
              <a:off x="5869337" y="3155065"/>
              <a:ext cx="0" cy="54560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 flipH="1" flipV="1">
              <a:off x="5149257" y="3468209"/>
              <a:ext cx="705526" cy="550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50 Grupo"/>
          <p:cNvGrpSpPr/>
          <p:nvPr/>
        </p:nvGrpSpPr>
        <p:grpSpPr>
          <a:xfrm rot="21162335">
            <a:off x="5896606" y="3537753"/>
            <a:ext cx="880861" cy="100019"/>
            <a:chOff x="5896606" y="3537753"/>
            <a:chExt cx="880861" cy="100019"/>
          </a:xfrm>
        </p:grpSpPr>
        <p:grpSp>
          <p:nvGrpSpPr>
            <p:cNvPr id="120" name="119 Grupo"/>
            <p:cNvGrpSpPr/>
            <p:nvPr/>
          </p:nvGrpSpPr>
          <p:grpSpPr>
            <a:xfrm>
              <a:off x="5896606" y="3537753"/>
              <a:ext cx="880861" cy="100019"/>
              <a:chOff x="3218248" y="4733784"/>
              <a:chExt cx="880861" cy="100019"/>
            </a:xfrm>
          </p:grpSpPr>
          <p:sp>
            <p:nvSpPr>
              <p:cNvPr id="121" name="120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2" name="121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123" name="122 Conector recto"/>
            <p:cNvCxnSpPr/>
            <p:nvPr/>
          </p:nvCxnSpPr>
          <p:spPr>
            <a:xfrm flipH="1" flipV="1">
              <a:off x="5983168" y="3590445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123 Conector recto"/>
          <p:cNvCxnSpPr/>
          <p:nvPr/>
        </p:nvCxnSpPr>
        <p:spPr>
          <a:xfrm flipV="1">
            <a:off x="6803775" y="3195407"/>
            <a:ext cx="0" cy="5456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 flipH="1" flipV="1">
            <a:off x="6803775" y="3473713"/>
            <a:ext cx="705526" cy="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/>
          <p:nvPr/>
        </p:nvCxnSpPr>
        <p:spPr>
          <a:xfrm flipH="1" flipV="1">
            <a:off x="5871590" y="3356993"/>
            <a:ext cx="2372818" cy="342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/>
          <p:nvPr/>
        </p:nvCxnSpPr>
        <p:spPr>
          <a:xfrm flipH="1">
            <a:off x="5932874" y="3284984"/>
            <a:ext cx="2311534" cy="345269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131 Elipse"/>
          <p:cNvSpPr/>
          <p:nvPr/>
        </p:nvSpPr>
        <p:spPr>
          <a:xfrm>
            <a:off x="7670821" y="328155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74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2 Marcador de contenido"/>
          <p:cNvSpPr txBox="1">
            <a:spLocks/>
          </p:cNvSpPr>
          <p:nvPr/>
        </p:nvSpPr>
        <p:spPr>
          <a:xfrm>
            <a:off x="1331640" y="1748832"/>
            <a:ext cx="3600400" cy="6000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eriod"/>
            </a:pPr>
            <a:r>
              <a:rPr lang="es-AR" sz="1800" dirty="0" smtClean="0"/>
              <a:t>Apoyo Fijo y Apoyo </a:t>
            </a:r>
            <a:r>
              <a:rPr lang="es-AR" sz="1800" dirty="0" err="1" smtClean="0"/>
              <a:t>Movil</a:t>
            </a:r>
            <a:r>
              <a:rPr lang="es-AR" sz="1800" dirty="0" smtClean="0"/>
              <a:t> </a:t>
            </a:r>
          </a:p>
          <a:p>
            <a:pPr marL="859536" lvl="3" indent="0">
              <a:buNone/>
            </a:pPr>
            <a:endParaRPr lang="es-AR" sz="1800" dirty="0"/>
          </a:p>
          <a:p>
            <a:pPr marL="1202436" lvl="3" indent="-342900">
              <a:buFont typeface="+mj-lt"/>
              <a:buAutoNum type="alphaLcParenR" startAt="3"/>
            </a:pP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s-AR" dirty="0" smtClean="0"/>
              <a:t>VINCULACION APARENTE EN UNA CHAPA - SISTEMAS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7" name="16 Grupo"/>
          <p:cNvGrpSpPr>
            <a:grpSpLocks noChangeAspect="1"/>
          </p:cNvGrpSpPr>
          <p:nvPr/>
        </p:nvGrpSpPr>
        <p:grpSpPr>
          <a:xfrm flipV="1">
            <a:off x="5580112" y="1709962"/>
            <a:ext cx="535596" cy="449075"/>
            <a:chOff x="5256076" y="4845536"/>
            <a:chExt cx="792088" cy="555496"/>
          </a:xfrm>
        </p:grpSpPr>
        <p:cxnSp>
          <p:nvCxnSpPr>
            <p:cNvPr id="9" name="8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15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" name="5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99" name="98 Grupo"/>
          <p:cNvGrpSpPr/>
          <p:nvPr/>
        </p:nvGrpSpPr>
        <p:grpSpPr>
          <a:xfrm>
            <a:off x="5561996" y="2861084"/>
            <a:ext cx="576328" cy="356273"/>
            <a:chOff x="4310354" y="4513156"/>
            <a:chExt cx="792088" cy="572028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4310354" y="4936428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92 Grupo"/>
            <p:cNvGrpSpPr/>
            <p:nvPr/>
          </p:nvGrpSpPr>
          <p:grpSpPr>
            <a:xfrm>
              <a:off x="4310354" y="4513156"/>
              <a:ext cx="792088" cy="441940"/>
              <a:chOff x="2987824" y="4571236"/>
              <a:chExt cx="792088" cy="441940"/>
            </a:xfrm>
          </p:grpSpPr>
          <p:grpSp>
            <p:nvGrpSpPr>
              <p:cNvPr id="94" name="93 Grupo"/>
              <p:cNvGrpSpPr/>
              <p:nvPr/>
            </p:nvGrpSpPr>
            <p:grpSpPr>
              <a:xfrm>
                <a:off x="2987824" y="4571236"/>
                <a:ext cx="792088" cy="411480"/>
                <a:chOff x="5256076" y="4845536"/>
                <a:chExt cx="792088" cy="411480"/>
              </a:xfrm>
            </p:grpSpPr>
            <p:sp>
              <p:nvSpPr>
                <p:cNvPr id="96" name="95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97" name="96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95" name="94 Conector recto"/>
              <p:cNvCxnSpPr/>
              <p:nvPr/>
            </p:nvCxnSpPr>
            <p:spPr>
              <a:xfrm>
                <a:off x="2987824" y="5013176"/>
                <a:ext cx="792088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97 Conector recto"/>
            <p:cNvCxnSpPr/>
            <p:nvPr/>
          </p:nvCxnSpPr>
          <p:spPr>
            <a:xfrm>
              <a:off x="5102442" y="4941168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Rectángulo"/>
          <p:cNvSpPr/>
          <p:nvPr/>
        </p:nvSpPr>
        <p:spPr>
          <a:xfrm>
            <a:off x="5236310" y="2205445"/>
            <a:ext cx="1270555" cy="6474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0" name="49 Conector recto"/>
          <p:cNvCxnSpPr/>
          <p:nvPr/>
        </p:nvCxnSpPr>
        <p:spPr>
          <a:xfrm>
            <a:off x="5871588" y="1576334"/>
            <a:ext cx="0" cy="178065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2 Marcador de contenido"/>
          <p:cNvSpPr txBox="1">
            <a:spLocks/>
          </p:cNvSpPr>
          <p:nvPr/>
        </p:nvSpPr>
        <p:spPr>
          <a:xfrm>
            <a:off x="1403942" y="3574811"/>
            <a:ext cx="7704856" cy="444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Font typeface="+mj-lt"/>
              <a:buAutoNum type="arabicPeriod" startAt="2"/>
            </a:pPr>
            <a:r>
              <a:rPr lang="es-AR" sz="1800" dirty="0" smtClean="0"/>
              <a:t>3 Apoyos </a:t>
            </a:r>
            <a:r>
              <a:rPr lang="es-AR" sz="1800" dirty="0" err="1" smtClean="0"/>
              <a:t>Moviles</a:t>
            </a: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1202436" lvl="3" indent="-342900">
              <a:buFont typeface="+mj-lt"/>
              <a:buAutoNum type="alphaLcParenR" startAt="3"/>
            </a:pP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6" name="65 Rectángulo"/>
          <p:cNvSpPr/>
          <p:nvPr/>
        </p:nvSpPr>
        <p:spPr>
          <a:xfrm>
            <a:off x="4047710" y="3617479"/>
            <a:ext cx="1800200" cy="865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7" name="66 Grupo"/>
          <p:cNvGrpSpPr>
            <a:grpSpLocks noChangeAspect="1"/>
          </p:cNvGrpSpPr>
          <p:nvPr/>
        </p:nvGrpSpPr>
        <p:grpSpPr>
          <a:xfrm>
            <a:off x="4077763" y="4480513"/>
            <a:ext cx="535596" cy="384561"/>
            <a:chOff x="5256076" y="4845536"/>
            <a:chExt cx="792088" cy="555496"/>
          </a:xfrm>
        </p:grpSpPr>
        <p:cxnSp>
          <p:nvCxnSpPr>
            <p:cNvPr id="68" name="67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68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70" name="69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4" name="73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76" name="75 Grupo"/>
          <p:cNvGrpSpPr>
            <a:grpSpLocks noChangeAspect="1"/>
          </p:cNvGrpSpPr>
          <p:nvPr/>
        </p:nvGrpSpPr>
        <p:grpSpPr>
          <a:xfrm>
            <a:off x="4752771" y="4483197"/>
            <a:ext cx="535596" cy="384561"/>
            <a:chOff x="5256076" y="4845536"/>
            <a:chExt cx="792088" cy="555496"/>
          </a:xfrm>
        </p:grpSpPr>
        <p:cxnSp>
          <p:nvCxnSpPr>
            <p:cNvPr id="77" name="7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7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79" name="7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0" name="7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81" name="80 Grupo"/>
          <p:cNvGrpSpPr>
            <a:grpSpLocks noChangeAspect="1"/>
          </p:cNvGrpSpPr>
          <p:nvPr/>
        </p:nvGrpSpPr>
        <p:grpSpPr>
          <a:xfrm>
            <a:off x="5478058" y="4494576"/>
            <a:ext cx="535596" cy="384561"/>
            <a:chOff x="5256076" y="4845536"/>
            <a:chExt cx="792088" cy="555496"/>
          </a:xfrm>
        </p:grpSpPr>
        <p:cxnSp>
          <p:nvCxnSpPr>
            <p:cNvPr id="82" name="8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8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84" name="8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5" name="8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86" name="85 Conector recto"/>
          <p:cNvCxnSpPr/>
          <p:nvPr/>
        </p:nvCxnSpPr>
        <p:spPr>
          <a:xfrm flipH="1">
            <a:off x="4371746" y="3359264"/>
            <a:ext cx="22506" cy="144912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>
            <a:off x="5048351" y="3401455"/>
            <a:ext cx="0" cy="144912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flipH="1">
            <a:off x="5739898" y="3401455"/>
            <a:ext cx="26116" cy="144912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Rectángulo"/>
          <p:cNvSpPr/>
          <p:nvPr/>
        </p:nvSpPr>
        <p:spPr>
          <a:xfrm>
            <a:off x="6344488" y="3646974"/>
            <a:ext cx="1800200" cy="865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1" name="90 Grupo"/>
          <p:cNvGrpSpPr>
            <a:grpSpLocks noChangeAspect="1"/>
          </p:cNvGrpSpPr>
          <p:nvPr/>
        </p:nvGrpSpPr>
        <p:grpSpPr>
          <a:xfrm>
            <a:off x="6940786" y="4512692"/>
            <a:ext cx="535596" cy="384561"/>
            <a:chOff x="5256076" y="4845536"/>
            <a:chExt cx="792088" cy="555496"/>
          </a:xfrm>
        </p:grpSpPr>
        <p:cxnSp>
          <p:nvCxnSpPr>
            <p:cNvPr id="92" name="9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11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14" name="11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8" name="117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19" name="118 Grupo"/>
          <p:cNvGrpSpPr>
            <a:grpSpLocks noChangeAspect="1"/>
          </p:cNvGrpSpPr>
          <p:nvPr/>
        </p:nvGrpSpPr>
        <p:grpSpPr>
          <a:xfrm flipV="1">
            <a:off x="6916441" y="3169514"/>
            <a:ext cx="535596" cy="481835"/>
            <a:chOff x="5256076" y="4845536"/>
            <a:chExt cx="792088" cy="555496"/>
          </a:xfrm>
        </p:grpSpPr>
        <p:cxnSp>
          <p:nvCxnSpPr>
            <p:cNvPr id="122" name="12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12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24" name="12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5" name="12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26" name="125 Grupo"/>
          <p:cNvGrpSpPr>
            <a:grpSpLocks noChangeAspect="1"/>
          </p:cNvGrpSpPr>
          <p:nvPr/>
        </p:nvGrpSpPr>
        <p:grpSpPr>
          <a:xfrm rot="5139923" flipV="1">
            <a:off x="8137359" y="3743933"/>
            <a:ext cx="535596" cy="481835"/>
            <a:chOff x="5256076" y="4845536"/>
            <a:chExt cx="792088" cy="555496"/>
          </a:xfrm>
        </p:grpSpPr>
        <p:cxnSp>
          <p:nvCxnSpPr>
            <p:cNvPr id="127" name="12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12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29" name="12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0" name="12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31" name="130 Conector recto"/>
          <p:cNvCxnSpPr/>
          <p:nvPr/>
        </p:nvCxnSpPr>
        <p:spPr>
          <a:xfrm>
            <a:off x="7196412" y="2817337"/>
            <a:ext cx="24345" cy="223143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"/>
          <p:cNvCxnSpPr/>
          <p:nvPr/>
        </p:nvCxnSpPr>
        <p:spPr>
          <a:xfrm flipV="1">
            <a:off x="7159894" y="3960875"/>
            <a:ext cx="1776882" cy="61059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02563"/>
              </p:ext>
            </p:extLst>
          </p:nvPr>
        </p:nvGraphicFramePr>
        <p:xfrm>
          <a:off x="1972569" y="5301208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80">
                <a:tc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b="0" dirty="0" smtClean="0">
                          <a:solidFill>
                            <a:schemeClr val="tx1"/>
                          </a:solidFill>
                        </a:rPr>
                        <a:t>HIPOSTATICOS</a:t>
                      </a:r>
                      <a:endParaRPr lang="es-A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Nro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 CV&lt; GL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chemeClr val="tx1"/>
                          </a:solidFill>
                        </a:rPr>
                        <a:t>SISTEMAS</a:t>
                      </a:r>
                      <a:endParaRPr lang="es-A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ISOSTATICOS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Nro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 CV=GL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HIPERESTATICOS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chemeClr val="tx1"/>
                          </a:solidFill>
                        </a:rPr>
                        <a:t>Nro</a:t>
                      </a:r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 CV&gt;GL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35 Abrir llave"/>
          <p:cNvSpPr/>
          <p:nvPr/>
        </p:nvSpPr>
        <p:spPr>
          <a:xfrm>
            <a:off x="3419872" y="5373216"/>
            <a:ext cx="144016" cy="10081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02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2 Marcador de contenido"/>
          <p:cNvSpPr txBox="1">
            <a:spLocks/>
          </p:cNvSpPr>
          <p:nvPr/>
        </p:nvSpPr>
        <p:spPr>
          <a:xfrm>
            <a:off x="1331640" y="1748832"/>
            <a:ext cx="5609146" cy="6000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Se manifiesta cuando se quita el vínculo.</a:t>
            </a:r>
          </a:p>
          <a:p>
            <a:pPr marL="859536" lvl="3" indent="0">
              <a:buNone/>
            </a:pPr>
            <a:endParaRPr lang="es-AR" sz="1800" dirty="0"/>
          </a:p>
          <a:p>
            <a:pPr marL="1202436" lvl="3" indent="-342900">
              <a:buFont typeface="+mj-lt"/>
              <a:buAutoNum type="alphaLcParenR" startAt="3"/>
            </a:pP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REACCIONES DE VINCULO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99" name="98 Grupo"/>
          <p:cNvGrpSpPr/>
          <p:nvPr/>
        </p:nvGrpSpPr>
        <p:grpSpPr>
          <a:xfrm>
            <a:off x="3229913" y="3901696"/>
            <a:ext cx="576328" cy="356273"/>
            <a:chOff x="4310354" y="4513156"/>
            <a:chExt cx="792088" cy="572028"/>
          </a:xfrm>
        </p:grpSpPr>
        <p:cxnSp>
          <p:nvCxnSpPr>
            <p:cNvPr id="75" name="74 Conector recto"/>
            <p:cNvCxnSpPr/>
            <p:nvPr/>
          </p:nvCxnSpPr>
          <p:spPr>
            <a:xfrm>
              <a:off x="4310354" y="4936428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92 Grupo"/>
            <p:cNvGrpSpPr/>
            <p:nvPr/>
          </p:nvGrpSpPr>
          <p:grpSpPr>
            <a:xfrm>
              <a:off x="4310354" y="4513156"/>
              <a:ext cx="792088" cy="441940"/>
              <a:chOff x="2987824" y="4571236"/>
              <a:chExt cx="792088" cy="441940"/>
            </a:xfrm>
          </p:grpSpPr>
          <p:grpSp>
            <p:nvGrpSpPr>
              <p:cNvPr id="94" name="93 Grupo"/>
              <p:cNvGrpSpPr/>
              <p:nvPr/>
            </p:nvGrpSpPr>
            <p:grpSpPr>
              <a:xfrm>
                <a:off x="2987824" y="4571236"/>
                <a:ext cx="792088" cy="411480"/>
                <a:chOff x="5256076" y="4845536"/>
                <a:chExt cx="792088" cy="411480"/>
              </a:xfrm>
            </p:grpSpPr>
            <p:sp>
              <p:nvSpPr>
                <p:cNvPr id="96" name="95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97" name="96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95" name="94 Conector recto"/>
              <p:cNvCxnSpPr/>
              <p:nvPr/>
            </p:nvCxnSpPr>
            <p:spPr>
              <a:xfrm>
                <a:off x="2987824" y="5013176"/>
                <a:ext cx="792088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97 Conector recto"/>
            <p:cNvCxnSpPr/>
            <p:nvPr/>
          </p:nvCxnSpPr>
          <p:spPr>
            <a:xfrm>
              <a:off x="5102442" y="4941168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>
            <a:grpSpLocks noChangeAspect="1"/>
          </p:cNvGrpSpPr>
          <p:nvPr/>
        </p:nvGrpSpPr>
        <p:grpSpPr>
          <a:xfrm>
            <a:off x="4615493" y="3943248"/>
            <a:ext cx="535596" cy="384561"/>
            <a:chOff x="5256076" y="4845536"/>
            <a:chExt cx="792088" cy="555496"/>
          </a:xfrm>
        </p:grpSpPr>
        <p:cxnSp>
          <p:nvCxnSpPr>
            <p:cNvPr id="68" name="67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68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70" name="69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4" name="73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76" name="75 Grupo"/>
          <p:cNvGrpSpPr>
            <a:grpSpLocks noChangeAspect="1"/>
          </p:cNvGrpSpPr>
          <p:nvPr/>
        </p:nvGrpSpPr>
        <p:grpSpPr>
          <a:xfrm>
            <a:off x="3491880" y="5479656"/>
            <a:ext cx="535596" cy="384561"/>
            <a:chOff x="5256076" y="4845536"/>
            <a:chExt cx="792088" cy="555496"/>
          </a:xfrm>
        </p:grpSpPr>
        <p:cxnSp>
          <p:nvCxnSpPr>
            <p:cNvPr id="77" name="7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7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79" name="7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0" name="7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81" name="80 Grupo"/>
          <p:cNvGrpSpPr>
            <a:grpSpLocks noChangeAspect="1"/>
          </p:cNvGrpSpPr>
          <p:nvPr/>
        </p:nvGrpSpPr>
        <p:grpSpPr>
          <a:xfrm rot="5559284">
            <a:off x="2972879" y="5282732"/>
            <a:ext cx="535596" cy="384561"/>
            <a:chOff x="5256076" y="4845536"/>
            <a:chExt cx="792088" cy="555496"/>
          </a:xfrm>
        </p:grpSpPr>
        <p:cxnSp>
          <p:nvCxnSpPr>
            <p:cNvPr id="82" name="8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8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84" name="8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5" name="8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63" name="62 Grupo"/>
          <p:cNvGrpSpPr/>
          <p:nvPr/>
        </p:nvGrpSpPr>
        <p:grpSpPr>
          <a:xfrm rot="5400000">
            <a:off x="3837489" y="2427964"/>
            <a:ext cx="846094" cy="275496"/>
            <a:chOff x="4716016" y="6105832"/>
            <a:chExt cx="1080120" cy="347504"/>
          </a:xfrm>
        </p:grpSpPr>
        <p:grpSp>
          <p:nvGrpSpPr>
            <p:cNvPr id="71" name="70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73" name="72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89" name="88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71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7 Conector recto"/>
          <p:cNvCxnSpPr/>
          <p:nvPr/>
        </p:nvCxnSpPr>
        <p:spPr>
          <a:xfrm>
            <a:off x="4310992" y="2524972"/>
            <a:ext cx="13532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2 Marcador de contenido"/>
          <p:cNvSpPr txBox="1">
            <a:spLocks/>
          </p:cNvSpPr>
          <p:nvPr/>
        </p:nvSpPr>
        <p:spPr>
          <a:xfrm>
            <a:off x="712105" y="2277762"/>
            <a:ext cx="2528572" cy="6691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VIGA </a:t>
            </a:r>
          </a:p>
          <a:p>
            <a:pPr marL="402336" lvl="1" indent="0">
              <a:buNone/>
            </a:pPr>
            <a:r>
              <a:rPr lang="es-AR" sz="1800" dirty="0" smtClean="0"/>
              <a:t>EMPOTRADA</a:t>
            </a: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3401593" y="2515766"/>
            <a:ext cx="846406" cy="62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4247999" y="2531221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Flecha circular"/>
          <p:cNvSpPr/>
          <p:nvPr/>
        </p:nvSpPr>
        <p:spPr>
          <a:xfrm rot="16200000">
            <a:off x="3626724" y="2052826"/>
            <a:ext cx="830263" cy="938376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996603" y="214835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4330072" y="27524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sp>
        <p:nvSpPr>
          <p:cNvPr id="104" name="103 CuadroTexto"/>
          <p:cNvSpPr txBox="1"/>
          <p:nvPr/>
        </p:nvSpPr>
        <p:spPr>
          <a:xfrm>
            <a:off x="4744710" y="214266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sz="1200" dirty="0"/>
          </a:p>
        </p:txBody>
      </p:sp>
      <p:cxnSp>
        <p:nvCxnSpPr>
          <p:cNvPr id="105" name="104 Conector recto"/>
          <p:cNvCxnSpPr>
            <a:stCxn id="97" idx="3"/>
            <a:endCxn id="74" idx="0"/>
          </p:cNvCxnSpPr>
          <p:nvPr/>
        </p:nvCxnSpPr>
        <p:spPr>
          <a:xfrm flipV="1">
            <a:off x="3503389" y="3943248"/>
            <a:ext cx="1392075" cy="9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2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692753"/>
                  </p:ext>
                </p:extLst>
              </p:nvPr>
            </p:nvGraphicFramePr>
            <p:xfrm>
              <a:off x="5986914" y="1875858"/>
              <a:ext cx="196788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78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2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692753"/>
                  </p:ext>
                </p:extLst>
              </p:nvPr>
            </p:nvGraphicFramePr>
            <p:xfrm>
              <a:off x="5986914" y="1875858"/>
              <a:ext cx="196788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788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6393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23 Abrir llave"/>
          <p:cNvSpPr/>
          <p:nvPr/>
        </p:nvSpPr>
        <p:spPr>
          <a:xfrm>
            <a:off x="5796083" y="1848121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7" name="2 Marcador de contenido"/>
          <p:cNvSpPr txBox="1">
            <a:spLocks/>
          </p:cNvSpPr>
          <p:nvPr/>
        </p:nvSpPr>
        <p:spPr>
          <a:xfrm>
            <a:off x="756063" y="3472318"/>
            <a:ext cx="2528572" cy="91452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VIGA </a:t>
            </a:r>
          </a:p>
          <a:p>
            <a:pPr marL="402336" lvl="1" indent="0">
              <a:buNone/>
            </a:pPr>
            <a:r>
              <a:rPr lang="es-AR" sz="1800" dirty="0" smtClean="0"/>
              <a:t>SIMPLEMENTE APOYADA</a:t>
            </a: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4885351" y="2251456"/>
            <a:ext cx="403016" cy="5658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108 CuadroTexto"/>
          <p:cNvSpPr txBox="1"/>
          <p:nvPr/>
        </p:nvSpPr>
        <p:spPr>
          <a:xfrm>
            <a:off x="3401593" y="26326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cxnSp>
        <p:nvCxnSpPr>
          <p:cNvPr id="110" name="109 Conector recto"/>
          <p:cNvCxnSpPr/>
          <p:nvPr/>
        </p:nvCxnSpPr>
        <p:spPr>
          <a:xfrm>
            <a:off x="4895464" y="3606730"/>
            <a:ext cx="0" cy="91207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/>
          <p:nvPr/>
        </p:nvCxnSpPr>
        <p:spPr>
          <a:xfrm flipH="1">
            <a:off x="2919740" y="3947890"/>
            <a:ext cx="595285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2635621" y="357271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cxnSp>
        <p:nvCxnSpPr>
          <p:cNvPr id="115" name="114 Conector recto de flecha"/>
          <p:cNvCxnSpPr/>
          <p:nvPr/>
        </p:nvCxnSpPr>
        <p:spPr>
          <a:xfrm>
            <a:off x="3531175" y="3966642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115 CuadroTexto"/>
          <p:cNvSpPr txBox="1"/>
          <p:nvPr/>
        </p:nvSpPr>
        <p:spPr>
          <a:xfrm>
            <a:off x="2915816" y="4209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cxnSp>
        <p:nvCxnSpPr>
          <p:cNvPr id="117" name="116 Conector recto de flecha"/>
          <p:cNvCxnSpPr/>
          <p:nvPr/>
        </p:nvCxnSpPr>
        <p:spPr>
          <a:xfrm>
            <a:off x="4885351" y="3976350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CuadroTexto"/>
          <p:cNvSpPr txBox="1"/>
          <p:nvPr/>
        </p:nvSpPr>
        <p:spPr>
          <a:xfrm>
            <a:off x="4456678" y="43541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/>
              <a:t>B</a:t>
            </a:r>
          </a:p>
        </p:txBody>
      </p:sp>
      <p:sp>
        <p:nvSpPr>
          <p:cNvPr id="121" name="120 CuadroTexto"/>
          <p:cNvSpPr txBox="1"/>
          <p:nvPr/>
        </p:nvSpPr>
        <p:spPr>
          <a:xfrm>
            <a:off x="4039429" y="34994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3" name="13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78076"/>
                  </p:ext>
                </p:extLst>
              </p:nvPr>
            </p:nvGraphicFramePr>
            <p:xfrm>
              <a:off x="5454434" y="3250923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3" name="132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78076"/>
                  </p:ext>
                </p:extLst>
              </p:nvPr>
            </p:nvGraphicFramePr>
            <p:xfrm>
              <a:off x="5454434" y="3250923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38" t="-11639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4" name="133 Abrir llave"/>
          <p:cNvSpPr/>
          <p:nvPr/>
        </p:nvSpPr>
        <p:spPr>
          <a:xfrm>
            <a:off x="5292080" y="3214264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5" name="134 Conector recto de flecha"/>
          <p:cNvCxnSpPr/>
          <p:nvPr/>
        </p:nvCxnSpPr>
        <p:spPr>
          <a:xfrm flipH="1">
            <a:off x="4180070" y="3608289"/>
            <a:ext cx="403016" cy="5658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6" name="13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498383"/>
                  </p:ext>
                </p:extLst>
              </p:nvPr>
            </p:nvGraphicFramePr>
            <p:xfrm>
              <a:off x="6804248" y="3266521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6" name="13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498383"/>
                  </p:ext>
                </p:extLst>
              </p:nvPr>
            </p:nvGraphicFramePr>
            <p:xfrm>
              <a:off x="6804248" y="3266521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16393" r="-538" b="-2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20000" r="-538" b="-19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7" name="136 Abrir llave"/>
          <p:cNvSpPr/>
          <p:nvPr/>
        </p:nvSpPr>
        <p:spPr>
          <a:xfrm>
            <a:off x="6612634" y="3220552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8" name="13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106141"/>
                  </p:ext>
                </p:extLst>
              </p:nvPr>
            </p:nvGraphicFramePr>
            <p:xfrm>
              <a:off x="8079126" y="3250923"/>
              <a:ext cx="1133060" cy="11139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8" name="13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106141"/>
                  </p:ext>
                </p:extLst>
              </p:nvPr>
            </p:nvGraphicFramePr>
            <p:xfrm>
              <a:off x="8079126" y="3250923"/>
              <a:ext cx="1133060" cy="11139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16393" r="-538" b="-3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16393" r="-538" b="-286885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316393" r="-538" b="-1868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9" name="138 Abrir llave"/>
          <p:cNvSpPr/>
          <p:nvPr/>
        </p:nvSpPr>
        <p:spPr>
          <a:xfrm>
            <a:off x="7887512" y="3204954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45" name="144 Grupo"/>
          <p:cNvGrpSpPr>
            <a:grpSpLocks noChangeAspect="1"/>
          </p:cNvGrpSpPr>
          <p:nvPr/>
        </p:nvGrpSpPr>
        <p:grpSpPr>
          <a:xfrm>
            <a:off x="4538854" y="5475012"/>
            <a:ext cx="535596" cy="384561"/>
            <a:chOff x="5256076" y="4845536"/>
            <a:chExt cx="792088" cy="555496"/>
          </a:xfrm>
        </p:grpSpPr>
        <p:cxnSp>
          <p:nvCxnSpPr>
            <p:cNvPr id="146" name="145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146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48" name="147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9" name="148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50" name="149 Conector recto"/>
          <p:cNvCxnSpPr/>
          <p:nvPr/>
        </p:nvCxnSpPr>
        <p:spPr>
          <a:xfrm flipV="1">
            <a:off x="3426750" y="5475012"/>
            <a:ext cx="1392075" cy="9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"/>
          <p:cNvCxnSpPr/>
          <p:nvPr/>
        </p:nvCxnSpPr>
        <p:spPr>
          <a:xfrm>
            <a:off x="4818825" y="5138494"/>
            <a:ext cx="0" cy="91207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3777903" y="5183853"/>
            <a:ext cx="0" cy="91207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152 Conector recto"/>
          <p:cNvCxnSpPr/>
          <p:nvPr/>
        </p:nvCxnSpPr>
        <p:spPr>
          <a:xfrm flipH="1">
            <a:off x="2862125" y="5491346"/>
            <a:ext cx="757104" cy="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 de flecha"/>
          <p:cNvCxnSpPr/>
          <p:nvPr/>
        </p:nvCxnSpPr>
        <p:spPr>
          <a:xfrm flipH="1">
            <a:off x="2832097" y="5503682"/>
            <a:ext cx="595285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154 CuadroTexto"/>
          <p:cNvSpPr txBox="1"/>
          <p:nvPr/>
        </p:nvSpPr>
        <p:spPr>
          <a:xfrm>
            <a:off x="2519268" y="51818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</a:t>
            </a:r>
            <a:r>
              <a:rPr lang="es-AR" sz="1200" dirty="0" smtClean="0"/>
              <a:t>A</a:t>
            </a:r>
            <a:endParaRPr lang="es-AR" sz="1200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3368672" y="593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/>
              <a:t>C</a:t>
            </a:r>
          </a:p>
        </p:txBody>
      </p:sp>
      <p:cxnSp>
        <p:nvCxnSpPr>
          <p:cNvPr id="158" name="157 Conector recto de flecha"/>
          <p:cNvCxnSpPr/>
          <p:nvPr/>
        </p:nvCxnSpPr>
        <p:spPr>
          <a:xfrm>
            <a:off x="4800377" y="5287925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CuadroTexto"/>
          <p:cNvSpPr txBox="1"/>
          <p:nvPr/>
        </p:nvSpPr>
        <p:spPr>
          <a:xfrm>
            <a:off x="4377756" y="592615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</a:t>
            </a:r>
            <a:r>
              <a:rPr lang="es-AR" sz="1200" dirty="0" smtClean="0"/>
              <a:t>B</a:t>
            </a:r>
            <a:endParaRPr lang="es-AR" sz="1200" dirty="0"/>
          </a:p>
        </p:txBody>
      </p:sp>
      <p:sp>
        <p:nvSpPr>
          <p:cNvPr id="160" name="159 CuadroTexto"/>
          <p:cNvSpPr txBox="1"/>
          <p:nvPr/>
        </p:nvSpPr>
        <p:spPr>
          <a:xfrm>
            <a:off x="3954455" y="481107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1" name="160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565100"/>
                  </p:ext>
                </p:extLst>
              </p:nvPr>
            </p:nvGraphicFramePr>
            <p:xfrm>
              <a:off x="5369460" y="4820781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1" name="160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565100"/>
                  </p:ext>
                </p:extLst>
              </p:nvPr>
            </p:nvGraphicFramePr>
            <p:xfrm>
              <a:off x="5369460" y="4820781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538" t="-11639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Fyi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2" name="161 Abrir llave"/>
          <p:cNvSpPr/>
          <p:nvPr/>
        </p:nvSpPr>
        <p:spPr>
          <a:xfrm>
            <a:off x="5207106" y="4784122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63" name="162 Conector recto de flecha"/>
          <p:cNvCxnSpPr/>
          <p:nvPr/>
        </p:nvCxnSpPr>
        <p:spPr>
          <a:xfrm flipH="1">
            <a:off x="4095096" y="4919864"/>
            <a:ext cx="403016" cy="5658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" name="16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549416"/>
                  </p:ext>
                </p:extLst>
              </p:nvPr>
            </p:nvGraphicFramePr>
            <p:xfrm>
              <a:off x="6719274" y="4836379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" name="16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549416"/>
                  </p:ext>
                </p:extLst>
              </p:nvPr>
            </p:nvGraphicFramePr>
            <p:xfrm>
              <a:off x="6719274" y="4836379"/>
              <a:ext cx="1133060" cy="11129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16393" r="-538" b="-2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216393" r="-538" b="-1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Fxi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 = 0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5" name="164 Abrir llave"/>
          <p:cNvSpPr/>
          <p:nvPr/>
        </p:nvSpPr>
        <p:spPr>
          <a:xfrm>
            <a:off x="6527660" y="4790410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6" name="16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170834"/>
                  </p:ext>
                </p:extLst>
              </p:nvPr>
            </p:nvGraphicFramePr>
            <p:xfrm>
              <a:off x="7994152" y="4820781"/>
              <a:ext cx="1133060" cy="11139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A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A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𝑴𝒊</m:t>
                                      </m:r>
                                    </m:e>
                                    <m:sup>
                                      <m:r>
                                        <a:rPr lang="es-A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6" name="16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170834"/>
                  </p:ext>
                </p:extLst>
              </p:nvPr>
            </p:nvGraphicFramePr>
            <p:xfrm>
              <a:off x="7994152" y="4820781"/>
              <a:ext cx="1133060" cy="11139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060"/>
                  </a:tblGrid>
                  <a:tr h="37122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16393" r="-538" b="-38688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16393" r="-538" b="-286885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316393" r="-538" b="-1868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7" name="166 Abrir llave"/>
          <p:cNvSpPr/>
          <p:nvPr/>
        </p:nvSpPr>
        <p:spPr>
          <a:xfrm>
            <a:off x="7802538" y="4774812"/>
            <a:ext cx="182258" cy="114203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68" name="167 Conector recto de flecha"/>
          <p:cNvCxnSpPr/>
          <p:nvPr/>
        </p:nvCxnSpPr>
        <p:spPr>
          <a:xfrm>
            <a:off x="3777903" y="5541216"/>
            <a:ext cx="0" cy="701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Llamada ovalada"/>
          <p:cNvSpPr/>
          <p:nvPr/>
        </p:nvSpPr>
        <p:spPr>
          <a:xfrm>
            <a:off x="7984796" y="5602228"/>
            <a:ext cx="1057855" cy="34950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40 CuadroTexto"/>
          <p:cNvSpPr txBox="1"/>
          <p:nvPr/>
        </p:nvSpPr>
        <p:spPr>
          <a:xfrm>
            <a:off x="7887512" y="5989395"/>
            <a:ext cx="86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NO</a:t>
            </a:r>
            <a:endParaRPr lang="es-AR" dirty="0"/>
          </a:p>
        </p:txBody>
      </p:sp>
      <p:sp>
        <p:nvSpPr>
          <p:cNvPr id="171" name="2 Marcador de contenido"/>
          <p:cNvSpPr txBox="1">
            <a:spLocks/>
          </p:cNvSpPr>
          <p:nvPr/>
        </p:nvSpPr>
        <p:spPr>
          <a:xfrm>
            <a:off x="1695340" y="4708101"/>
            <a:ext cx="2216664" cy="42352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No hay Equilibrio</a:t>
            </a: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175" name="174 CuadroTexto"/>
          <p:cNvSpPr txBox="1"/>
          <p:nvPr/>
        </p:nvSpPr>
        <p:spPr>
          <a:xfrm>
            <a:off x="8172400" y="225739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y</a:t>
            </a:r>
            <a:endParaRPr lang="es-AR" sz="1200" dirty="0"/>
          </a:p>
        </p:txBody>
      </p:sp>
      <p:grpSp>
        <p:nvGrpSpPr>
          <p:cNvPr id="46" name="45 Grupo"/>
          <p:cNvGrpSpPr/>
          <p:nvPr/>
        </p:nvGrpSpPr>
        <p:grpSpPr>
          <a:xfrm>
            <a:off x="7394153" y="1589279"/>
            <a:ext cx="842461" cy="899321"/>
            <a:chOff x="7394153" y="1589279"/>
            <a:chExt cx="842461" cy="899321"/>
          </a:xfrm>
        </p:grpSpPr>
        <p:sp>
          <p:nvSpPr>
            <p:cNvPr id="173" name="172 Flecha circular"/>
            <p:cNvSpPr/>
            <p:nvPr/>
          </p:nvSpPr>
          <p:spPr>
            <a:xfrm rot="20865544">
              <a:off x="7560580" y="2004408"/>
              <a:ext cx="483915" cy="484192"/>
            </a:xfrm>
            <a:prstGeom prst="circularArrow">
              <a:avLst>
                <a:gd name="adj1" fmla="val 0"/>
                <a:gd name="adj2" fmla="val 1142319"/>
                <a:gd name="adj3" fmla="val 20457641"/>
                <a:gd name="adj4" fmla="val 11937426"/>
                <a:gd name="adj5" fmla="val 105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74" name="173 CuadroTexto"/>
            <p:cNvSpPr txBox="1"/>
            <p:nvPr/>
          </p:nvSpPr>
          <p:spPr>
            <a:xfrm>
              <a:off x="7394153" y="1589279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grpSp>
          <p:nvGrpSpPr>
            <p:cNvPr id="45" name="44 Grupo"/>
            <p:cNvGrpSpPr/>
            <p:nvPr/>
          </p:nvGrpSpPr>
          <p:grpSpPr>
            <a:xfrm>
              <a:off x="7426907" y="1916832"/>
              <a:ext cx="809707" cy="563439"/>
              <a:chOff x="7426907" y="1916832"/>
              <a:chExt cx="809707" cy="563439"/>
            </a:xfrm>
          </p:grpSpPr>
          <p:cxnSp>
            <p:nvCxnSpPr>
              <p:cNvPr id="43" name="42 Conector recto de flecha"/>
              <p:cNvCxnSpPr/>
              <p:nvPr/>
            </p:nvCxnSpPr>
            <p:spPr>
              <a:xfrm flipH="1">
                <a:off x="7426907" y="1916832"/>
                <a:ext cx="71025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171 Conector recto de flecha"/>
              <p:cNvCxnSpPr/>
              <p:nvPr/>
            </p:nvCxnSpPr>
            <p:spPr>
              <a:xfrm>
                <a:off x="8137165" y="1916832"/>
                <a:ext cx="0" cy="5634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175 CuadroTexto"/>
              <p:cNvSpPr txBox="1"/>
              <p:nvPr/>
            </p:nvSpPr>
            <p:spPr>
              <a:xfrm>
                <a:off x="7660550" y="2112956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200" dirty="0" smtClean="0"/>
                  <a:t>+</a:t>
                </a:r>
                <a:endParaRPr lang="es-AR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63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9445 -1.11111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03281 -1.48148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03" grpId="0"/>
      <p:bldP spid="104" grpId="0"/>
      <p:bldP spid="24" grpId="0" animBg="1"/>
      <p:bldP spid="109" grpId="0"/>
      <p:bldP spid="112" grpId="0"/>
      <p:bldP spid="112" grpId="1"/>
      <p:bldP spid="116" grpId="0"/>
      <p:bldP spid="116" grpId="1"/>
      <p:bldP spid="120" grpId="0"/>
      <p:bldP spid="120" grpId="1"/>
      <p:bldP spid="121" grpId="0"/>
      <p:bldP spid="134" grpId="0" animBg="1"/>
      <p:bldP spid="137" grpId="0" animBg="1"/>
      <p:bldP spid="139" grpId="0" animBg="1"/>
      <p:bldP spid="155" grpId="0"/>
      <p:bldP spid="155" grpId="1"/>
      <p:bldP spid="157" grpId="0"/>
      <p:bldP spid="157" grpId="1"/>
      <p:bldP spid="159" grpId="0"/>
      <p:bldP spid="159" grpId="1"/>
      <p:bldP spid="160" grpId="0"/>
      <p:bldP spid="162" grpId="0" animBg="1"/>
      <p:bldP spid="165" grpId="0" animBg="1"/>
      <p:bldP spid="167" grpId="0" animBg="1"/>
      <p:bldP spid="40" grpId="0" animBg="1"/>
      <p:bldP spid="41" grpId="0"/>
      <p:bldP spid="171" grpId="0"/>
      <p:bldP spid="1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2 Marcador de contenido"/>
          <p:cNvSpPr txBox="1">
            <a:spLocks/>
          </p:cNvSpPr>
          <p:nvPr/>
        </p:nvSpPr>
        <p:spPr>
          <a:xfrm>
            <a:off x="866238" y="3872754"/>
            <a:ext cx="4358578" cy="42034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GL = n+2      n: cantidad de chapas</a:t>
            </a:r>
            <a:endParaRPr lang="es-AR" sz="2000" b="1" dirty="0" smtClean="0">
              <a:sym typeface="Symbol"/>
            </a:endParaRPr>
          </a:p>
          <a:p>
            <a:pPr marL="402336" lvl="1" indent="0">
              <a:buFont typeface="Verdana"/>
              <a:buNone/>
            </a:pPr>
            <a:endParaRPr lang="es-AR" b="1" dirty="0" smtClean="0"/>
          </a:p>
          <a:p>
            <a:pPr marL="402336" lvl="1" indent="0">
              <a:buFont typeface="Verdana"/>
              <a:buNone/>
            </a:pPr>
            <a:endParaRPr lang="es-AR" b="1" dirty="0" smtClean="0"/>
          </a:p>
          <a:p>
            <a:pPr marL="402336" lvl="1" indent="0">
              <a:buFont typeface="Verdana"/>
              <a:buNone/>
            </a:pPr>
            <a:endParaRPr lang="es-AR" b="1" dirty="0"/>
          </a:p>
        </p:txBody>
      </p:sp>
      <p:sp>
        <p:nvSpPr>
          <p:cNvPr id="104" name="2 Marcador de contenido"/>
          <p:cNvSpPr txBox="1">
            <a:spLocks/>
          </p:cNvSpPr>
          <p:nvPr/>
        </p:nvSpPr>
        <p:spPr>
          <a:xfrm>
            <a:off x="823333" y="3307849"/>
            <a:ext cx="4990220" cy="78254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400" b="1" dirty="0" smtClean="0">
                <a:latin typeface="+mj-lt"/>
                <a:sym typeface="Symbol"/>
              </a:rPr>
              <a:t>ARTICULACION RELATIVA RESTRINGE 2 GL (VINCULO INTERNO)</a:t>
            </a:r>
          </a:p>
          <a:p>
            <a:pPr marL="402336" lvl="1" indent="0">
              <a:buNone/>
            </a:pPr>
            <a:endParaRPr lang="es-AR" sz="1400" b="1" dirty="0" smtClean="0">
              <a:sym typeface="Symbol"/>
            </a:endParaRPr>
          </a:p>
          <a:p>
            <a:pPr marL="402336" lvl="1" indent="0">
              <a:buFont typeface="Verdana"/>
              <a:buNone/>
            </a:pPr>
            <a:endParaRPr lang="es-AR" sz="1400" b="1" dirty="0" smtClean="0"/>
          </a:p>
          <a:p>
            <a:pPr marL="402336" lvl="1" indent="0">
              <a:buFont typeface="Verdana"/>
              <a:buNone/>
            </a:pPr>
            <a:endParaRPr lang="es-AR" sz="1400" b="1" dirty="0" smtClean="0"/>
          </a:p>
          <a:p>
            <a:pPr marL="402336" lvl="1" indent="0">
              <a:buFont typeface="Verdana"/>
              <a:buNone/>
            </a:pPr>
            <a:endParaRPr lang="es-AR" sz="1400" b="1" dirty="0"/>
          </a:p>
        </p:txBody>
      </p:sp>
      <p:sp>
        <p:nvSpPr>
          <p:cNvPr id="118" name="2 Marcador de contenido"/>
          <p:cNvSpPr txBox="1">
            <a:spLocks/>
          </p:cNvSpPr>
          <p:nvPr/>
        </p:nvSpPr>
        <p:spPr>
          <a:xfrm>
            <a:off x="823333" y="4293094"/>
            <a:ext cx="4882598" cy="48308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Ubicación de los vínculos (apoyos)</a:t>
            </a:r>
            <a:endParaRPr lang="es-AR" sz="1800" b="1" dirty="0" smtClean="0"/>
          </a:p>
          <a:p>
            <a:pPr marL="402336" lvl="1" indent="0">
              <a:buFont typeface="Verdana"/>
              <a:buNone/>
            </a:pPr>
            <a:endParaRPr lang="es-AR" sz="1800" b="1" dirty="0" smtClean="0"/>
          </a:p>
          <a:p>
            <a:pPr marL="402336" lvl="1" indent="0">
              <a:buFont typeface="Verdana"/>
              <a:buNone/>
            </a:pPr>
            <a:endParaRPr lang="es-AR" sz="18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4968552" cy="5040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</a:t>
            </a:r>
            <a:endParaRPr lang="es-AR" sz="2400" b="1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890844" y="1614531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GL total: 6</a:t>
            </a:r>
          </a:p>
          <a:p>
            <a:pPr marL="402336" lvl="1" indent="0">
              <a:buNone/>
            </a:pP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43" name="42 Conector recto"/>
          <p:cNvCxnSpPr/>
          <p:nvPr/>
        </p:nvCxnSpPr>
        <p:spPr>
          <a:xfrm flipV="1">
            <a:off x="2222025" y="2187372"/>
            <a:ext cx="1096418" cy="5215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3318443" y="209894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5" name="44 Conector recto"/>
          <p:cNvCxnSpPr/>
          <p:nvPr/>
        </p:nvCxnSpPr>
        <p:spPr>
          <a:xfrm flipH="1" flipV="1">
            <a:off x="3470843" y="2187372"/>
            <a:ext cx="1173165" cy="5935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2 Marcador de contenido"/>
          <p:cNvSpPr txBox="1">
            <a:spLocks/>
          </p:cNvSpPr>
          <p:nvPr/>
        </p:nvSpPr>
        <p:spPr>
          <a:xfrm>
            <a:off x="5028748" y="2098948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Agrego Articulación A</a:t>
            </a:r>
            <a:r>
              <a:rPr lang="es-AR" sz="1200" dirty="0" smtClean="0">
                <a:latin typeface="+mj-lt"/>
              </a:rPr>
              <a:t>12</a:t>
            </a:r>
            <a:r>
              <a:rPr lang="es-AR" sz="1800" dirty="0" smtClean="0">
                <a:latin typeface="+mj-lt"/>
              </a:rPr>
              <a:t> </a:t>
            </a:r>
            <a:r>
              <a:rPr lang="es-AR" sz="1800" dirty="0" smtClean="0">
                <a:latin typeface="+mj-lt"/>
                <a:sym typeface="Symbol"/>
              </a:rPr>
              <a:t> 4 GL</a:t>
            </a:r>
            <a:endParaRPr lang="es-AR" sz="1800" dirty="0" smtClean="0">
              <a:latin typeface="+mj-lt"/>
            </a:endParaRPr>
          </a:p>
          <a:p>
            <a:pPr marL="402336" lvl="1" indent="0">
              <a:buNone/>
            </a:pP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>
              <a:latin typeface="+mj-lt"/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5028748" y="2583365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Empotro S</a:t>
            </a:r>
            <a:r>
              <a:rPr lang="es-AR" sz="1200" dirty="0" smtClean="0">
                <a:latin typeface="+mj-lt"/>
              </a:rPr>
              <a:t>1</a:t>
            </a:r>
            <a:r>
              <a:rPr lang="es-AR" sz="1800" dirty="0" smtClean="0">
                <a:latin typeface="+mj-lt"/>
              </a:rPr>
              <a:t> </a:t>
            </a:r>
            <a:r>
              <a:rPr lang="es-AR" sz="1800" dirty="0" smtClean="0">
                <a:latin typeface="+mj-lt"/>
                <a:sym typeface="Symbol"/>
              </a:rPr>
              <a:t> </a:t>
            </a:r>
            <a:r>
              <a:rPr lang="es-AR" sz="1800" dirty="0" smtClean="0"/>
              <a:t>S</a:t>
            </a:r>
            <a:r>
              <a:rPr lang="es-AR" sz="1200" dirty="0" smtClean="0"/>
              <a:t>1 </a:t>
            </a:r>
            <a:r>
              <a:rPr lang="es-AR" sz="1800" dirty="0" smtClean="0"/>
              <a:t>está fija</a:t>
            </a: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1" name="50 CuadroTexto"/>
          <p:cNvSpPr txBox="1"/>
          <p:nvPr/>
        </p:nvSpPr>
        <p:spPr>
          <a:xfrm rot="20247013">
            <a:off x="2368743" y="2133204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52" name="51 CuadroTexto"/>
          <p:cNvSpPr txBox="1"/>
          <p:nvPr/>
        </p:nvSpPr>
        <p:spPr>
          <a:xfrm rot="1667273">
            <a:off x="3738591" y="1986290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grpSp>
        <p:nvGrpSpPr>
          <p:cNvPr id="53" name="52 Grupo"/>
          <p:cNvGrpSpPr/>
          <p:nvPr/>
        </p:nvGrpSpPr>
        <p:grpSpPr>
          <a:xfrm rot="3864145">
            <a:off x="1828321" y="2582122"/>
            <a:ext cx="846094" cy="275496"/>
            <a:chOff x="4716016" y="6105832"/>
            <a:chExt cx="1080120" cy="347504"/>
          </a:xfrm>
        </p:grpSpPr>
        <p:grpSp>
          <p:nvGrpSpPr>
            <p:cNvPr id="54" name="53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56" name="55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58" name="57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54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9 CuadroTexto"/>
          <p:cNvSpPr txBox="1"/>
          <p:nvPr/>
        </p:nvSpPr>
        <p:spPr>
          <a:xfrm>
            <a:off x="3181860" y="170749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61" name="2 Marcador de contenido"/>
          <p:cNvSpPr txBox="1">
            <a:spLocks/>
          </p:cNvSpPr>
          <p:nvPr/>
        </p:nvSpPr>
        <p:spPr>
          <a:xfrm>
            <a:off x="5236820" y="2918701"/>
            <a:ext cx="3655660" cy="72632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  <a:sym typeface="Symbol"/>
              </a:rPr>
              <a:t>                </a:t>
            </a:r>
            <a:r>
              <a:rPr lang="es-AR" sz="1800" dirty="0" smtClean="0"/>
              <a:t>S</a:t>
            </a:r>
            <a:r>
              <a:rPr lang="es-AR" sz="1200" dirty="0" smtClean="0"/>
              <a:t>2 </a:t>
            </a:r>
            <a:r>
              <a:rPr lang="es-AR" sz="1800" dirty="0" smtClean="0"/>
              <a:t>está fija y puede rotar alrededor de </a:t>
            </a:r>
            <a:r>
              <a:rPr lang="es-AR" sz="1800" dirty="0"/>
              <a:t>A</a:t>
            </a:r>
            <a:r>
              <a:rPr lang="es-AR" sz="1200" dirty="0"/>
              <a:t>12</a:t>
            </a:r>
            <a:r>
              <a:rPr lang="es-AR" sz="1800" dirty="0"/>
              <a:t> </a:t>
            </a: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2" name="2 Marcador de contenido"/>
          <p:cNvSpPr txBox="1">
            <a:spLocks/>
          </p:cNvSpPr>
          <p:nvPr/>
        </p:nvSpPr>
        <p:spPr>
          <a:xfrm>
            <a:off x="5336758" y="3586883"/>
            <a:ext cx="3655660" cy="8406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  <a:sym typeface="Symbol"/>
              </a:rPr>
              <a:t>Tengo que restringir esa rotación, agrego 1 apoyo </a:t>
            </a:r>
            <a:r>
              <a:rPr lang="es-AR" sz="1800" dirty="0" err="1" smtClean="0">
                <a:latin typeface="+mj-lt"/>
                <a:sym typeface="Symbol"/>
              </a:rPr>
              <a:t>movil</a:t>
            </a:r>
            <a:r>
              <a:rPr lang="es-AR" sz="1800" dirty="0" smtClean="0">
                <a:latin typeface="+mj-lt"/>
                <a:sym typeface="Symbol"/>
              </a:rPr>
              <a:t>. </a:t>
            </a:r>
          </a:p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Cuya normal </a:t>
            </a:r>
            <a:r>
              <a:rPr lang="es-AR" sz="1800" b="1" dirty="0" smtClean="0">
                <a:solidFill>
                  <a:srgbClr val="FF0000"/>
                </a:solidFill>
                <a:latin typeface="+mj-lt"/>
                <a:sym typeface="Symbol"/>
              </a:rPr>
              <a:t>no</a:t>
            </a:r>
            <a:r>
              <a:rPr lang="es-AR" sz="1800" b="1" dirty="0" smtClean="0">
                <a:latin typeface="+mj-lt"/>
                <a:sym typeface="Symbol"/>
              </a:rPr>
              <a:t> pase por A</a:t>
            </a:r>
            <a:r>
              <a:rPr lang="es-AR" sz="1400" b="1" dirty="0" smtClean="0">
                <a:latin typeface="+mj-lt"/>
                <a:sym typeface="Symbol"/>
              </a:rPr>
              <a:t>12</a:t>
            </a:r>
            <a:r>
              <a:rPr lang="es-AR" sz="1800" b="1" dirty="0" smtClean="0">
                <a:latin typeface="+mj-lt"/>
                <a:sym typeface="Symbol"/>
              </a:rPr>
              <a:t>               </a:t>
            </a:r>
            <a:endParaRPr lang="es-AR" sz="18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66" name="65 Grupo"/>
          <p:cNvGrpSpPr/>
          <p:nvPr/>
        </p:nvGrpSpPr>
        <p:grpSpPr>
          <a:xfrm>
            <a:off x="4337921" y="2780928"/>
            <a:ext cx="481510" cy="380213"/>
            <a:chOff x="5256076" y="4845536"/>
            <a:chExt cx="792088" cy="555496"/>
          </a:xfrm>
        </p:grpSpPr>
        <p:cxnSp>
          <p:nvCxnSpPr>
            <p:cNvPr id="67" name="6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6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9" name="6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0" name="6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71" name="70 Conector recto"/>
          <p:cNvCxnSpPr/>
          <p:nvPr/>
        </p:nvCxnSpPr>
        <p:spPr>
          <a:xfrm>
            <a:off x="3837498" y="2358806"/>
            <a:ext cx="1412078" cy="752776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rot="18087865">
            <a:off x="4540831" y="2704359"/>
            <a:ext cx="481510" cy="380213"/>
            <a:chOff x="5256076" y="4845536"/>
            <a:chExt cx="792088" cy="555496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96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98" name="97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99" name="98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02" name="101 Conector recto"/>
          <p:cNvCxnSpPr/>
          <p:nvPr/>
        </p:nvCxnSpPr>
        <p:spPr>
          <a:xfrm flipH="1" flipV="1">
            <a:off x="3479896" y="2195022"/>
            <a:ext cx="1274666" cy="42859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flipH="1">
            <a:off x="4603459" y="2451971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flipV="1">
            <a:off x="1925128" y="5235768"/>
            <a:ext cx="1096418" cy="9401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 rot="20247013">
            <a:off x="2121683" y="508915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107" name="106 Elipse"/>
          <p:cNvSpPr/>
          <p:nvPr/>
        </p:nvSpPr>
        <p:spPr>
          <a:xfrm>
            <a:off x="3014113" y="516376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8" name="107 CuadroTexto"/>
          <p:cNvSpPr txBox="1"/>
          <p:nvPr/>
        </p:nvSpPr>
        <p:spPr>
          <a:xfrm rot="1667273">
            <a:off x="3486817" y="506176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cxnSp>
        <p:nvCxnSpPr>
          <p:cNvPr id="109" name="108 Conector recto"/>
          <p:cNvCxnSpPr/>
          <p:nvPr/>
        </p:nvCxnSpPr>
        <p:spPr>
          <a:xfrm flipH="1" flipV="1">
            <a:off x="3158129" y="5273818"/>
            <a:ext cx="981824" cy="7748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29 Grupo"/>
          <p:cNvGrpSpPr/>
          <p:nvPr/>
        </p:nvGrpSpPr>
        <p:grpSpPr>
          <a:xfrm>
            <a:off x="1617418" y="6170988"/>
            <a:ext cx="618670" cy="342210"/>
            <a:chOff x="4618150" y="5037368"/>
            <a:chExt cx="618670" cy="342210"/>
          </a:xfrm>
        </p:grpSpPr>
        <p:cxnSp>
          <p:nvCxnSpPr>
            <p:cNvPr id="111" name="110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28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10" name="109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2" name="111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13" name="112 Grupo"/>
          <p:cNvGrpSpPr/>
          <p:nvPr/>
        </p:nvGrpSpPr>
        <p:grpSpPr>
          <a:xfrm rot="19188668">
            <a:off x="2367213" y="5539314"/>
            <a:ext cx="618670" cy="342210"/>
            <a:chOff x="4618150" y="5037368"/>
            <a:chExt cx="618670" cy="342210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114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16" name="115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7" name="116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121" name="2 Marcador de contenido"/>
          <p:cNvSpPr txBox="1">
            <a:spLocks/>
          </p:cNvSpPr>
          <p:nvPr/>
        </p:nvSpPr>
        <p:spPr>
          <a:xfrm>
            <a:off x="4702284" y="4794116"/>
            <a:ext cx="3929628" cy="3759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400" dirty="0" smtClean="0">
                <a:latin typeface="+mj-lt"/>
              </a:rPr>
              <a:t>S1 hiperestática y </a:t>
            </a:r>
            <a:r>
              <a:rPr lang="es-AR" sz="1400" dirty="0" smtClean="0"/>
              <a:t>S2 hipostática</a:t>
            </a:r>
            <a:endParaRPr lang="es-AR" sz="14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sp>
        <p:nvSpPr>
          <p:cNvPr id="122" name="2 Marcador de contenido"/>
          <p:cNvSpPr txBox="1">
            <a:spLocks/>
          </p:cNvSpPr>
          <p:nvPr/>
        </p:nvSpPr>
        <p:spPr>
          <a:xfrm>
            <a:off x="4724062" y="5066069"/>
            <a:ext cx="4369969" cy="144712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400" dirty="0" smtClean="0">
                <a:latin typeface="+mj-lt"/>
              </a:rPr>
              <a:t>S2 tiene restringido el movimiento A-A12</a:t>
            </a:r>
          </a:p>
          <a:p>
            <a:pPr marL="402336" lvl="1" indent="0">
              <a:buNone/>
            </a:pPr>
            <a:r>
              <a:rPr lang="es-AR" sz="1400" dirty="0" smtClean="0">
                <a:latin typeface="+mj-lt"/>
              </a:rPr>
              <a:t>Puedo representar esa restricción con un apoyo móvil ficticio en  A12</a:t>
            </a:r>
          </a:p>
          <a:p>
            <a:pPr marL="402336" lvl="1" indent="0">
              <a:buNone/>
            </a:pPr>
            <a:r>
              <a:rPr lang="es-AR" sz="1400" dirty="0" smtClean="0">
                <a:latin typeface="+mj-lt"/>
              </a:rPr>
              <a:t>Para Fijar S2 tengo que agregar un apoyo fijo. </a:t>
            </a:r>
          </a:p>
          <a:p>
            <a:pPr marL="402336" lvl="1" indent="0">
              <a:buNone/>
            </a:pPr>
            <a:r>
              <a:rPr lang="es-AR" sz="1400" b="1" dirty="0" smtClean="0">
                <a:latin typeface="+mj-lt"/>
              </a:rPr>
              <a:t>NO PUEDE ESTAR EN A12</a:t>
            </a: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cxnSp>
        <p:nvCxnSpPr>
          <p:cNvPr id="123" name="122 Conector recto"/>
          <p:cNvCxnSpPr/>
          <p:nvPr/>
        </p:nvCxnSpPr>
        <p:spPr>
          <a:xfrm flipH="1">
            <a:off x="1772086" y="4941168"/>
            <a:ext cx="1599825" cy="139112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123 CuadroTexto"/>
          <p:cNvSpPr txBox="1"/>
          <p:nvPr/>
        </p:nvSpPr>
        <p:spPr>
          <a:xfrm>
            <a:off x="2662944" y="485165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125" name="124 CuadroTexto"/>
          <p:cNvSpPr txBox="1"/>
          <p:nvPr/>
        </p:nvSpPr>
        <p:spPr>
          <a:xfrm>
            <a:off x="1574610" y="587906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sz="1200" dirty="0"/>
          </a:p>
        </p:txBody>
      </p:sp>
      <p:grpSp>
        <p:nvGrpSpPr>
          <p:cNvPr id="126" name="125 Grupo"/>
          <p:cNvGrpSpPr/>
          <p:nvPr/>
        </p:nvGrpSpPr>
        <p:grpSpPr>
          <a:xfrm rot="2577075">
            <a:off x="2642311" y="5239697"/>
            <a:ext cx="413993" cy="353841"/>
            <a:chOff x="5256070" y="4845536"/>
            <a:chExt cx="792094" cy="555496"/>
          </a:xfrm>
        </p:grpSpPr>
        <p:cxnSp>
          <p:nvCxnSpPr>
            <p:cNvPr id="127" name="12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127 Grupo"/>
            <p:cNvGrpSpPr/>
            <p:nvPr/>
          </p:nvGrpSpPr>
          <p:grpSpPr>
            <a:xfrm>
              <a:off x="5256070" y="4845536"/>
              <a:ext cx="792088" cy="411479"/>
              <a:chOff x="5256070" y="4845536"/>
              <a:chExt cx="792088" cy="411479"/>
            </a:xfrm>
          </p:grpSpPr>
          <p:sp>
            <p:nvSpPr>
              <p:cNvPr id="129" name="128 Triángulo isósceles"/>
              <p:cNvSpPr/>
              <p:nvPr/>
            </p:nvSpPr>
            <p:spPr>
              <a:xfrm>
                <a:off x="5256070" y="4896975"/>
                <a:ext cx="792088" cy="36004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0" name="12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31" name="130 Grupo"/>
          <p:cNvGrpSpPr/>
          <p:nvPr/>
        </p:nvGrpSpPr>
        <p:grpSpPr>
          <a:xfrm>
            <a:off x="3807894" y="6017478"/>
            <a:ext cx="618670" cy="342210"/>
            <a:chOff x="4618150" y="5037368"/>
            <a:chExt cx="618670" cy="342210"/>
          </a:xfrm>
        </p:grpSpPr>
        <p:cxnSp>
          <p:nvCxnSpPr>
            <p:cNvPr id="132" name="131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132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34" name="133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5" name="134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136" name="2 Marcador de contenido"/>
          <p:cNvSpPr txBox="1">
            <a:spLocks/>
          </p:cNvSpPr>
          <p:nvPr/>
        </p:nvSpPr>
        <p:spPr>
          <a:xfrm>
            <a:off x="4523796" y="4763339"/>
            <a:ext cx="4224668" cy="171939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ARCO TRIARTICULADO </a:t>
            </a:r>
          </a:p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O DE 3 ARTICULACIONES</a:t>
            </a:r>
            <a:endParaRPr lang="es-AR" sz="1800" b="1" dirty="0" smtClean="0"/>
          </a:p>
          <a:p>
            <a:pPr marL="402336" lvl="1" indent="0">
              <a:buFont typeface="Verdana"/>
              <a:buNone/>
            </a:pPr>
            <a:endParaRPr lang="es-AR" sz="1800" b="1" dirty="0" smtClean="0"/>
          </a:p>
          <a:p>
            <a:pPr marL="402336" lvl="1" indent="0">
              <a:buFont typeface="Verdana"/>
              <a:buNone/>
            </a:pPr>
            <a:endParaRPr lang="es-AR" sz="1800" b="1" dirty="0"/>
          </a:p>
        </p:txBody>
      </p:sp>
    </p:spTree>
    <p:extLst>
      <p:ext uri="{BB962C8B-B14F-4D97-AF65-F5344CB8AC3E}">
        <p14:creationId xmlns:p14="http://schemas.microsoft.com/office/powerpoint/2010/main" val="40177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1649 -0.027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136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04" grpId="0"/>
      <p:bldP spid="118" grpId="0"/>
      <p:bldP spid="64" grpId="0"/>
      <p:bldP spid="44" grpId="0" animBg="1"/>
      <p:bldP spid="49" grpId="0"/>
      <p:bldP spid="50" grpId="0"/>
      <p:bldP spid="60" grpId="0"/>
      <p:bldP spid="61" grpId="0"/>
      <p:bldP spid="62" grpId="0"/>
      <p:bldP spid="106" grpId="0"/>
      <p:bldP spid="107" grpId="0" animBg="1"/>
      <p:bldP spid="108" grpId="0"/>
      <p:bldP spid="121" grpId="0"/>
      <p:bldP spid="124" grpId="0"/>
      <p:bldP spid="125" grpId="0"/>
      <p:bldP spid="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2 Marcador de contenido"/>
          <p:cNvSpPr txBox="1">
            <a:spLocks/>
          </p:cNvSpPr>
          <p:nvPr/>
        </p:nvSpPr>
        <p:spPr>
          <a:xfrm>
            <a:off x="1490309" y="4306120"/>
            <a:ext cx="6765304" cy="86394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Donde tienen que estar </a:t>
            </a:r>
            <a:r>
              <a:rPr lang="es-AR" sz="1800" dirty="0" err="1" smtClean="0">
                <a:latin typeface="+mj-lt"/>
              </a:rPr>
              <a:t>Rizq</a:t>
            </a:r>
            <a:r>
              <a:rPr lang="es-AR" sz="1800" dirty="0" smtClean="0">
                <a:latin typeface="+mj-lt"/>
              </a:rPr>
              <a:t> y </a:t>
            </a:r>
            <a:r>
              <a:rPr lang="es-AR" sz="1800" dirty="0" err="1" smtClean="0">
                <a:latin typeface="+mj-lt"/>
              </a:rPr>
              <a:t>Rder</a:t>
            </a:r>
            <a:r>
              <a:rPr lang="es-AR" sz="1800" dirty="0" smtClean="0">
                <a:latin typeface="+mj-lt"/>
              </a:rPr>
              <a:t> para que no se muevan las chapas?</a:t>
            </a: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4944232" y="1680172"/>
            <a:ext cx="3929628" cy="18208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/>
              <a:t>F y q son </a:t>
            </a:r>
            <a:r>
              <a:rPr lang="es-AR" sz="1800" dirty="0" smtClean="0"/>
              <a:t>Acciones.</a:t>
            </a:r>
          </a:p>
          <a:p>
            <a:pPr marL="402336" lvl="1" indent="0">
              <a:buNone/>
            </a:pPr>
            <a:r>
              <a:rPr lang="es-AR" sz="1800" dirty="0" smtClean="0"/>
              <a:t>F </a:t>
            </a:r>
            <a:r>
              <a:rPr lang="es-AR" sz="1800" dirty="0" err="1" smtClean="0"/>
              <a:t>actua</a:t>
            </a:r>
            <a:r>
              <a:rPr lang="es-AR" sz="1800" dirty="0" smtClean="0"/>
              <a:t> en S1, q en S2</a:t>
            </a:r>
          </a:p>
          <a:p>
            <a:pPr marL="402336" lvl="1" indent="0">
              <a:buNone/>
            </a:pPr>
            <a:endParaRPr lang="es-AR" sz="1800" dirty="0"/>
          </a:p>
          <a:p>
            <a:pPr marL="402336" lvl="1" indent="0">
              <a:buNone/>
            </a:pPr>
            <a:r>
              <a:rPr lang="es-AR" sz="1800" dirty="0"/>
              <a:t>En los apoyos: </a:t>
            </a:r>
            <a:r>
              <a:rPr lang="es-AR" sz="1800" dirty="0" smtClean="0"/>
              <a:t>Reacciones</a:t>
            </a:r>
          </a:p>
          <a:p>
            <a:pPr marL="402336" lvl="1" indent="0">
              <a:buNone/>
            </a:pPr>
            <a:r>
              <a:rPr lang="es-AR" sz="1800" dirty="0" smtClean="0"/>
              <a:t>S1: Empotramiento </a:t>
            </a:r>
          </a:p>
          <a:p>
            <a:pPr marL="402336" lvl="1" indent="0">
              <a:buNone/>
            </a:pPr>
            <a:r>
              <a:rPr lang="es-AR" sz="1800" dirty="0" smtClean="0"/>
              <a:t>S2: Apoyo Móvil</a:t>
            </a:r>
            <a:endParaRPr lang="es-AR" sz="1800" dirty="0"/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0" name="19 Rectángulo"/>
          <p:cNvSpPr/>
          <p:nvPr/>
        </p:nvSpPr>
        <p:spPr>
          <a:xfrm>
            <a:off x="2181285" y="1769991"/>
            <a:ext cx="1617501" cy="18466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4968552" cy="5040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</a:t>
            </a:r>
            <a:endParaRPr lang="es-AR" sz="2400" b="1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1407096" y="3429153"/>
            <a:ext cx="6765304" cy="86394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err="1" smtClean="0">
                <a:latin typeface="+mj-lt"/>
              </a:rPr>
              <a:t>Rizq</a:t>
            </a:r>
            <a:r>
              <a:rPr lang="es-AR" sz="1800" dirty="0" smtClean="0">
                <a:latin typeface="+mj-lt"/>
              </a:rPr>
              <a:t>: Resultante de Acciones + Reacciones de chapa S1 (izquierda)</a:t>
            </a:r>
          </a:p>
          <a:p>
            <a:pPr marL="402336" lvl="1" indent="0">
              <a:buNone/>
            </a:pPr>
            <a:r>
              <a:rPr lang="es-AR" sz="1800" dirty="0" err="1" smtClean="0"/>
              <a:t>Rder</a:t>
            </a:r>
            <a:r>
              <a:rPr lang="es-AR" sz="1800" dirty="0" smtClean="0"/>
              <a:t>: </a:t>
            </a:r>
            <a:r>
              <a:rPr lang="es-AR" sz="1800" dirty="0"/>
              <a:t>Resultante de Acciones + Reacciones de chapa S1 </a:t>
            </a:r>
            <a:r>
              <a:rPr lang="es-AR" sz="1800" dirty="0" smtClean="0"/>
              <a:t>(</a:t>
            </a:r>
            <a:r>
              <a:rPr lang="es-AR" sz="1800" dirty="0" err="1" smtClean="0"/>
              <a:t>derercha</a:t>
            </a:r>
            <a:r>
              <a:rPr lang="es-AR" sz="1800" dirty="0" smtClean="0"/>
              <a:t>)</a:t>
            </a: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43" name="42 Conector recto"/>
          <p:cNvCxnSpPr/>
          <p:nvPr/>
        </p:nvCxnSpPr>
        <p:spPr>
          <a:xfrm flipH="1" flipV="1">
            <a:off x="2175061" y="2126728"/>
            <a:ext cx="6224" cy="10014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2103053" y="1982712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5" name="44 Conector recto"/>
          <p:cNvCxnSpPr/>
          <p:nvPr/>
        </p:nvCxnSpPr>
        <p:spPr>
          <a:xfrm flipH="1">
            <a:off x="2255974" y="2054720"/>
            <a:ext cx="1551920" cy="97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52 Grupo"/>
          <p:cNvGrpSpPr/>
          <p:nvPr/>
        </p:nvGrpSpPr>
        <p:grpSpPr>
          <a:xfrm>
            <a:off x="1792754" y="2983624"/>
            <a:ext cx="846094" cy="275496"/>
            <a:chOff x="4716016" y="6105832"/>
            <a:chExt cx="1080120" cy="347504"/>
          </a:xfrm>
        </p:grpSpPr>
        <p:grpSp>
          <p:nvGrpSpPr>
            <p:cNvPr id="54" name="53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56" name="55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58" name="57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54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9 CuadroTexto"/>
          <p:cNvSpPr txBox="1"/>
          <p:nvPr/>
        </p:nvSpPr>
        <p:spPr>
          <a:xfrm>
            <a:off x="1545161" y="1729616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grpSp>
        <p:nvGrpSpPr>
          <p:cNvPr id="66" name="65 Grupo"/>
          <p:cNvGrpSpPr/>
          <p:nvPr/>
        </p:nvGrpSpPr>
        <p:grpSpPr>
          <a:xfrm>
            <a:off x="3558031" y="2098948"/>
            <a:ext cx="481510" cy="380213"/>
            <a:chOff x="5256076" y="4845536"/>
            <a:chExt cx="792088" cy="555496"/>
          </a:xfrm>
        </p:grpSpPr>
        <p:cxnSp>
          <p:nvCxnSpPr>
            <p:cNvPr id="67" name="6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6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9" name="6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0" name="6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03" name="102 Conector recto"/>
          <p:cNvCxnSpPr/>
          <p:nvPr/>
        </p:nvCxnSpPr>
        <p:spPr>
          <a:xfrm flipH="1">
            <a:off x="3823569" y="1769991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1297568" y="2205161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3027572" y="2096101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121" name="2 Marcador de contenido"/>
          <p:cNvSpPr txBox="1">
            <a:spLocks/>
          </p:cNvSpPr>
          <p:nvPr/>
        </p:nvSpPr>
        <p:spPr>
          <a:xfrm>
            <a:off x="1490309" y="4981511"/>
            <a:ext cx="5925254" cy="57847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Tienen que pasar por A12</a:t>
            </a: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1617418" y="2627442"/>
            <a:ext cx="1045526" cy="1981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2960204" y="1605807"/>
            <a:ext cx="17821" cy="8978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CuadroTexto"/>
          <p:cNvSpPr txBox="1"/>
          <p:nvPr/>
        </p:nvSpPr>
        <p:spPr>
          <a:xfrm>
            <a:off x="2250792" y="2389827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Rizq</a:t>
            </a:r>
            <a:endParaRPr lang="es-AR" sz="12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2344803" y="1585325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Rder</a:t>
            </a:r>
            <a:endParaRPr lang="es-AR" sz="1200" dirty="0"/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1574610" y="2464075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1490309" y="2135020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endParaRPr lang="es-AR" sz="1200" dirty="0"/>
          </a:p>
        </p:txBody>
      </p:sp>
      <p:sp>
        <p:nvSpPr>
          <p:cNvPr id="92" name="91 CuadroTexto"/>
          <p:cNvSpPr txBox="1"/>
          <p:nvPr/>
        </p:nvSpPr>
        <p:spPr>
          <a:xfrm>
            <a:off x="3923928" y="1614800"/>
            <a:ext cx="3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2 Marcador de contenido"/>
              <p:cNvSpPr txBox="1">
                <a:spLocks/>
              </p:cNvSpPr>
              <p:nvPr/>
            </p:nvSpPr>
            <p:spPr>
              <a:xfrm>
                <a:off x="1545161" y="5549750"/>
                <a:ext cx="5925254" cy="111961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1800" dirty="0" smtClean="0">
                    <a:latin typeface="+mj-lt"/>
                  </a:rPr>
                  <a:t>Matemáticamente: 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			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/>
                          </a:rPr>
                          <m:t>𝑀𝑖𝑧𝑞</m:t>
                        </m:r>
                      </m:e>
                      <m:sub/>
                      <m:sup>
                        <m:r>
                          <a:rPr lang="es-AR" sz="1800" i="1">
                            <a:latin typeface="Cambria Math"/>
                          </a:rPr>
                          <m:t>𝐴</m:t>
                        </m:r>
                        <m:r>
                          <a:rPr lang="es-AR" sz="1800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sz="1800" dirty="0"/>
                  <a:t>=</a:t>
                </a:r>
                <a:r>
                  <a:rPr lang="es-AR" sz="1800" dirty="0" smtClean="0"/>
                  <a:t>0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			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/>
                          </a:rPr>
                          <m:t>𝑀𝑑𝑒𝑟</m:t>
                        </m:r>
                      </m:e>
                      <m:sub/>
                      <m:sup>
                        <m:r>
                          <a:rPr lang="es-AR" sz="1800" i="1">
                            <a:latin typeface="Cambria Math"/>
                          </a:rPr>
                          <m:t>𝐴</m:t>
                        </m:r>
                        <m:r>
                          <a:rPr lang="es-AR" sz="1800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sz="1800" dirty="0"/>
                  <a:t>=0</a:t>
                </a:r>
              </a:p>
              <a:p>
                <a:pPr marL="402336" lvl="1" indent="0">
                  <a:buNone/>
                </a:pPr>
                <a:endParaRPr lang="es-AR" sz="1800" dirty="0" smtClean="0">
                  <a:latin typeface="+mj-lt"/>
                </a:endParaRPr>
              </a:p>
              <a:p>
                <a:pPr marL="402336" lvl="1" indent="0">
                  <a:buNone/>
                </a:pPr>
                <a:endParaRPr lang="es-AR" sz="1800" dirty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</mc:Choice>
        <mc:Fallback xmlns="">
          <p:sp>
            <p:nvSpPr>
              <p:cNvPr id="96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61" y="5549750"/>
                <a:ext cx="5925254" cy="1119610"/>
              </a:xfrm>
              <a:prstGeom prst="rect">
                <a:avLst/>
              </a:prstGeom>
              <a:blipFill>
                <a:blip r:embed="rId2"/>
                <a:stretch>
                  <a:fillRect t="-4891" b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0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00607 -0.096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486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8455 0.00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0" grpId="0" animBg="1"/>
      <p:bldP spid="64" grpId="0"/>
      <p:bldP spid="121" grpId="0"/>
      <p:bldP spid="85" grpId="0"/>
      <p:bldP spid="86" grpId="0"/>
      <p:bldP spid="91" grpId="0"/>
      <p:bldP spid="92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90 CuadroTexto"/>
          <p:cNvSpPr txBox="1"/>
          <p:nvPr/>
        </p:nvSpPr>
        <p:spPr>
          <a:xfrm>
            <a:off x="1490309" y="2520924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endParaRPr lang="es-AR" sz="1200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4712993" y="2431863"/>
            <a:ext cx="3929628" cy="79898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Hallar las fuerzas internas en A</a:t>
            </a:r>
            <a:r>
              <a:rPr lang="es-AR" sz="1200" dirty="0" smtClean="0"/>
              <a:t>12</a:t>
            </a:r>
            <a:r>
              <a:rPr lang="es-AR" sz="1800" dirty="0" smtClean="0"/>
              <a:t> (la unión de las dos chapas)</a:t>
            </a:r>
            <a:endParaRPr lang="es-AR" sz="2000" dirty="0" smtClean="0">
              <a:sym typeface="Symbol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181285" y="2155895"/>
            <a:ext cx="1617501" cy="18466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6984776" cy="504056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 –VINCULO INTERNO</a:t>
            </a:r>
            <a:endParaRPr lang="es-AR" sz="24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43" name="42 Conector recto"/>
          <p:cNvCxnSpPr/>
          <p:nvPr/>
        </p:nvCxnSpPr>
        <p:spPr>
          <a:xfrm flipH="1" flipV="1">
            <a:off x="2175061" y="2512632"/>
            <a:ext cx="6224" cy="10014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2103053" y="236861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5" name="44 Conector recto"/>
          <p:cNvCxnSpPr/>
          <p:nvPr/>
        </p:nvCxnSpPr>
        <p:spPr>
          <a:xfrm flipH="1">
            <a:off x="2255974" y="2440624"/>
            <a:ext cx="1551920" cy="97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1545161" y="2115520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2215801" y="2960397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2937514" y="248485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121" name="2 Marcador de contenido"/>
          <p:cNvSpPr txBox="1">
            <a:spLocks/>
          </p:cNvSpPr>
          <p:nvPr/>
        </p:nvSpPr>
        <p:spPr>
          <a:xfrm>
            <a:off x="1889979" y="4221088"/>
            <a:ext cx="5706357" cy="11927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arenR"/>
            </a:pPr>
            <a:r>
              <a:rPr lang="es-AR" sz="1800" dirty="0" smtClean="0">
                <a:latin typeface="+mj-lt"/>
              </a:rPr>
              <a:t>Poner en evidencia las RVI en cada chapa.  </a:t>
            </a:r>
          </a:p>
          <a:p>
            <a:pPr marL="402336" lvl="1" indent="0">
              <a:buNone/>
            </a:pPr>
            <a:r>
              <a:rPr lang="es-AR" sz="1800" dirty="0">
                <a:latin typeface="+mj-lt"/>
              </a:rPr>
              <a:t>	</a:t>
            </a:r>
            <a:r>
              <a:rPr lang="es-AR" sz="1800" dirty="0" smtClean="0">
                <a:latin typeface="+mj-lt"/>
              </a:rPr>
              <a:t>Articulación </a:t>
            </a:r>
            <a:r>
              <a:rPr lang="es-AR" sz="1800" dirty="0" smtClean="0">
                <a:latin typeface="+mj-lt"/>
                <a:sym typeface="Symbol"/>
              </a:rPr>
              <a:t> M =0</a:t>
            </a:r>
            <a:endParaRPr lang="es-AR" sz="1800" dirty="0" smtClean="0">
              <a:latin typeface="+mj-lt"/>
            </a:endParaRPr>
          </a:p>
          <a:p>
            <a:pPr marL="402336" lvl="1" indent="0">
              <a:buNone/>
            </a:pPr>
            <a:endParaRPr lang="es-AR" sz="1400" i="1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i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1574610" y="2849979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3886985" y="2079151"/>
            <a:ext cx="3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sz="1200" dirty="0"/>
          </a:p>
        </p:txBody>
      </p:sp>
      <p:cxnSp>
        <p:nvCxnSpPr>
          <p:cNvPr id="62" name="61 Conector recto de flecha"/>
          <p:cNvCxnSpPr/>
          <p:nvPr/>
        </p:nvCxnSpPr>
        <p:spPr>
          <a:xfrm flipV="1">
            <a:off x="2194798" y="3573016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3798786" y="2445496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3432699" y="2558273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R</a:t>
            </a:r>
            <a:r>
              <a:rPr lang="es-AR" sz="1200" dirty="0" smtClean="0">
                <a:solidFill>
                  <a:schemeClr val="accent1"/>
                </a:solidFill>
              </a:rPr>
              <a:t>B</a:t>
            </a:r>
            <a:endParaRPr lang="es-AR" sz="1200" dirty="0">
              <a:solidFill>
                <a:schemeClr val="accent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2256832" y="371703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y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1549638" y="3573016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x</a:t>
            </a:r>
            <a:endParaRPr lang="es-AR" dirty="0">
              <a:solidFill>
                <a:schemeClr val="accent1"/>
              </a:solidFill>
            </a:endParaRPr>
          </a:p>
        </p:txBody>
      </p:sp>
      <p:cxnSp>
        <p:nvCxnSpPr>
          <p:cNvPr id="73" name="72 Conector recto de flecha"/>
          <p:cNvCxnSpPr/>
          <p:nvPr/>
        </p:nvCxnSpPr>
        <p:spPr>
          <a:xfrm flipH="1">
            <a:off x="1569427" y="3573016"/>
            <a:ext cx="57342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Flecha circular"/>
          <p:cNvSpPr/>
          <p:nvPr/>
        </p:nvSpPr>
        <p:spPr>
          <a:xfrm rot="10800000" flipH="1">
            <a:off x="1830302" y="3048465"/>
            <a:ext cx="717391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2539847" y="324166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M</a:t>
            </a:r>
            <a:r>
              <a:rPr lang="es-AR" sz="1200" dirty="0" smtClean="0">
                <a:solidFill>
                  <a:schemeClr val="accent1"/>
                </a:solidFill>
              </a:rPr>
              <a:t>A</a:t>
            </a:r>
            <a:endParaRPr lang="es-AR" dirty="0">
              <a:solidFill>
                <a:schemeClr val="accent1"/>
              </a:solidFill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2138383" y="1937576"/>
            <a:ext cx="2680436" cy="1034005"/>
            <a:chOff x="2138383" y="1937576"/>
            <a:chExt cx="2680436" cy="1034005"/>
          </a:xfrm>
        </p:grpSpPr>
        <p:grpSp>
          <p:nvGrpSpPr>
            <p:cNvPr id="13" name="12 Grupo"/>
            <p:cNvGrpSpPr/>
            <p:nvPr/>
          </p:nvGrpSpPr>
          <p:grpSpPr>
            <a:xfrm>
              <a:off x="2138383" y="1937576"/>
              <a:ext cx="2639994" cy="1013227"/>
              <a:chOff x="3257306" y="3356992"/>
              <a:chExt cx="2639994" cy="1013227"/>
            </a:xfrm>
          </p:grpSpPr>
          <p:grpSp>
            <p:nvGrpSpPr>
              <p:cNvPr id="12" name="11 Grupo"/>
              <p:cNvGrpSpPr/>
              <p:nvPr/>
            </p:nvGrpSpPr>
            <p:grpSpPr>
              <a:xfrm>
                <a:off x="3257306" y="3356992"/>
                <a:ext cx="2639994" cy="1013227"/>
                <a:chOff x="3257306" y="3356992"/>
                <a:chExt cx="2639994" cy="1013227"/>
              </a:xfrm>
            </p:grpSpPr>
            <p:grpSp>
              <p:nvGrpSpPr>
                <p:cNvPr id="4" name="3 Grupo"/>
                <p:cNvGrpSpPr/>
                <p:nvPr/>
              </p:nvGrpSpPr>
              <p:grpSpPr>
                <a:xfrm>
                  <a:off x="3822764" y="3356992"/>
                  <a:ext cx="2074536" cy="1013227"/>
                  <a:chOff x="3391625" y="3157599"/>
                  <a:chExt cx="2074536" cy="1013227"/>
                </a:xfrm>
              </p:grpSpPr>
              <p:sp>
                <p:nvSpPr>
                  <p:cNvPr id="37" name="36 Rectángulo"/>
                  <p:cNvSpPr/>
                  <p:nvPr/>
                </p:nvSpPr>
                <p:spPr>
                  <a:xfrm>
                    <a:off x="3391625" y="3312790"/>
                    <a:ext cx="1617501" cy="184666"/>
                  </a:xfrm>
                  <a:prstGeom prst="rect">
                    <a:avLst/>
                  </a:prstGeom>
                  <a:pattFill prst="ltVert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38" name="37 Conector recto"/>
                  <p:cNvCxnSpPr/>
                  <p:nvPr/>
                </p:nvCxnSpPr>
                <p:spPr>
                  <a:xfrm flipH="1">
                    <a:off x="3466314" y="3597519"/>
                    <a:ext cx="1551920" cy="9744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45 Elipse"/>
                  <p:cNvSpPr/>
                  <p:nvPr/>
                </p:nvSpPr>
                <p:spPr>
                  <a:xfrm>
                    <a:off x="4987247" y="3641749"/>
                    <a:ext cx="65660" cy="6545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47" name="46 Conector recto"/>
                  <p:cNvCxnSpPr/>
                  <p:nvPr/>
                </p:nvCxnSpPr>
                <p:spPr>
                  <a:xfrm>
                    <a:off x="5033909" y="3740947"/>
                    <a:ext cx="1" cy="429879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  <a:prstDash val="solid"/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47 CuadroTexto"/>
                  <p:cNvSpPr txBox="1"/>
                  <p:nvPr/>
                </p:nvSpPr>
                <p:spPr>
                  <a:xfrm>
                    <a:off x="5134268" y="3157599"/>
                    <a:ext cx="3318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dirty="0" smtClean="0"/>
                      <a:t>q</a:t>
                    </a:r>
                    <a:endParaRPr lang="es-AR" sz="1200" dirty="0"/>
                  </a:p>
                </p:txBody>
              </p:sp>
            </p:grpSp>
            <p:cxnSp>
              <p:nvCxnSpPr>
                <p:cNvPr id="49" name="48 Conector recto de flecha"/>
                <p:cNvCxnSpPr/>
                <p:nvPr/>
              </p:nvCxnSpPr>
              <p:spPr>
                <a:xfrm>
                  <a:off x="3270699" y="3789040"/>
                  <a:ext cx="264222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50 Conector recto de flecha"/>
                <p:cNvCxnSpPr/>
                <p:nvPr/>
              </p:nvCxnSpPr>
              <p:spPr>
                <a:xfrm flipV="1">
                  <a:off x="3257306" y="3526743"/>
                  <a:ext cx="8929" cy="262297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51 Conector recto de flecha"/>
                <p:cNvCxnSpPr/>
                <p:nvPr/>
              </p:nvCxnSpPr>
              <p:spPr>
                <a:xfrm flipH="1">
                  <a:off x="3616342" y="3796912"/>
                  <a:ext cx="226217" cy="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Conector recto de flecha"/>
                <p:cNvCxnSpPr/>
                <p:nvPr/>
              </p:nvCxnSpPr>
              <p:spPr>
                <a:xfrm flipH="1">
                  <a:off x="3845750" y="3843475"/>
                  <a:ext cx="1" cy="279305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58 CuadroTexto"/>
              <p:cNvSpPr txBox="1"/>
              <p:nvPr/>
            </p:nvSpPr>
            <p:spPr>
              <a:xfrm>
                <a:off x="3375755" y="3356992"/>
                <a:ext cx="663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solidFill>
                      <a:srgbClr val="FF0000"/>
                    </a:solidFill>
                  </a:rPr>
                  <a:t>RIx</a:t>
                </a:r>
                <a:endParaRPr lang="es-AR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3326877" y="3836999"/>
                <a:ext cx="663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solidFill>
                      <a:srgbClr val="FF0000"/>
                    </a:solidFill>
                  </a:rPr>
                  <a:t>RIy</a:t>
                </a:r>
                <a:endParaRPr lang="es-AR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6" name="75 CuadroTexto"/>
            <p:cNvSpPr txBox="1"/>
            <p:nvPr/>
          </p:nvSpPr>
          <p:spPr>
            <a:xfrm>
              <a:off x="4323634" y="2602249"/>
              <a:ext cx="495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chemeClr val="accent1"/>
                  </a:solidFill>
                </a:rPr>
                <a:t>R</a:t>
              </a:r>
              <a:r>
                <a:rPr lang="es-AR" sz="1200" dirty="0" smtClean="0">
                  <a:solidFill>
                    <a:schemeClr val="accent1"/>
                  </a:solidFill>
                </a:rPr>
                <a:t>B</a:t>
              </a:r>
              <a:endParaRPr lang="es-AR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7" name="2 Marcador de contenido"/>
          <p:cNvSpPr txBox="1">
            <a:spLocks/>
          </p:cNvSpPr>
          <p:nvPr/>
        </p:nvSpPr>
        <p:spPr>
          <a:xfrm>
            <a:off x="2040345" y="5155644"/>
            <a:ext cx="6276071" cy="15102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Font typeface="+mj-lt"/>
              <a:buAutoNum type="arabicParenR" startAt="2"/>
            </a:pPr>
            <a:r>
              <a:rPr lang="es-AR" sz="1800" dirty="0" smtClean="0">
                <a:latin typeface="+mj-lt"/>
              </a:rPr>
              <a:t>Plantear las ecuaciones de equilibrio en una chapa. </a:t>
            </a:r>
          </a:p>
          <a:p>
            <a:pPr marL="402336" lvl="1" indent="0">
              <a:buNone/>
            </a:pPr>
            <a:r>
              <a:rPr lang="es-AR" sz="1800" dirty="0">
                <a:latin typeface="+mj-lt"/>
              </a:rPr>
              <a:t> </a:t>
            </a:r>
            <a:r>
              <a:rPr lang="es-AR" sz="1800" dirty="0" smtClean="0">
                <a:latin typeface="+mj-lt"/>
              </a:rPr>
              <a:t>    En este caso:</a:t>
            </a:r>
          </a:p>
          <a:p>
            <a:pPr marL="402336" lvl="1" indent="0">
              <a:buNone/>
            </a:pPr>
            <a:r>
              <a:rPr lang="es-AR" sz="1400" dirty="0" smtClean="0">
                <a:sym typeface="Symbol"/>
              </a:rPr>
              <a:t>        	∑ </a:t>
            </a:r>
            <a:r>
              <a:rPr lang="es-AR" sz="1400" dirty="0" err="1" smtClean="0">
                <a:sym typeface="Symbol"/>
              </a:rPr>
              <a:t>Fxder</a:t>
            </a:r>
            <a:r>
              <a:rPr lang="es-AR" sz="1400" dirty="0" smtClean="0">
                <a:sym typeface="Symbol"/>
              </a:rPr>
              <a:t>=0       </a:t>
            </a:r>
            <a:r>
              <a:rPr lang="es-AR" sz="1400" dirty="0" err="1" smtClean="0">
                <a:sym typeface="Symbol"/>
              </a:rPr>
              <a:t>Rix</a:t>
            </a:r>
            <a:r>
              <a:rPr lang="es-AR" sz="1400" dirty="0" smtClean="0">
                <a:sym typeface="Symbol"/>
              </a:rPr>
              <a:t>=0</a:t>
            </a:r>
          </a:p>
          <a:p>
            <a:pPr marL="402336" lvl="1" indent="0">
              <a:buNone/>
            </a:pPr>
            <a:r>
              <a:rPr lang="es-AR" sz="1400" dirty="0" smtClean="0">
                <a:sym typeface="Symbol"/>
              </a:rPr>
              <a:t>	∑ </a:t>
            </a:r>
            <a:r>
              <a:rPr lang="es-AR" sz="1400" dirty="0" err="1" smtClean="0">
                <a:sym typeface="Symbol"/>
              </a:rPr>
              <a:t>Fyder</a:t>
            </a:r>
            <a:r>
              <a:rPr lang="es-AR" sz="1400" dirty="0" smtClean="0">
                <a:sym typeface="Symbol"/>
              </a:rPr>
              <a:t>=0       -RB + </a:t>
            </a:r>
            <a:r>
              <a:rPr lang="es-AR" sz="1400" dirty="0" err="1" smtClean="0">
                <a:sym typeface="Symbol"/>
              </a:rPr>
              <a:t>Riy</a:t>
            </a:r>
            <a:r>
              <a:rPr lang="es-AR" sz="1400" dirty="0" smtClean="0">
                <a:sym typeface="Symbol"/>
              </a:rPr>
              <a:t> + </a:t>
            </a:r>
            <a:r>
              <a:rPr lang="es-AR" sz="1400" dirty="0" err="1" smtClean="0">
                <a:sym typeface="Symbol"/>
              </a:rPr>
              <a:t>qL</a:t>
            </a:r>
            <a:r>
              <a:rPr lang="es-AR" sz="1400" dirty="0" smtClean="0">
                <a:sym typeface="Symbol"/>
              </a:rPr>
              <a:t>=0</a:t>
            </a: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grpSp>
        <p:nvGrpSpPr>
          <p:cNvPr id="42" name="41 Grupo"/>
          <p:cNvGrpSpPr/>
          <p:nvPr/>
        </p:nvGrpSpPr>
        <p:grpSpPr>
          <a:xfrm>
            <a:off x="6948264" y="5384249"/>
            <a:ext cx="1173988" cy="837408"/>
            <a:chOff x="6948264" y="5384249"/>
            <a:chExt cx="1173988" cy="837408"/>
          </a:xfrm>
        </p:grpSpPr>
        <p:grpSp>
          <p:nvGrpSpPr>
            <p:cNvPr id="53" name="52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56" name="55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64" name="63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65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57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53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26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0" grpId="0" animBg="1"/>
      <p:bldP spid="44" grpId="0" animBg="1"/>
      <p:bldP spid="121" grpId="0"/>
      <p:bldP spid="92" grpId="0"/>
      <p:bldP spid="65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54104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s-AR" b="1" dirty="0" smtClean="0"/>
              <a:t>CALCULO DE LAS REACCIONES DE VINCULO</a:t>
            </a:r>
            <a:endParaRPr lang="es-AR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47664" y="1988840"/>
            <a:ext cx="7498080" cy="541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s-AR" b="1" dirty="0" smtClean="0"/>
              <a:t>4GL </a:t>
            </a:r>
            <a:r>
              <a:rPr lang="es-AR" b="1" dirty="0" smtClean="0">
                <a:sym typeface="Symbol"/>
              </a:rPr>
              <a:t> 4 CV </a:t>
            </a:r>
            <a:r>
              <a:rPr lang="es-AR" b="1" dirty="0">
                <a:sym typeface="Symbol"/>
              </a:rPr>
              <a:t> </a:t>
            </a:r>
            <a:r>
              <a:rPr lang="es-AR" b="1" dirty="0" smtClean="0">
                <a:sym typeface="Symbol"/>
              </a:rPr>
              <a:t>4 INCOGNITAS:</a:t>
            </a:r>
          </a:p>
          <a:p>
            <a:pPr marL="82296" indent="0">
              <a:buFont typeface="Wingdings 2"/>
              <a:buNone/>
            </a:pP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854703"/>
                  </p:ext>
                </p:extLst>
              </p:nvPr>
            </p:nvGraphicFramePr>
            <p:xfrm>
              <a:off x="1547664" y="2780928"/>
              <a:ext cx="6096000" cy="3415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18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18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9736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(Toda la estructura)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𝑀𝑖𝑧𝑞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854703"/>
                  </p:ext>
                </p:extLst>
              </p:nvPr>
            </p:nvGraphicFramePr>
            <p:xfrm>
              <a:off x="1547664" y="2780928"/>
              <a:ext cx="6096000" cy="3364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1512168"/>
                    <a:gridCol w="1391816"/>
                    <a:gridCol w="1391816"/>
                  </a:tblGrid>
                  <a:tr h="33528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1986" t="-195082" b="-6163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8608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1986" t="-285714" b="-4968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7555" t="-398361" r="-99563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9035" t="-398361" b="-413115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9355" t="-384211" r="-184274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7555" t="-384211" r="-99563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9035" t="-384211" b="-101053"/>
                          </a:stretch>
                        </a:blipFill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9355" t="-484211" r="-184274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7555" t="-484211" r="-99563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9035" t="-484211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6 Marcador de contenido"/>
          <p:cNvSpPr txBox="1">
            <a:spLocks/>
          </p:cNvSpPr>
          <p:nvPr/>
        </p:nvSpPr>
        <p:spPr>
          <a:xfrm>
            <a:off x="1371308" y="1124744"/>
            <a:ext cx="496855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smtClean="0"/>
              <a:t>CADENAS CINEMATICAS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41296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272808" cy="504056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 DE DOS CHAPAS – REACCIONES DE VINCULO</a:t>
            </a:r>
            <a:endParaRPr lang="es-AR" sz="2400" b="1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890844" y="1614531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GL total: 6</a:t>
            </a:r>
          </a:p>
          <a:p>
            <a:pPr marL="402336" lvl="1" indent="0">
              <a:buNone/>
            </a:pP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9" name="2 Marcador de contenido"/>
          <p:cNvSpPr txBox="1">
            <a:spLocks/>
          </p:cNvSpPr>
          <p:nvPr/>
        </p:nvSpPr>
        <p:spPr>
          <a:xfrm>
            <a:off x="5028748" y="2098948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Agrego </a:t>
            </a:r>
            <a:r>
              <a:rPr lang="es-AR" sz="1800" dirty="0" err="1" smtClean="0">
                <a:latin typeface="+mj-lt"/>
              </a:rPr>
              <a:t>D.Corte</a:t>
            </a:r>
            <a:r>
              <a:rPr lang="es-AR" sz="1800" dirty="0" smtClean="0">
                <a:latin typeface="+mj-lt"/>
              </a:rPr>
              <a:t> A</a:t>
            </a:r>
            <a:r>
              <a:rPr lang="es-AR" sz="1200" dirty="0" smtClean="0">
                <a:latin typeface="+mj-lt"/>
              </a:rPr>
              <a:t>12</a:t>
            </a:r>
            <a:r>
              <a:rPr lang="es-AR" sz="1800" dirty="0" smtClean="0">
                <a:latin typeface="+mj-lt"/>
              </a:rPr>
              <a:t> </a:t>
            </a:r>
            <a:r>
              <a:rPr lang="es-AR" sz="1800" dirty="0" smtClean="0">
                <a:latin typeface="+mj-lt"/>
                <a:sym typeface="Symbol"/>
              </a:rPr>
              <a:t> 4 GL</a:t>
            </a:r>
            <a:endParaRPr lang="es-AR" sz="1800" dirty="0" smtClean="0">
              <a:latin typeface="+mj-lt"/>
            </a:endParaRPr>
          </a:p>
          <a:p>
            <a:pPr marL="402336" lvl="1" indent="0">
              <a:buNone/>
            </a:pP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>
              <a:latin typeface="+mj-lt"/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5028748" y="2583365"/>
            <a:ext cx="3929628" cy="4844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Empotro S</a:t>
            </a:r>
            <a:r>
              <a:rPr lang="es-AR" sz="1200" dirty="0" smtClean="0">
                <a:latin typeface="+mj-lt"/>
              </a:rPr>
              <a:t>1</a:t>
            </a:r>
            <a:r>
              <a:rPr lang="es-AR" sz="1800" dirty="0" smtClean="0">
                <a:latin typeface="+mj-lt"/>
              </a:rPr>
              <a:t> </a:t>
            </a:r>
            <a:r>
              <a:rPr lang="es-AR" sz="1800" dirty="0" smtClean="0">
                <a:latin typeface="+mj-lt"/>
                <a:sym typeface="Symbol"/>
              </a:rPr>
              <a:t> </a:t>
            </a:r>
            <a:r>
              <a:rPr lang="es-AR" sz="1800" dirty="0" smtClean="0"/>
              <a:t>S</a:t>
            </a:r>
            <a:r>
              <a:rPr lang="es-AR" sz="1200" dirty="0" smtClean="0"/>
              <a:t>1 </a:t>
            </a:r>
            <a:r>
              <a:rPr lang="es-AR" sz="1800" dirty="0" smtClean="0"/>
              <a:t>está fija</a:t>
            </a: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841538" y="2167054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109272" y="2133916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500874" y="191428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61" name="2 Marcador de contenido"/>
          <p:cNvSpPr txBox="1">
            <a:spLocks/>
          </p:cNvSpPr>
          <p:nvPr/>
        </p:nvSpPr>
        <p:spPr>
          <a:xfrm>
            <a:off x="5236820" y="2918701"/>
            <a:ext cx="3655660" cy="72632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  <a:sym typeface="Symbol"/>
              </a:rPr>
              <a:t>                </a:t>
            </a:r>
            <a:r>
              <a:rPr lang="es-AR" sz="1800" dirty="0" smtClean="0"/>
              <a:t>S</a:t>
            </a:r>
            <a:r>
              <a:rPr lang="es-AR" sz="1200" dirty="0" smtClean="0"/>
              <a:t>2 </a:t>
            </a:r>
            <a:r>
              <a:rPr lang="es-AR" sz="1800" dirty="0" smtClean="0"/>
              <a:t>está fija y puede Subir o bajar en A</a:t>
            </a:r>
            <a:r>
              <a:rPr lang="es-AR" sz="1200" dirty="0" smtClean="0"/>
              <a:t>12</a:t>
            </a:r>
            <a:r>
              <a:rPr lang="es-AR" sz="1800" dirty="0" smtClean="0"/>
              <a:t> </a:t>
            </a: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2" name="2 Marcador de contenido"/>
          <p:cNvSpPr txBox="1">
            <a:spLocks/>
          </p:cNvSpPr>
          <p:nvPr/>
        </p:nvSpPr>
        <p:spPr>
          <a:xfrm>
            <a:off x="5336758" y="3586883"/>
            <a:ext cx="3655660" cy="8406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>
                <a:latin typeface="+mj-lt"/>
                <a:sym typeface="Symbol"/>
              </a:rPr>
              <a:t>Tengo que restringir esa rotación, agrego 1 apoyo </a:t>
            </a:r>
            <a:r>
              <a:rPr lang="es-AR" sz="1800" dirty="0" err="1" smtClean="0">
                <a:latin typeface="+mj-lt"/>
                <a:sym typeface="Symbol"/>
              </a:rPr>
              <a:t>movil</a:t>
            </a:r>
            <a:r>
              <a:rPr lang="es-AR" sz="1800" dirty="0" smtClean="0">
                <a:latin typeface="+mj-lt"/>
                <a:sym typeface="Symbol"/>
              </a:rPr>
              <a:t>. </a:t>
            </a:r>
          </a:p>
          <a:p>
            <a:pPr marL="402336" lvl="1" indent="0">
              <a:buNone/>
            </a:pPr>
            <a:r>
              <a:rPr lang="es-AR" sz="1800" b="1" dirty="0" smtClean="0">
                <a:latin typeface="+mj-lt"/>
                <a:sym typeface="Symbol"/>
              </a:rPr>
              <a:t>Cuya normal </a:t>
            </a:r>
            <a:r>
              <a:rPr lang="es-AR" sz="1800" b="1" dirty="0" smtClean="0">
                <a:solidFill>
                  <a:srgbClr val="FF0000"/>
                </a:solidFill>
                <a:latin typeface="+mj-lt"/>
                <a:sym typeface="Symbol"/>
              </a:rPr>
              <a:t>no</a:t>
            </a:r>
            <a:r>
              <a:rPr lang="es-AR" sz="1800" b="1" dirty="0" smtClean="0">
                <a:latin typeface="+mj-lt"/>
                <a:sym typeface="Symbol"/>
              </a:rPr>
              <a:t> pase por A</a:t>
            </a:r>
            <a:r>
              <a:rPr lang="es-AR" sz="1400" b="1" dirty="0" smtClean="0">
                <a:latin typeface="+mj-lt"/>
                <a:sym typeface="Symbol"/>
              </a:rPr>
              <a:t>12</a:t>
            </a:r>
            <a:r>
              <a:rPr lang="es-AR" sz="1800" b="1" dirty="0" smtClean="0">
                <a:latin typeface="+mj-lt"/>
                <a:sym typeface="Symbol"/>
              </a:rPr>
              <a:t>               </a:t>
            </a:r>
            <a:endParaRPr lang="es-AR" sz="1800" b="1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66" name="65 Grupo"/>
          <p:cNvGrpSpPr/>
          <p:nvPr/>
        </p:nvGrpSpPr>
        <p:grpSpPr>
          <a:xfrm>
            <a:off x="3106090" y="3386909"/>
            <a:ext cx="481510" cy="380213"/>
            <a:chOff x="5256076" y="4845536"/>
            <a:chExt cx="792088" cy="555496"/>
          </a:xfrm>
        </p:grpSpPr>
        <p:cxnSp>
          <p:nvCxnSpPr>
            <p:cNvPr id="67" name="6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6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9" name="6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0" name="6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71" name="70 Conector recto"/>
          <p:cNvCxnSpPr/>
          <p:nvPr/>
        </p:nvCxnSpPr>
        <p:spPr>
          <a:xfrm>
            <a:off x="2775369" y="3432519"/>
            <a:ext cx="1443729" cy="2274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93 Grupo"/>
          <p:cNvGrpSpPr/>
          <p:nvPr/>
        </p:nvGrpSpPr>
        <p:grpSpPr>
          <a:xfrm rot="16200000">
            <a:off x="3263305" y="3243551"/>
            <a:ext cx="481510" cy="380213"/>
            <a:chOff x="5256076" y="4845536"/>
            <a:chExt cx="792088" cy="555496"/>
          </a:xfrm>
        </p:grpSpPr>
        <p:cxnSp>
          <p:nvCxnSpPr>
            <p:cNvPr id="95" name="94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96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98" name="97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99" name="98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03" name="102 Conector recto"/>
          <p:cNvCxnSpPr/>
          <p:nvPr/>
        </p:nvCxnSpPr>
        <p:spPr>
          <a:xfrm flipH="1">
            <a:off x="3371628" y="3057952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29 Grupo"/>
          <p:cNvGrpSpPr/>
          <p:nvPr/>
        </p:nvGrpSpPr>
        <p:grpSpPr>
          <a:xfrm>
            <a:off x="1624368" y="5819561"/>
            <a:ext cx="618670" cy="342210"/>
            <a:chOff x="4618150" y="5037368"/>
            <a:chExt cx="618670" cy="342210"/>
          </a:xfrm>
        </p:grpSpPr>
        <p:cxnSp>
          <p:nvCxnSpPr>
            <p:cNvPr id="111" name="110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28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10" name="109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2" name="111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13" name="112 Grupo"/>
          <p:cNvGrpSpPr/>
          <p:nvPr/>
        </p:nvGrpSpPr>
        <p:grpSpPr>
          <a:xfrm>
            <a:off x="3133714" y="5768099"/>
            <a:ext cx="618670" cy="342210"/>
            <a:chOff x="4618150" y="5037368"/>
            <a:chExt cx="618670" cy="342210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4618150" y="5379578"/>
              <a:ext cx="61867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114 Grupo"/>
            <p:cNvGrpSpPr/>
            <p:nvPr/>
          </p:nvGrpSpPr>
          <p:grpSpPr>
            <a:xfrm>
              <a:off x="4618150" y="5037368"/>
              <a:ext cx="618670" cy="311750"/>
              <a:chOff x="4618150" y="5037368"/>
              <a:chExt cx="618670" cy="311750"/>
            </a:xfrm>
          </p:grpSpPr>
          <p:sp>
            <p:nvSpPr>
              <p:cNvPr id="116" name="115 Triángulo isósceles"/>
              <p:cNvSpPr/>
              <p:nvPr/>
            </p:nvSpPr>
            <p:spPr>
              <a:xfrm>
                <a:off x="4618150" y="5085184"/>
                <a:ext cx="618670" cy="26393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7" name="116 Elipse"/>
              <p:cNvSpPr/>
              <p:nvPr/>
            </p:nvSpPr>
            <p:spPr>
              <a:xfrm>
                <a:off x="4877316" y="5037368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57" name="56 Conector recto"/>
          <p:cNvCxnSpPr/>
          <p:nvPr/>
        </p:nvCxnSpPr>
        <p:spPr>
          <a:xfrm flipV="1">
            <a:off x="2518086" y="2327710"/>
            <a:ext cx="0" cy="26820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 flipH="1" flipV="1">
            <a:off x="2162546" y="2481642"/>
            <a:ext cx="348354" cy="270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3 Grupo"/>
          <p:cNvGrpSpPr/>
          <p:nvPr/>
        </p:nvGrpSpPr>
        <p:grpSpPr>
          <a:xfrm>
            <a:off x="2525196" y="2402751"/>
            <a:ext cx="441280" cy="162242"/>
            <a:chOff x="3218248" y="4373744"/>
            <a:chExt cx="893730" cy="330051"/>
          </a:xfrm>
        </p:grpSpPr>
        <p:cxnSp>
          <p:nvCxnSpPr>
            <p:cNvPr id="59" name="58 Conector recto"/>
            <p:cNvCxnSpPr/>
            <p:nvPr/>
          </p:nvCxnSpPr>
          <p:spPr>
            <a:xfrm flipH="1" flipV="1">
              <a:off x="3307002" y="4426436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62 Grupo"/>
            <p:cNvGrpSpPr/>
            <p:nvPr/>
          </p:nvGrpSpPr>
          <p:grpSpPr>
            <a:xfrm>
              <a:off x="3218248" y="4373744"/>
              <a:ext cx="880861" cy="100019"/>
              <a:chOff x="3218248" y="4733784"/>
              <a:chExt cx="880861" cy="100019"/>
            </a:xfrm>
          </p:grpSpPr>
          <p:sp>
            <p:nvSpPr>
              <p:cNvPr id="65" name="64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2" name="71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74" name="73 Grupo"/>
            <p:cNvGrpSpPr/>
            <p:nvPr/>
          </p:nvGrpSpPr>
          <p:grpSpPr>
            <a:xfrm>
              <a:off x="3231117" y="4603776"/>
              <a:ext cx="880861" cy="100019"/>
              <a:chOff x="3218248" y="4733784"/>
              <a:chExt cx="880861" cy="100019"/>
            </a:xfrm>
          </p:grpSpPr>
          <p:sp>
            <p:nvSpPr>
              <p:cNvPr id="75" name="74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6" name="75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77" name="76 Conector recto"/>
            <p:cNvCxnSpPr/>
            <p:nvPr/>
          </p:nvCxnSpPr>
          <p:spPr>
            <a:xfrm flipH="1" flipV="1">
              <a:off x="3317679" y="4656468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18 Grupo"/>
          <p:cNvGrpSpPr/>
          <p:nvPr/>
        </p:nvGrpSpPr>
        <p:grpSpPr>
          <a:xfrm>
            <a:off x="2979465" y="2347541"/>
            <a:ext cx="373174" cy="1074038"/>
            <a:chOff x="2979465" y="2347541"/>
            <a:chExt cx="373174" cy="1074038"/>
          </a:xfrm>
        </p:grpSpPr>
        <p:cxnSp>
          <p:nvCxnSpPr>
            <p:cNvPr id="102" name="101 Conector recto"/>
            <p:cNvCxnSpPr/>
            <p:nvPr/>
          </p:nvCxnSpPr>
          <p:spPr>
            <a:xfrm flipH="1" flipV="1">
              <a:off x="3327819" y="2461810"/>
              <a:ext cx="24820" cy="95976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17 Grupo"/>
            <p:cNvGrpSpPr/>
            <p:nvPr/>
          </p:nvGrpSpPr>
          <p:grpSpPr>
            <a:xfrm>
              <a:off x="2979465" y="2347541"/>
              <a:ext cx="348354" cy="268201"/>
              <a:chOff x="2979465" y="2347541"/>
              <a:chExt cx="348354" cy="268201"/>
            </a:xfrm>
          </p:grpSpPr>
          <p:cxnSp>
            <p:nvCxnSpPr>
              <p:cNvPr id="78" name="77 Conector recto"/>
              <p:cNvCxnSpPr/>
              <p:nvPr/>
            </p:nvCxnSpPr>
            <p:spPr>
              <a:xfrm flipV="1">
                <a:off x="2979465" y="2347541"/>
                <a:ext cx="0" cy="268201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Conector recto"/>
              <p:cNvCxnSpPr/>
              <p:nvPr/>
            </p:nvCxnSpPr>
            <p:spPr>
              <a:xfrm flipH="1" flipV="1">
                <a:off x="2979465" y="2484347"/>
                <a:ext cx="348354" cy="270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14 Grupo"/>
          <p:cNvGrpSpPr/>
          <p:nvPr/>
        </p:nvGrpSpPr>
        <p:grpSpPr>
          <a:xfrm>
            <a:off x="1502081" y="2484150"/>
            <a:ext cx="981686" cy="1107921"/>
            <a:chOff x="1502081" y="2484150"/>
            <a:chExt cx="981686" cy="1107921"/>
          </a:xfrm>
        </p:grpSpPr>
        <p:cxnSp>
          <p:nvCxnSpPr>
            <p:cNvPr id="43" name="42 Conector recto"/>
            <p:cNvCxnSpPr/>
            <p:nvPr/>
          </p:nvCxnSpPr>
          <p:spPr>
            <a:xfrm flipV="1">
              <a:off x="1876584" y="2484150"/>
              <a:ext cx="0" cy="98595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52 Grupo"/>
            <p:cNvGrpSpPr/>
            <p:nvPr/>
          </p:nvGrpSpPr>
          <p:grpSpPr>
            <a:xfrm>
              <a:off x="1502081" y="3316575"/>
              <a:ext cx="846094" cy="275496"/>
              <a:chOff x="4716016" y="6105832"/>
              <a:chExt cx="1080120" cy="347504"/>
            </a:xfrm>
          </p:grpSpPr>
          <p:grpSp>
            <p:nvGrpSpPr>
              <p:cNvPr id="54" name="53 Grupo"/>
              <p:cNvGrpSpPr/>
              <p:nvPr/>
            </p:nvGrpSpPr>
            <p:grpSpPr>
              <a:xfrm>
                <a:off x="4716016" y="6309320"/>
                <a:ext cx="1080120" cy="144016"/>
                <a:chOff x="4716016" y="6309320"/>
                <a:chExt cx="1080120" cy="144016"/>
              </a:xfrm>
            </p:grpSpPr>
            <p:sp>
              <p:nvSpPr>
                <p:cNvPr id="56" name="55 Rectángulo"/>
                <p:cNvSpPr/>
                <p:nvPr/>
              </p:nvSpPr>
              <p:spPr>
                <a:xfrm>
                  <a:off x="4716016" y="6309320"/>
                  <a:ext cx="1080120" cy="14401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58" name="57 Conector recto"/>
                <p:cNvCxnSpPr/>
                <p:nvPr/>
              </p:nvCxnSpPr>
              <p:spPr>
                <a:xfrm>
                  <a:off x="4716016" y="6309320"/>
                  <a:ext cx="10801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54 Conector recto"/>
              <p:cNvCxnSpPr/>
              <p:nvPr/>
            </p:nvCxnSpPr>
            <p:spPr>
              <a:xfrm flipV="1">
                <a:off x="5204068" y="6105832"/>
                <a:ext cx="0" cy="220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79 Conector recto"/>
            <p:cNvCxnSpPr/>
            <p:nvPr/>
          </p:nvCxnSpPr>
          <p:spPr>
            <a:xfrm>
              <a:off x="1855480" y="2492896"/>
              <a:ext cx="628287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80 Grupo"/>
          <p:cNvGrpSpPr/>
          <p:nvPr/>
        </p:nvGrpSpPr>
        <p:grpSpPr>
          <a:xfrm rot="21145253">
            <a:off x="2541391" y="2337378"/>
            <a:ext cx="441278" cy="162245"/>
            <a:chOff x="3218248" y="4373744"/>
            <a:chExt cx="893724" cy="330063"/>
          </a:xfrm>
        </p:grpSpPr>
        <p:cxnSp>
          <p:nvCxnSpPr>
            <p:cNvPr id="82" name="81 Conector recto"/>
            <p:cNvCxnSpPr/>
            <p:nvPr/>
          </p:nvCxnSpPr>
          <p:spPr>
            <a:xfrm flipH="1" flipV="1">
              <a:off x="3307002" y="4426436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82 Grupo"/>
            <p:cNvGrpSpPr/>
            <p:nvPr/>
          </p:nvGrpSpPr>
          <p:grpSpPr>
            <a:xfrm>
              <a:off x="3218248" y="4373744"/>
              <a:ext cx="880856" cy="100023"/>
              <a:chOff x="3218248" y="4733784"/>
              <a:chExt cx="880856" cy="100023"/>
            </a:xfrm>
          </p:grpSpPr>
          <p:sp>
            <p:nvSpPr>
              <p:cNvPr id="88" name="87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9" name="88 Elipse"/>
              <p:cNvSpPr>
                <a:spLocks noChangeAspect="1"/>
              </p:cNvSpPr>
              <p:nvPr/>
            </p:nvSpPr>
            <p:spPr>
              <a:xfrm>
                <a:off x="4015459" y="4750159"/>
                <a:ext cx="83645" cy="836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84" name="83 Grupo"/>
            <p:cNvGrpSpPr/>
            <p:nvPr/>
          </p:nvGrpSpPr>
          <p:grpSpPr>
            <a:xfrm>
              <a:off x="3231117" y="4603776"/>
              <a:ext cx="880855" cy="100031"/>
              <a:chOff x="3218248" y="4733784"/>
              <a:chExt cx="880855" cy="100031"/>
            </a:xfrm>
          </p:grpSpPr>
          <p:sp>
            <p:nvSpPr>
              <p:cNvPr id="86" name="85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7" name="86 Elipse"/>
              <p:cNvSpPr>
                <a:spLocks noChangeAspect="1"/>
              </p:cNvSpPr>
              <p:nvPr/>
            </p:nvSpPr>
            <p:spPr>
              <a:xfrm>
                <a:off x="4015458" y="4750167"/>
                <a:ext cx="83645" cy="836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85" name="84 Conector recto"/>
            <p:cNvCxnSpPr/>
            <p:nvPr/>
          </p:nvCxnSpPr>
          <p:spPr>
            <a:xfrm flipH="1" flipV="1">
              <a:off x="3317679" y="4656468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90 CuadroTexto"/>
          <p:cNvSpPr txBox="1"/>
          <p:nvPr/>
        </p:nvSpPr>
        <p:spPr>
          <a:xfrm>
            <a:off x="1914953" y="4531071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92" name="91 CuadroTexto"/>
          <p:cNvSpPr txBox="1"/>
          <p:nvPr/>
        </p:nvSpPr>
        <p:spPr>
          <a:xfrm>
            <a:off x="3182687" y="4497933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93" name="92 CuadroTexto"/>
          <p:cNvSpPr txBox="1"/>
          <p:nvPr/>
        </p:nvSpPr>
        <p:spPr>
          <a:xfrm>
            <a:off x="2574289" y="4278299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grpSp>
        <p:nvGrpSpPr>
          <p:cNvPr id="131" name="130 Grupo"/>
          <p:cNvGrpSpPr/>
          <p:nvPr/>
        </p:nvGrpSpPr>
        <p:grpSpPr>
          <a:xfrm>
            <a:off x="2598611" y="4766768"/>
            <a:ext cx="441280" cy="162242"/>
            <a:chOff x="3218248" y="4373744"/>
            <a:chExt cx="893730" cy="330051"/>
          </a:xfrm>
        </p:grpSpPr>
        <p:cxnSp>
          <p:nvCxnSpPr>
            <p:cNvPr id="132" name="131 Conector recto"/>
            <p:cNvCxnSpPr/>
            <p:nvPr/>
          </p:nvCxnSpPr>
          <p:spPr>
            <a:xfrm flipH="1" flipV="1">
              <a:off x="3307002" y="4426436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132 Grupo"/>
            <p:cNvGrpSpPr/>
            <p:nvPr/>
          </p:nvGrpSpPr>
          <p:grpSpPr>
            <a:xfrm>
              <a:off x="3218248" y="4373744"/>
              <a:ext cx="880861" cy="100019"/>
              <a:chOff x="3218248" y="4733784"/>
              <a:chExt cx="880861" cy="100019"/>
            </a:xfrm>
          </p:grpSpPr>
          <p:sp>
            <p:nvSpPr>
              <p:cNvPr id="138" name="137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9" name="138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134" name="133 Grupo"/>
            <p:cNvGrpSpPr/>
            <p:nvPr/>
          </p:nvGrpSpPr>
          <p:grpSpPr>
            <a:xfrm>
              <a:off x="3231117" y="4603776"/>
              <a:ext cx="880861" cy="100019"/>
              <a:chOff x="3218248" y="4733784"/>
              <a:chExt cx="880861" cy="100019"/>
            </a:xfrm>
          </p:grpSpPr>
          <p:sp>
            <p:nvSpPr>
              <p:cNvPr id="136" name="135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37" name="136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135" name="134 Conector recto"/>
            <p:cNvCxnSpPr/>
            <p:nvPr/>
          </p:nvCxnSpPr>
          <p:spPr>
            <a:xfrm flipH="1" flipV="1">
              <a:off x="3317679" y="4656468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139 Grupo"/>
          <p:cNvGrpSpPr/>
          <p:nvPr/>
        </p:nvGrpSpPr>
        <p:grpSpPr>
          <a:xfrm>
            <a:off x="3078562" y="4705065"/>
            <a:ext cx="373174" cy="1074038"/>
            <a:chOff x="2979465" y="2347541"/>
            <a:chExt cx="373174" cy="1074038"/>
          </a:xfrm>
        </p:grpSpPr>
        <p:cxnSp>
          <p:nvCxnSpPr>
            <p:cNvPr id="141" name="140 Conector recto"/>
            <p:cNvCxnSpPr/>
            <p:nvPr/>
          </p:nvCxnSpPr>
          <p:spPr>
            <a:xfrm flipH="1" flipV="1">
              <a:off x="3327819" y="2461810"/>
              <a:ext cx="24820" cy="95976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141 Grupo"/>
            <p:cNvGrpSpPr/>
            <p:nvPr/>
          </p:nvGrpSpPr>
          <p:grpSpPr>
            <a:xfrm>
              <a:off x="2979465" y="2347541"/>
              <a:ext cx="348354" cy="268201"/>
              <a:chOff x="2979465" y="2347541"/>
              <a:chExt cx="348354" cy="268201"/>
            </a:xfrm>
          </p:grpSpPr>
          <p:cxnSp>
            <p:nvCxnSpPr>
              <p:cNvPr id="143" name="142 Conector recto"/>
              <p:cNvCxnSpPr/>
              <p:nvPr/>
            </p:nvCxnSpPr>
            <p:spPr>
              <a:xfrm flipV="1">
                <a:off x="2979465" y="2347541"/>
                <a:ext cx="0" cy="268201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143 Conector recto"/>
              <p:cNvCxnSpPr/>
              <p:nvPr/>
            </p:nvCxnSpPr>
            <p:spPr>
              <a:xfrm flipH="1" flipV="1">
                <a:off x="2979465" y="2484347"/>
                <a:ext cx="348354" cy="270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22 Grupo"/>
          <p:cNvGrpSpPr/>
          <p:nvPr/>
        </p:nvGrpSpPr>
        <p:grpSpPr>
          <a:xfrm>
            <a:off x="1896370" y="4699503"/>
            <a:ext cx="655658" cy="1120058"/>
            <a:chOff x="1480977" y="4714066"/>
            <a:chExt cx="655658" cy="1120058"/>
          </a:xfrm>
        </p:grpSpPr>
        <p:cxnSp>
          <p:nvCxnSpPr>
            <p:cNvPr id="129" name="128 Conector recto"/>
            <p:cNvCxnSpPr/>
            <p:nvPr/>
          </p:nvCxnSpPr>
          <p:spPr>
            <a:xfrm flipV="1">
              <a:off x="2136635" y="4714066"/>
              <a:ext cx="0" cy="268201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21 Grupo"/>
            <p:cNvGrpSpPr/>
            <p:nvPr/>
          </p:nvGrpSpPr>
          <p:grpSpPr>
            <a:xfrm>
              <a:off x="1480977" y="4848167"/>
              <a:ext cx="628287" cy="985957"/>
              <a:chOff x="1480977" y="4848167"/>
              <a:chExt cx="628287" cy="985957"/>
            </a:xfrm>
          </p:grpSpPr>
          <p:cxnSp>
            <p:nvCxnSpPr>
              <p:cNvPr id="146" name="145 Conector recto"/>
              <p:cNvCxnSpPr/>
              <p:nvPr/>
            </p:nvCxnSpPr>
            <p:spPr>
              <a:xfrm flipV="1">
                <a:off x="1502081" y="4848167"/>
                <a:ext cx="0" cy="985957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147 Conector recto"/>
              <p:cNvCxnSpPr/>
              <p:nvPr/>
            </p:nvCxnSpPr>
            <p:spPr>
              <a:xfrm>
                <a:off x="1480977" y="4856913"/>
                <a:ext cx="628287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4" name="153 Conector recto"/>
          <p:cNvCxnSpPr/>
          <p:nvPr/>
        </p:nvCxnSpPr>
        <p:spPr>
          <a:xfrm flipH="1">
            <a:off x="2745702" y="4916556"/>
            <a:ext cx="338270" cy="577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154 Grupo"/>
          <p:cNvGrpSpPr/>
          <p:nvPr/>
        </p:nvGrpSpPr>
        <p:grpSpPr>
          <a:xfrm rot="20948082">
            <a:off x="2692746" y="4921227"/>
            <a:ext cx="434926" cy="49166"/>
            <a:chOff x="3218248" y="4733784"/>
            <a:chExt cx="880861" cy="100019"/>
          </a:xfrm>
        </p:grpSpPr>
        <p:sp>
          <p:nvSpPr>
            <p:cNvPr id="160" name="159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1" name="160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56" name="155 Grupo"/>
          <p:cNvGrpSpPr/>
          <p:nvPr/>
        </p:nvGrpSpPr>
        <p:grpSpPr>
          <a:xfrm rot="20948082">
            <a:off x="2701359" y="4810686"/>
            <a:ext cx="434926" cy="49166"/>
            <a:chOff x="3218248" y="4733784"/>
            <a:chExt cx="880861" cy="100019"/>
          </a:xfrm>
        </p:grpSpPr>
        <p:sp>
          <p:nvSpPr>
            <p:cNvPr id="158" name="157 Elipse"/>
            <p:cNvSpPr>
              <a:spLocks noChangeAspect="1"/>
            </p:cNvSpPr>
            <p:nvPr/>
          </p:nvSpPr>
          <p:spPr>
            <a:xfrm>
              <a:off x="3218248" y="4733784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9" name="158 Elipse"/>
            <p:cNvSpPr>
              <a:spLocks noChangeAspect="1"/>
            </p:cNvSpPr>
            <p:nvPr/>
          </p:nvSpPr>
          <p:spPr>
            <a:xfrm>
              <a:off x="4015463" y="4750157"/>
              <a:ext cx="83646" cy="83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157" name="156 Conector recto"/>
          <p:cNvCxnSpPr/>
          <p:nvPr/>
        </p:nvCxnSpPr>
        <p:spPr>
          <a:xfrm rot="20948082" flipH="1" flipV="1">
            <a:off x="2744646" y="4834929"/>
            <a:ext cx="348354" cy="27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162 Conector recto"/>
          <p:cNvCxnSpPr/>
          <p:nvPr/>
        </p:nvCxnSpPr>
        <p:spPr>
          <a:xfrm rot="426476" flipV="1">
            <a:off x="2663323" y="4782872"/>
            <a:ext cx="0" cy="26820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163 Grupo"/>
          <p:cNvGrpSpPr/>
          <p:nvPr/>
        </p:nvGrpSpPr>
        <p:grpSpPr>
          <a:xfrm rot="404094">
            <a:off x="1947192" y="4867796"/>
            <a:ext cx="628287" cy="985957"/>
            <a:chOff x="1480977" y="4848167"/>
            <a:chExt cx="628287" cy="985957"/>
          </a:xfrm>
        </p:grpSpPr>
        <p:cxnSp>
          <p:nvCxnSpPr>
            <p:cNvPr id="165" name="164 Conector recto"/>
            <p:cNvCxnSpPr/>
            <p:nvPr/>
          </p:nvCxnSpPr>
          <p:spPr>
            <a:xfrm flipV="1">
              <a:off x="1502081" y="4848167"/>
              <a:ext cx="0" cy="98595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>
              <a:off x="1480977" y="4856913"/>
              <a:ext cx="628287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31 Grupo"/>
          <p:cNvGrpSpPr/>
          <p:nvPr/>
        </p:nvGrpSpPr>
        <p:grpSpPr>
          <a:xfrm rot="21377152">
            <a:off x="3190160" y="4689838"/>
            <a:ext cx="348354" cy="1095334"/>
            <a:chOff x="3186537" y="4704674"/>
            <a:chExt cx="348354" cy="1095334"/>
          </a:xfrm>
        </p:grpSpPr>
        <p:cxnSp>
          <p:nvCxnSpPr>
            <p:cNvPr id="168" name="167 Conector recto"/>
            <p:cNvCxnSpPr/>
            <p:nvPr/>
          </p:nvCxnSpPr>
          <p:spPr>
            <a:xfrm rot="474474" flipH="1" flipV="1">
              <a:off x="3469822" y="4840239"/>
              <a:ext cx="24820" cy="95976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168 Grupo"/>
            <p:cNvGrpSpPr/>
            <p:nvPr/>
          </p:nvGrpSpPr>
          <p:grpSpPr>
            <a:xfrm rot="474474">
              <a:off x="3186537" y="4704674"/>
              <a:ext cx="348354" cy="268201"/>
              <a:chOff x="2979465" y="2347541"/>
              <a:chExt cx="348354" cy="268201"/>
            </a:xfrm>
          </p:grpSpPr>
          <p:cxnSp>
            <p:nvCxnSpPr>
              <p:cNvPr id="170" name="169 Conector recto"/>
              <p:cNvCxnSpPr/>
              <p:nvPr/>
            </p:nvCxnSpPr>
            <p:spPr>
              <a:xfrm flipV="1">
                <a:off x="2979465" y="2347541"/>
                <a:ext cx="0" cy="268201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170 Conector recto"/>
              <p:cNvCxnSpPr/>
              <p:nvPr/>
            </p:nvCxnSpPr>
            <p:spPr>
              <a:xfrm flipH="1" flipV="1">
                <a:off x="2979465" y="2484347"/>
                <a:ext cx="348354" cy="270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2" name="171 Conector recto"/>
          <p:cNvCxnSpPr/>
          <p:nvPr/>
        </p:nvCxnSpPr>
        <p:spPr>
          <a:xfrm flipH="1">
            <a:off x="1762126" y="5823208"/>
            <a:ext cx="2119511" cy="44169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172 Grupo"/>
          <p:cNvGrpSpPr/>
          <p:nvPr/>
        </p:nvGrpSpPr>
        <p:grpSpPr>
          <a:xfrm rot="5400000">
            <a:off x="2169911" y="5668371"/>
            <a:ext cx="413993" cy="353841"/>
            <a:chOff x="5256070" y="4845536"/>
            <a:chExt cx="792094" cy="555496"/>
          </a:xfrm>
        </p:grpSpPr>
        <p:cxnSp>
          <p:nvCxnSpPr>
            <p:cNvPr id="174" name="173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174 Grupo"/>
            <p:cNvGrpSpPr/>
            <p:nvPr/>
          </p:nvGrpSpPr>
          <p:grpSpPr>
            <a:xfrm>
              <a:off x="5256070" y="4845536"/>
              <a:ext cx="792088" cy="411479"/>
              <a:chOff x="5256070" y="4845536"/>
              <a:chExt cx="792088" cy="411479"/>
            </a:xfrm>
          </p:grpSpPr>
          <p:sp>
            <p:nvSpPr>
              <p:cNvPr id="176" name="175 Triángulo isósceles"/>
              <p:cNvSpPr/>
              <p:nvPr/>
            </p:nvSpPr>
            <p:spPr>
              <a:xfrm>
                <a:off x="5256070" y="4896975"/>
                <a:ext cx="792088" cy="36004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7" name="176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48" name="47 CuadroTexto"/>
          <p:cNvSpPr txBox="1"/>
          <p:nvPr/>
        </p:nvSpPr>
        <p:spPr>
          <a:xfrm>
            <a:off x="3662632" y="441076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VINCULACION APARENTE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89 Rectángulo"/>
              <p:cNvSpPr/>
              <p:nvPr/>
            </p:nvSpPr>
            <p:spPr>
              <a:xfrm>
                <a:off x="5303371" y="4590148"/>
                <a:ext cx="3722434" cy="2355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2336" lvl="1" indent="0">
                  <a:buNone/>
                </a:pPr>
                <a:r>
                  <a:rPr lang="es-AR" b="1" u="sng" dirty="0" smtClean="0">
                    <a:sym typeface="Symbol"/>
                  </a:rPr>
                  <a:t>Ecuación Relativa:</a:t>
                </a:r>
              </a:p>
              <a:p>
                <a:pPr marL="402336" lvl="1" indent="0">
                  <a:buNone/>
                </a:pPr>
                <a:endParaRPr lang="es-AR" sz="11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dirty="0" smtClean="0">
                    <a:sym typeface="Symbol"/>
                  </a:rPr>
                  <a:t>Traslación = Rotación en Torno a un Polo impropio</a:t>
                </a:r>
              </a:p>
              <a:p>
                <a:pPr marL="402336" lvl="1" indent="0">
                  <a:buNone/>
                </a:pPr>
                <a:endParaRPr lang="es-AR" sz="10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dirty="0"/>
                  <a:t>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i="1">
                            <a:latin typeface="Cambria Math"/>
                          </a:rPr>
                          <m:t>𝐹𝑦𝑖𝑧𝑞</m:t>
                        </m:r>
                      </m:e>
                      <m:sub/>
                      <m:sup>
                        <m:r>
                          <a:rPr lang="es-AR" i="1">
                            <a:latin typeface="Cambria Math"/>
                          </a:rPr>
                          <m:t>𝐴</m:t>
                        </m:r>
                        <m:r>
                          <a:rPr lang="es-AR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dirty="0"/>
                  <a:t>=0   (</a:t>
                </a:r>
                <a:r>
                  <a:rPr lang="es-AR" dirty="0">
                    <a:sym typeface="Symbol"/>
                  </a:rPr>
                  <a:t>Bielas</a:t>
                </a:r>
                <a:r>
                  <a:rPr lang="es-AR" dirty="0" smtClean="0">
                    <a:sym typeface="Symbol"/>
                  </a:rPr>
                  <a:t>)</a:t>
                </a:r>
              </a:p>
              <a:p>
                <a:pPr marL="402336" lvl="1" indent="0">
                  <a:buNone/>
                </a:pPr>
                <a:r>
                  <a:rPr lang="es-AR" dirty="0"/>
                  <a:t>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i="1">
                            <a:latin typeface="Cambria Math"/>
                          </a:rPr>
                          <m:t>𝐹𝑦𝑑𝑒𝑟</m:t>
                        </m:r>
                      </m:e>
                      <m:sub/>
                      <m:sup>
                        <m:r>
                          <a:rPr lang="es-AR" i="1">
                            <a:latin typeface="Cambria Math"/>
                          </a:rPr>
                          <m:t>𝐴</m:t>
                        </m:r>
                        <m:r>
                          <a:rPr lang="es-AR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dirty="0"/>
                  <a:t>=0   (</a:t>
                </a:r>
                <a:r>
                  <a:rPr lang="es-AR" dirty="0">
                    <a:sym typeface="Symbol"/>
                  </a:rPr>
                  <a:t>Bielas)</a:t>
                </a:r>
                <a:endParaRPr lang="es-AR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dirty="0">
                  <a:sym typeface="Symbol"/>
                </a:endParaRPr>
              </a:p>
              <a:p>
                <a:pPr marL="402336" lvl="1" indent="0">
                  <a:buNone/>
                </a:pPr>
                <a:endParaRPr lang="es-AR" dirty="0">
                  <a:sym typeface="Symbol"/>
                </a:endParaRPr>
              </a:p>
            </p:txBody>
          </p:sp>
        </mc:Choice>
        <mc:Fallback xmlns="">
          <p:sp>
            <p:nvSpPr>
              <p:cNvPr id="90" name="8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371" y="4590148"/>
                <a:ext cx="3722434" cy="2355901"/>
              </a:xfrm>
              <a:prstGeom prst="rect">
                <a:avLst/>
              </a:prstGeom>
              <a:blipFill rotWithShape="1">
                <a:blip r:embed="rId2"/>
                <a:stretch>
                  <a:fillRect t="-1295" r="-65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7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685 L -5.55556E-7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9" grpId="0"/>
      <p:bldP spid="50" grpId="0"/>
      <p:bldP spid="61" grpId="0"/>
      <p:bldP spid="62" grpId="0"/>
      <p:bldP spid="91" grpId="0"/>
      <p:bldP spid="92" grpId="0"/>
      <p:bldP spid="93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9700" y="1628800"/>
            <a:ext cx="7498080" cy="54104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s-AR" b="1" dirty="0" smtClean="0"/>
              <a:t>CALCULO DE LAS REACCIONES DE VINCULO</a:t>
            </a:r>
            <a:endParaRPr lang="es-AR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47664" y="1988840"/>
            <a:ext cx="7498080" cy="541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s-AR" b="1" dirty="0" smtClean="0"/>
              <a:t>4GL </a:t>
            </a:r>
            <a:r>
              <a:rPr lang="es-AR" b="1" dirty="0" smtClean="0">
                <a:sym typeface="Symbol"/>
              </a:rPr>
              <a:t> 4 CV </a:t>
            </a:r>
            <a:r>
              <a:rPr lang="es-AR" b="1" dirty="0">
                <a:sym typeface="Symbol"/>
              </a:rPr>
              <a:t> </a:t>
            </a:r>
            <a:r>
              <a:rPr lang="es-AR" b="1" dirty="0" smtClean="0">
                <a:sym typeface="Symbol"/>
              </a:rPr>
              <a:t>4 INCOGNITAS:</a:t>
            </a:r>
          </a:p>
          <a:p>
            <a:pPr marL="82296" indent="0">
              <a:buFont typeface="Wingdings 2"/>
              <a:buNone/>
            </a:pP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591203"/>
                  </p:ext>
                </p:extLst>
              </p:nvPr>
            </p:nvGraphicFramePr>
            <p:xfrm>
              <a:off x="1547664" y="2780928"/>
              <a:ext cx="6336705" cy="3415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4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6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6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6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9736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(Toda la estructura)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  (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Bielas)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r>
                                <a:rPr lang="es-AR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591203"/>
                  </p:ext>
                </p:extLst>
              </p:nvPr>
            </p:nvGraphicFramePr>
            <p:xfrm>
              <a:off x="1547664" y="2780928"/>
              <a:ext cx="6336705" cy="3364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431"/>
                    <a:gridCol w="1646728"/>
                    <a:gridCol w="1446773"/>
                    <a:gridCol w="1446773"/>
                  </a:tblGrid>
                  <a:tr h="33528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785" t="-195082" r="-134" b="-6163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8608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785" t="-285714" r="-134" b="-4968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398361" r="-10042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398361" r="-422" b="-413115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498361" r="-175926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384211" r="-175926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384211" r="-100422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384211" r="-422" b="-101053"/>
                          </a:stretch>
                        </a:blipFill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484211" r="-17592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484211" r="-100422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484211" r="-422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6 Marcador de contenido"/>
          <p:cNvSpPr txBox="1">
            <a:spLocks/>
          </p:cNvSpPr>
          <p:nvPr/>
        </p:nvSpPr>
        <p:spPr>
          <a:xfrm>
            <a:off x="1403648" y="1196752"/>
            <a:ext cx="496855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smtClean="0"/>
              <a:t>CADENAS CINEMATICAS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9917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52 Grupo"/>
          <p:cNvGrpSpPr>
            <a:grpSpLocks noChangeAspect="1"/>
          </p:cNvGrpSpPr>
          <p:nvPr/>
        </p:nvGrpSpPr>
        <p:grpSpPr>
          <a:xfrm>
            <a:off x="2188997" y="2290605"/>
            <a:ext cx="906110" cy="282516"/>
            <a:chOff x="2964517" y="4221088"/>
            <a:chExt cx="1879295" cy="585946"/>
          </a:xfrm>
        </p:grpSpPr>
        <p:grpSp>
          <p:nvGrpSpPr>
            <p:cNvPr id="54" name="53 Grupo"/>
            <p:cNvGrpSpPr/>
            <p:nvPr/>
          </p:nvGrpSpPr>
          <p:grpSpPr>
            <a:xfrm>
              <a:off x="3218248" y="4373744"/>
              <a:ext cx="880861" cy="100019"/>
              <a:chOff x="3218248" y="4733784"/>
              <a:chExt cx="880861" cy="100019"/>
            </a:xfrm>
          </p:grpSpPr>
          <p:sp>
            <p:nvSpPr>
              <p:cNvPr id="79" name="78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0" name="79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55" name="54 Grupo"/>
            <p:cNvGrpSpPr/>
            <p:nvPr/>
          </p:nvGrpSpPr>
          <p:grpSpPr>
            <a:xfrm>
              <a:off x="2964517" y="4221088"/>
              <a:ext cx="1879295" cy="585946"/>
              <a:chOff x="2964517" y="4221088"/>
              <a:chExt cx="1879295" cy="585946"/>
            </a:xfrm>
          </p:grpSpPr>
          <p:cxnSp>
            <p:nvCxnSpPr>
              <p:cNvPr id="56" name="55 Conector recto"/>
              <p:cNvCxnSpPr/>
              <p:nvPr/>
            </p:nvCxnSpPr>
            <p:spPr>
              <a:xfrm flipV="1">
                <a:off x="3203848" y="4221088"/>
                <a:ext cx="0" cy="5456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 flipH="1" flipV="1">
                <a:off x="3307002" y="4426436"/>
                <a:ext cx="705526" cy="55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63 Conector recto"/>
              <p:cNvCxnSpPr/>
              <p:nvPr/>
            </p:nvCxnSpPr>
            <p:spPr>
              <a:xfrm flipH="1" flipV="1">
                <a:off x="2964517" y="4521519"/>
                <a:ext cx="224777" cy="1821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65 Grupo"/>
              <p:cNvGrpSpPr/>
              <p:nvPr/>
            </p:nvGrpSpPr>
            <p:grpSpPr>
              <a:xfrm>
                <a:off x="3231117" y="4603776"/>
                <a:ext cx="880861" cy="100019"/>
                <a:chOff x="3218248" y="4733784"/>
                <a:chExt cx="880861" cy="100019"/>
              </a:xfrm>
            </p:grpSpPr>
            <p:sp>
              <p:nvSpPr>
                <p:cNvPr id="70" name="69 Elipse"/>
                <p:cNvSpPr>
                  <a:spLocks noChangeAspect="1"/>
                </p:cNvSpPr>
                <p:nvPr/>
              </p:nvSpPr>
              <p:spPr>
                <a:xfrm>
                  <a:off x="3218248" y="4733784"/>
                  <a:ext cx="83646" cy="8364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78" name="77 Elipse"/>
                <p:cNvSpPr>
                  <a:spLocks noChangeAspect="1"/>
                </p:cNvSpPr>
                <p:nvPr/>
              </p:nvSpPr>
              <p:spPr>
                <a:xfrm>
                  <a:off x="4015463" y="4750157"/>
                  <a:ext cx="83646" cy="8364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67" name="66 Conector recto"/>
              <p:cNvCxnSpPr/>
              <p:nvPr/>
            </p:nvCxnSpPr>
            <p:spPr>
              <a:xfrm flipH="1" flipV="1">
                <a:off x="3317679" y="4656468"/>
                <a:ext cx="705526" cy="55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67 Conector recto"/>
              <p:cNvCxnSpPr/>
              <p:nvPr/>
            </p:nvCxnSpPr>
            <p:spPr>
              <a:xfrm flipV="1">
                <a:off x="4138286" y="4261430"/>
                <a:ext cx="0" cy="5456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68 Conector recto"/>
              <p:cNvCxnSpPr/>
              <p:nvPr/>
            </p:nvCxnSpPr>
            <p:spPr>
              <a:xfrm flipH="1" flipV="1">
                <a:off x="4138286" y="4539736"/>
                <a:ext cx="705526" cy="55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90 CuadroTexto"/>
          <p:cNvSpPr txBox="1"/>
          <p:nvPr/>
        </p:nvSpPr>
        <p:spPr>
          <a:xfrm>
            <a:off x="1490309" y="2520924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endParaRPr lang="es-AR" sz="1200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4712993" y="2431863"/>
            <a:ext cx="3929628" cy="79898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Hallar las fuerzas internas en A</a:t>
            </a:r>
            <a:r>
              <a:rPr lang="es-AR" sz="1200" dirty="0" smtClean="0"/>
              <a:t>12</a:t>
            </a:r>
            <a:r>
              <a:rPr lang="es-AR" sz="1800" dirty="0" smtClean="0"/>
              <a:t> (la unión de las dos chapas)</a:t>
            </a:r>
            <a:endParaRPr lang="es-AR" sz="2000" dirty="0" smtClean="0">
              <a:sym typeface="Symbol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71265" y="2155895"/>
            <a:ext cx="1617501" cy="18466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6984776" cy="504056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 –VINCULO INTERNO</a:t>
            </a:r>
            <a:endParaRPr lang="es-AR" sz="24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43" name="42 Conector recto"/>
          <p:cNvCxnSpPr/>
          <p:nvPr/>
        </p:nvCxnSpPr>
        <p:spPr>
          <a:xfrm flipH="1" flipV="1">
            <a:off x="2178173" y="2421726"/>
            <a:ext cx="3112" cy="1092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>
            <a:off x="2804056" y="2440624"/>
            <a:ext cx="1551920" cy="97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1527712" y="2115520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2215801" y="2960397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2937514" y="248485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121" name="2 Marcador de contenido"/>
          <p:cNvSpPr txBox="1">
            <a:spLocks/>
          </p:cNvSpPr>
          <p:nvPr/>
        </p:nvSpPr>
        <p:spPr>
          <a:xfrm>
            <a:off x="1889979" y="4221088"/>
            <a:ext cx="5706357" cy="11927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arenR"/>
            </a:pPr>
            <a:r>
              <a:rPr lang="es-AR" sz="1800" dirty="0" smtClean="0">
                <a:latin typeface="+mj-lt"/>
              </a:rPr>
              <a:t>Poner en evidencia las RVI en cada chapa.  </a:t>
            </a:r>
          </a:p>
          <a:p>
            <a:pPr marL="402336" lvl="1" indent="0">
              <a:buNone/>
            </a:pPr>
            <a:r>
              <a:rPr lang="es-AR" sz="1800" dirty="0">
                <a:latin typeface="+mj-lt"/>
              </a:rPr>
              <a:t>	</a:t>
            </a:r>
            <a:r>
              <a:rPr lang="es-AR" sz="1800" dirty="0" smtClean="0">
                <a:latin typeface="+mj-lt"/>
              </a:rPr>
              <a:t>Articulación </a:t>
            </a:r>
            <a:r>
              <a:rPr lang="es-AR" sz="1800" dirty="0" smtClean="0">
                <a:latin typeface="+mj-lt"/>
                <a:sym typeface="Symbol"/>
              </a:rPr>
              <a:t> M =0</a:t>
            </a:r>
            <a:endParaRPr lang="es-AR" sz="1800" dirty="0" smtClean="0">
              <a:latin typeface="+mj-lt"/>
            </a:endParaRPr>
          </a:p>
          <a:p>
            <a:pPr marL="402336" lvl="1" indent="0">
              <a:buNone/>
            </a:pPr>
            <a:endParaRPr lang="es-AR" sz="1400" i="1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i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1574610" y="2849979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4412845" y="2063614"/>
            <a:ext cx="3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sz="1200" dirty="0"/>
          </a:p>
        </p:txBody>
      </p:sp>
      <p:cxnSp>
        <p:nvCxnSpPr>
          <p:cNvPr id="62" name="61 Conector recto de flecha"/>
          <p:cNvCxnSpPr/>
          <p:nvPr/>
        </p:nvCxnSpPr>
        <p:spPr>
          <a:xfrm flipV="1">
            <a:off x="2194798" y="3573016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4337372" y="2499075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2256832" y="371703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y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1549638" y="3573016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x</a:t>
            </a:r>
            <a:endParaRPr lang="es-AR" dirty="0">
              <a:solidFill>
                <a:schemeClr val="accent1"/>
              </a:solidFill>
            </a:endParaRPr>
          </a:p>
        </p:txBody>
      </p:sp>
      <p:cxnSp>
        <p:nvCxnSpPr>
          <p:cNvPr id="73" name="72 Conector recto de flecha"/>
          <p:cNvCxnSpPr/>
          <p:nvPr/>
        </p:nvCxnSpPr>
        <p:spPr>
          <a:xfrm flipH="1">
            <a:off x="1569427" y="3573016"/>
            <a:ext cx="57342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Flecha circular"/>
          <p:cNvSpPr/>
          <p:nvPr/>
        </p:nvSpPr>
        <p:spPr>
          <a:xfrm rot="10800000" flipH="1">
            <a:off x="1830302" y="3048465"/>
            <a:ext cx="717391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2539847" y="324166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M</a:t>
            </a:r>
            <a:r>
              <a:rPr lang="es-AR" sz="1200" dirty="0" smtClean="0">
                <a:solidFill>
                  <a:schemeClr val="accent1"/>
                </a:solidFill>
              </a:rPr>
              <a:t>A</a:t>
            </a:r>
            <a:endParaRPr lang="es-AR" dirty="0">
              <a:solidFill>
                <a:schemeClr val="accent1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181285" y="1646656"/>
            <a:ext cx="2183838" cy="1276346"/>
            <a:chOff x="3300208" y="3066072"/>
            <a:chExt cx="2183838" cy="1276346"/>
          </a:xfrm>
        </p:grpSpPr>
        <p:grpSp>
          <p:nvGrpSpPr>
            <p:cNvPr id="12" name="11 Grupo"/>
            <p:cNvGrpSpPr/>
            <p:nvPr/>
          </p:nvGrpSpPr>
          <p:grpSpPr>
            <a:xfrm>
              <a:off x="3300208" y="3759976"/>
              <a:ext cx="2183838" cy="164669"/>
              <a:chOff x="3300208" y="3759976"/>
              <a:chExt cx="2183838" cy="164669"/>
            </a:xfrm>
          </p:grpSpPr>
          <p:sp>
            <p:nvSpPr>
              <p:cNvPr id="46" name="45 Elipse"/>
              <p:cNvSpPr/>
              <p:nvPr/>
            </p:nvSpPr>
            <p:spPr>
              <a:xfrm>
                <a:off x="5418386" y="3841142"/>
                <a:ext cx="65660" cy="654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49" name="48 Conector recto de flecha"/>
              <p:cNvCxnSpPr/>
              <p:nvPr/>
            </p:nvCxnSpPr>
            <p:spPr>
              <a:xfrm>
                <a:off x="3300208" y="3916773"/>
                <a:ext cx="264222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Conector recto de flecha"/>
              <p:cNvCxnSpPr/>
              <p:nvPr/>
            </p:nvCxnSpPr>
            <p:spPr>
              <a:xfrm>
                <a:off x="3329717" y="3759976"/>
                <a:ext cx="241409" cy="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 de flecha"/>
              <p:cNvCxnSpPr/>
              <p:nvPr/>
            </p:nvCxnSpPr>
            <p:spPr>
              <a:xfrm flipH="1">
                <a:off x="3645851" y="3924645"/>
                <a:ext cx="226217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 de flecha"/>
              <p:cNvCxnSpPr/>
              <p:nvPr/>
            </p:nvCxnSpPr>
            <p:spPr>
              <a:xfrm flipH="1">
                <a:off x="3637366" y="3785624"/>
                <a:ext cx="243185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58 CuadroTexto"/>
            <p:cNvSpPr txBox="1"/>
            <p:nvPr/>
          </p:nvSpPr>
          <p:spPr>
            <a:xfrm>
              <a:off x="3362108" y="3066072"/>
              <a:ext cx="663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FF0000"/>
                  </a:solidFill>
                </a:rPr>
                <a:t>N</a:t>
              </a:r>
              <a:r>
                <a:rPr lang="es-AR" sz="1200" dirty="0" smtClean="0">
                  <a:solidFill>
                    <a:srgbClr val="FF0000"/>
                  </a:solidFill>
                </a:rPr>
                <a:t>1</a:t>
              </a:r>
              <a:endParaRPr lang="es-AR" sz="1200" dirty="0">
                <a:solidFill>
                  <a:srgbClr val="FF0000"/>
                </a:solidFill>
              </a:endParaRP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3416297" y="3973086"/>
              <a:ext cx="663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FF0000"/>
                  </a:solidFill>
                </a:rPr>
                <a:t>N</a:t>
              </a:r>
              <a:r>
                <a:rPr lang="es-AR" sz="1200" dirty="0" smtClean="0">
                  <a:solidFill>
                    <a:srgbClr val="FF0000"/>
                  </a:solidFill>
                </a:rPr>
                <a:t>2</a:t>
              </a:r>
              <a:endParaRPr lang="es-AR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4323634" y="2602249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R</a:t>
            </a:r>
            <a:r>
              <a:rPr lang="es-AR" sz="1200" dirty="0" smtClean="0">
                <a:solidFill>
                  <a:schemeClr val="accent1"/>
                </a:solidFill>
              </a:rPr>
              <a:t>B</a:t>
            </a:r>
            <a:endParaRPr lang="es-AR" sz="1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2 Marcador de contenido"/>
              <p:cNvSpPr txBox="1">
                <a:spLocks/>
              </p:cNvSpPr>
              <p:nvPr/>
            </p:nvSpPr>
            <p:spPr>
              <a:xfrm>
                <a:off x="2040345" y="5155644"/>
                <a:ext cx="6276071" cy="151027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745236" lvl="1" indent="-342900">
                  <a:buFont typeface="+mj-lt"/>
                  <a:buAutoNum type="arabicParenR" startAt="2"/>
                </a:pPr>
                <a:r>
                  <a:rPr lang="es-AR" sz="1800" dirty="0" smtClean="0">
                    <a:latin typeface="+mj-lt"/>
                  </a:rPr>
                  <a:t>Plantear las ecuaciones de equilibrio en una chapa. </a:t>
                </a:r>
              </a:p>
              <a:p>
                <a:pPr marL="402336" lvl="1" indent="0">
                  <a:buNone/>
                </a:pPr>
                <a:r>
                  <a:rPr lang="es-AR" sz="1800" dirty="0">
                    <a:latin typeface="+mj-lt"/>
                  </a:rPr>
                  <a:t> </a:t>
                </a:r>
                <a:r>
                  <a:rPr lang="es-AR" sz="1800" dirty="0" smtClean="0">
                    <a:latin typeface="+mj-lt"/>
                  </a:rPr>
                  <a:t>    En este caso:</a:t>
                </a:r>
              </a:p>
              <a:p>
                <a:pPr marL="402336" lvl="1" indent="0">
                  <a:buNone/>
                </a:pPr>
                <a:r>
                  <a:rPr lang="es-AR" sz="1400" dirty="0" smtClean="0">
                    <a:sym typeface="Symbol"/>
                  </a:rPr>
                  <a:t>        	∑ </a:t>
                </a:r>
                <a:r>
                  <a:rPr lang="es-AR" sz="1400" dirty="0" err="1" smtClean="0">
                    <a:sym typeface="Symbol"/>
                  </a:rPr>
                  <a:t>Fxder</a:t>
                </a:r>
                <a:r>
                  <a:rPr lang="es-AR" sz="1400" dirty="0" smtClean="0">
                    <a:sym typeface="Symbol"/>
                  </a:rPr>
                  <a:t>=0       N1+N2=0</a:t>
                </a:r>
              </a:p>
              <a:p>
                <a:pPr marL="402336" lvl="1" indent="0">
                  <a:buNone/>
                </a:pPr>
                <a:r>
                  <a:rPr lang="es-AR" sz="1400" dirty="0" smtClean="0">
                    <a:sym typeface="Symbol"/>
                  </a:rPr>
                  <a:t>	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4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1400" b="0" i="1" dirty="0" smtClean="0">
                            <a:latin typeface="Cambria Math"/>
                            <a:sym typeface="Symbol"/>
                          </a:rPr>
                          <m:t>𝑀𝑑𝑒𝑟</m:t>
                        </m:r>
                      </m:e>
                      <m:sup>
                        <m:r>
                          <a:rPr lang="es-AR" sz="1400" b="0" i="1" dirty="0" smtClean="0">
                            <a:latin typeface="Cambria Math"/>
                            <a:sym typeface="Symbol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s-AR" sz="1400" dirty="0" smtClean="0">
                    <a:sym typeface="Symbol"/>
                  </a:rPr>
                  <a:t>=0       -N1d-RB.L + q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4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1400" b="0" i="1" dirty="0" smtClean="0">
                            <a:latin typeface="Cambria Math"/>
                            <a:sym typeface="Symbol"/>
                          </a:rPr>
                          <m:t>𝐿</m:t>
                        </m:r>
                      </m:e>
                      <m:sup>
                        <m:r>
                          <a:rPr lang="es-AR" sz="1400" b="0" i="1" dirty="0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1400" dirty="0" smtClean="0">
                    <a:sym typeface="Symbol"/>
                  </a:rPr>
                  <a:t>/2=0</a:t>
                </a: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</mc:Choice>
        <mc:Fallback xmlns="">
          <p:sp>
            <p:nvSpPr>
              <p:cNvPr id="77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45" y="5155644"/>
                <a:ext cx="6276071" cy="1510276"/>
              </a:xfrm>
              <a:prstGeom prst="rect">
                <a:avLst/>
              </a:prstGeom>
              <a:blipFill rotWithShape="1">
                <a:blip r:embed="rId2"/>
                <a:stretch>
                  <a:fillRect t="-202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27 Grupo"/>
          <p:cNvGrpSpPr/>
          <p:nvPr/>
        </p:nvGrpSpPr>
        <p:grpSpPr>
          <a:xfrm>
            <a:off x="6948264" y="5384249"/>
            <a:ext cx="1173988" cy="837408"/>
            <a:chOff x="6948264" y="5384249"/>
            <a:chExt cx="1173988" cy="837408"/>
          </a:xfrm>
        </p:grpSpPr>
        <p:grpSp>
          <p:nvGrpSpPr>
            <p:cNvPr id="26" name="25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23" name="22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80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81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26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5062462" y="3322214"/>
            <a:ext cx="2360044" cy="685228"/>
            <a:chOff x="3617024" y="3370146"/>
            <a:chExt cx="2360044" cy="685228"/>
          </a:xfrm>
        </p:grpSpPr>
        <p:sp>
          <p:nvSpPr>
            <p:cNvPr id="115" name="114 CuadroTexto"/>
            <p:cNvSpPr txBox="1"/>
            <p:nvPr/>
          </p:nvSpPr>
          <p:spPr>
            <a:xfrm>
              <a:off x="4489811" y="3487141"/>
              <a:ext cx="495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d</a:t>
              </a:r>
              <a:endParaRPr lang="es-AR" sz="1200" dirty="0"/>
            </a:p>
          </p:txBody>
        </p:sp>
        <p:cxnSp>
          <p:nvCxnSpPr>
            <p:cNvPr id="112" name="111 Conector recto"/>
            <p:cNvCxnSpPr/>
            <p:nvPr/>
          </p:nvCxnSpPr>
          <p:spPr>
            <a:xfrm flipH="1" flipV="1">
              <a:off x="4450935" y="3805526"/>
              <a:ext cx="705526" cy="5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35 Grupo"/>
            <p:cNvGrpSpPr/>
            <p:nvPr/>
          </p:nvGrpSpPr>
          <p:grpSpPr>
            <a:xfrm>
              <a:off x="3617024" y="3370146"/>
              <a:ext cx="2360044" cy="685228"/>
              <a:chOff x="3617024" y="3370146"/>
              <a:chExt cx="2360044" cy="685228"/>
            </a:xfrm>
          </p:grpSpPr>
          <p:cxnSp>
            <p:nvCxnSpPr>
              <p:cNvPr id="30" name="29 Conector recto"/>
              <p:cNvCxnSpPr/>
              <p:nvPr/>
            </p:nvCxnSpPr>
            <p:spPr>
              <a:xfrm>
                <a:off x="4818819" y="3573016"/>
                <a:ext cx="0" cy="2216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34 Grupo"/>
              <p:cNvGrpSpPr/>
              <p:nvPr/>
            </p:nvGrpSpPr>
            <p:grpSpPr>
              <a:xfrm>
                <a:off x="3617024" y="3370146"/>
                <a:ext cx="2360044" cy="685228"/>
                <a:chOff x="3617024" y="3370146"/>
                <a:chExt cx="2360044" cy="685228"/>
              </a:xfrm>
            </p:grpSpPr>
            <p:cxnSp>
              <p:nvCxnSpPr>
                <p:cNvPr id="101" name="100 Conector recto"/>
                <p:cNvCxnSpPr/>
                <p:nvPr/>
              </p:nvCxnSpPr>
              <p:spPr>
                <a:xfrm flipV="1">
                  <a:off x="4337104" y="3370146"/>
                  <a:ext cx="0" cy="545604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101 Conector recto"/>
                <p:cNvCxnSpPr/>
                <p:nvPr/>
              </p:nvCxnSpPr>
              <p:spPr>
                <a:xfrm flipH="1" flipV="1">
                  <a:off x="4440258" y="3575494"/>
                  <a:ext cx="705526" cy="55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3" name="102 Grupo"/>
                <p:cNvGrpSpPr/>
                <p:nvPr/>
              </p:nvGrpSpPr>
              <p:grpSpPr>
                <a:xfrm>
                  <a:off x="4351504" y="3522802"/>
                  <a:ext cx="880861" cy="100019"/>
                  <a:chOff x="3218248" y="4733784"/>
                  <a:chExt cx="880861" cy="100019"/>
                </a:xfrm>
              </p:grpSpPr>
              <p:sp>
                <p:nvSpPr>
                  <p:cNvPr id="104" name="103 Elipse"/>
                  <p:cNvSpPr>
                    <a:spLocks noChangeAspect="1"/>
                  </p:cNvSpPr>
                  <p:nvPr/>
                </p:nvSpPr>
                <p:spPr>
                  <a:xfrm>
                    <a:off x="3218248" y="4733784"/>
                    <a:ext cx="83646" cy="8364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05" name="104 Elipse"/>
                  <p:cNvSpPr>
                    <a:spLocks noChangeAspect="1"/>
                  </p:cNvSpPr>
                  <p:nvPr/>
                </p:nvSpPr>
                <p:spPr>
                  <a:xfrm>
                    <a:off x="4015463" y="4750157"/>
                    <a:ext cx="83646" cy="8364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cxnSp>
              <p:nvCxnSpPr>
                <p:cNvPr id="107" name="106 Conector recto"/>
                <p:cNvCxnSpPr/>
                <p:nvPr/>
              </p:nvCxnSpPr>
              <p:spPr>
                <a:xfrm flipH="1" flipV="1">
                  <a:off x="3617024" y="3683290"/>
                  <a:ext cx="705526" cy="5504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108 Grupo"/>
                <p:cNvGrpSpPr/>
                <p:nvPr/>
              </p:nvGrpSpPr>
              <p:grpSpPr>
                <a:xfrm>
                  <a:off x="4364373" y="3752834"/>
                  <a:ext cx="880861" cy="100019"/>
                  <a:chOff x="3218248" y="4733784"/>
                  <a:chExt cx="880861" cy="100019"/>
                </a:xfrm>
              </p:grpSpPr>
              <p:sp>
                <p:nvSpPr>
                  <p:cNvPr id="110" name="109 Elipse"/>
                  <p:cNvSpPr>
                    <a:spLocks noChangeAspect="1"/>
                  </p:cNvSpPr>
                  <p:nvPr/>
                </p:nvSpPr>
                <p:spPr>
                  <a:xfrm>
                    <a:off x="3218248" y="4733784"/>
                    <a:ext cx="83646" cy="8364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11" name="110 Elipse"/>
                  <p:cNvSpPr>
                    <a:spLocks noChangeAspect="1"/>
                  </p:cNvSpPr>
                  <p:nvPr/>
                </p:nvSpPr>
                <p:spPr>
                  <a:xfrm>
                    <a:off x="4015463" y="4750157"/>
                    <a:ext cx="83646" cy="83646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cxnSp>
              <p:nvCxnSpPr>
                <p:cNvPr id="113" name="112 Conector recto"/>
                <p:cNvCxnSpPr/>
                <p:nvPr/>
              </p:nvCxnSpPr>
              <p:spPr>
                <a:xfrm flipV="1">
                  <a:off x="5271542" y="3410488"/>
                  <a:ext cx="0" cy="545604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113 Conector recto"/>
                <p:cNvCxnSpPr/>
                <p:nvPr/>
              </p:nvCxnSpPr>
              <p:spPr>
                <a:xfrm flipH="1" flipV="1">
                  <a:off x="5271542" y="3688794"/>
                  <a:ext cx="705526" cy="5504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115 CuadroTexto"/>
                <p:cNvSpPr txBox="1"/>
                <p:nvPr/>
              </p:nvSpPr>
              <p:spPr>
                <a:xfrm>
                  <a:off x="5271542" y="3686042"/>
                  <a:ext cx="4951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dirty="0" smtClean="0"/>
                    <a:t>C</a:t>
                  </a:r>
                  <a:endParaRPr lang="es-AR" sz="1200" dirty="0"/>
                </a:p>
              </p:txBody>
            </p:sp>
          </p:grpSp>
        </p:grpSp>
      </p:grpSp>
      <p:sp>
        <p:nvSpPr>
          <p:cNvPr id="117" name="116 CuadroTexto"/>
          <p:cNvSpPr txBox="1"/>
          <p:nvPr/>
        </p:nvSpPr>
        <p:spPr>
          <a:xfrm>
            <a:off x="2984061" y="344169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sz="1200" dirty="0"/>
          </a:p>
        </p:txBody>
      </p:sp>
      <p:cxnSp>
        <p:nvCxnSpPr>
          <p:cNvPr id="34" name="33 Conector recto"/>
          <p:cNvCxnSpPr>
            <a:stCxn id="72" idx="3"/>
          </p:cNvCxnSpPr>
          <p:nvPr/>
        </p:nvCxnSpPr>
        <p:spPr>
          <a:xfrm flipV="1">
            <a:off x="2230320" y="3752834"/>
            <a:ext cx="2069143" cy="4848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1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1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dirty="0" smtClean="0"/>
              <a:t>LINEALIDAD MECANICA</a:t>
            </a:r>
          </a:p>
          <a:p>
            <a:pPr marL="356616" lvl="1" indent="0">
              <a:buNone/>
            </a:pPr>
            <a:r>
              <a:rPr lang="es-AR" dirty="0" smtClean="0"/>
              <a:t>	Relación Lineal entre Carga aplicada y 	Desplazamientos.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ESTATICA</a:t>
            </a:r>
          </a:p>
          <a:p>
            <a:pPr marL="356616" lvl="1" indent="0">
              <a:buNone/>
            </a:pPr>
            <a:r>
              <a:rPr lang="es-AR" dirty="0" smtClean="0"/>
              <a:t>	Las cargas están aplicadas en su posición original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GEOMETRICA</a:t>
            </a:r>
          </a:p>
          <a:p>
            <a:pPr marL="82296" indent="0">
              <a:buNone/>
            </a:pPr>
            <a:r>
              <a:rPr lang="es-AR" dirty="0" smtClean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 smtClean="0"/>
              <a:t>tg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err="1" smtClean="0"/>
              <a:t>sen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6453336"/>
            <a:ext cx="2895600" cy="328464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6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9700" y="1628800"/>
            <a:ext cx="7498080" cy="54104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s-AR" b="1" dirty="0" smtClean="0"/>
              <a:t>CALCULO DE LAS REACCIONES DE VINCULO</a:t>
            </a:r>
            <a:endParaRPr lang="es-AR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47664" y="1988840"/>
            <a:ext cx="7498080" cy="541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s-AR" b="1" dirty="0" smtClean="0"/>
              <a:t>4GL </a:t>
            </a:r>
            <a:r>
              <a:rPr lang="es-AR" b="1" dirty="0" smtClean="0">
                <a:sym typeface="Symbol"/>
              </a:rPr>
              <a:t> 4 CV </a:t>
            </a:r>
            <a:r>
              <a:rPr lang="es-AR" b="1" dirty="0">
                <a:sym typeface="Symbol"/>
              </a:rPr>
              <a:t> </a:t>
            </a:r>
            <a:r>
              <a:rPr lang="es-AR" b="1" dirty="0" smtClean="0">
                <a:sym typeface="Symbol"/>
              </a:rPr>
              <a:t>4 INCOGNITAS:</a:t>
            </a:r>
          </a:p>
          <a:p>
            <a:pPr marL="82296" indent="0">
              <a:buFont typeface="Wingdings 2"/>
              <a:buNone/>
            </a:pP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1974145"/>
                  </p:ext>
                </p:extLst>
              </p:nvPr>
            </p:nvGraphicFramePr>
            <p:xfrm>
              <a:off x="1547664" y="2780928"/>
              <a:ext cx="6336705" cy="3415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4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67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6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67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9736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(Toda la estructura)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   (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Bielas)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r>
                                <a:rPr lang="es-AR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  <m:r>
                                <a:rPr lang="es-AR" sz="1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8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AR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AR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𝐹𝑦𝑖𝑧𝑞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  <a:p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A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𝐹𝑦𝑑𝑒𝑟</m:t>
                                  </m:r>
                                </m:e>
                                <m:sub/>
                                <m:sup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s-AR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1974145"/>
                  </p:ext>
                </p:extLst>
              </p:nvPr>
            </p:nvGraphicFramePr>
            <p:xfrm>
              <a:off x="1547664" y="2780928"/>
              <a:ext cx="6336705" cy="3364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431"/>
                    <a:gridCol w="1646728"/>
                    <a:gridCol w="1446773"/>
                    <a:gridCol w="1446773"/>
                  </a:tblGrid>
                  <a:tr h="33528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3 </a:t>
                          </a:r>
                          <a:r>
                            <a:rPr lang="es-AR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aseline="0" dirty="0" smtClean="0">
                              <a:solidFill>
                                <a:schemeClr val="tx1"/>
                              </a:solidFill>
                            </a:rPr>
                            <a:t>+ 1 Relativa</a:t>
                          </a:r>
                          <a:endParaRPr lang="es-AR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785" t="-195082" r="-134" b="-6163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86080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785" t="-285714" r="-134" b="-4968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/>
                    </a:tc>
                  </a:tr>
                  <a:tr h="370840">
                    <a:tc rowSpan="4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2 </a:t>
                          </a:r>
                          <a:r>
                            <a:rPr lang="es-AR" b="1" dirty="0" err="1" smtClean="0">
                              <a:solidFill>
                                <a:schemeClr val="tx1"/>
                              </a:solidFill>
                            </a:rPr>
                            <a:t>Ec</a:t>
                          </a:r>
                          <a:r>
                            <a:rPr lang="es-AR" b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 Absolutas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b="1" baseline="0" dirty="0" smtClean="0">
                              <a:solidFill>
                                <a:schemeClr val="tx1"/>
                              </a:solidFill>
                            </a:rPr>
                            <a:t>+ 2 Relativas</a:t>
                          </a:r>
                          <a:endParaRPr lang="es-AR" b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398361" r="-10042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398361" r="-422" b="-413115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A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498361" r="-175926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Fx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∑ </a:t>
                          </a:r>
                          <a:r>
                            <a:rPr lang="es-AR" sz="1600" dirty="0" err="1" smtClean="0">
                              <a:solidFill>
                                <a:schemeClr val="tx1"/>
                              </a:solidFill>
                            </a:rPr>
                            <a:t>Fy</a:t>
                          </a:r>
                          <a:r>
                            <a:rPr lang="es-AR" sz="1600" dirty="0" smtClean="0">
                              <a:solidFill>
                                <a:schemeClr val="tx1"/>
                              </a:solidFill>
                            </a:rPr>
                            <a:t>=0</a:t>
                          </a:r>
                          <a:endParaRPr lang="es-AR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384211" r="-175926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384211" r="-100422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384211" r="-422" b="-101053"/>
                          </a:stretch>
                        </a:blipFill>
                      </a:tcPr>
                    </a:tc>
                  </a:tr>
                  <a:tr h="579819">
                    <a:tc vMerge="1">
                      <a:txBody>
                        <a:bodyPr/>
                        <a:lstStyle/>
                        <a:p>
                          <a:endParaRPr lang="es-A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630" t="-484211" r="-17592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8819" t="-484211" r="-100422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38819" t="-484211" r="-422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6 Marcador de contenido"/>
          <p:cNvSpPr txBox="1">
            <a:spLocks/>
          </p:cNvSpPr>
          <p:nvPr/>
        </p:nvSpPr>
        <p:spPr>
          <a:xfrm>
            <a:off x="1403648" y="1196752"/>
            <a:ext cx="496855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CADENAS CINEMATICAS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9118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CUERPOS VINCULADOS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0072" y="1844824"/>
            <a:ext cx="7498080" cy="558904"/>
          </a:xfrm>
        </p:spPr>
        <p:txBody>
          <a:bodyPr>
            <a:normAutofit/>
          </a:bodyPr>
          <a:lstStyle/>
          <a:p>
            <a:r>
              <a:rPr lang="es-AR" sz="1800" dirty="0" smtClean="0"/>
              <a:t>GL: 5 </a:t>
            </a:r>
            <a:r>
              <a:rPr lang="es-AR" sz="1800" dirty="0">
                <a:sym typeface="Symbol"/>
              </a:rPr>
              <a:t> CV:5 </a:t>
            </a:r>
            <a:r>
              <a:rPr lang="es-AR" sz="1800" dirty="0" smtClean="0">
                <a:sym typeface="Symbol"/>
              </a:rPr>
              <a:t> 5 Ecuaciones</a:t>
            </a:r>
            <a:endParaRPr lang="es-AR" sz="1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19" name="6 Marcador de contenido"/>
          <p:cNvSpPr txBox="1">
            <a:spLocks/>
          </p:cNvSpPr>
          <p:nvPr/>
        </p:nvSpPr>
        <p:spPr>
          <a:xfrm>
            <a:off x="1403648" y="1196752"/>
            <a:ext cx="712879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CADENAS CINEMATICAS DE TRES CHAPAS</a:t>
            </a:r>
            <a:endParaRPr lang="es-AR" sz="2400" b="1" dirty="0"/>
          </a:p>
        </p:txBody>
      </p:sp>
      <p:sp>
        <p:nvSpPr>
          <p:cNvPr id="20" name="19 Rectángulo"/>
          <p:cNvSpPr/>
          <p:nvPr/>
        </p:nvSpPr>
        <p:spPr>
          <a:xfrm>
            <a:off x="2344803" y="2733240"/>
            <a:ext cx="1617501" cy="18466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1" name="20 Conector recto"/>
          <p:cNvCxnSpPr/>
          <p:nvPr/>
        </p:nvCxnSpPr>
        <p:spPr>
          <a:xfrm flipH="1" flipV="1">
            <a:off x="2338579" y="3089977"/>
            <a:ext cx="6224" cy="10014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>
            <a:off x="2266571" y="2945961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22 Conector recto"/>
          <p:cNvCxnSpPr/>
          <p:nvPr/>
        </p:nvCxnSpPr>
        <p:spPr>
          <a:xfrm flipH="1">
            <a:off x="2419492" y="3017969"/>
            <a:ext cx="1551920" cy="97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23 Grupo"/>
          <p:cNvGrpSpPr/>
          <p:nvPr/>
        </p:nvGrpSpPr>
        <p:grpSpPr>
          <a:xfrm>
            <a:off x="1956272" y="3946873"/>
            <a:ext cx="846094" cy="275496"/>
            <a:chOff x="4716016" y="6105832"/>
            <a:chExt cx="1080120" cy="347504"/>
          </a:xfrm>
        </p:grpSpPr>
        <p:grpSp>
          <p:nvGrpSpPr>
            <p:cNvPr id="25" name="24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27" name="26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28" name="27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25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28 CuadroTexto"/>
          <p:cNvSpPr txBox="1"/>
          <p:nvPr/>
        </p:nvSpPr>
        <p:spPr>
          <a:xfrm>
            <a:off x="1754756" y="2873265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grpSp>
        <p:nvGrpSpPr>
          <p:cNvPr id="30" name="29 Grupo"/>
          <p:cNvGrpSpPr/>
          <p:nvPr/>
        </p:nvGrpSpPr>
        <p:grpSpPr>
          <a:xfrm>
            <a:off x="4306514" y="3041008"/>
            <a:ext cx="481510" cy="380213"/>
            <a:chOff x="5256076" y="4845536"/>
            <a:chExt cx="792088" cy="555496"/>
          </a:xfrm>
        </p:grpSpPr>
        <p:cxnSp>
          <p:nvCxnSpPr>
            <p:cNvPr id="31" name="30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31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33" name="32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35" name="34 Conector recto"/>
          <p:cNvCxnSpPr/>
          <p:nvPr/>
        </p:nvCxnSpPr>
        <p:spPr>
          <a:xfrm flipH="1">
            <a:off x="4572052" y="2712051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1461086" y="3168410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2646358" y="3014766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1738128" y="3427324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1676373" y="3513392"/>
            <a:ext cx="66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</a:t>
            </a:r>
            <a:endParaRPr lang="es-AR" sz="12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087446" y="2578049"/>
            <a:ext cx="3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sz="1200" dirty="0"/>
          </a:p>
        </p:txBody>
      </p:sp>
      <p:grpSp>
        <p:nvGrpSpPr>
          <p:cNvPr id="45" name="44 Grupo"/>
          <p:cNvGrpSpPr>
            <a:grpSpLocks noChangeAspect="1"/>
          </p:cNvGrpSpPr>
          <p:nvPr/>
        </p:nvGrpSpPr>
        <p:grpSpPr>
          <a:xfrm>
            <a:off x="3849614" y="2875957"/>
            <a:ext cx="906110" cy="282516"/>
            <a:chOff x="2964517" y="4221088"/>
            <a:chExt cx="1879295" cy="585946"/>
          </a:xfrm>
        </p:grpSpPr>
        <p:grpSp>
          <p:nvGrpSpPr>
            <p:cNvPr id="46" name="45 Grupo"/>
            <p:cNvGrpSpPr/>
            <p:nvPr/>
          </p:nvGrpSpPr>
          <p:grpSpPr>
            <a:xfrm>
              <a:off x="3218248" y="4373744"/>
              <a:ext cx="880861" cy="100019"/>
              <a:chOff x="3218248" y="4733784"/>
              <a:chExt cx="880861" cy="100019"/>
            </a:xfrm>
          </p:grpSpPr>
          <p:sp>
            <p:nvSpPr>
              <p:cNvPr id="57" name="56 Elipse"/>
              <p:cNvSpPr>
                <a:spLocks noChangeAspect="1"/>
              </p:cNvSpPr>
              <p:nvPr/>
            </p:nvSpPr>
            <p:spPr>
              <a:xfrm>
                <a:off x="3218248" y="4733784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8" name="57 Elipse"/>
              <p:cNvSpPr>
                <a:spLocks noChangeAspect="1"/>
              </p:cNvSpPr>
              <p:nvPr/>
            </p:nvSpPr>
            <p:spPr>
              <a:xfrm>
                <a:off x="4015463" y="4750157"/>
                <a:ext cx="83646" cy="8364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47" name="46 Grupo"/>
            <p:cNvGrpSpPr/>
            <p:nvPr/>
          </p:nvGrpSpPr>
          <p:grpSpPr>
            <a:xfrm>
              <a:off x="2964517" y="4221088"/>
              <a:ext cx="1879295" cy="585946"/>
              <a:chOff x="2964517" y="4221088"/>
              <a:chExt cx="1879295" cy="585946"/>
            </a:xfrm>
          </p:grpSpPr>
          <p:cxnSp>
            <p:nvCxnSpPr>
              <p:cNvPr id="48" name="47 Conector recto"/>
              <p:cNvCxnSpPr/>
              <p:nvPr/>
            </p:nvCxnSpPr>
            <p:spPr>
              <a:xfrm flipV="1">
                <a:off x="3203848" y="4221088"/>
                <a:ext cx="0" cy="5456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Conector recto"/>
              <p:cNvCxnSpPr/>
              <p:nvPr/>
            </p:nvCxnSpPr>
            <p:spPr>
              <a:xfrm flipH="1" flipV="1">
                <a:off x="3307002" y="4426436"/>
                <a:ext cx="705526" cy="55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/>
              <p:nvPr/>
            </p:nvCxnSpPr>
            <p:spPr>
              <a:xfrm flipH="1" flipV="1">
                <a:off x="2964517" y="4521519"/>
                <a:ext cx="224777" cy="1821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50 Grupo"/>
              <p:cNvGrpSpPr/>
              <p:nvPr/>
            </p:nvGrpSpPr>
            <p:grpSpPr>
              <a:xfrm>
                <a:off x="3231117" y="4603776"/>
                <a:ext cx="880861" cy="100019"/>
                <a:chOff x="3218248" y="4733784"/>
                <a:chExt cx="880861" cy="100019"/>
              </a:xfrm>
            </p:grpSpPr>
            <p:sp>
              <p:nvSpPr>
                <p:cNvPr id="55" name="54 Elipse"/>
                <p:cNvSpPr>
                  <a:spLocks noChangeAspect="1"/>
                </p:cNvSpPr>
                <p:nvPr/>
              </p:nvSpPr>
              <p:spPr>
                <a:xfrm>
                  <a:off x="3218248" y="4733784"/>
                  <a:ext cx="83646" cy="8364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56" name="55 Elipse"/>
                <p:cNvSpPr>
                  <a:spLocks noChangeAspect="1"/>
                </p:cNvSpPr>
                <p:nvPr/>
              </p:nvSpPr>
              <p:spPr>
                <a:xfrm>
                  <a:off x="4015463" y="4750157"/>
                  <a:ext cx="83646" cy="8364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52" name="51 Conector recto"/>
              <p:cNvCxnSpPr/>
              <p:nvPr/>
            </p:nvCxnSpPr>
            <p:spPr>
              <a:xfrm flipH="1" flipV="1">
                <a:off x="3317679" y="4656468"/>
                <a:ext cx="705526" cy="550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flipV="1">
                <a:off x="4138286" y="4261430"/>
                <a:ext cx="0" cy="5456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 flipH="1" flipV="1">
                <a:off x="4138286" y="4539736"/>
                <a:ext cx="705526" cy="550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58 Conector recto"/>
          <p:cNvCxnSpPr/>
          <p:nvPr/>
        </p:nvCxnSpPr>
        <p:spPr>
          <a:xfrm flipH="1">
            <a:off x="4419339" y="3032248"/>
            <a:ext cx="1088765" cy="31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60 Grupo"/>
          <p:cNvGrpSpPr/>
          <p:nvPr/>
        </p:nvGrpSpPr>
        <p:grpSpPr>
          <a:xfrm>
            <a:off x="5242618" y="4056899"/>
            <a:ext cx="481510" cy="380213"/>
            <a:chOff x="5256076" y="4845536"/>
            <a:chExt cx="792088" cy="555496"/>
          </a:xfrm>
        </p:grpSpPr>
        <p:cxnSp>
          <p:nvCxnSpPr>
            <p:cNvPr id="62" name="61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62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4" name="63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5" name="6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66" name="65 Conector recto"/>
          <p:cNvCxnSpPr/>
          <p:nvPr/>
        </p:nvCxnSpPr>
        <p:spPr>
          <a:xfrm flipH="1">
            <a:off x="5485610" y="3717032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2 Marcador de contenido"/>
          <p:cNvSpPr txBox="1">
            <a:spLocks/>
          </p:cNvSpPr>
          <p:nvPr/>
        </p:nvSpPr>
        <p:spPr>
          <a:xfrm>
            <a:off x="5715028" y="2359002"/>
            <a:ext cx="3321468" cy="40371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1800" dirty="0" smtClean="0"/>
              <a:t>Análisis Cinemático: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5145648" y="353030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3</a:t>
            </a:r>
            <a:endParaRPr lang="es-AR" sz="1200" dirty="0"/>
          </a:p>
        </p:txBody>
      </p:sp>
      <p:grpSp>
        <p:nvGrpSpPr>
          <p:cNvPr id="106" name="105 Grupo"/>
          <p:cNvGrpSpPr/>
          <p:nvPr/>
        </p:nvGrpSpPr>
        <p:grpSpPr>
          <a:xfrm flipV="1">
            <a:off x="1814204" y="2417869"/>
            <a:ext cx="1006817" cy="737820"/>
            <a:chOff x="4510785" y="4665042"/>
            <a:chExt cx="1006817" cy="1008112"/>
          </a:xfrm>
        </p:grpSpPr>
        <p:grpSp>
          <p:nvGrpSpPr>
            <p:cNvPr id="70" name="69 Grupo"/>
            <p:cNvGrpSpPr/>
            <p:nvPr/>
          </p:nvGrpSpPr>
          <p:grpSpPr>
            <a:xfrm>
              <a:off x="4753984" y="4962161"/>
              <a:ext cx="542983" cy="338512"/>
              <a:chOff x="2987824" y="4571236"/>
              <a:chExt cx="792088" cy="441940"/>
            </a:xfrm>
          </p:grpSpPr>
          <p:grpSp>
            <p:nvGrpSpPr>
              <p:cNvPr id="89" name="88 Grupo"/>
              <p:cNvGrpSpPr/>
              <p:nvPr/>
            </p:nvGrpSpPr>
            <p:grpSpPr>
              <a:xfrm>
                <a:off x="2987824" y="4571236"/>
                <a:ext cx="792088" cy="411480"/>
                <a:chOff x="5256076" y="4845536"/>
                <a:chExt cx="792088" cy="411480"/>
              </a:xfrm>
            </p:grpSpPr>
            <p:sp>
              <p:nvSpPr>
                <p:cNvPr id="91" name="90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92" name="91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90" name="89 Conector recto"/>
              <p:cNvCxnSpPr/>
              <p:nvPr/>
            </p:nvCxnSpPr>
            <p:spPr>
              <a:xfrm>
                <a:off x="2987824" y="5013176"/>
                <a:ext cx="792088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92 Conector recto"/>
            <p:cNvCxnSpPr/>
            <p:nvPr/>
          </p:nvCxnSpPr>
          <p:spPr>
            <a:xfrm>
              <a:off x="5039248" y="4665042"/>
              <a:ext cx="0" cy="1008112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H="1">
              <a:off x="4510785" y="4989078"/>
              <a:ext cx="1006817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106 CuadroTexto"/>
          <p:cNvSpPr txBox="1"/>
          <p:nvPr/>
        </p:nvSpPr>
        <p:spPr>
          <a:xfrm>
            <a:off x="4019893" y="2363908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23</a:t>
            </a:r>
            <a:endParaRPr lang="es-AR" sz="1200" dirty="0"/>
          </a:p>
        </p:txBody>
      </p:sp>
      <p:sp>
        <p:nvSpPr>
          <p:cNvPr id="108" name="107 Rectángulo"/>
          <p:cNvSpPr/>
          <p:nvPr/>
        </p:nvSpPr>
        <p:spPr>
          <a:xfrm>
            <a:off x="6084168" y="2764895"/>
            <a:ext cx="2880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es-AR" sz="1600" dirty="0"/>
              <a:t>La Chapa S1 está Empotrada </a:t>
            </a:r>
            <a:r>
              <a:rPr lang="es-AR" sz="1600" dirty="0">
                <a:sym typeface="Symbol"/>
              </a:rPr>
              <a:t>    A12 está </a:t>
            </a:r>
            <a:r>
              <a:rPr lang="es-AR" sz="1600" dirty="0" smtClean="0">
                <a:sym typeface="Symbol"/>
              </a:rPr>
              <a:t>Fijo.</a:t>
            </a:r>
          </a:p>
          <a:p>
            <a:pPr defTabSz="0"/>
            <a:r>
              <a:rPr lang="es-AR" sz="1600" dirty="0" smtClean="0">
                <a:sym typeface="Symbol"/>
              </a:rPr>
              <a:t>S2 Le aporta un apoyo </a:t>
            </a:r>
            <a:r>
              <a:rPr lang="es-AR" sz="1600" dirty="0" err="1" smtClean="0">
                <a:sym typeface="Symbol"/>
              </a:rPr>
              <a:t>movil</a:t>
            </a:r>
            <a:r>
              <a:rPr lang="es-AR" sz="1600" dirty="0" smtClean="0">
                <a:sym typeface="Symbol"/>
              </a:rPr>
              <a:t> con la normal en la dirección de las bielas.</a:t>
            </a:r>
          </a:p>
          <a:p>
            <a:pPr defTabSz="0"/>
            <a:r>
              <a:rPr lang="es-AR" sz="1600" dirty="0" smtClean="0">
                <a:sym typeface="Symbol"/>
              </a:rPr>
              <a:t>Como La normal del apoyo móvil ficticio no corta al “apoyo fijo” formado por los dos móviles de S3, La estructura está isostáticamente sustentada y no hay vínculo aparente.</a:t>
            </a:r>
            <a:endParaRPr lang="es-AR" sz="1600" dirty="0"/>
          </a:p>
        </p:txBody>
      </p:sp>
      <p:cxnSp>
        <p:nvCxnSpPr>
          <p:cNvPr id="109" name="108 Conector recto"/>
          <p:cNvCxnSpPr/>
          <p:nvPr/>
        </p:nvCxnSpPr>
        <p:spPr>
          <a:xfrm flipH="1" flipV="1">
            <a:off x="5479386" y="3029594"/>
            <a:ext cx="6224" cy="10014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109 Grupo"/>
          <p:cNvGrpSpPr/>
          <p:nvPr/>
        </p:nvGrpSpPr>
        <p:grpSpPr>
          <a:xfrm rot="5400000">
            <a:off x="3511275" y="2835088"/>
            <a:ext cx="481510" cy="380213"/>
            <a:chOff x="5256076" y="4845536"/>
            <a:chExt cx="792088" cy="555496"/>
          </a:xfrm>
        </p:grpSpPr>
        <p:cxnSp>
          <p:nvCxnSpPr>
            <p:cNvPr id="111" name="110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111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113" name="112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4" name="113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15" name="114 Conector recto"/>
          <p:cNvCxnSpPr/>
          <p:nvPr/>
        </p:nvCxnSpPr>
        <p:spPr>
          <a:xfrm rot="5400000" flipH="1">
            <a:off x="3783711" y="2571327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2 Marcador de contenido"/>
          <p:cNvSpPr txBox="1">
            <a:spLocks/>
          </p:cNvSpPr>
          <p:nvPr/>
        </p:nvSpPr>
        <p:spPr>
          <a:xfrm>
            <a:off x="1012746" y="4620327"/>
            <a:ext cx="3321468" cy="40371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1800" dirty="0" smtClean="0"/>
              <a:t>Cálculo de las Reacciones: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124 Rectángulo"/>
              <p:cNvSpPr/>
              <p:nvPr/>
            </p:nvSpPr>
            <p:spPr>
              <a:xfrm>
                <a:off x="1193052" y="4991435"/>
                <a:ext cx="6835332" cy="18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0">
                  <a:buAutoNum type="arabicPeriod"/>
                </a:pPr>
                <a:r>
                  <a:rPr lang="es-AR" sz="1600" dirty="0" smtClean="0"/>
                  <a:t>Elijo una terna de referencia</a:t>
                </a:r>
              </a:p>
              <a:p>
                <a:pPr marL="342900" indent="-342900" defTabSz="0">
                  <a:buAutoNum type="arabicPeriod"/>
                </a:pPr>
                <a:r>
                  <a:rPr lang="es-AR" sz="1600" dirty="0" smtClean="0"/>
                  <a:t>Pongo en Evidencia las RV</a:t>
                </a:r>
              </a:p>
              <a:p>
                <a:pPr marL="342900" indent="-342900" defTabSz="0">
                  <a:buAutoNum type="arabicPeriod"/>
                </a:pPr>
                <a:r>
                  <a:rPr lang="es-AR" sz="1600" dirty="0" smtClean="0"/>
                  <a:t>Planteo Ecuaciones Equilibrio.</a:t>
                </a:r>
              </a:p>
              <a:p>
                <a:pPr defTabSz="0"/>
                <a:r>
                  <a:rPr lang="es-AR" sz="1600" dirty="0"/>
                  <a:t>	</a:t>
                </a:r>
                <a:r>
                  <a:rPr lang="es-AR" sz="1600" dirty="0" smtClean="0"/>
                  <a:t>			       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smtClean="0">
                            <a:latin typeface="Cambria Math"/>
                          </a:rPr>
                          <m:t>𝐹𝑦𝑑𝑒𝑟</m:t>
                        </m:r>
                      </m:e>
                      <m:sup>
                        <m:r>
                          <a:rPr lang="es-AR" sz="1600" b="0" i="1" smtClean="0">
                            <a:latin typeface="Cambria Math"/>
                          </a:rPr>
                          <m:t>𝐴</m:t>
                        </m:r>
                        <m:r>
                          <a:rPr lang="es-AR" sz="1600" b="0" i="1" smtClean="0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s-AR" sz="1600" dirty="0" smtClean="0"/>
                  <a:t>=0    -RB-RC=0</a:t>
                </a:r>
              </a:p>
              <a:p>
                <a:pPr defTabSz="0"/>
                <a:r>
                  <a:rPr lang="es-AR" sz="1600" dirty="0"/>
                  <a:t>	</a:t>
                </a:r>
                <a:r>
                  <a:rPr lang="es-AR" sz="1600" dirty="0" smtClean="0"/>
                  <a:t>		       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smtClean="0">
                            <a:latin typeface="Cambria Math"/>
                          </a:rPr>
                          <m:t>𝑀𝑑𝑒𝑟</m:t>
                        </m:r>
                      </m:e>
                      <m:sup>
                        <m:r>
                          <a:rPr lang="es-AR" sz="1600" b="0" i="1" smtClean="0">
                            <a:latin typeface="Cambria Math"/>
                          </a:rPr>
                          <m:t>𝐴</m:t>
                        </m:r>
                        <m:r>
                          <a:rPr lang="es-AR" sz="1600" b="0" i="1" smtClean="0"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s-AR" sz="1600" dirty="0" smtClean="0"/>
                  <a:t> = 0     -q.L1-RB.L1-RC. (L1+L2) –M =0</a:t>
                </a:r>
              </a:p>
              <a:p>
                <a:pPr defTabSz="0"/>
                <a:r>
                  <a:rPr lang="es-AR" sz="1600" dirty="0"/>
                  <a:t> </a:t>
                </a:r>
                <a:r>
                  <a:rPr lang="es-AR" sz="1600" dirty="0" smtClean="0"/>
                  <a:t>      ∑</a:t>
                </a:r>
                <a:r>
                  <a:rPr lang="es-AR" sz="1600" dirty="0" err="1" smtClean="0"/>
                  <a:t>Fx</a:t>
                </a:r>
                <a:r>
                  <a:rPr lang="es-AR" sz="1600" dirty="0" smtClean="0"/>
                  <a:t>=0                  </a:t>
                </a:r>
                <a:r>
                  <a:rPr lang="es-AR" sz="1600" dirty="0" err="1" smtClean="0"/>
                  <a:t>Rax</a:t>
                </a:r>
                <a:r>
                  <a:rPr lang="es-AR" sz="1600" dirty="0" smtClean="0"/>
                  <a:t> –F=0</a:t>
                </a:r>
              </a:p>
              <a:p>
                <a:pPr defTabSz="0"/>
                <a:r>
                  <a:rPr lang="es-AR" sz="1600" dirty="0"/>
                  <a:t> </a:t>
                </a:r>
                <a:r>
                  <a:rPr lang="es-AR" sz="1600" dirty="0" smtClean="0"/>
                  <a:t>      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i="1">
                            <a:latin typeface="Cambria Math"/>
                          </a:rPr>
                          <m:t>𝐹𝑦</m:t>
                        </m:r>
                        <m:r>
                          <a:rPr lang="es-AR" sz="1600" b="0" i="1" smtClean="0">
                            <a:latin typeface="Cambria Math"/>
                          </a:rPr>
                          <m:t>𝑖𝑧𝑞</m:t>
                        </m:r>
                      </m:e>
                      <m:sup>
                        <m:r>
                          <a:rPr lang="es-AR" sz="1600" i="1">
                            <a:latin typeface="Cambria Math"/>
                          </a:rPr>
                          <m:t>𝐴</m:t>
                        </m:r>
                        <m:r>
                          <a:rPr lang="es-AR" sz="1600" i="1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s-AR" sz="1600" dirty="0"/>
                  <a:t> </a:t>
                </a:r>
                <a:r>
                  <a:rPr lang="es-AR" sz="1600" dirty="0" smtClean="0"/>
                  <a:t>=0     -</a:t>
                </a:r>
                <a:r>
                  <a:rPr lang="es-AR" sz="1600" dirty="0" err="1" smtClean="0"/>
                  <a:t>Ray</a:t>
                </a:r>
                <a:r>
                  <a:rPr lang="es-AR" sz="1600" dirty="0" smtClean="0"/>
                  <a:t> + q. </a:t>
                </a:r>
                <a:r>
                  <a:rPr lang="es-AR" sz="1600" dirty="0"/>
                  <a:t>L1=0 </a:t>
                </a:r>
                <a:r>
                  <a:rPr lang="es-AR" sz="1600" dirty="0" smtClean="0"/>
                  <a:t>    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s-AR" sz="1600" i="1">
                            <a:latin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s-AR" sz="1600" dirty="0"/>
                  <a:t> = 0 </a:t>
                </a:r>
              </a:p>
            </p:txBody>
          </p:sp>
        </mc:Choice>
        <mc:Fallback xmlns="">
          <p:sp>
            <p:nvSpPr>
              <p:cNvPr id="125" name="12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52" y="4991435"/>
                <a:ext cx="6835332" cy="1817998"/>
              </a:xfrm>
              <a:prstGeom prst="rect">
                <a:avLst/>
              </a:prstGeom>
              <a:blipFill rotWithShape="1">
                <a:blip r:embed="rId2"/>
                <a:stretch>
                  <a:fillRect l="-446" t="-1007" b="-33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125 Flecha circular"/>
          <p:cNvSpPr/>
          <p:nvPr/>
        </p:nvSpPr>
        <p:spPr>
          <a:xfrm rot="5400000" flipH="1">
            <a:off x="4060643" y="2721465"/>
            <a:ext cx="717391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4441262" y="2233203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</a:t>
            </a:r>
            <a:endParaRPr lang="es-AR" dirty="0"/>
          </a:p>
        </p:txBody>
      </p:sp>
      <p:grpSp>
        <p:nvGrpSpPr>
          <p:cNvPr id="128" name="127 Grupo"/>
          <p:cNvGrpSpPr/>
          <p:nvPr/>
        </p:nvGrpSpPr>
        <p:grpSpPr>
          <a:xfrm>
            <a:off x="6649302" y="5561126"/>
            <a:ext cx="1173988" cy="837408"/>
            <a:chOff x="6948264" y="5384249"/>
            <a:chExt cx="1173988" cy="837408"/>
          </a:xfrm>
        </p:grpSpPr>
        <p:grpSp>
          <p:nvGrpSpPr>
            <p:cNvPr id="129" name="128 Grupo"/>
            <p:cNvGrpSpPr/>
            <p:nvPr/>
          </p:nvGrpSpPr>
          <p:grpSpPr>
            <a:xfrm>
              <a:off x="6948264" y="5520629"/>
              <a:ext cx="864096" cy="671418"/>
              <a:chOff x="5436096" y="5629518"/>
              <a:chExt cx="864096" cy="671418"/>
            </a:xfrm>
          </p:grpSpPr>
          <p:grpSp>
            <p:nvGrpSpPr>
              <p:cNvPr id="132" name="131 Grupo"/>
              <p:cNvGrpSpPr/>
              <p:nvPr/>
            </p:nvGrpSpPr>
            <p:grpSpPr>
              <a:xfrm>
                <a:off x="5436096" y="5733256"/>
                <a:ext cx="864096" cy="567680"/>
                <a:chOff x="5436096" y="5733256"/>
                <a:chExt cx="864096" cy="567680"/>
              </a:xfrm>
            </p:grpSpPr>
            <p:cxnSp>
              <p:nvCxnSpPr>
                <p:cNvPr id="134" name="133 Conector recto de flecha"/>
                <p:cNvCxnSpPr/>
                <p:nvPr/>
              </p:nvCxnSpPr>
              <p:spPr>
                <a:xfrm flipH="1">
                  <a:off x="5436096" y="5733256"/>
                  <a:ext cx="86409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134 Conector recto de flecha"/>
                <p:cNvCxnSpPr/>
                <p:nvPr/>
              </p:nvCxnSpPr>
              <p:spPr>
                <a:xfrm>
                  <a:off x="6300192" y="5733256"/>
                  <a:ext cx="0" cy="5676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132 Flecha circular"/>
              <p:cNvSpPr/>
              <p:nvPr/>
            </p:nvSpPr>
            <p:spPr>
              <a:xfrm rot="10800000">
                <a:off x="5724129" y="5629518"/>
                <a:ext cx="545748" cy="562528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129 CuadroTexto"/>
            <p:cNvSpPr txBox="1"/>
            <p:nvPr/>
          </p:nvSpPr>
          <p:spPr>
            <a:xfrm>
              <a:off x="6948264" y="5384249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x</a:t>
              </a:r>
              <a:endParaRPr lang="es-AR" sz="1200" dirty="0"/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7906228" y="594465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y</a:t>
              </a:r>
              <a:endParaRPr lang="es-AR" sz="1200" dirty="0"/>
            </a:p>
          </p:txBody>
        </p:sp>
      </p:grpSp>
      <p:sp>
        <p:nvSpPr>
          <p:cNvPr id="136" name="135 CuadroTexto"/>
          <p:cNvSpPr txBox="1"/>
          <p:nvPr/>
        </p:nvSpPr>
        <p:spPr>
          <a:xfrm>
            <a:off x="2410587" y="4197255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y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137" name="136 CuadroTexto"/>
          <p:cNvSpPr txBox="1"/>
          <p:nvPr/>
        </p:nvSpPr>
        <p:spPr>
          <a:xfrm>
            <a:off x="1676973" y="4211796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chemeClr val="accent1"/>
                </a:solidFill>
              </a:rPr>
              <a:t>R</a:t>
            </a:r>
            <a:r>
              <a:rPr lang="es-AR" sz="1200" dirty="0" err="1" smtClean="0">
                <a:solidFill>
                  <a:schemeClr val="accent1"/>
                </a:solidFill>
              </a:rPr>
              <a:t>A</a:t>
            </a:r>
            <a:r>
              <a:rPr lang="es-AR" dirty="0" err="1" smtClean="0">
                <a:solidFill>
                  <a:schemeClr val="accent1"/>
                </a:solidFill>
              </a:rPr>
              <a:t>x</a:t>
            </a:r>
            <a:endParaRPr lang="es-AR" dirty="0">
              <a:solidFill>
                <a:schemeClr val="accent1"/>
              </a:solidFill>
            </a:endParaRPr>
          </a:p>
        </p:txBody>
      </p:sp>
      <p:cxnSp>
        <p:nvCxnSpPr>
          <p:cNvPr id="138" name="137 Conector recto de flecha"/>
          <p:cNvCxnSpPr/>
          <p:nvPr/>
        </p:nvCxnSpPr>
        <p:spPr>
          <a:xfrm flipH="1">
            <a:off x="1696762" y="4211796"/>
            <a:ext cx="57342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138 Flecha circular"/>
          <p:cNvSpPr/>
          <p:nvPr/>
        </p:nvSpPr>
        <p:spPr>
          <a:xfrm rot="10800000" flipH="1">
            <a:off x="1957637" y="3687245"/>
            <a:ext cx="717391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0" name="139 CuadroTexto"/>
          <p:cNvSpPr txBox="1"/>
          <p:nvPr/>
        </p:nvSpPr>
        <p:spPr>
          <a:xfrm>
            <a:off x="2667182" y="3880442"/>
            <a:ext cx="6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M</a:t>
            </a:r>
            <a:r>
              <a:rPr lang="es-AR" sz="1200" dirty="0" smtClean="0">
                <a:solidFill>
                  <a:schemeClr val="accent1"/>
                </a:solidFill>
              </a:rPr>
              <a:t>A</a:t>
            </a:r>
            <a:endParaRPr lang="es-AR" dirty="0">
              <a:solidFill>
                <a:schemeClr val="accent1"/>
              </a:solidFill>
            </a:endParaRPr>
          </a:p>
        </p:txBody>
      </p:sp>
      <p:cxnSp>
        <p:nvCxnSpPr>
          <p:cNvPr id="141" name="140 Conector recto de flecha"/>
          <p:cNvCxnSpPr/>
          <p:nvPr/>
        </p:nvCxnSpPr>
        <p:spPr>
          <a:xfrm flipV="1">
            <a:off x="2344803" y="4127090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/>
          <p:nvPr/>
        </p:nvCxnSpPr>
        <p:spPr>
          <a:xfrm flipV="1">
            <a:off x="4591042" y="3145401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142 CuadroTexto"/>
          <p:cNvSpPr txBox="1"/>
          <p:nvPr/>
        </p:nvSpPr>
        <p:spPr>
          <a:xfrm>
            <a:off x="4650463" y="3406025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R</a:t>
            </a:r>
            <a:r>
              <a:rPr lang="es-AR" sz="1200" dirty="0" smtClean="0">
                <a:solidFill>
                  <a:schemeClr val="accent1"/>
                </a:solidFill>
              </a:rPr>
              <a:t>B</a:t>
            </a:r>
            <a:endParaRPr lang="es-AR" sz="1200" dirty="0">
              <a:solidFill>
                <a:schemeClr val="accent1"/>
              </a:solidFill>
            </a:endParaRPr>
          </a:p>
        </p:txBody>
      </p:sp>
      <p:cxnSp>
        <p:nvCxnSpPr>
          <p:cNvPr id="144" name="143 Conector recto de flecha"/>
          <p:cNvCxnSpPr/>
          <p:nvPr/>
        </p:nvCxnSpPr>
        <p:spPr>
          <a:xfrm flipV="1">
            <a:off x="5488294" y="4188279"/>
            <a:ext cx="0" cy="4320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CuadroTexto"/>
          <p:cNvSpPr txBox="1"/>
          <p:nvPr/>
        </p:nvSpPr>
        <p:spPr>
          <a:xfrm>
            <a:off x="4959954" y="430325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/>
                </a:solidFill>
              </a:rPr>
              <a:t>R</a:t>
            </a:r>
            <a:r>
              <a:rPr lang="es-AR" sz="1200" dirty="0" smtClean="0">
                <a:solidFill>
                  <a:schemeClr val="accent1"/>
                </a:solidFill>
              </a:rPr>
              <a:t>C</a:t>
            </a:r>
            <a:endParaRPr lang="es-AR" sz="1200" dirty="0">
              <a:solidFill>
                <a:schemeClr val="accent1"/>
              </a:solidFill>
            </a:endParaRPr>
          </a:p>
        </p:txBody>
      </p:sp>
      <p:sp>
        <p:nvSpPr>
          <p:cNvPr id="147" name="146 Llamada ovalada"/>
          <p:cNvSpPr/>
          <p:nvPr/>
        </p:nvSpPr>
        <p:spPr>
          <a:xfrm>
            <a:off x="4184831" y="2359002"/>
            <a:ext cx="1899337" cy="2510158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</a:endParaRPr>
          </a:p>
        </p:txBody>
      </p:sp>
      <p:sp>
        <p:nvSpPr>
          <p:cNvPr id="148" name="147 CuadroTexto"/>
          <p:cNvSpPr txBox="1"/>
          <p:nvPr/>
        </p:nvSpPr>
        <p:spPr>
          <a:xfrm>
            <a:off x="4509878" y="5085184"/>
            <a:ext cx="122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00B050"/>
                </a:solidFill>
              </a:rPr>
              <a:t>Derecha de A23</a:t>
            </a:r>
            <a:endParaRPr lang="es-AR" sz="1400" b="1" dirty="0">
              <a:solidFill>
                <a:srgbClr val="00B050"/>
              </a:solidFill>
            </a:endParaRPr>
          </a:p>
        </p:txBody>
      </p:sp>
      <p:sp>
        <p:nvSpPr>
          <p:cNvPr id="149" name="148 Llamada ovalada"/>
          <p:cNvSpPr/>
          <p:nvPr/>
        </p:nvSpPr>
        <p:spPr>
          <a:xfrm rot="10995330">
            <a:off x="2277794" y="1917831"/>
            <a:ext cx="4112840" cy="2809634"/>
          </a:xfrm>
          <a:prstGeom prst="wedgeEllipseCallout">
            <a:avLst>
              <a:gd name="adj1" fmla="val -18897"/>
              <a:gd name="adj2" fmla="val 5500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</a:endParaRPr>
          </a:p>
        </p:txBody>
      </p:sp>
      <p:sp>
        <p:nvSpPr>
          <p:cNvPr id="150" name="149 CuadroTexto"/>
          <p:cNvSpPr txBox="1"/>
          <p:nvPr/>
        </p:nvSpPr>
        <p:spPr>
          <a:xfrm>
            <a:off x="4303014" y="1541706"/>
            <a:ext cx="192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00B050"/>
                </a:solidFill>
              </a:rPr>
              <a:t>Derecha de A12</a:t>
            </a:r>
            <a:endParaRPr lang="es-AR" sz="1400" b="1" dirty="0">
              <a:solidFill>
                <a:srgbClr val="00B050"/>
              </a:solidFill>
            </a:endParaRPr>
          </a:p>
        </p:txBody>
      </p:sp>
      <p:sp>
        <p:nvSpPr>
          <p:cNvPr id="151" name="150 Llamada ovalada"/>
          <p:cNvSpPr/>
          <p:nvPr/>
        </p:nvSpPr>
        <p:spPr>
          <a:xfrm rot="8235888">
            <a:off x="1655346" y="2176941"/>
            <a:ext cx="2843214" cy="2376264"/>
          </a:xfrm>
          <a:prstGeom prst="wedgeEllipseCallout">
            <a:avLst>
              <a:gd name="adj1" fmla="val 1223"/>
              <a:gd name="adj2" fmla="val 6417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2" name="151 CuadroTexto"/>
          <p:cNvSpPr txBox="1"/>
          <p:nvPr/>
        </p:nvSpPr>
        <p:spPr>
          <a:xfrm>
            <a:off x="1259632" y="1803316"/>
            <a:ext cx="205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00B050"/>
                </a:solidFill>
              </a:rPr>
              <a:t>Izquierda A23</a:t>
            </a:r>
            <a:endParaRPr lang="es-AR" sz="1400" b="1" dirty="0">
              <a:solidFill>
                <a:srgbClr val="00B050"/>
              </a:solidFill>
            </a:endParaRPr>
          </a:p>
        </p:txBody>
      </p:sp>
      <p:sp>
        <p:nvSpPr>
          <p:cNvPr id="153" name="2 Marcador de contenido"/>
          <p:cNvSpPr txBox="1">
            <a:spLocks/>
          </p:cNvSpPr>
          <p:nvPr/>
        </p:nvSpPr>
        <p:spPr>
          <a:xfrm>
            <a:off x="5402734" y="1849483"/>
            <a:ext cx="3605024" cy="5589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1800" dirty="0" smtClean="0"/>
              <a:t>En </a:t>
            </a:r>
            <a:r>
              <a:rPr lang="es-AR" sz="1800" dirty="0" err="1" smtClean="0"/>
              <a:t>gral.</a:t>
            </a:r>
            <a:r>
              <a:rPr lang="es-AR" sz="1800" dirty="0" smtClean="0"/>
              <a:t> para n chapas:  GL= n+2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2428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43" grpId="0"/>
      <p:bldP spid="44" grpId="0"/>
      <p:bldP spid="67" grpId="0"/>
      <p:bldP spid="124" grpId="0"/>
      <p:bldP spid="126" grpId="0" animBg="1"/>
      <p:bldP spid="127" grpId="0"/>
      <p:bldP spid="136" grpId="0"/>
      <p:bldP spid="137" grpId="0"/>
      <p:bldP spid="139" grpId="0" animBg="1"/>
      <p:bldP spid="140" grpId="0"/>
      <p:bldP spid="143" grpId="0"/>
      <p:bldP spid="145" grpId="0"/>
      <p:bldP spid="147" grpId="1" animBg="1"/>
      <p:bldP spid="147" grpId="2" animBg="1"/>
      <p:bldP spid="148" grpId="1"/>
      <p:bldP spid="148" grpId="2"/>
      <p:bldP spid="149" grpId="0" animBg="1"/>
      <p:bldP spid="149" grpId="1" animBg="1"/>
      <p:bldP spid="150" grpId="0"/>
      <p:bldP spid="150" grpId="1"/>
      <p:bldP spid="151" grpId="0" animBg="1"/>
      <p:bldP spid="152" grpId="0"/>
      <p:bldP spid="15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06156"/>
            <a:ext cx="7498080" cy="786740"/>
          </a:xfrm>
        </p:spPr>
        <p:txBody>
          <a:bodyPr>
            <a:normAutofit/>
          </a:bodyPr>
          <a:lstStyle/>
          <a:p>
            <a:r>
              <a:rPr lang="es-AR" sz="1800" dirty="0" smtClean="0"/>
              <a:t>Cuando todas las chapas están articuladas entre si.</a:t>
            </a:r>
          </a:p>
          <a:p>
            <a:r>
              <a:rPr lang="es-AR" sz="1800" dirty="0" smtClean="0"/>
              <a:t>GL= </a:t>
            </a:r>
            <a:r>
              <a:rPr lang="es-AR" sz="1800" dirty="0" err="1" smtClean="0"/>
              <a:t>Nro</a:t>
            </a:r>
            <a:r>
              <a:rPr lang="es-AR" sz="1800" dirty="0" smtClean="0"/>
              <a:t> de Chapas </a:t>
            </a:r>
            <a:endParaRPr lang="es-AR" sz="1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6 Marcador de contenido"/>
          <p:cNvSpPr txBox="1">
            <a:spLocks/>
          </p:cNvSpPr>
          <p:nvPr/>
        </p:nvSpPr>
        <p:spPr>
          <a:xfrm>
            <a:off x="1403648" y="1196752"/>
            <a:ext cx="712879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sz="2400" b="1" dirty="0" smtClean="0"/>
              <a:t>CADENAS CINEMATICAS CERRADAS</a:t>
            </a:r>
            <a:endParaRPr lang="es-AR" sz="2400" b="1" dirty="0"/>
          </a:p>
        </p:txBody>
      </p:sp>
      <p:grpSp>
        <p:nvGrpSpPr>
          <p:cNvPr id="113" name="112 Grupo"/>
          <p:cNvGrpSpPr/>
          <p:nvPr/>
        </p:nvGrpSpPr>
        <p:grpSpPr>
          <a:xfrm>
            <a:off x="1875998" y="2823775"/>
            <a:ext cx="1792455" cy="1062380"/>
            <a:chOff x="2028567" y="2780928"/>
            <a:chExt cx="1792455" cy="1062380"/>
          </a:xfrm>
        </p:grpSpPr>
        <p:grpSp>
          <p:nvGrpSpPr>
            <p:cNvPr id="40" name="39 Grupo"/>
            <p:cNvGrpSpPr/>
            <p:nvPr/>
          </p:nvGrpSpPr>
          <p:grpSpPr>
            <a:xfrm>
              <a:off x="2231740" y="2780928"/>
              <a:ext cx="1476164" cy="754194"/>
              <a:chOff x="2231740" y="2780928"/>
              <a:chExt cx="1476164" cy="754194"/>
            </a:xfrm>
          </p:grpSpPr>
          <p:sp>
            <p:nvSpPr>
              <p:cNvPr id="11" name="10 Elipse"/>
              <p:cNvSpPr/>
              <p:nvPr/>
            </p:nvSpPr>
            <p:spPr>
              <a:xfrm>
                <a:off x="2231740" y="3428246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32" name="31 Grupo"/>
              <p:cNvGrpSpPr/>
              <p:nvPr/>
            </p:nvGrpSpPr>
            <p:grpSpPr>
              <a:xfrm>
                <a:off x="2267744" y="2780928"/>
                <a:ext cx="1440160" cy="754194"/>
                <a:chOff x="2267744" y="2780928"/>
                <a:chExt cx="1440160" cy="754194"/>
              </a:xfrm>
            </p:grpSpPr>
            <p:cxnSp>
              <p:nvCxnSpPr>
                <p:cNvPr id="7" name="6 Conector recto"/>
                <p:cNvCxnSpPr/>
                <p:nvPr/>
              </p:nvCxnSpPr>
              <p:spPr>
                <a:xfrm flipV="1">
                  <a:off x="2267744" y="2852936"/>
                  <a:ext cx="720080" cy="57606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7 Elipse"/>
                <p:cNvSpPr/>
                <p:nvPr/>
              </p:nvSpPr>
              <p:spPr>
                <a:xfrm>
                  <a:off x="2987824" y="2780928"/>
                  <a:ext cx="72008" cy="7200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2" name="11 Elipse"/>
                <p:cNvSpPr/>
                <p:nvPr/>
              </p:nvSpPr>
              <p:spPr>
                <a:xfrm>
                  <a:off x="3635896" y="3463114"/>
                  <a:ext cx="72008" cy="7200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3" name="12 Conector recto"/>
                <p:cNvCxnSpPr>
                  <a:stCxn id="12" idx="1"/>
                  <a:endCxn id="8" idx="5"/>
                </p:cNvCxnSpPr>
                <p:nvPr/>
              </p:nvCxnSpPr>
              <p:spPr>
                <a:xfrm flipH="1" flipV="1">
                  <a:off x="3049287" y="2842391"/>
                  <a:ext cx="597154" cy="63126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15 Conector recto"/>
                <p:cNvCxnSpPr>
                  <a:stCxn id="12" idx="2"/>
                  <a:endCxn id="11" idx="6"/>
                </p:cNvCxnSpPr>
                <p:nvPr/>
              </p:nvCxnSpPr>
              <p:spPr>
                <a:xfrm flipH="1" flipV="1">
                  <a:off x="2303748" y="3464250"/>
                  <a:ext cx="1332148" cy="3486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18 Grupo"/>
            <p:cNvGrpSpPr/>
            <p:nvPr/>
          </p:nvGrpSpPr>
          <p:grpSpPr>
            <a:xfrm>
              <a:off x="2028567" y="3356992"/>
              <a:ext cx="478354" cy="486316"/>
              <a:chOff x="4510785" y="4665042"/>
              <a:chExt cx="1006817" cy="1008112"/>
            </a:xfrm>
          </p:grpSpPr>
          <p:grpSp>
            <p:nvGrpSpPr>
              <p:cNvPr id="20" name="19 Grupo"/>
              <p:cNvGrpSpPr/>
              <p:nvPr/>
            </p:nvGrpSpPr>
            <p:grpSpPr>
              <a:xfrm>
                <a:off x="4753984" y="4962161"/>
                <a:ext cx="542983" cy="338512"/>
                <a:chOff x="2987824" y="4571236"/>
                <a:chExt cx="792088" cy="441940"/>
              </a:xfrm>
            </p:grpSpPr>
            <p:grpSp>
              <p:nvGrpSpPr>
                <p:cNvPr id="23" name="22 Grupo"/>
                <p:cNvGrpSpPr/>
                <p:nvPr/>
              </p:nvGrpSpPr>
              <p:grpSpPr>
                <a:xfrm>
                  <a:off x="2987824" y="4571236"/>
                  <a:ext cx="792088" cy="411480"/>
                  <a:chOff x="5256076" y="4845536"/>
                  <a:chExt cx="792088" cy="411480"/>
                </a:xfrm>
              </p:grpSpPr>
              <p:sp>
                <p:nvSpPr>
                  <p:cNvPr id="25" name="24 Triángulo isósceles"/>
                  <p:cNvSpPr/>
                  <p:nvPr/>
                </p:nvSpPr>
                <p:spPr>
                  <a:xfrm>
                    <a:off x="5256076" y="4896976"/>
                    <a:ext cx="792088" cy="3600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26" name="25 Elipse"/>
                  <p:cNvSpPr/>
                  <p:nvPr/>
                </p:nvSpPr>
                <p:spPr>
                  <a:xfrm>
                    <a:off x="5616116" y="4845536"/>
                    <a:ext cx="108012" cy="95632"/>
                  </a:xfrm>
                  <a:prstGeom prst="ellipse">
                    <a:avLst/>
                  </a:prstGeom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cxnSp>
              <p:nvCxnSpPr>
                <p:cNvPr id="24" name="23 Conector recto"/>
                <p:cNvCxnSpPr/>
                <p:nvPr/>
              </p:nvCxnSpPr>
              <p:spPr>
                <a:xfrm>
                  <a:off x="2987824" y="5013176"/>
                  <a:ext cx="792088" cy="0"/>
                </a:xfrm>
                <a:prstGeom prst="line">
                  <a:avLst/>
                </a:prstGeom>
                <a:ln w="635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20 Conector recto"/>
              <p:cNvCxnSpPr/>
              <p:nvPr/>
            </p:nvCxnSpPr>
            <p:spPr>
              <a:xfrm>
                <a:off x="5039248" y="4665042"/>
                <a:ext cx="0" cy="1008112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 flipH="1">
                <a:off x="4510785" y="4989078"/>
                <a:ext cx="1006817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26 Grupo"/>
            <p:cNvGrpSpPr/>
            <p:nvPr/>
          </p:nvGrpSpPr>
          <p:grpSpPr>
            <a:xfrm>
              <a:off x="3538627" y="3473065"/>
              <a:ext cx="282395" cy="254170"/>
              <a:chOff x="5256076" y="4845536"/>
              <a:chExt cx="792088" cy="555496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5256076" y="5401032"/>
                <a:ext cx="7920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28 Grupo"/>
              <p:cNvGrpSpPr/>
              <p:nvPr/>
            </p:nvGrpSpPr>
            <p:grpSpPr>
              <a:xfrm>
                <a:off x="5256076" y="4845536"/>
                <a:ext cx="792088" cy="411480"/>
                <a:chOff x="5256076" y="4845536"/>
                <a:chExt cx="792088" cy="411480"/>
              </a:xfrm>
            </p:grpSpPr>
            <p:sp>
              <p:nvSpPr>
                <p:cNvPr id="30" name="29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31" name="30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cxnSp>
          <p:nvCxnSpPr>
            <p:cNvPr id="65" name="64 Conector recto"/>
            <p:cNvCxnSpPr/>
            <p:nvPr/>
          </p:nvCxnSpPr>
          <p:spPr>
            <a:xfrm flipH="1">
              <a:off x="3656046" y="3284984"/>
              <a:ext cx="23779" cy="558324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113 Grupo"/>
          <p:cNvGrpSpPr/>
          <p:nvPr/>
        </p:nvGrpSpPr>
        <p:grpSpPr>
          <a:xfrm>
            <a:off x="4155068" y="2754086"/>
            <a:ext cx="1755812" cy="1147489"/>
            <a:chOff x="3998683" y="2763141"/>
            <a:chExt cx="1755812" cy="1147489"/>
          </a:xfrm>
        </p:grpSpPr>
        <p:grpSp>
          <p:nvGrpSpPr>
            <p:cNvPr id="41" name="40 Grupo"/>
            <p:cNvGrpSpPr/>
            <p:nvPr/>
          </p:nvGrpSpPr>
          <p:grpSpPr>
            <a:xfrm>
              <a:off x="4139952" y="2763141"/>
              <a:ext cx="1476164" cy="754194"/>
              <a:chOff x="2231740" y="2780928"/>
              <a:chExt cx="1476164" cy="754194"/>
            </a:xfrm>
          </p:grpSpPr>
          <p:sp>
            <p:nvSpPr>
              <p:cNvPr id="42" name="41 Elipse"/>
              <p:cNvSpPr/>
              <p:nvPr/>
            </p:nvSpPr>
            <p:spPr>
              <a:xfrm>
                <a:off x="2231740" y="3428246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43" name="42 Grupo"/>
              <p:cNvGrpSpPr/>
              <p:nvPr/>
            </p:nvGrpSpPr>
            <p:grpSpPr>
              <a:xfrm>
                <a:off x="2267744" y="2780928"/>
                <a:ext cx="1440160" cy="754194"/>
                <a:chOff x="2267744" y="2780928"/>
                <a:chExt cx="1440160" cy="754194"/>
              </a:xfrm>
            </p:grpSpPr>
            <p:cxnSp>
              <p:nvCxnSpPr>
                <p:cNvPr id="44" name="43 Conector recto"/>
                <p:cNvCxnSpPr/>
                <p:nvPr/>
              </p:nvCxnSpPr>
              <p:spPr>
                <a:xfrm flipV="1">
                  <a:off x="2267744" y="2852936"/>
                  <a:ext cx="720080" cy="57606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44 Elipse"/>
                <p:cNvSpPr/>
                <p:nvPr/>
              </p:nvSpPr>
              <p:spPr>
                <a:xfrm>
                  <a:off x="2987824" y="2780928"/>
                  <a:ext cx="72008" cy="7200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46" name="45 Elipse"/>
                <p:cNvSpPr/>
                <p:nvPr/>
              </p:nvSpPr>
              <p:spPr>
                <a:xfrm>
                  <a:off x="3635896" y="3463114"/>
                  <a:ext cx="72008" cy="7200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47" name="46 Conector recto"/>
                <p:cNvCxnSpPr>
                  <a:stCxn id="46" idx="1"/>
                  <a:endCxn id="45" idx="5"/>
                </p:cNvCxnSpPr>
                <p:nvPr/>
              </p:nvCxnSpPr>
              <p:spPr>
                <a:xfrm flipH="1" flipV="1">
                  <a:off x="3049287" y="2842391"/>
                  <a:ext cx="597154" cy="63126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47 Conector recto"/>
                <p:cNvCxnSpPr>
                  <a:stCxn id="46" idx="2"/>
                  <a:endCxn id="42" idx="6"/>
                </p:cNvCxnSpPr>
                <p:nvPr/>
              </p:nvCxnSpPr>
              <p:spPr>
                <a:xfrm flipH="1" flipV="1">
                  <a:off x="2303748" y="3464250"/>
                  <a:ext cx="1332148" cy="3486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48 Grupo"/>
            <p:cNvGrpSpPr/>
            <p:nvPr/>
          </p:nvGrpSpPr>
          <p:grpSpPr>
            <a:xfrm>
              <a:off x="3998683" y="3422845"/>
              <a:ext cx="348767" cy="281640"/>
              <a:chOff x="5256076" y="4845536"/>
              <a:chExt cx="792088" cy="555496"/>
            </a:xfrm>
          </p:grpSpPr>
          <p:cxnSp>
            <p:nvCxnSpPr>
              <p:cNvPr id="50" name="49 Conector recto"/>
              <p:cNvCxnSpPr/>
              <p:nvPr/>
            </p:nvCxnSpPr>
            <p:spPr>
              <a:xfrm>
                <a:off x="5256076" y="5401032"/>
                <a:ext cx="7920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50 Grupo"/>
              <p:cNvGrpSpPr/>
              <p:nvPr/>
            </p:nvGrpSpPr>
            <p:grpSpPr>
              <a:xfrm>
                <a:off x="5256076" y="4845536"/>
                <a:ext cx="792088" cy="411480"/>
                <a:chOff x="5256076" y="4845536"/>
                <a:chExt cx="792088" cy="411480"/>
              </a:xfrm>
            </p:grpSpPr>
            <p:sp>
              <p:nvSpPr>
                <p:cNvPr id="52" name="51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53" name="52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grpSp>
          <p:nvGrpSpPr>
            <p:cNvPr id="54" name="53 Grupo"/>
            <p:cNvGrpSpPr/>
            <p:nvPr/>
          </p:nvGrpSpPr>
          <p:grpSpPr>
            <a:xfrm>
              <a:off x="5405728" y="3468392"/>
              <a:ext cx="348767" cy="281640"/>
              <a:chOff x="5256076" y="4845536"/>
              <a:chExt cx="792088" cy="555496"/>
            </a:xfrm>
          </p:grpSpPr>
          <p:cxnSp>
            <p:nvCxnSpPr>
              <p:cNvPr id="55" name="54 Conector recto"/>
              <p:cNvCxnSpPr/>
              <p:nvPr/>
            </p:nvCxnSpPr>
            <p:spPr>
              <a:xfrm>
                <a:off x="5256076" y="5401032"/>
                <a:ext cx="7920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55 Grupo"/>
              <p:cNvGrpSpPr/>
              <p:nvPr/>
            </p:nvGrpSpPr>
            <p:grpSpPr>
              <a:xfrm>
                <a:off x="5256076" y="4845536"/>
                <a:ext cx="792088" cy="411480"/>
                <a:chOff x="5256076" y="4845536"/>
                <a:chExt cx="792088" cy="411480"/>
              </a:xfrm>
            </p:grpSpPr>
            <p:sp>
              <p:nvSpPr>
                <p:cNvPr id="57" name="56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58" name="57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grpSp>
          <p:nvGrpSpPr>
            <p:cNvPr id="59" name="58 Grupo"/>
            <p:cNvGrpSpPr/>
            <p:nvPr/>
          </p:nvGrpSpPr>
          <p:grpSpPr>
            <a:xfrm rot="2775529" flipV="1">
              <a:off x="5110686" y="2806961"/>
              <a:ext cx="290779" cy="263800"/>
              <a:chOff x="5256076" y="4845536"/>
              <a:chExt cx="792088" cy="555496"/>
            </a:xfrm>
          </p:grpSpPr>
          <p:cxnSp>
            <p:nvCxnSpPr>
              <p:cNvPr id="60" name="59 Conector recto"/>
              <p:cNvCxnSpPr/>
              <p:nvPr/>
            </p:nvCxnSpPr>
            <p:spPr>
              <a:xfrm>
                <a:off x="5256076" y="5401032"/>
                <a:ext cx="7920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60 Grupo"/>
              <p:cNvGrpSpPr/>
              <p:nvPr/>
            </p:nvGrpSpPr>
            <p:grpSpPr>
              <a:xfrm>
                <a:off x="5256076" y="4845536"/>
                <a:ext cx="792088" cy="411480"/>
                <a:chOff x="5256076" y="4845536"/>
                <a:chExt cx="792088" cy="411480"/>
              </a:xfrm>
            </p:grpSpPr>
            <p:sp>
              <p:nvSpPr>
                <p:cNvPr id="62" name="61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63" name="62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cxnSp>
          <p:nvCxnSpPr>
            <p:cNvPr id="67" name="66 Conector recto"/>
            <p:cNvCxnSpPr/>
            <p:nvPr/>
          </p:nvCxnSpPr>
          <p:spPr>
            <a:xfrm flipH="1">
              <a:off x="4158243" y="3320988"/>
              <a:ext cx="23779" cy="558324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flipH="1">
              <a:off x="5552368" y="3352306"/>
              <a:ext cx="23779" cy="558324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flipH="1">
              <a:off x="5069627" y="2765217"/>
              <a:ext cx="362437" cy="32776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2 Marcador de contenido"/>
          <p:cNvSpPr txBox="1">
            <a:spLocks/>
          </p:cNvSpPr>
          <p:nvPr/>
        </p:nvSpPr>
        <p:spPr>
          <a:xfrm>
            <a:off x="1882834" y="4581128"/>
            <a:ext cx="6217558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AR" sz="1800" dirty="0" smtClean="0"/>
              <a:t>3 Chapas </a:t>
            </a:r>
            <a:r>
              <a:rPr lang="es-AR" sz="1800" dirty="0" smtClean="0">
                <a:sym typeface="Symbol"/>
              </a:rPr>
              <a:t> 3 GL  3CV ISOSTATICO </a:t>
            </a:r>
          </a:p>
          <a:p>
            <a:r>
              <a:rPr lang="es-AR" sz="1800" dirty="0" smtClean="0">
                <a:sym typeface="Symbol"/>
              </a:rPr>
              <a:t>Las RV se resuelven como si fuera una sola chapa</a:t>
            </a:r>
          </a:p>
          <a:p>
            <a:r>
              <a:rPr lang="es-AR" sz="1800" dirty="0" smtClean="0">
                <a:sym typeface="Symbol"/>
              </a:rPr>
              <a:t>Las RVI se hallan abriendo la cadena y poniendo en evidencia las reacciones internas.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8043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1997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2181285" y="1769991"/>
            <a:ext cx="1617501" cy="18466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4720568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4968552" cy="5040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400" b="1" dirty="0" smtClean="0"/>
              <a:t>CADENAS CINEMATICAS</a:t>
            </a:r>
            <a:endParaRPr lang="es-AR" sz="24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cxnSp>
        <p:nvCxnSpPr>
          <p:cNvPr id="43" name="42 Conector recto"/>
          <p:cNvCxnSpPr/>
          <p:nvPr/>
        </p:nvCxnSpPr>
        <p:spPr>
          <a:xfrm flipH="1" flipV="1">
            <a:off x="2175061" y="2126728"/>
            <a:ext cx="6224" cy="10014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>
            <a:off x="2255974" y="2054720"/>
            <a:ext cx="1551920" cy="97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52 Grupo"/>
          <p:cNvGrpSpPr/>
          <p:nvPr/>
        </p:nvGrpSpPr>
        <p:grpSpPr>
          <a:xfrm>
            <a:off x="193676" y="3121372"/>
            <a:ext cx="846094" cy="275496"/>
            <a:chOff x="4716016" y="6105832"/>
            <a:chExt cx="1080120" cy="347504"/>
          </a:xfrm>
        </p:grpSpPr>
        <p:grpSp>
          <p:nvGrpSpPr>
            <p:cNvPr id="54" name="53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56" name="55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58" name="57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54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9 CuadroTexto"/>
          <p:cNvSpPr txBox="1"/>
          <p:nvPr/>
        </p:nvSpPr>
        <p:spPr>
          <a:xfrm>
            <a:off x="1545161" y="1729616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r>
              <a:rPr lang="es-AR" sz="1200" dirty="0" smtClean="0"/>
              <a:t>12</a:t>
            </a:r>
            <a:endParaRPr lang="es-AR" sz="1200" dirty="0"/>
          </a:p>
        </p:txBody>
      </p:sp>
      <p:grpSp>
        <p:nvGrpSpPr>
          <p:cNvPr id="66" name="65 Grupo"/>
          <p:cNvGrpSpPr/>
          <p:nvPr/>
        </p:nvGrpSpPr>
        <p:grpSpPr>
          <a:xfrm>
            <a:off x="497500" y="2054720"/>
            <a:ext cx="481510" cy="380213"/>
            <a:chOff x="5256076" y="4845536"/>
            <a:chExt cx="792088" cy="555496"/>
          </a:xfrm>
        </p:grpSpPr>
        <p:cxnSp>
          <p:nvCxnSpPr>
            <p:cNvPr id="67" name="66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67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9" name="68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0" name="69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03" name="102 Conector recto"/>
          <p:cNvCxnSpPr/>
          <p:nvPr/>
        </p:nvCxnSpPr>
        <p:spPr>
          <a:xfrm flipH="1">
            <a:off x="3823569" y="1769991"/>
            <a:ext cx="1" cy="93936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1063120" y="2425565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3027572" y="2096101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1574610" y="2464075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1297568" y="2505216"/>
            <a:ext cx="807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50 KN</a:t>
            </a:r>
            <a:endParaRPr lang="es-AR" sz="1400" dirty="0"/>
          </a:p>
        </p:txBody>
      </p:sp>
      <p:sp>
        <p:nvSpPr>
          <p:cNvPr id="92" name="91 CuadroTexto"/>
          <p:cNvSpPr txBox="1"/>
          <p:nvPr/>
        </p:nvSpPr>
        <p:spPr>
          <a:xfrm>
            <a:off x="3923928" y="1614800"/>
            <a:ext cx="111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20KN/m</a:t>
            </a:r>
            <a:endParaRPr lang="es-AR" sz="1200" dirty="0"/>
          </a:p>
        </p:txBody>
      </p:sp>
      <p:sp>
        <p:nvSpPr>
          <p:cNvPr id="96" name="2 Marcador de contenido"/>
          <p:cNvSpPr txBox="1">
            <a:spLocks/>
          </p:cNvSpPr>
          <p:nvPr/>
        </p:nvSpPr>
        <p:spPr>
          <a:xfrm>
            <a:off x="4925319" y="1855452"/>
            <a:ext cx="4008369" cy="23149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eriod"/>
            </a:pPr>
            <a:r>
              <a:rPr lang="es-AR" sz="1800" dirty="0" err="1" smtClean="0">
                <a:latin typeface="+mj-lt"/>
              </a:rPr>
              <a:t>Analisis</a:t>
            </a:r>
            <a:r>
              <a:rPr lang="es-AR" sz="1800" dirty="0" smtClean="0">
                <a:latin typeface="+mj-lt"/>
              </a:rPr>
              <a:t> </a:t>
            </a:r>
            <a:r>
              <a:rPr lang="es-AR" sz="1800" dirty="0" err="1" smtClean="0">
                <a:latin typeface="+mj-lt"/>
              </a:rPr>
              <a:t>Cinemarico</a:t>
            </a:r>
            <a:endParaRPr lang="es-AR" sz="1800" dirty="0" smtClean="0">
              <a:latin typeface="+mj-lt"/>
            </a:endParaRPr>
          </a:p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2. Sistema de referencia</a:t>
            </a:r>
          </a:p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3. Unifico Unidades</a:t>
            </a:r>
          </a:p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100gr 0,1 Kg = 1N  1 Kg= 10 N</a:t>
            </a:r>
          </a:p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2000Kg= 20000N = 20 KN</a:t>
            </a:r>
          </a:p>
          <a:p>
            <a:pPr marL="402336" lvl="1" indent="0">
              <a:buNone/>
            </a:pPr>
            <a:r>
              <a:rPr lang="es-AR" sz="1800" dirty="0" smtClean="0">
                <a:latin typeface="+mj-lt"/>
              </a:rPr>
              <a:t>4. Poner en evidencia RV</a:t>
            </a:r>
          </a:p>
          <a:p>
            <a:pPr marL="402336" lvl="1" indent="0">
              <a:buNone/>
            </a:pPr>
            <a:endParaRPr lang="es-AR" sz="1800" dirty="0">
              <a:latin typeface="Symbol" pitchFamily="18" charset="2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dirty="0" smtClean="0">
              <a:sym typeface="Symbol"/>
            </a:endParaRPr>
          </a:p>
          <a:p>
            <a:pPr marL="402336" lvl="1" indent="0">
              <a:buNone/>
            </a:pPr>
            <a:endParaRPr lang="es-AR" sz="14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 smtClean="0"/>
          </a:p>
          <a:p>
            <a:pPr marL="402336" lvl="1" indent="0">
              <a:buFont typeface="Verdana"/>
              <a:buNone/>
            </a:pPr>
            <a:endParaRPr lang="es-AR" sz="14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175061" y="3501008"/>
            <a:ext cx="1648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2771800" y="31449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 m</a:t>
            </a:r>
            <a:endParaRPr lang="en-US" dirty="0"/>
          </a:p>
        </p:txBody>
      </p:sp>
      <p:cxnSp>
        <p:nvCxnSpPr>
          <p:cNvPr id="39" name="Conector recto 38"/>
          <p:cNvCxnSpPr/>
          <p:nvPr/>
        </p:nvCxnSpPr>
        <p:spPr>
          <a:xfrm flipV="1">
            <a:off x="4367040" y="2096101"/>
            <a:ext cx="0" cy="1163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4433516" y="229863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 m</a:t>
            </a:r>
            <a:endParaRPr lang="en-US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1278579" y="3613316"/>
            <a:ext cx="921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1297568" y="2812993"/>
            <a:ext cx="0" cy="83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echa circular 23"/>
          <p:cNvSpPr/>
          <p:nvPr/>
        </p:nvSpPr>
        <p:spPr>
          <a:xfrm flipH="1">
            <a:off x="994350" y="3189706"/>
            <a:ext cx="786231" cy="98064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87 Conector recto de flecha"/>
          <p:cNvCxnSpPr/>
          <p:nvPr/>
        </p:nvCxnSpPr>
        <p:spPr>
          <a:xfrm>
            <a:off x="2255974" y="3189706"/>
            <a:ext cx="5284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87 Conector recto de flecha"/>
          <p:cNvCxnSpPr/>
          <p:nvPr/>
        </p:nvCxnSpPr>
        <p:spPr>
          <a:xfrm flipV="1">
            <a:off x="2169725" y="3244609"/>
            <a:ext cx="21001" cy="8282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87 Conector recto de flecha"/>
          <p:cNvCxnSpPr/>
          <p:nvPr/>
        </p:nvCxnSpPr>
        <p:spPr>
          <a:xfrm flipV="1">
            <a:off x="3818244" y="2121321"/>
            <a:ext cx="21001" cy="8282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105 CuadroTexto"/>
          <p:cNvSpPr txBox="1"/>
          <p:nvPr/>
        </p:nvSpPr>
        <p:spPr>
          <a:xfrm>
            <a:off x="2268409" y="3534355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VA</a:t>
            </a:r>
            <a:endParaRPr lang="es-AR" sz="1200" dirty="0"/>
          </a:p>
        </p:txBody>
      </p:sp>
      <p:sp>
        <p:nvSpPr>
          <p:cNvPr id="63" name="105 CuadroTexto"/>
          <p:cNvSpPr txBox="1"/>
          <p:nvPr/>
        </p:nvSpPr>
        <p:spPr>
          <a:xfrm>
            <a:off x="2391621" y="2797994"/>
            <a:ext cx="62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</a:t>
            </a:r>
            <a:r>
              <a:rPr lang="es-AR" dirty="0" smtClean="0"/>
              <a:t>A</a:t>
            </a:r>
            <a:endParaRPr lang="es-AR" sz="1200" dirty="0"/>
          </a:p>
        </p:txBody>
      </p:sp>
      <p:sp>
        <p:nvSpPr>
          <p:cNvPr id="65" name="105 CuadroTexto"/>
          <p:cNvSpPr txBox="1"/>
          <p:nvPr/>
        </p:nvSpPr>
        <p:spPr>
          <a:xfrm>
            <a:off x="3818634" y="2286563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VB</a:t>
            </a:r>
            <a:endParaRPr lang="es-AR" sz="1200" dirty="0"/>
          </a:p>
        </p:txBody>
      </p:sp>
      <p:sp>
        <p:nvSpPr>
          <p:cNvPr id="71" name="Flecha circular 70"/>
          <p:cNvSpPr/>
          <p:nvPr/>
        </p:nvSpPr>
        <p:spPr>
          <a:xfrm flipH="1">
            <a:off x="1770494" y="2814055"/>
            <a:ext cx="786231" cy="980649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105 CuadroTexto"/>
          <p:cNvSpPr txBox="1"/>
          <p:nvPr/>
        </p:nvSpPr>
        <p:spPr>
          <a:xfrm>
            <a:off x="2268409" y="2492944"/>
            <a:ext cx="62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MA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2 Marcador de contenido"/>
              <p:cNvSpPr txBox="1">
                <a:spLocks/>
              </p:cNvSpPr>
              <p:nvPr/>
            </p:nvSpPr>
            <p:spPr>
              <a:xfrm>
                <a:off x="908690" y="4280855"/>
                <a:ext cx="5247486" cy="243858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1800" dirty="0" smtClean="0">
                    <a:latin typeface="+mj-lt"/>
                  </a:rPr>
                  <a:t>5. Planteo las Ecuaciones de Equilibrio.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∑ </a:t>
                </a:r>
                <a14:m>
                  <m:oMath xmlns:m="http://schemas.openxmlformats.org/officeDocument/2006/math">
                    <m:r>
                      <a:rPr lang="es-MX" sz="1800" b="0" i="1" smtClean="0">
                        <a:latin typeface="Cambria Math" panose="02040503050406030204" pitchFamily="18" charset="0"/>
                      </a:rPr>
                      <m:t>𝐹𝑥</m:t>
                    </m:r>
                  </m:oMath>
                </a14:m>
                <a:r>
                  <a:rPr lang="es-AR" sz="1800" dirty="0"/>
                  <a:t>=</a:t>
                </a:r>
                <a:r>
                  <a:rPr lang="es-AR" sz="1800" dirty="0" smtClean="0"/>
                  <a:t>0  HA+50=0 HA=-50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/>
                          </a:rPr>
                          <m:t>𝑀𝑑𝑒𝑟</m:t>
                        </m:r>
                      </m:e>
                      <m:sub/>
                      <m:sup>
                        <m:r>
                          <a:rPr lang="es-AR" sz="1800" i="1">
                            <a:latin typeface="Cambria Math"/>
                          </a:rPr>
                          <m:t>𝐴</m:t>
                        </m:r>
                        <m:r>
                          <a:rPr lang="es-AR" sz="1800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sz="1800" dirty="0"/>
                  <a:t>=</a:t>
                </a:r>
                <a:r>
                  <a:rPr lang="es-AR" sz="1800" dirty="0" smtClean="0"/>
                  <a:t>0  </a:t>
                </a:r>
                <a:r>
                  <a:rPr lang="es-AR" sz="1800" dirty="0" err="1" smtClean="0"/>
                  <a:t>Vb</a:t>
                </a:r>
                <a:r>
                  <a:rPr lang="es-AR" sz="1800" dirty="0" smtClean="0"/>
                  <a:t>*4-20*4*2=0   </a:t>
                </a:r>
                <a:r>
                  <a:rPr lang="es-AR" sz="1800" dirty="0" err="1" smtClean="0"/>
                  <a:t>Vb</a:t>
                </a:r>
                <a:r>
                  <a:rPr lang="es-AR" sz="1800" dirty="0" smtClean="0"/>
                  <a:t>= 40</a:t>
                </a:r>
              </a:p>
              <a:p>
                <a:pPr marL="402336" lvl="1" indent="0">
                  <a:buNone/>
                </a:pPr>
                <a:r>
                  <a:rPr lang="es-AR" sz="1800" dirty="0"/>
                  <a:t>∑ </a:t>
                </a:r>
                <a14:m>
                  <m:oMath xmlns:m="http://schemas.openxmlformats.org/officeDocument/2006/math">
                    <m:r>
                      <a:rPr lang="es-MX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MX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AR" sz="1800" dirty="0"/>
                  <a:t>=</a:t>
                </a:r>
                <a:r>
                  <a:rPr lang="es-AR" sz="1800" dirty="0" smtClean="0"/>
                  <a:t>0    Va -20*4 +</a:t>
                </a:r>
                <a:r>
                  <a:rPr lang="es-AR" sz="1800" dirty="0" err="1" smtClean="0"/>
                  <a:t>Vb</a:t>
                </a:r>
                <a:r>
                  <a:rPr lang="es-AR" sz="1800" dirty="0" smtClean="0"/>
                  <a:t>= 0  Va= 40</a:t>
                </a:r>
              </a:p>
              <a:p>
                <a:pPr marL="402336" lvl="1" indent="0">
                  <a:buNone/>
                </a:pPr>
                <a:r>
                  <a:rPr lang="es-AR" sz="1800" dirty="0"/>
                  <a:t>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1800" i="1">
                            <a:latin typeface="Cambria Math"/>
                          </a:rPr>
                          <m:t>𝑀</m:t>
                        </m:r>
                      </m:e>
                      <m:sub/>
                      <m:sup>
                        <m:r>
                          <a:rPr lang="es-AR" sz="1800" i="1">
                            <a:latin typeface="Cambria Math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s-AR" sz="1800" dirty="0"/>
                  <a:t>=</a:t>
                </a:r>
                <a:r>
                  <a:rPr lang="es-AR" sz="1800" dirty="0" smtClean="0"/>
                  <a:t>0  </a:t>
                </a:r>
                <a:r>
                  <a:rPr lang="es-AR" sz="1800" dirty="0" err="1" smtClean="0"/>
                  <a:t>Ma</a:t>
                </a:r>
                <a:r>
                  <a:rPr lang="es-AR" sz="1800" dirty="0" smtClean="0"/>
                  <a:t> -50*1,5 -20*4*2 +</a:t>
                </a:r>
                <a:r>
                  <a:rPr lang="es-AR" sz="1800" dirty="0" err="1" smtClean="0"/>
                  <a:t>Vb</a:t>
                </a:r>
                <a:r>
                  <a:rPr lang="es-AR" sz="1800" dirty="0" smtClean="0"/>
                  <a:t>*4=0  </a:t>
                </a:r>
                <a:r>
                  <a:rPr lang="es-AR" sz="1800" dirty="0" err="1" smtClean="0"/>
                  <a:t>Ma</a:t>
                </a:r>
                <a:r>
                  <a:rPr lang="es-AR" sz="1800" dirty="0" smtClean="0"/>
                  <a:t>= 75 </a:t>
                </a:r>
              </a:p>
              <a:p>
                <a:pPr marL="402336" lvl="1" indent="0">
                  <a:buNone/>
                </a:pPr>
                <a:endParaRPr lang="es-AR" sz="1800" dirty="0"/>
              </a:p>
              <a:p>
                <a:pPr marL="402336" lvl="1" indent="0">
                  <a:buNone/>
                </a:pPr>
                <a:endParaRPr lang="es-AR" sz="1800" dirty="0" smtClean="0">
                  <a:latin typeface="+mj-lt"/>
                </a:endParaRPr>
              </a:p>
              <a:p>
                <a:pPr marL="402336" lvl="1" indent="0">
                  <a:buNone/>
                </a:pPr>
                <a:endParaRPr lang="es-AR" sz="1800" dirty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</mc:Choice>
        <mc:Fallback xmlns="">
          <p:sp>
            <p:nvSpPr>
              <p:cNvPr id="7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0" y="4280855"/>
                <a:ext cx="5247486" cy="2438587"/>
              </a:xfrm>
              <a:prstGeom prst="rect">
                <a:avLst/>
              </a:prstGeom>
              <a:blipFill>
                <a:blip r:embed="rId2"/>
                <a:stretch>
                  <a:fillRect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87 Conector recto de flecha"/>
          <p:cNvCxnSpPr/>
          <p:nvPr/>
        </p:nvCxnSpPr>
        <p:spPr>
          <a:xfrm>
            <a:off x="1474990" y="2173240"/>
            <a:ext cx="52844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87 Conector recto de flecha"/>
          <p:cNvCxnSpPr/>
          <p:nvPr/>
        </p:nvCxnSpPr>
        <p:spPr>
          <a:xfrm flipH="1">
            <a:off x="1537288" y="1891776"/>
            <a:ext cx="6556" cy="4714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87 Conector recto de flecha"/>
          <p:cNvCxnSpPr/>
          <p:nvPr/>
        </p:nvCxnSpPr>
        <p:spPr>
          <a:xfrm flipV="1">
            <a:off x="2268409" y="1568091"/>
            <a:ext cx="0" cy="4774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87 Conector recto de flecha"/>
          <p:cNvCxnSpPr/>
          <p:nvPr/>
        </p:nvCxnSpPr>
        <p:spPr>
          <a:xfrm flipH="1" flipV="1">
            <a:off x="1795717" y="2007900"/>
            <a:ext cx="545819" cy="107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105 CuadroTexto"/>
          <p:cNvSpPr txBox="1"/>
          <p:nvPr/>
        </p:nvSpPr>
        <p:spPr>
          <a:xfrm>
            <a:off x="1896436" y="1492614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Vi</a:t>
            </a:r>
            <a:endParaRPr lang="es-AR" sz="1200" dirty="0"/>
          </a:p>
        </p:txBody>
      </p:sp>
      <p:sp>
        <p:nvSpPr>
          <p:cNvPr id="81" name="105 CuadroTexto"/>
          <p:cNvSpPr txBox="1"/>
          <p:nvPr/>
        </p:nvSpPr>
        <p:spPr>
          <a:xfrm>
            <a:off x="1889791" y="1921027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</a:t>
            </a:r>
            <a:r>
              <a:rPr lang="es-AR" dirty="0" smtClean="0"/>
              <a:t>i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2 Marcador de contenido"/>
              <p:cNvSpPr txBox="1">
                <a:spLocks/>
              </p:cNvSpPr>
              <p:nvPr/>
            </p:nvSpPr>
            <p:spPr>
              <a:xfrm>
                <a:off x="5155726" y="4308622"/>
                <a:ext cx="4455325" cy="133128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1800" dirty="0">
                    <a:latin typeface="+mj-lt"/>
                  </a:rPr>
                  <a:t>6</a:t>
                </a:r>
                <a:r>
                  <a:rPr lang="es-AR" sz="1800" dirty="0" smtClean="0">
                    <a:latin typeface="+mj-lt"/>
                  </a:rPr>
                  <a:t>. Reacciones  Vinculo Internas  .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∑ </a:t>
                </a:r>
                <a14:m>
                  <m:oMath xmlns:m="http://schemas.openxmlformats.org/officeDocument/2006/math">
                    <m:r>
                      <a:rPr lang="es-MX" sz="1800" b="0" i="1" smtClean="0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s-MX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1800" b="0" i="1" smtClean="0">
                        <a:latin typeface="Cambria Math" panose="02040503050406030204" pitchFamily="18" charset="0"/>
                      </a:rPr>
                      <m:t>𝑑𝑒𝑟</m:t>
                    </m:r>
                  </m:oMath>
                </a14:m>
                <a:r>
                  <a:rPr lang="es-AR" sz="1800" dirty="0" smtClean="0"/>
                  <a:t> A12=0 Hi=0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1800" b="0" i="1" smtClean="0">
                            <a:latin typeface="Cambria Math" panose="02040503050406030204" pitchFamily="18" charset="0"/>
                          </a:rPr>
                          <m:t>𝐹𝑦</m:t>
                        </m:r>
                        <m:r>
                          <a:rPr lang="es-AR" sz="1800" i="1">
                            <a:latin typeface="Cambria Math"/>
                          </a:rPr>
                          <m:t>𝑑𝑒𝑟</m:t>
                        </m:r>
                      </m:e>
                      <m:sub/>
                      <m:sup>
                        <m:r>
                          <a:rPr lang="es-AR" sz="1800" i="1">
                            <a:latin typeface="Cambria Math"/>
                          </a:rPr>
                          <m:t>𝐴</m:t>
                        </m:r>
                        <m:r>
                          <a:rPr lang="es-AR" sz="1800" i="1">
                            <a:latin typeface="Cambria Math"/>
                          </a:rPr>
                          <m:t>12</m:t>
                        </m:r>
                      </m:sup>
                    </m:sSubSup>
                  </m:oMath>
                </a14:m>
                <a:r>
                  <a:rPr lang="es-AR" sz="1800" dirty="0"/>
                  <a:t>=</a:t>
                </a:r>
                <a:r>
                  <a:rPr lang="es-AR" sz="1800" dirty="0" smtClean="0"/>
                  <a:t>0  Vb-20*4 +Vi=0   Vi= 40</a:t>
                </a:r>
              </a:p>
              <a:p>
                <a:pPr marL="402336" lvl="1" indent="0">
                  <a:buNone/>
                </a:pPr>
                <a:endParaRPr lang="es-AR" sz="1800" dirty="0" smtClean="0"/>
              </a:p>
              <a:p>
                <a:pPr marL="402336" lvl="1" indent="0">
                  <a:buNone/>
                </a:pPr>
                <a:endParaRPr lang="es-AR" sz="1800" dirty="0"/>
              </a:p>
              <a:p>
                <a:pPr marL="402336" lvl="1" indent="0">
                  <a:buNone/>
                </a:pPr>
                <a:endParaRPr lang="es-AR" sz="1800" dirty="0" smtClean="0">
                  <a:latin typeface="+mj-lt"/>
                </a:endParaRPr>
              </a:p>
              <a:p>
                <a:pPr marL="402336" lvl="1" indent="0">
                  <a:buNone/>
                </a:pPr>
                <a:endParaRPr lang="es-AR" sz="1800" dirty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4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 smtClean="0"/>
              </a:p>
              <a:p>
                <a:pPr marL="402336" lvl="1" indent="0">
                  <a:buFont typeface="Verdana"/>
                  <a:buNone/>
                </a:pPr>
                <a:endParaRPr lang="es-AR" sz="1400" dirty="0"/>
              </a:p>
            </p:txBody>
          </p:sp>
        </mc:Choice>
        <mc:Fallback xmlns="">
          <p:sp>
            <p:nvSpPr>
              <p:cNvPr id="82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26" y="4308622"/>
                <a:ext cx="4455325" cy="1331285"/>
              </a:xfrm>
              <a:prstGeom prst="rect">
                <a:avLst/>
              </a:prstGeom>
              <a:blipFill>
                <a:blip r:embed="rId3"/>
                <a:stretch>
                  <a:fillRect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9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1" grpId="0"/>
      <p:bldP spid="92" grpId="0"/>
      <p:bldP spid="96" grpId="0"/>
      <p:bldP spid="74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pón viga alma lle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" b="5425"/>
          <a:stretch/>
        </p:blipFill>
        <p:spPr bwMode="auto">
          <a:xfrm>
            <a:off x="6290176" y="5076000"/>
            <a:ext cx="234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dirty="0" smtClean="0">
                <a:latin typeface="Agency FB"/>
              </a:rPr>
              <a:t>√</a:t>
            </a:r>
            <a:r>
              <a:rPr lang="es-AR" dirty="0" smtClean="0"/>
              <a:t> SISTEMA DE FUERZAS</a:t>
            </a:r>
          </a:p>
          <a:p>
            <a:endParaRPr lang="es-AR" dirty="0"/>
          </a:p>
          <a:p>
            <a:pPr marL="82296" indent="0">
              <a:buNone/>
            </a:pPr>
            <a:r>
              <a:rPr lang="es-AR" dirty="0">
                <a:latin typeface="Agency FB"/>
              </a:rPr>
              <a:t>√ </a:t>
            </a:r>
            <a:r>
              <a:rPr lang="es-AR" dirty="0" smtClean="0"/>
              <a:t>FUERZAS DISTRIBUIDAS</a:t>
            </a:r>
          </a:p>
          <a:p>
            <a:endParaRPr lang="es-AR" dirty="0" smtClean="0"/>
          </a:p>
          <a:p>
            <a:r>
              <a:rPr lang="es-AR" dirty="0" smtClean="0"/>
              <a:t>SISTEMAS RETICULADOS</a:t>
            </a:r>
          </a:p>
          <a:p>
            <a:endParaRPr lang="es-AR" dirty="0" smtClean="0"/>
          </a:p>
          <a:p>
            <a:r>
              <a:rPr lang="es-AR" dirty="0" smtClean="0"/>
              <a:t>DIAGRAMAS DE </a:t>
            </a:r>
          </a:p>
          <a:p>
            <a:pPr marL="82296" indent="0">
              <a:buNone/>
            </a:pPr>
            <a:r>
              <a:rPr lang="es-AR" dirty="0"/>
              <a:t> </a:t>
            </a:r>
            <a:r>
              <a:rPr lang="es-AR" dirty="0" smtClean="0"/>
              <a:t>  ALMA LLENA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5940312" y="1046378"/>
            <a:ext cx="2232248" cy="1368152"/>
            <a:chOff x="6228184" y="1556792"/>
            <a:chExt cx="2232248" cy="1368152"/>
          </a:xfrm>
        </p:grpSpPr>
        <p:sp>
          <p:nvSpPr>
            <p:cNvPr id="4" name="3 Rectángulo"/>
            <p:cNvSpPr/>
            <p:nvPr/>
          </p:nvSpPr>
          <p:spPr>
            <a:xfrm>
              <a:off x="6660232" y="1916832"/>
              <a:ext cx="1368152" cy="7920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6804248" y="1556792"/>
              <a:ext cx="540060" cy="7560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>
              <a:off x="7812360" y="1628800"/>
              <a:ext cx="648072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28184" y="2204864"/>
              <a:ext cx="576064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6516216" y="2537284"/>
              <a:ext cx="648072" cy="387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t="21870" r="12794" b="-45889"/>
          <a:stretch/>
        </p:blipFill>
        <p:spPr>
          <a:xfrm>
            <a:off x="5940312" y="2582282"/>
            <a:ext cx="2880000" cy="180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2" r="19806" b="29336"/>
          <a:stretch/>
        </p:blipFill>
        <p:spPr>
          <a:xfrm>
            <a:off x="5796136" y="3842221"/>
            <a:ext cx="2880320" cy="1161419"/>
          </a:xfrm>
          <a:prstGeom prst="rect">
            <a:avLst/>
          </a:prstGeo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11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4968552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dirty="0" smtClean="0"/>
              <a:t>En la naturaleza no existe un cuerpo rígido en reposo si no está vinculado a la tierra o a otro cuerpo rígido.</a:t>
            </a:r>
            <a:endParaRPr lang="es-AR" dirty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2088231" cy="371241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11731"/>
            <a:ext cx="3442692" cy="3442692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76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436528" y="2223940"/>
            <a:ext cx="4215014" cy="2169148"/>
            <a:chOff x="1581122" y="2700013"/>
            <a:chExt cx="4215014" cy="2169148"/>
          </a:xfrm>
        </p:grpSpPr>
        <p:sp>
          <p:nvSpPr>
            <p:cNvPr id="37" name="36 Forma libre"/>
            <p:cNvSpPr/>
            <p:nvPr/>
          </p:nvSpPr>
          <p:spPr>
            <a:xfrm>
              <a:off x="2081995" y="3832020"/>
              <a:ext cx="1858396" cy="424810"/>
            </a:xfrm>
            <a:custGeom>
              <a:avLst/>
              <a:gdLst>
                <a:gd name="connsiteX0" fmla="*/ 0 w 1196340"/>
                <a:gd name="connsiteY0" fmla="*/ 410138 h 511902"/>
                <a:gd name="connsiteX1" fmla="*/ 381000 w 1196340"/>
                <a:gd name="connsiteY1" fmla="*/ 486338 h 511902"/>
                <a:gd name="connsiteX2" fmla="*/ 998220 w 1196340"/>
                <a:gd name="connsiteY2" fmla="*/ 21518 h 511902"/>
                <a:gd name="connsiteX3" fmla="*/ 1196340 w 1196340"/>
                <a:gd name="connsiteY3" fmla="*/ 82478 h 5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40" h="511902">
                  <a:moveTo>
                    <a:pt x="0" y="410138"/>
                  </a:moveTo>
                  <a:cubicBezTo>
                    <a:pt x="107315" y="480623"/>
                    <a:pt x="214630" y="551108"/>
                    <a:pt x="381000" y="486338"/>
                  </a:cubicBezTo>
                  <a:cubicBezTo>
                    <a:pt x="547370" y="421568"/>
                    <a:pt x="862330" y="88828"/>
                    <a:pt x="998220" y="21518"/>
                  </a:cubicBezTo>
                  <a:cubicBezTo>
                    <a:pt x="1134110" y="-45792"/>
                    <a:pt x="1150620" y="64698"/>
                    <a:pt x="1196340" y="82478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3160359" y="3133012"/>
              <a:ext cx="1699673" cy="511902"/>
            </a:xfrm>
            <a:custGeom>
              <a:avLst/>
              <a:gdLst>
                <a:gd name="connsiteX0" fmla="*/ 0 w 1196340"/>
                <a:gd name="connsiteY0" fmla="*/ 410138 h 511902"/>
                <a:gd name="connsiteX1" fmla="*/ 381000 w 1196340"/>
                <a:gd name="connsiteY1" fmla="*/ 486338 h 511902"/>
                <a:gd name="connsiteX2" fmla="*/ 998220 w 1196340"/>
                <a:gd name="connsiteY2" fmla="*/ 21518 h 511902"/>
                <a:gd name="connsiteX3" fmla="*/ 1196340 w 1196340"/>
                <a:gd name="connsiteY3" fmla="*/ 82478 h 5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40" h="511902">
                  <a:moveTo>
                    <a:pt x="0" y="410138"/>
                  </a:moveTo>
                  <a:cubicBezTo>
                    <a:pt x="107315" y="480623"/>
                    <a:pt x="214630" y="551108"/>
                    <a:pt x="381000" y="486338"/>
                  </a:cubicBezTo>
                  <a:cubicBezTo>
                    <a:pt x="547370" y="421568"/>
                    <a:pt x="862330" y="88828"/>
                    <a:pt x="998220" y="21518"/>
                  </a:cubicBezTo>
                  <a:cubicBezTo>
                    <a:pt x="1134110" y="-45792"/>
                    <a:pt x="1150620" y="64698"/>
                    <a:pt x="1196340" y="82478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1581122" y="2700013"/>
              <a:ext cx="4215014" cy="2169148"/>
              <a:chOff x="1581122" y="2700013"/>
              <a:chExt cx="4215014" cy="2169148"/>
            </a:xfrm>
          </p:grpSpPr>
          <p:sp>
            <p:nvSpPr>
              <p:cNvPr id="67" name="66 CuadroTexto"/>
              <p:cNvSpPr txBox="1"/>
              <p:nvPr/>
            </p:nvSpPr>
            <p:spPr>
              <a:xfrm>
                <a:off x="1703135" y="3814859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M</a:t>
                </a:r>
                <a:endParaRPr lang="es-AR" dirty="0"/>
              </a:p>
            </p:txBody>
          </p:sp>
          <p:grpSp>
            <p:nvGrpSpPr>
              <p:cNvPr id="13" name="12 Grupo"/>
              <p:cNvGrpSpPr/>
              <p:nvPr/>
            </p:nvGrpSpPr>
            <p:grpSpPr>
              <a:xfrm>
                <a:off x="1581122" y="2700013"/>
                <a:ext cx="4215014" cy="2169148"/>
                <a:chOff x="1581122" y="2700013"/>
                <a:chExt cx="4215014" cy="2169148"/>
              </a:xfrm>
            </p:grpSpPr>
            <p:cxnSp>
              <p:nvCxnSpPr>
                <p:cNvPr id="104" name="103 Conector recto"/>
                <p:cNvCxnSpPr/>
                <p:nvPr/>
              </p:nvCxnSpPr>
              <p:spPr>
                <a:xfrm>
                  <a:off x="2807804" y="4320389"/>
                  <a:ext cx="203389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10 Grupo"/>
                <p:cNvGrpSpPr/>
                <p:nvPr/>
              </p:nvGrpSpPr>
              <p:grpSpPr>
                <a:xfrm>
                  <a:off x="1581122" y="2700013"/>
                  <a:ext cx="4215014" cy="2169148"/>
                  <a:chOff x="1581122" y="2700013"/>
                  <a:chExt cx="4215014" cy="2169148"/>
                </a:xfrm>
              </p:grpSpPr>
              <p:cxnSp>
                <p:nvCxnSpPr>
                  <p:cNvPr id="97" name="96 Conector recto"/>
                  <p:cNvCxnSpPr/>
                  <p:nvPr/>
                </p:nvCxnSpPr>
                <p:spPr>
                  <a:xfrm flipH="1">
                    <a:off x="2600948" y="3907834"/>
                    <a:ext cx="940393" cy="53818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97 Conector recto"/>
                  <p:cNvCxnSpPr/>
                  <p:nvPr/>
                </p:nvCxnSpPr>
                <p:spPr>
                  <a:xfrm flipH="1">
                    <a:off x="2767511" y="3915099"/>
                    <a:ext cx="940393" cy="53818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108 Conector recto"/>
                  <p:cNvCxnSpPr/>
                  <p:nvPr/>
                </p:nvCxnSpPr>
                <p:spPr>
                  <a:xfrm flipV="1">
                    <a:off x="2807804" y="4256830"/>
                    <a:ext cx="108012" cy="63559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109 Conector recto"/>
                  <p:cNvCxnSpPr/>
                  <p:nvPr/>
                </p:nvCxnSpPr>
                <p:spPr>
                  <a:xfrm flipV="1">
                    <a:off x="2997658" y="4252196"/>
                    <a:ext cx="108012" cy="63559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110 Conector recto"/>
                  <p:cNvCxnSpPr/>
                  <p:nvPr/>
                </p:nvCxnSpPr>
                <p:spPr>
                  <a:xfrm flipV="1">
                    <a:off x="3341546" y="4007256"/>
                    <a:ext cx="216024" cy="2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111 Conector recto"/>
                  <p:cNvCxnSpPr/>
                  <p:nvPr/>
                </p:nvCxnSpPr>
                <p:spPr>
                  <a:xfrm>
                    <a:off x="3252486" y="4069650"/>
                    <a:ext cx="203389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" name="4 Grupo"/>
                  <p:cNvGrpSpPr/>
                  <p:nvPr/>
                </p:nvGrpSpPr>
                <p:grpSpPr>
                  <a:xfrm>
                    <a:off x="1581122" y="2700013"/>
                    <a:ext cx="4215014" cy="2169148"/>
                    <a:chOff x="1581122" y="2700013"/>
                    <a:chExt cx="4215014" cy="2169148"/>
                  </a:xfrm>
                </p:grpSpPr>
                <p:sp>
                  <p:nvSpPr>
                    <p:cNvPr id="41" name="40 CuadroTexto"/>
                    <p:cNvSpPr txBox="1"/>
                    <p:nvPr/>
                  </p:nvSpPr>
                  <p:spPr>
                    <a:xfrm>
                      <a:off x="3184496" y="4499828"/>
                      <a:ext cx="5014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dirty="0" smtClean="0"/>
                        <a:t>l</a:t>
                      </a:r>
                      <a:endParaRPr lang="es-AR" dirty="0"/>
                    </a:p>
                  </p:txBody>
                </p:sp>
                <p:sp>
                  <p:nvSpPr>
                    <p:cNvPr id="43" name="42 CuadroTexto"/>
                    <p:cNvSpPr txBox="1"/>
                    <p:nvPr/>
                  </p:nvSpPr>
                  <p:spPr>
                    <a:xfrm>
                      <a:off x="4223963" y="4256831"/>
                      <a:ext cx="5014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dirty="0" smtClean="0"/>
                        <a:t>b</a:t>
                      </a:r>
                      <a:endParaRPr lang="es-AR" dirty="0"/>
                    </a:p>
                  </p:txBody>
                </p:sp>
                <p:grpSp>
                  <p:nvGrpSpPr>
                    <p:cNvPr id="71" name="70 Grupo"/>
                    <p:cNvGrpSpPr/>
                    <p:nvPr/>
                  </p:nvGrpSpPr>
                  <p:grpSpPr>
                    <a:xfrm>
                      <a:off x="1581122" y="2700013"/>
                      <a:ext cx="4215014" cy="2169148"/>
                      <a:chOff x="1581122" y="2646204"/>
                      <a:chExt cx="2789533" cy="1893309"/>
                    </a:xfrm>
                  </p:grpSpPr>
                  <p:grpSp>
                    <p:nvGrpSpPr>
                      <p:cNvPr id="70" name="69 Grupo"/>
                      <p:cNvGrpSpPr/>
                      <p:nvPr/>
                    </p:nvGrpSpPr>
                    <p:grpSpPr>
                      <a:xfrm>
                        <a:off x="1912604" y="3068960"/>
                        <a:ext cx="1838529" cy="1101222"/>
                        <a:chOff x="1912604" y="3068960"/>
                        <a:chExt cx="1838529" cy="1101222"/>
                      </a:xfrm>
                    </p:grpSpPr>
                    <p:cxnSp>
                      <p:nvCxnSpPr>
                        <p:cNvPr id="10" name="9 Conector recto"/>
                        <p:cNvCxnSpPr/>
                        <p:nvPr/>
                      </p:nvCxnSpPr>
                      <p:spPr>
                        <a:xfrm flipH="1">
                          <a:off x="3127743" y="3700434"/>
                          <a:ext cx="622360" cy="46974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" name="11 Conector recto"/>
                        <p:cNvCxnSpPr/>
                        <p:nvPr/>
                      </p:nvCxnSpPr>
                      <p:spPr>
                        <a:xfrm flipH="1">
                          <a:off x="1912605" y="4170181"/>
                          <a:ext cx="1215138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17 Conector recto"/>
                        <p:cNvCxnSpPr>
                          <a:endCxn id="37" idx="0"/>
                        </p:cNvCxnSpPr>
                        <p:nvPr/>
                      </p:nvCxnSpPr>
                      <p:spPr>
                        <a:xfrm flipH="1" flipV="1">
                          <a:off x="1912604" y="3931339"/>
                          <a:ext cx="1" cy="232618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48 Conector recto"/>
                        <p:cNvCxnSpPr/>
                        <p:nvPr/>
                      </p:nvCxnSpPr>
                      <p:spPr>
                        <a:xfrm flipH="1" flipV="1">
                          <a:off x="3750102" y="3068960"/>
                          <a:ext cx="1" cy="63781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49 Conector recto"/>
                        <p:cNvCxnSpPr>
                          <a:endCxn id="37" idx="3"/>
                        </p:cNvCxnSpPr>
                        <p:nvPr/>
                      </p:nvCxnSpPr>
                      <p:spPr>
                        <a:xfrm flipV="1">
                          <a:off x="3127743" y="3694004"/>
                          <a:ext cx="14764" cy="476178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38 Conector recto"/>
                        <p:cNvCxnSpPr>
                          <a:endCxn id="61" idx="3"/>
                        </p:cNvCxnSpPr>
                        <p:nvPr/>
                      </p:nvCxnSpPr>
                      <p:spPr>
                        <a:xfrm flipV="1">
                          <a:off x="3142507" y="3096131"/>
                          <a:ext cx="608626" cy="610644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61 Conector recto"/>
                        <p:cNvCxnSpPr>
                          <a:stCxn id="37" idx="0"/>
                          <a:endCxn id="61" idx="0"/>
                        </p:cNvCxnSpPr>
                        <p:nvPr/>
                      </p:nvCxnSpPr>
                      <p:spPr>
                        <a:xfrm flipV="1">
                          <a:off x="1912604" y="3382125"/>
                          <a:ext cx="713671" cy="549214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9" name="68 Grupo"/>
                      <p:cNvGrpSpPr/>
                      <p:nvPr/>
                    </p:nvGrpSpPr>
                    <p:grpSpPr>
                      <a:xfrm>
                        <a:off x="1581122" y="2646204"/>
                        <a:ext cx="2789533" cy="1893309"/>
                        <a:chOff x="1581122" y="2646204"/>
                        <a:chExt cx="2789533" cy="1893309"/>
                      </a:xfrm>
                    </p:grpSpPr>
                    <p:sp>
                      <p:nvSpPr>
                        <p:cNvPr id="28" name="27 CuadroTexto"/>
                        <p:cNvSpPr txBox="1"/>
                        <p:nvPr/>
                      </p:nvSpPr>
                      <p:spPr>
                        <a:xfrm>
                          <a:off x="1661871" y="4170181"/>
                          <a:ext cx="5014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y</a:t>
                          </a:r>
                          <a:endParaRPr lang="es-AR" dirty="0"/>
                        </a:p>
                      </p:txBody>
                    </p:sp>
                    <p:sp>
                      <p:nvSpPr>
                        <p:cNvPr id="32" name="31 CuadroTexto"/>
                        <p:cNvSpPr txBox="1"/>
                        <p:nvPr/>
                      </p:nvSpPr>
                      <p:spPr>
                        <a:xfrm>
                          <a:off x="3750102" y="3337443"/>
                          <a:ext cx="369819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x</a:t>
                          </a:r>
                          <a:endParaRPr lang="es-AR" dirty="0"/>
                        </a:p>
                      </p:txBody>
                    </p:sp>
                    <p:cxnSp>
                      <p:nvCxnSpPr>
                        <p:cNvPr id="33" name="32 Conector recto de flecha"/>
                        <p:cNvCxnSpPr/>
                        <p:nvPr/>
                      </p:nvCxnSpPr>
                      <p:spPr>
                        <a:xfrm>
                          <a:off x="2626274" y="3706775"/>
                          <a:ext cx="1403120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33 Conector recto de flecha"/>
                        <p:cNvCxnSpPr/>
                        <p:nvPr/>
                      </p:nvCxnSpPr>
                      <p:spPr>
                        <a:xfrm flipH="1">
                          <a:off x="1581122" y="3706775"/>
                          <a:ext cx="1045153" cy="648072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34 Conector recto de flecha"/>
                        <p:cNvCxnSpPr/>
                        <p:nvPr/>
                      </p:nvCxnSpPr>
                      <p:spPr>
                        <a:xfrm flipV="1">
                          <a:off x="2621374" y="2646204"/>
                          <a:ext cx="0" cy="1054232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" name="35 CuadroTexto"/>
                        <p:cNvSpPr txBox="1"/>
                        <p:nvPr/>
                      </p:nvSpPr>
                      <p:spPr>
                        <a:xfrm>
                          <a:off x="2458113" y="2648414"/>
                          <a:ext cx="5014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z</a:t>
                          </a:r>
                          <a:endParaRPr lang="es-AR" dirty="0"/>
                        </a:p>
                      </p:txBody>
                    </p:sp>
                    <p:cxnSp>
                      <p:nvCxnSpPr>
                        <p:cNvPr id="66" name="65 Conector recto"/>
                        <p:cNvCxnSpPr/>
                        <p:nvPr/>
                      </p:nvCxnSpPr>
                      <p:spPr>
                        <a:xfrm flipH="1">
                          <a:off x="1581122" y="3935307"/>
                          <a:ext cx="2448272" cy="0"/>
                        </a:xfrm>
                        <a:prstGeom prst="line">
                          <a:avLst/>
                        </a:prstGeom>
                        <a:ln w="12700">
                          <a:prstDash val="lg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8" name="67 CuadroTexto"/>
                        <p:cNvSpPr txBox="1"/>
                        <p:nvPr/>
                      </p:nvSpPr>
                      <p:spPr>
                        <a:xfrm>
                          <a:off x="3869187" y="3680291"/>
                          <a:ext cx="50146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N</a:t>
                          </a:r>
                          <a:endParaRPr lang="es-AR" dirty="0"/>
                        </a:p>
                      </p:txBody>
                    </p:sp>
                  </p:grpSp>
                </p:grpSp>
                <p:sp>
                  <p:nvSpPr>
                    <p:cNvPr id="99" name="98 CuadroTexto"/>
                    <p:cNvSpPr txBox="1"/>
                    <p:nvPr/>
                  </p:nvSpPr>
                  <p:spPr>
                    <a:xfrm>
                      <a:off x="2460858" y="4438888"/>
                      <a:ext cx="50146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600" dirty="0" smtClean="0"/>
                        <a:t>dl</a:t>
                      </a:r>
                      <a:endParaRPr lang="es-AR" sz="1600" dirty="0"/>
                    </a:p>
                  </p:txBody>
                </p:sp>
                <p:sp>
                  <p:nvSpPr>
                    <p:cNvPr id="115" name="114 CuadroTexto"/>
                    <p:cNvSpPr txBox="1"/>
                    <p:nvPr/>
                  </p:nvSpPr>
                  <p:spPr>
                    <a:xfrm>
                      <a:off x="3034393" y="4161274"/>
                      <a:ext cx="50146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600" dirty="0" err="1" smtClean="0"/>
                        <a:t>db</a:t>
                      </a:r>
                      <a:endParaRPr lang="es-AR" sz="1600" dirty="0"/>
                    </a:p>
                  </p:txBody>
                </p:sp>
                <p:cxnSp>
                  <p:nvCxnSpPr>
                    <p:cNvPr id="118" name="117 Conector recto de flecha"/>
                    <p:cNvCxnSpPr/>
                    <p:nvPr/>
                  </p:nvCxnSpPr>
                  <p:spPr>
                    <a:xfrm>
                      <a:off x="2995276" y="3846205"/>
                      <a:ext cx="2382" cy="446891"/>
                    </a:xfrm>
                    <a:prstGeom prst="straightConnector1">
                      <a:avLst/>
                    </a:prstGeom>
                    <a:ln w="254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118 Conector recto de flecha"/>
                    <p:cNvCxnSpPr/>
                    <p:nvPr/>
                  </p:nvCxnSpPr>
                  <p:spPr>
                    <a:xfrm>
                      <a:off x="3347864" y="3558173"/>
                      <a:ext cx="2382" cy="446891"/>
                    </a:xfrm>
                    <a:prstGeom prst="straightConnector1">
                      <a:avLst/>
                    </a:prstGeom>
                    <a:ln w="254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119 CuadroTexto"/>
                    <p:cNvSpPr txBox="1"/>
                    <p:nvPr/>
                  </p:nvSpPr>
                  <p:spPr>
                    <a:xfrm>
                      <a:off x="2470053" y="3643118"/>
                      <a:ext cx="6617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200" dirty="0" smtClean="0"/>
                        <a:t>q(x).</a:t>
                      </a:r>
                      <a:r>
                        <a:rPr lang="es-AR" sz="1200" dirty="0" err="1" smtClean="0"/>
                        <a:t>dA</a:t>
                      </a:r>
                      <a:endParaRPr lang="es-AR" sz="1200" dirty="0"/>
                    </a:p>
                  </p:txBody>
                </p:sp>
                <p:sp>
                  <p:nvSpPr>
                    <p:cNvPr id="121" name="120 CuadroTexto"/>
                    <p:cNvSpPr txBox="1"/>
                    <p:nvPr/>
                  </p:nvSpPr>
                  <p:spPr>
                    <a:xfrm>
                      <a:off x="3181186" y="3249125"/>
                      <a:ext cx="66178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200" dirty="0" smtClean="0"/>
                        <a:t>q(x).</a:t>
                      </a:r>
                      <a:r>
                        <a:rPr lang="es-AR" sz="1200" dirty="0" err="1" smtClean="0"/>
                        <a:t>dA</a:t>
                      </a:r>
                      <a:endParaRPr lang="es-AR" sz="1200" dirty="0"/>
                    </a:p>
                  </p:txBody>
                </p:sp>
              </p:grpSp>
            </p:grpSp>
          </p:grp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60" name="2 Marcador de contenido"/>
          <p:cNvSpPr txBox="1">
            <a:spLocks/>
          </p:cNvSpPr>
          <p:nvPr/>
        </p:nvSpPr>
        <p:spPr>
          <a:xfrm>
            <a:off x="1037574" y="1539245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dirty="0" smtClean="0"/>
              <a:t>q(s): Fuerza distribuida actuando en una </a:t>
            </a:r>
            <a:r>
              <a:rPr lang="es-AR" sz="2000" b="1" dirty="0" smtClean="0"/>
              <a:t>superficie simétrica</a:t>
            </a:r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2000" dirty="0" smtClean="0"/>
              <a:t>La clase pasada vimos:</a:t>
            </a:r>
            <a:endParaRPr lang="es-AR" sz="2000" dirty="0"/>
          </a:p>
        </p:txBody>
      </p:sp>
      <p:cxnSp>
        <p:nvCxnSpPr>
          <p:cNvPr id="102" name="101 Conector recto"/>
          <p:cNvCxnSpPr/>
          <p:nvPr/>
        </p:nvCxnSpPr>
        <p:spPr>
          <a:xfrm flipV="1">
            <a:off x="2767751" y="3781818"/>
            <a:ext cx="216024" cy="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flipV="1">
            <a:off x="3113692" y="3536572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flipV="1">
            <a:off x="3295444" y="3536572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115 CuadroTexto"/>
          <p:cNvSpPr txBox="1"/>
          <p:nvPr/>
        </p:nvSpPr>
        <p:spPr>
          <a:xfrm>
            <a:off x="3485083" y="3896902"/>
            <a:ext cx="50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db</a:t>
            </a:r>
            <a:endParaRPr lang="es-AR" sz="1600" dirty="0"/>
          </a:p>
        </p:txBody>
      </p:sp>
      <p:sp>
        <p:nvSpPr>
          <p:cNvPr id="122" name="2 Marcador de contenido"/>
          <p:cNvSpPr txBox="1">
            <a:spLocks/>
          </p:cNvSpPr>
          <p:nvPr/>
        </p:nvSpPr>
        <p:spPr>
          <a:xfrm>
            <a:off x="4932040" y="2181577"/>
            <a:ext cx="4608512" cy="91077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>
                <a:sym typeface="Symbol"/>
              </a:rPr>
              <a:t>Fuerza Distribuida Lineal:</a:t>
            </a:r>
          </a:p>
          <a:p>
            <a:pPr marL="402336" lvl="1" indent="0">
              <a:buNone/>
            </a:pPr>
            <a:r>
              <a:rPr lang="es-AR" sz="2000" dirty="0" smtClean="0">
                <a:sym typeface="Symbol"/>
              </a:rPr>
              <a:t>q(l)= q(s).b = </a:t>
            </a:r>
            <a:r>
              <a:rPr lang="es-AR" sz="2000" dirty="0" err="1" smtClean="0">
                <a:sym typeface="Symbol"/>
              </a:rPr>
              <a:t>dP</a:t>
            </a:r>
            <a:r>
              <a:rPr lang="es-AR" sz="2000" dirty="0" smtClean="0">
                <a:sym typeface="Symbol"/>
              </a:rPr>
              <a:t>/dl 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1" name="2 Marcador de contenido"/>
          <p:cNvSpPr txBox="1">
            <a:spLocks/>
          </p:cNvSpPr>
          <p:nvPr/>
        </p:nvSpPr>
        <p:spPr>
          <a:xfrm>
            <a:off x="755576" y="5126732"/>
            <a:ext cx="8064896" cy="91077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CHAPA:</a:t>
            </a:r>
            <a:r>
              <a:rPr lang="es-AR" sz="1800" b="1" dirty="0">
                <a:sym typeface="Symbol"/>
              </a:rPr>
              <a:t> </a:t>
            </a:r>
            <a:r>
              <a:rPr lang="es-AR" sz="1800" dirty="0" err="1" smtClean="0">
                <a:sym typeface="Symbol"/>
              </a:rPr>
              <a:t>cjto</a:t>
            </a:r>
            <a:r>
              <a:rPr lang="es-AR" sz="1800" dirty="0" smtClean="0">
                <a:sym typeface="Symbol"/>
              </a:rPr>
              <a:t> de puntos materiales planos coincidente con el plano de simetría y cargado con el sistema de fuerzas actuando en el mismo plano</a:t>
            </a:r>
          </a:p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BARRA:</a:t>
            </a:r>
            <a:r>
              <a:rPr lang="es-AR" sz="1800" dirty="0" smtClean="0">
                <a:sym typeface="Symbol"/>
              </a:rPr>
              <a:t> cuando 1 de las direcciones es mucho mayor que las otras 2</a:t>
            </a: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/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5049072" y="2973202"/>
            <a:ext cx="3884616" cy="42742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Actuando en el plano de simetría</a:t>
            </a: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53" name="52 Grupo"/>
          <p:cNvGrpSpPr/>
          <p:nvPr/>
        </p:nvGrpSpPr>
        <p:grpSpPr>
          <a:xfrm>
            <a:off x="5673947" y="3403256"/>
            <a:ext cx="2651800" cy="1295683"/>
            <a:chOff x="2765471" y="2619416"/>
            <a:chExt cx="2651800" cy="1295683"/>
          </a:xfrm>
        </p:grpSpPr>
        <p:sp>
          <p:nvSpPr>
            <p:cNvPr id="54" name="53 Forma libre"/>
            <p:cNvSpPr/>
            <p:nvPr/>
          </p:nvSpPr>
          <p:spPr>
            <a:xfrm>
              <a:off x="3160359" y="3133012"/>
              <a:ext cx="1699673" cy="511902"/>
            </a:xfrm>
            <a:custGeom>
              <a:avLst/>
              <a:gdLst>
                <a:gd name="connsiteX0" fmla="*/ 0 w 1196340"/>
                <a:gd name="connsiteY0" fmla="*/ 410138 h 511902"/>
                <a:gd name="connsiteX1" fmla="*/ 381000 w 1196340"/>
                <a:gd name="connsiteY1" fmla="*/ 486338 h 511902"/>
                <a:gd name="connsiteX2" fmla="*/ 998220 w 1196340"/>
                <a:gd name="connsiteY2" fmla="*/ 21518 h 511902"/>
                <a:gd name="connsiteX3" fmla="*/ 1196340 w 1196340"/>
                <a:gd name="connsiteY3" fmla="*/ 82478 h 5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40" h="511902">
                  <a:moveTo>
                    <a:pt x="0" y="410138"/>
                  </a:moveTo>
                  <a:cubicBezTo>
                    <a:pt x="107315" y="480623"/>
                    <a:pt x="214630" y="551108"/>
                    <a:pt x="381000" y="486338"/>
                  </a:cubicBezTo>
                  <a:cubicBezTo>
                    <a:pt x="547370" y="421568"/>
                    <a:pt x="862330" y="88828"/>
                    <a:pt x="998220" y="21518"/>
                  </a:cubicBezTo>
                  <a:cubicBezTo>
                    <a:pt x="1134110" y="-45792"/>
                    <a:pt x="1150620" y="64698"/>
                    <a:pt x="1196340" y="82478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5" name="54 Conector recto"/>
            <p:cNvCxnSpPr/>
            <p:nvPr/>
          </p:nvCxnSpPr>
          <p:spPr>
            <a:xfrm flipH="1" flipV="1">
              <a:off x="4858474" y="3184360"/>
              <a:ext cx="2" cy="730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55 Grupo"/>
            <p:cNvGrpSpPr/>
            <p:nvPr/>
          </p:nvGrpSpPr>
          <p:grpSpPr>
            <a:xfrm>
              <a:off x="2765471" y="2619416"/>
              <a:ext cx="2651800" cy="1295683"/>
              <a:chOff x="2364936" y="2575857"/>
              <a:chExt cx="1754985" cy="1130918"/>
            </a:xfrm>
          </p:grpSpPr>
          <p:sp>
            <p:nvSpPr>
              <p:cNvPr id="58" name="57 CuadroTexto"/>
              <p:cNvSpPr txBox="1"/>
              <p:nvPr/>
            </p:nvSpPr>
            <p:spPr>
              <a:xfrm>
                <a:off x="3750102" y="3337443"/>
                <a:ext cx="369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  <p:cxnSp>
            <p:nvCxnSpPr>
              <p:cNvPr id="59" name="58 Conector recto de flecha"/>
              <p:cNvCxnSpPr/>
              <p:nvPr/>
            </p:nvCxnSpPr>
            <p:spPr>
              <a:xfrm>
                <a:off x="2626274" y="3706775"/>
                <a:ext cx="14031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62 Conector recto de flecha"/>
              <p:cNvCxnSpPr/>
              <p:nvPr/>
            </p:nvCxnSpPr>
            <p:spPr>
              <a:xfrm flipH="1" flipV="1">
                <a:off x="2615670" y="2717091"/>
                <a:ext cx="5704" cy="9833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64 CuadroTexto"/>
              <p:cNvSpPr txBox="1"/>
              <p:nvPr/>
            </p:nvSpPr>
            <p:spPr>
              <a:xfrm>
                <a:off x="2364936" y="2575857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z</a:t>
                </a:r>
                <a:endParaRPr lang="es-AR" dirty="0"/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3889526" y="3045860"/>
              <a:ext cx="661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q(x)</a:t>
              </a:r>
              <a:endParaRPr lang="es-AR" sz="1200" dirty="0"/>
            </a:p>
          </p:txBody>
        </p:sp>
      </p:grpSp>
      <p:sp>
        <p:nvSpPr>
          <p:cNvPr id="72" name="2 Marcador de contenido"/>
          <p:cNvSpPr txBox="1">
            <a:spLocks/>
          </p:cNvSpPr>
          <p:nvPr/>
        </p:nvSpPr>
        <p:spPr>
          <a:xfrm>
            <a:off x="809436" y="4619938"/>
            <a:ext cx="4608512" cy="50507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Reemplazamos el Cuerpo Rígido</a:t>
            </a: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/>
          </a:p>
        </p:txBody>
      </p:sp>
      <p:sp>
        <p:nvSpPr>
          <p:cNvPr id="75" name="2 Marcador de contenido"/>
          <p:cNvSpPr txBox="1">
            <a:spLocks/>
          </p:cNvSpPr>
          <p:nvPr/>
        </p:nvSpPr>
        <p:spPr>
          <a:xfrm>
            <a:off x="744196" y="6113452"/>
            <a:ext cx="8064896" cy="91077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VINCULO: </a:t>
            </a:r>
            <a:r>
              <a:rPr lang="es-AR" sz="1800" dirty="0" smtClean="0">
                <a:sym typeface="Symbol"/>
              </a:rPr>
              <a:t>Condición Geométrica que limita el movimiento de un cuerpo</a:t>
            </a: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40831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2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2 Marcador de contenido"/>
          <p:cNvSpPr txBox="1">
            <a:spLocks/>
          </p:cNvSpPr>
          <p:nvPr/>
        </p:nvSpPr>
        <p:spPr>
          <a:xfrm>
            <a:off x="1115616" y="1700808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dirty="0" err="1" smtClean="0"/>
              <a:t>Nro</a:t>
            </a:r>
            <a:r>
              <a:rPr lang="es-AR" sz="2000" dirty="0" smtClean="0"/>
              <a:t> de coordenadas libres que tiene el cuerpo rígido/chapa </a:t>
            </a: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Grados de Libertad</a:t>
            </a: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499992" y="2110941"/>
            <a:ext cx="4536504" cy="541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Punto material: 2 GL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3" name="2 Marcador de contenido"/>
          <p:cNvSpPr txBox="1">
            <a:spLocks/>
          </p:cNvSpPr>
          <p:nvPr/>
        </p:nvSpPr>
        <p:spPr>
          <a:xfrm>
            <a:off x="3923928" y="3417198"/>
            <a:ext cx="5112568" cy="8640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1.  Fijamos una Coordenada de la chapa (</a:t>
            </a:r>
            <a:r>
              <a:rPr lang="es-AR" sz="2100" dirty="0" err="1" smtClean="0">
                <a:sym typeface="Symbol"/>
              </a:rPr>
              <a:t>x</a:t>
            </a:r>
            <a:r>
              <a:rPr lang="es-AR" sz="1400" dirty="0" err="1" smtClean="0">
                <a:sym typeface="Symbol"/>
              </a:rPr>
              <a:t>A</a:t>
            </a:r>
            <a:r>
              <a:rPr lang="es-AR" sz="2100" dirty="0" smtClean="0">
                <a:sym typeface="Symbol"/>
              </a:rPr>
              <a:t>) puede bajar y rotar.  Imponemos una condición de Vinculo.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2" name="11 Grupo"/>
          <p:cNvGrpSpPr/>
          <p:nvPr/>
        </p:nvGrpSpPr>
        <p:grpSpPr>
          <a:xfrm>
            <a:off x="1367644" y="2110941"/>
            <a:ext cx="2556284" cy="1738305"/>
            <a:chOff x="1367644" y="2110941"/>
            <a:chExt cx="2556284" cy="1738305"/>
          </a:xfrm>
        </p:grpSpPr>
        <p:grpSp>
          <p:nvGrpSpPr>
            <p:cNvPr id="11" name="10 Grupo"/>
            <p:cNvGrpSpPr/>
            <p:nvPr/>
          </p:nvGrpSpPr>
          <p:grpSpPr>
            <a:xfrm>
              <a:off x="1619672" y="2110941"/>
              <a:ext cx="2304256" cy="1738305"/>
              <a:chOff x="1619672" y="2110941"/>
              <a:chExt cx="2304256" cy="1738305"/>
            </a:xfrm>
          </p:grpSpPr>
          <p:cxnSp>
            <p:nvCxnSpPr>
              <p:cNvPr id="23" name="22 Conector recto de flecha"/>
              <p:cNvCxnSpPr/>
              <p:nvPr/>
            </p:nvCxnSpPr>
            <p:spPr>
              <a:xfrm>
                <a:off x="1619672" y="2441476"/>
                <a:ext cx="22175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 de flecha"/>
              <p:cNvCxnSpPr/>
              <p:nvPr/>
            </p:nvCxnSpPr>
            <p:spPr>
              <a:xfrm>
                <a:off x="1691680" y="2381742"/>
                <a:ext cx="0" cy="1467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CuadroTexto"/>
              <p:cNvSpPr txBox="1"/>
              <p:nvPr/>
            </p:nvSpPr>
            <p:spPr>
              <a:xfrm>
                <a:off x="3419872" y="211094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</p:grpSp>
        <p:sp>
          <p:nvSpPr>
            <p:cNvPr id="28" name="27 CuadroTexto"/>
            <p:cNvSpPr txBox="1"/>
            <p:nvPr/>
          </p:nvSpPr>
          <p:spPr>
            <a:xfrm>
              <a:off x="1367644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691680" y="2496066"/>
            <a:ext cx="403508" cy="369332"/>
            <a:chOff x="1691680" y="2496066"/>
            <a:chExt cx="403508" cy="369332"/>
          </a:xfrm>
        </p:grpSpPr>
        <p:sp>
          <p:nvSpPr>
            <p:cNvPr id="13" name="12 Cara sonriente"/>
            <p:cNvSpPr/>
            <p:nvPr/>
          </p:nvSpPr>
          <p:spPr>
            <a:xfrm>
              <a:off x="2023180" y="2652544"/>
              <a:ext cx="72008" cy="5637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691680" y="2496066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</a:t>
              </a:r>
            </a:p>
          </p:txBody>
        </p:sp>
      </p:grpSp>
      <p:sp>
        <p:nvSpPr>
          <p:cNvPr id="40" name="2 Marcador de contenido"/>
          <p:cNvSpPr txBox="1">
            <a:spLocks/>
          </p:cNvSpPr>
          <p:nvPr/>
        </p:nvSpPr>
        <p:spPr>
          <a:xfrm>
            <a:off x="4499992" y="2504470"/>
            <a:ext cx="4536504" cy="541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Chapa (Plano) : 3 GL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17" name="16 Grupo"/>
          <p:cNvGrpSpPr/>
          <p:nvPr/>
        </p:nvGrpSpPr>
        <p:grpSpPr>
          <a:xfrm>
            <a:off x="2059184" y="2348880"/>
            <a:ext cx="1388308" cy="492656"/>
            <a:chOff x="2059184" y="2348880"/>
            <a:chExt cx="1388308" cy="492656"/>
          </a:xfrm>
        </p:grpSpPr>
        <p:cxnSp>
          <p:nvCxnSpPr>
            <p:cNvPr id="15" name="14 Conector recto"/>
            <p:cNvCxnSpPr/>
            <p:nvPr/>
          </p:nvCxnSpPr>
          <p:spPr>
            <a:xfrm>
              <a:off x="2059184" y="2680732"/>
              <a:ext cx="1036652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2401682" y="2348880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A</a:t>
              </a:r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095836" y="2472204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B</a:t>
              </a:r>
              <a:endParaRPr lang="es-AR" dirty="0"/>
            </a:p>
          </p:txBody>
        </p:sp>
      </p:grpSp>
      <p:sp>
        <p:nvSpPr>
          <p:cNvPr id="44" name="2 Marcador de contenido"/>
          <p:cNvSpPr txBox="1">
            <a:spLocks/>
          </p:cNvSpPr>
          <p:nvPr/>
        </p:nvSpPr>
        <p:spPr>
          <a:xfrm>
            <a:off x="4541304" y="2894735"/>
            <a:ext cx="4536504" cy="54160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Cuerpo (Espacio) : 6 GL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5" name="2 Marcador de contenido"/>
          <p:cNvSpPr txBox="1">
            <a:spLocks/>
          </p:cNvSpPr>
          <p:nvPr/>
        </p:nvSpPr>
        <p:spPr>
          <a:xfrm>
            <a:off x="1105724" y="4211402"/>
            <a:ext cx="8424936" cy="9153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2. Fijamos las Coordenadas de un punto (</a:t>
            </a:r>
            <a:r>
              <a:rPr lang="es-AR" sz="2100" dirty="0" err="1" smtClean="0">
                <a:sym typeface="Symbol"/>
              </a:rPr>
              <a:t>x</a:t>
            </a:r>
            <a:r>
              <a:rPr lang="es-AR" sz="1400" dirty="0" err="1" smtClean="0">
                <a:sym typeface="Symbol"/>
              </a:rPr>
              <a:t>A</a:t>
            </a:r>
            <a:r>
              <a:rPr lang="es-AR" sz="2400" dirty="0" smtClean="0">
                <a:sym typeface="Symbol"/>
              </a:rPr>
              <a:t>; </a:t>
            </a:r>
            <a:r>
              <a:rPr lang="es-AR" sz="2100" dirty="0" err="1" smtClean="0">
                <a:sym typeface="Symbol"/>
              </a:rPr>
              <a:t>y</a:t>
            </a:r>
            <a:r>
              <a:rPr lang="es-AR" sz="1400" dirty="0" err="1" smtClean="0">
                <a:sym typeface="Symbol"/>
              </a:rPr>
              <a:t>A</a:t>
            </a:r>
            <a:r>
              <a:rPr lang="es-AR" sz="2100" dirty="0" smtClean="0">
                <a:sym typeface="Symbol"/>
              </a:rPr>
              <a:t>). Imponemos dos condiciones de Vinculo.  </a:t>
            </a:r>
          </a:p>
          <a:p>
            <a:pPr marL="402336" lvl="1" indent="0">
              <a:buNone/>
            </a:pPr>
            <a:r>
              <a:rPr lang="es-AR" sz="2100" dirty="0">
                <a:sym typeface="Symbol"/>
              </a:rPr>
              <a:t>Solo rota</a:t>
            </a:r>
            <a:r>
              <a:rPr lang="es-AR" sz="2100" dirty="0" smtClean="0">
                <a:sym typeface="Symbol"/>
              </a:rPr>
              <a:t>.  ESTA </a:t>
            </a:r>
            <a:r>
              <a:rPr lang="es-AR" sz="2100" b="1" dirty="0" smtClean="0">
                <a:sym typeface="Symbol"/>
              </a:rPr>
              <a:t>ARTICULADA</a:t>
            </a:r>
            <a:endParaRPr lang="es-AR" sz="21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1088192" y="5126732"/>
            <a:ext cx="8424936" cy="390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dirty="0" smtClean="0">
                <a:sym typeface="Symbol"/>
              </a:rPr>
              <a:t>3. Fijamos una Coordenada del punto B (</a:t>
            </a:r>
            <a:r>
              <a:rPr lang="es-AR" sz="2100" dirty="0" err="1" smtClean="0">
                <a:sym typeface="Symbol"/>
              </a:rPr>
              <a:t>y</a:t>
            </a:r>
            <a:r>
              <a:rPr lang="es-AR" sz="1400" dirty="0" err="1" smtClean="0">
                <a:sym typeface="Symbol"/>
              </a:rPr>
              <a:t>B</a:t>
            </a:r>
            <a:r>
              <a:rPr lang="es-AR" sz="2100" dirty="0" smtClean="0">
                <a:sym typeface="Symbol"/>
              </a:rPr>
              <a:t>). </a:t>
            </a:r>
            <a:r>
              <a:rPr lang="es-AR" sz="2100" b="1" dirty="0" smtClean="0">
                <a:sym typeface="Symbol"/>
              </a:rPr>
              <a:t>La barra no se mueve</a:t>
            </a:r>
            <a:endParaRPr lang="es-AR" sz="21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1088976" y="5805264"/>
            <a:ext cx="8424936" cy="390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100" b="1" dirty="0" smtClean="0">
                <a:sym typeface="Symbol"/>
              </a:rPr>
              <a:t>PARA FIJAR UNA CHAPA A TIERRA: CV=GL</a:t>
            </a:r>
            <a:endParaRPr lang="es-AR" sz="21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1.94444E-6 0.08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882 L 0.08021 0.08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3.61111E-6 0.131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3148 L 0.08507 0.131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3.61111E-6 0.184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3" grpId="0"/>
      <p:bldP spid="40" grpId="0"/>
      <p:bldP spid="44" grpId="0"/>
      <p:bldP spid="45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2 Marcador de contenido"/>
          <p:cNvSpPr txBox="1">
            <a:spLocks/>
          </p:cNvSpPr>
          <p:nvPr/>
        </p:nvSpPr>
        <p:spPr>
          <a:xfrm>
            <a:off x="4429936" y="2988491"/>
            <a:ext cx="4536504" cy="11686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Traslación:  </a:t>
            </a:r>
            <a:r>
              <a:rPr lang="es-AR" sz="1800" dirty="0" smtClean="0"/>
              <a:t>Todos los puntos se desplazan en una misma dirección. </a:t>
            </a:r>
          </a:p>
          <a:p>
            <a:pPr marL="402336" lvl="1" indent="0">
              <a:buNone/>
            </a:pPr>
            <a:r>
              <a:rPr lang="es-AR" sz="1800" dirty="0">
                <a:sym typeface="Symbol"/>
              </a:rPr>
              <a:t>Los puntos medios de los desplazamientos A y B se cortan en el impropio del </a:t>
            </a:r>
            <a:r>
              <a:rPr lang="es-AR" sz="1800" dirty="0" smtClean="0">
                <a:sym typeface="Symbol"/>
              </a:rPr>
              <a:t>plano P</a:t>
            </a:r>
            <a:endParaRPr lang="es-AR" sz="1600" dirty="0">
              <a:sym typeface="Symbol"/>
            </a:endParaRPr>
          </a:p>
          <a:p>
            <a:pPr marL="402336" lvl="1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499992" y="2110941"/>
            <a:ext cx="4536504" cy="8049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Rotación: </a:t>
            </a:r>
            <a:r>
              <a:rPr lang="es-AR" sz="1800" dirty="0" smtClean="0"/>
              <a:t>Los puntos se desplazan sobre arcos de circunferencia alrededor de un polo de rotación P.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4263364" y="5092038"/>
            <a:ext cx="4433696" cy="10801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1800" dirty="0" smtClean="0"/>
              <a:t>Chapa Gira alrededor de P. </a:t>
            </a:r>
          </a:p>
          <a:p>
            <a:pPr marL="402336" lvl="1" indent="0">
              <a:buFont typeface="Verdana"/>
              <a:buNone/>
            </a:pPr>
            <a:r>
              <a:rPr lang="es-AR" sz="1800" dirty="0" smtClean="0"/>
              <a:t>Punto A describe arco AA’ y se corre vector da</a:t>
            </a:r>
          </a:p>
          <a:p>
            <a:pPr marL="402336" lvl="1" indent="0">
              <a:buFont typeface="Verdana"/>
              <a:buNone/>
            </a:pPr>
            <a:r>
              <a:rPr lang="es-AR" sz="1800" dirty="0" smtClean="0"/>
              <a:t>HLC: pequeños desplazamientos AA’=da = AA’’</a:t>
            </a:r>
          </a:p>
          <a:p>
            <a:endParaRPr lang="es-AR" dirty="0"/>
          </a:p>
        </p:txBody>
      </p:sp>
      <p:sp>
        <p:nvSpPr>
          <p:cNvPr id="50" name="2 Marcador de contenido"/>
          <p:cNvSpPr txBox="1">
            <a:spLocks/>
          </p:cNvSpPr>
          <p:nvPr/>
        </p:nvSpPr>
        <p:spPr>
          <a:xfrm>
            <a:off x="4305076" y="4161412"/>
            <a:ext cx="4786224" cy="69052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>
                <a:sym typeface="Symbol"/>
              </a:rPr>
              <a:t>TRASLACION = ROTACION EN TORNO A UN POLO IMPROPIO</a:t>
            </a:r>
            <a:endParaRPr lang="es-AR" sz="20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20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 smtClean="0"/>
          </a:p>
          <a:p>
            <a:pPr marL="402336" lvl="1" indent="0">
              <a:buFont typeface="Verdana"/>
              <a:buNone/>
            </a:pPr>
            <a:endParaRPr lang="es-AR" sz="2000" dirty="0"/>
          </a:p>
        </p:txBody>
      </p:sp>
      <p:sp>
        <p:nvSpPr>
          <p:cNvPr id="53" name="2 Marcador de contenido"/>
          <p:cNvSpPr txBox="1">
            <a:spLocks/>
          </p:cNvSpPr>
          <p:nvPr/>
        </p:nvSpPr>
        <p:spPr>
          <a:xfrm>
            <a:off x="3923928" y="3417198"/>
            <a:ext cx="511256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101" name="100 Grupo"/>
          <p:cNvGrpSpPr/>
          <p:nvPr/>
        </p:nvGrpSpPr>
        <p:grpSpPr>
          <a:xfrm>
            <a:off x="1304721" y="5172860"/>
            <a:ext cx="2230660" cy="1398612"/>
            <a:chOff x="3896491" y="5126732"/>
            <a:chExt cx="2230660" cy="1398612"/>
          </a:xfrm>
        </p:grpSpPr>
        <p:grpSp>
          <p:nvGrpSpPr>
            <p:cNvPr id="99" name="98 Grupo"/>
            <p:cNvGrpSpPr/>
            <p:nvPr/>
          </p:nvGrpSpPr>
          <p:grpSpPr>
            <a:xfrm>
              <a:off x="3896491" y="5126732"/>
              <a:ext cx="2230660" cy="1398612"/>
              <a:chOff x="1765276" y="5270748"/>
              <a:chExt cx="1728192" cy="977652"/>
            </a:xfrm>
          </p:grpSpPr>
          <p:sp>
            <p:nvSpPr>
              <p:cNvPr id="32" name="31 Rectángulo"/>
              <p:cNvSpPr/>
              <p:nvPr/>
            </p:nvSpPr>
            <p:spPr>
              <a:xfrm>
                <a:off x="1765276" y="5270748"/>
                <a:ext cx="1728192" cy="9776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98" name="97 Grupo"/>
              <p:cNvGrpSpPr/>
              <p:nvPr/>
            </p:nvGrpSpPr>
            <p:grpSpPr>
              <a:xfrm>
                <a:off x="2192385" y="5501405"/>
                <a:ext cx="667021" cy="735243"/>
                <a:chOff x="2192385" y="5501405"/>
                <a:chExt cx="667021" cy="735243"/>
              </a:xfrm>
            </p:grpSpPr>
            <p:cxnSp>
              <p:nvCxnSpPr>
                <p:cNvPr id="69" name="68 Conector recto"/>
                <p:cNvCxnSpPr>
                  <a:cxnSpLocks noChangeAspect="1"/>
                  <a:endCxn id="82" idx="0"/>
                </p:cNvCxnSpPr>
                <p:nvPr/>
              </p:nvCxnSpPr>
              <p:spPr>
                <a:xfrm flipH="1" flipV="1">
                  <a:off x="2338103" y="5698755"/>
                  <a:ext cx="251323" cy="4086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72 Conector recto"/>
                <p:cNvCxnSpPr/>
                <p:nvPr/>
              </p:nvCxnSpPr>
              <p:spPr>
                <a:xfrm flipV="1">
                  <a:off x="2591622" y="5501405"/>
                  <a:ext cx="78111" cy="60869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81 Arco"/>
                <p:cNvSpPr/>
                <p:nvPr/>
              </p:nvSpPr>
              <p:spPr>
                <a:xfrm rot="19290556">
                  <a:off x="2192385" y="5633192"/>
                  <a:ext cx="667021" cy="603456"/>
                </a:xfrm>
                <a:prstGeom prst="arc">
                  <a:avLst>
                    <a:gd name="adj1" fmla="val 16200000"/>
                    <a:gd name="adj2" fmla="val 2004153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97" name="96 CuadroTexto"/>
              <p:cNvSpPr txBox="1"/>
              <p:nvPr/>
            </p:nvSpPr>
            <p:spPr>
              <a:xfrm>
                <a:off x="2258248" y="5971401"/>
                <a:ext cx="4754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200" dirty="0" smtClean="0">
                    <a:sym typeface="Symbol"/>
                  </a:rPr>
                  <a:t></a:t>
                </a:r>
                <a:endParaRPr lang="es-AR" sz="1200" dirty="0"/>
              </a:p>
            </p:txBody>
          </p:sp>
        </p:grpSp>
        <p:sp>
          <p:nvSpPr>
            <p:cNvPr id="95" name="94 Elipse"/>
            <p:cNvSpPr>
              <a:spLocks noChangeAspect="1"/>
            </p:cNvSpPr>
            <p:nvPr/>
          </p:nvSpPr>
          <p:spPr>
            <a:xfrm>
              <a:off x="4932040" y="6309320"/>
              <a:ext cx="36575" cy="36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96" name="95 CuadroTexto"/>
          <p:cNvSpPr txBox="1"/>
          <p:nvPr/>
        </p:nvSpPr>
        <p:spPr>
          <a:xfrm>
            <a:off x="1720284" y="5521055"/>
            <a:ext cx="4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sp>
        <p:nvSpPr>
          <p:cNvPr id="68" name="67 CuadroTexto"/>
          <p:cNvSpPr txBox="1"/>
          <p:nvPr/>
        </p:nvSpPr>
        <p:spPr>
          <a:xfrm>
            <a:off x="2421270" y="6113380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DESPLAZAMIENTOS DE UNA CHAPA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2" name="11 Grupo"/>
          <p:cNvGrpSpPr/>
          <p:nvPr/>
        </p:nvGrpSpPr>
        <p:grpSpPr>
          <a:xfrm>
            <a:off x="1367644" y="2110941"/>
            <a:ext cx="2556284" cy="1738305"/>
            <a:chOff x="1367644" y="2110941"/>
            <a:chExt cx="2556284" cy="1738305"/>
          </a:xfrm>
        </p:grpSpPr>
        <p:grpSp>
          <p:nvGrpSpPr>
            <p:cNvPr id="11" name="10 Grupo"/>
            <p:cNvGrpSpPr/>
            <p:nvPr/>
          </p:nvGrpSpPr>
          <p:grpSpPr>
            <a:xfrm>
              <a:off x="1619672" y="2110941"/>
              <a:ext cx="2304256" cy="1738305"/>
              <a:chOff x="1619672" y="2110941"/>
              <a:chExt cx="2304256" cy="1738305"/>
            </a:xfrm>
          </p:grpSpPr>
          <p:cxnSp>
            <p:nvCxnSpPr>
              <p:cNvPr id="23" name="22 Conector recto de flecha"/>
              <p:cNvCxnSpPr/>
              <p:nvPr/>
            </p:nvCxnSpPr>
            <p:spPr>
              <a:xfrm>
                <a:off x="1619672" y="2441476"/>
                <a:ext cx="22175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 de flecha"/>
              <p:cNvCxnSpPr/>
              <p:nvPr/>
            </p:nvCxnSpPr>
            <p:spPr>
              <a:xfrm>
                <a:off x="1691680" y="2381742"/>
                <a:ext cx="0" cy="14675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CuadroTexto"/>
              <p:cNvSpPr txBox="1"/>
              <p:nvPr/>
            </p:nvSpPr>
            <p:spPr>
              <a:xfrm>
                <a:off x="3419872" y="211094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</p:grpSp>
        <p:sp>
          <p:nvSpPr>
            <p:cNvPr id="28" name="27 CuadroTexto"/>
            <p:cNvSpPr txBox="1"/>
            <p:nvPr/>
          </p:nvSpPr>
          <p:spPr>
            <a:xfrm>
              <a:off x="1367644" y="34290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AR" dirty="0"/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2728468" y="2599562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1871700" y="2396750"/>
            <a:ext cx="1797948" cy="933518"/>
            <a:chOff x="1871700" y="2396750"/>
            <a:chExt cx="1797948" cy="933518"/>
          </a:xfrm>
        </p:grpSpPr>
        <p:grpSp>
          <p:nvGrpSpPr>
            <p:cNvPr id="10" name="9 Grupo"/>
            <p:cNvGrpSpPr/>
            <p:nvPr/>
          </p:nvGrpSpPr>
          <p:grpSpPr>
            <a:xfrm>
              <a:off x="2195736" y="2652544"/>
              <a:ext cx="1075928" cy="512992"/>
              <a:chOff x="2195736" y="2652544"/>
              <a:chExt cx="1075928" cy="512992"/>
            </a:xfrm>
          </p:grpSpPr>
          <p:sp>
            <p:nvSpPr>
              <p:cNvPr id="8" name="7 Triángulo rectángulo"/>
              <p:cNvSpPr/>
              <p:nvPr/>
            </p:nvSpPr>
            <p:spPr>
              <a:xfrm>
                <a:off x="2195736" y="2652544"/>
                <a:ext cx="1075928" cy="512992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" name="3 Elipse"/>
              <p:cNvSpPr>
                <a:spLocks noChangeAspect="1"/>
              </p:cNvSpPr>
              <p:nvPr/>
            </p:nvSpPr>
            <p:spPr>
              <a:xfrm>
                <a:off x="2663800" y="285293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36" name="35 CuadroTexto"/>
            <p:cNvSpPr txBox="1"/>
            <p:nvPr/>
          </p:nvSpPr>
          <p:spPr>
            <a:xfrm>
              <a:off x="1871700" y="2396750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A</a:t>
              </a:r>
              <a:endParaRPr lang="es-AR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317992" y="2960936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B</a:t>
              </a:r>
              <a:endParaRPr lang="es-AR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1872826" y="2405668"/>
            <a:ext cx="1797948" cy="933518"/>
            <a:chOff x="1871700" y="2396750"/>
            <a:chExt cx="1797948" cy="933518"/>
          </a:xfrm>
        </p:grpSpPr>
        <p:grpSp>
          <p:nvGrpSpPr>
            <p:cNvPr id="52" name="51 Grupo"/>
            <p:cNvGrpSpPr/>
            <p:nvPr/>
          </p:nvGrpSpPr>
          <p:grpSpPr>
            <a:xfrm>
              <a:off x="2182700" y="2650440"/>
              <a:ext cx="1075928" cy="512992"/>
              <a:chOff x="2182700" y="2650440"/>
              <a:chExt cx="1075928" cy="512992"/>
            </a:xfrm>
          </p:grpSpPr>
          <p:sp>
            <p:nvSpPr>
              <p:cNvPr id="56" name="55 Triángulo rectángulo"/>
              <p:cNvSpPr/>
              <p:nvPr/>
            </p:nvSpPr>
            <p:spPr>
              <a:xfrm>
                <a:off x="2182700" y="2650440"/>
                <a:ext cx="1075928" cy="512992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7" name="56 Elipse"/>
              <p:cNvSpPr>
                <a:spLocks noChangeAspect="1"/>
              </p:cNvSpPr>
              <p:nvPr/>
            </p:nvSpPr>
            <p:spPr>
              <a:xfrm>
                <a:off x="2663800" y="285293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54" name="53 CuadroTexto"/>
            <p:cNvSpPr txBox="1"/>
            <p:nvPr/>
          </p:nvSpPr>
          <p:spPr>
            <a:xfrm>
              <a:off x="1871700" y="2396750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A</a:t>
              </a:r>
              <a:endParaRPr lang="es-AR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3317992" y="2960936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B</a:t>
              </a:r>
              <a:endParaRPr lang="es-AR" dirty="0"/>
            </a:p>
          </p:txBody>
        </p:sp>
      </p:grpSp>
      <p:cxnSp>
        <p:nvCxnSpPr>
          <p:cNvPr id="19" name="18 Conector recto"/>
          <p:cNvCxnSpPr/>
          <p:nvPr/>
        </p:nvCxnSpPr>
        <p:spPr>
          <a:xfrm>
            <a:off x="2170368" y="2700339"/>
            <a:ext cx="27620" cy="1880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3275856" y="3165536"/>
            <a:ext cx="42136" cy="177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2175952" y="4149080"/>
            <a:ext cx="1486876" cy="1233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3386176" y="3513340"/>
            <a:ext cx="8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</a:t>
            </a:r>
            <a:r>
              <a:rPr lang="es-AR" dirty="0" smtClean="0">
                <a:sym typeface="Symbol"/>
              </a:rPr>
              <a:t></a:t>
            </a:r>
            <a:endParaRPr lang="es-AR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2185024" y="3786000"/>
            <a:ext cx="1486876" cy="1233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1871700" y="3477508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</a:t>
            </a:r>
            <a:endParaRPr lang="es-AR" dirty="0"/>
          </a:p>
        </p:txBody>
      </p:sp>
      <p:sp>
        <p:nvSpPr>
          <p:cNvPr id="65" name="64 CuadroTexto"/>
          <p:cNvSpPr txBox="1"/>
          <p:nvPr/>
        </p:nvSpPr>
        <p:spPr>
          <a:xfrm>
            <a:off x="3047508" y="3878624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</a:t>
            </a:r>
            <a:endParaRPr lang="es-AR" dirty="0"/>
          </a:p>
        </p:txBody>
      </p:sp>
      <p:sp>
        <p:nvSpPr>
          <p:cNvPr id="80" name="79 CuadroTexto"/>
          <p:cNvSpPr txBox="1"/>
          <p:nvPr/>
        </p:nvSpPr>
        <p:spPr>
          <a:xfrm>
            <a:off x="2534074" y="5502834"/>
            <a:ext cx="4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A’</a:t>
            </a:r>
            <a:endParaRPr lang="es-AR" dirty="0"/>
          </a:p>
        </p:txBody>
      </p:sp>
      <p:cxnSp>
        <p:nvCxnSpPr>
          <p:cNvPr id="105" name="104 Conector recto de flecha"/>
          <p:cNvCxnSpPr/>
          <p:nvPr/>
        </p:nvCxnSpPr>
        <p:spPr>
          <a:xfrm flipV="1">
            <a:off x="2036124" y="5734381"/>
            <a:ext cx="428051" cy="5077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2079261" y="5789010"/>
            <a:ext cx="4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da</a:t>
            </a:r>
            <a:endParaRPr lang="es-AR" dirty="0"/>
          </a:p>
        </p:txBody>
      </p:sp>
      <p:cxnSp>
        <p:nvCxnSpPr>
          <p:cNvPr id="109" name="108 Conector recto"/>
          <p:cNvCxnSpPr/>
          <p:nvPr/>
        </p:nvCxnSpPr>
        <p:spPr>
          <a:xfrm flipV="1">
            <a:off x="2036124" y="5507378"/>
            <a:ext cx="447652" cy="252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CuadroTexto"/>
          <p:cNvSpPr txBox="1"/>
          <p:nvPr/>
        </p:nvSpPr>
        <p:spPr>
          <a:xfrm>
            <a:off x="2443938" y="5267894"/>
            <a:ext cx="4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A’’</a:t>
            </a:r>
            <a:endParaRPr lang="es-AR" dirty="0"/>
          </a:p>
        </p:txBody>
      </p:sp>
      <p:sp>
        <p:nvSpPr>
          <p:cNvPr id="116" name="2 Marcador de contenido"/>
          <p:cNvSpPr txBox="1">
            <a:spLocks/>
          </p:cNvSpPr>
          <p:nvPr/>
        </p:nvSpPr>
        <p:spPr>
          <a:xfrm>
            <a:off x="4087100" y="5955388"/>
            <a:ext cx="4786224" cy="41834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>
                <a:sym typeface="Symbol"/>
              </a:rPr>
              <a:t>Los corrimientos son  recta Punto y Polo Rotación.</a:t>
            </a:r>
            <a:endParaRPr lang="es-AR" sz="1800" b="1" dirty="0">
              <a:sym typeface="Symbol"/>
            </a:endParaRPr>
          </a:p>
          <a:p>
            <a:pPr marL="402336" lvl="1" indent="0">
              <a:buNone/>
            </a:pPr>
            <a:endParaRPr lang="es-AR" sz="1800" dirty="0" smtClean="0">
              <a:sym typeface="Symbol"/>
            </a:endParaRPr>
          </a:p>
          <a:p>
            <a:pPr marL="402336" lvl="1" indent="0">
              <a:buNone/>
            </a:pPr>
            <a:endParaRPr lang="es-AR" sz="1800" b="1" dirty="0" smtClean="0"/>
          </a:p>
          <a:p>
            <a:pPr marL="402336" lvl="1" indent="0">
              <a:buNone/>
            </a:pPr>
            <a:endParaRPr lang="es-AR" sz="18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8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 smtClean="0"/>
          </a:p>
          <a:p>
            <a:pPr marL="402336" lvl="1" indent="0">
              <a:buFont typeface="Verdana"/>
              <a:buNone/>
            </a:pP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42392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4" grpId="0"/>
      <p:bldP spid="27" grpId="0"/>
      <p:bldP spid="50" grpId="0"/>
      <p:bldP spid="96" grpId="0"/>
      <p:bldP spid="68" grpId="0"/>
      <p:bldP spid="61" grpId="0"/>
      <p:bldP spid="63" grpId="0"/>
      <p:bldP spid="65" grpId="0"/>
      <p:bldP spid="80" grpId="0"/>
      <p:bldP spid="106" grpId="0"/>
      <p:bldP spid="115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2 Marcador de contenido"/>
          <p:cNvSpPr txBox="1">
            <a:spLocks/>
          </p:cNvSpPr>
          <p:nvPr/>
        </p:nvSpPr>
        <p:spPr>
          <a:xfrm>
            <a:off x="4499992" y="2384892"/>
            <a:ext cx="4536504" cy="6480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Impongo Desplazamiento de un punto A de la chapa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4644008" y="3253850"/>
            <a:ext cx="3816424" cy="75121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1.  Normal al desplazamiento no pasa por O d</a:t>
            </a:r>
            <a:r>
              <a:rPr lang="es-AR" sz="1200" dirty="0" smtClean="0"/>
              <a:t>1</a:t>
            </a:r>
            <a:endParaRPr lang="es-AR" sz="12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1" name="2 Marcador de contenido"/>
          <p:cNvSpPr txBox="1">
            <a:spLocks/>
          </p:cNvSpPr>
          <p:nvPr/>
        </p:nvSpPr>
        <p:spPr>
          <a:xfrm>
            <a:off x="4757224" y="4023757"/>
            <a:ext cx="3816424" cy="53867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La Chapa no se mueve</a:t>
            </a:r>
            <a:endParaRPr lang="es-AR" sz="12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499992" y="1952836"/>
            <a:ext cx="4536504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Chapa Fija en el punto O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Vinculo/</a:t>
            </a:r>
            <a:r>
              <a:rPr lang="es-AR" dirty="0" err="1" smtClean="0"/>
              <a:t>Vinculacion</a:t>
            </a:r>
            <a:r>
              <a:rPr lang="es-AR" dirty="0" smtClean="0"/>
              <a:t> Aparente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835696" y="2204864"/>
            <a:ext cx="2304256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3016992" y="3140968"/>
            <a:ext cx="72008" cy="7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2946316" y="31681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O</a:t>
            </a:r>
            <a:endParaRPr lang="es-AR" dirty="0"/>
          </a:p>
        </p:txBody>
      </p:sp>
      <p:sp>
        <p:nvSpPr>
          <p:cNvPr id="41" name="40 Elipse"/>
          <p:cNvSpPr/>
          <p:nvPr/>
        </p:nvSpPr>
        <p:spPr>
          <a:xfrm>
            <a:off x="2411760" y="2636920"/>
            <a:ext cx="72008" cy="7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48 CuadroTexto"/>
          <p:cNvSpPr txBox="1"/>
          <p:nvPr/>
        </p:nvSpPr>
        <p:spPr>
          <a:xfrm>
            <a:off x="2303748" y="22447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</a:t>
            </a:r>
            <a:endParaRPr lang="es-AR" dirty="0"/>
          </a:p>
        </p:txBody>
      </p:sp>
      <p:cxnSp>
        <p:nvCxnSpPr>
          <p:cNvPr id="12" name="11 Conector recto"/>
          <p:cNvCxnSpPr>
            <a:stCxn id="41" idx="5"/>
            <a:endCxn id="8" idx="1"/>
          </p:cNvCxnSpPr>
          <p:nvPr/>
        </p:nvCxnSpPr>
        <p:spPr>
          <a:xfrm>
            <a:off x="2473223" y="2698376"/>
            <a:ext cx="554314" cy="453136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483768" y="2672920"/>
            <a:ext cx="1008112" cy="108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2908980" y="2411596"/>
            <a:ext cx="65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</a:t>
            </a:r>
            <a:r>
              <a:rPr lang="es-AR" sz="1200" dirty="0" smtClean="0"/>
              <a:t>1</a:t>
            </a:r>
            <a:endParaRPr lang="es-AR" sz="1200" dirty="0"/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1691680" y="4519534"/>
            <a:ext cx="5760640" cy="49364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2.  Normal al desplazamiento pasa por O:  d</a:t>
            </a:r>
            <a:r>
              <a:rPr lang="es-AR" sz="1200" dirty="0" smtClean="0"/>
              <a:t>2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cxnSp>
        <p:nvCxnSpPr>
          <p:cNvPr id="21" name="20 Conector recto de flecha"/>
          <p:cNvCxnSpPr>
            <a:stCxn id="41" idx="7"/>
          </p:cNvCxnSpPr>
          <p:nvPr/>
        </p:nvCxnSpPr>
        <p:spPr>
          <a:xfrm flipV="1">
            <a:off x="2473223" y="2060848"/>
            <a:ext cx="554314" cy="5866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2615484" y="1834396"/>
            <a:ext cx="65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</a:t>
            </a:r>
            <a:r>
              <a:rPr lang="es-AR" sz="1200" dirty="0" smtClean="0"/>
              <a:t>2</a:t>
            </a:r>
            <a:endParaRPr lang="es-AR" sz="1200" dirty="0"/>
          </a:p>
        </p:txBody>
      </p:sp>
      <p:sp>
        <p:nvSpPr>
          <p:cNvPr id="54" name="2 Marcador de contenido"/>
          <p:cNvSpPr txBox="1">
            <a:spLocks/>
          </p:cNvSpPr>
          <p:nvPr/>
        </p:nvSpPr>
        <p:spPr>
          <a:xfrm>
            <a:off x="2411760" y="4941168"/>
            <a:ext cx="3816424" cy="53867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La Chapa rota alrededor de O</a:t>
            </a:r>
            <a:endParaRPr lang="es-AR" sz="12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5" name="2 Marcador de contenido"/>
          <p:cNvSpPr txBox="1">
            <a:spLocks/>
          </p:cNvSpPr>
          <p:nvPr/>
        </p:nvSpPr>
        <p:spPr>
          <a:xfrm>
            <a:off x="1835696" y="5479846"/>
            <a:ext cx="6984776" cy="8991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VINCULACION APARENTE: </a:t>
            </a:r>
            <a:r>
              <a:rPr lang="es-AR" sz="1800" dirty="0" smtClean="0"/>
              <a:t>toda condición de vinculo impuesta a un punto de una chapa que no altera las posibilidades de desplazamiento.</a:t>
            </a:r>
            <a:endParaRPr lang="es-AR" sz="12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29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8" grpId="0"/>
      <p:bldP spid="51" grpId="0"/>
      <p:bldP spid="4" grpId="0" animBg="1"/>
      <p:bldP spid="41" grpId="0" animBg="1"/>
      <p:bldP spid="49" grpId="0"/>
      <p:bldP spid="50" grpId="0"/>
      <p:bldP spid="50" grpId="1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2 Marcador de contenido"/>
          <p:cNvSpPr txBox="1">
            <a:spLocks/>
          </p:cNvSpPr>
          <p:nvPr/>
        </p:nvSpPr>
        <p:spPr>
          <a:xfrm>
            <a:off x="1331640" y="1748832"/>
            <a:ext cx="7704856" cy="49205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5236" lvl="1" indent="-342900">
              <a:buAutoNum type="arabicPeriod"/>
            </a:pPr>
            <a:r>
              <a:rPr lang="es-AR" sz="1800" b="1" dirty="0" smtClean="0"/>
              <a:t>VINCULOS ABSOLUTOS (APOYOS): </a:t>
            </a:r>
          </a:p>
          <a:p>
            <a:pPr marL="402336" lvl="1" indent="0">
              <a:buNone/>
            </a:pPr>
            <a:r>
              <a:rPr lang="es-AR" sz="1800" b="1" dirty="0" smtClean="0"/>
              <a:t>      </a:t>
            </a:r>
            <a:r>
              <a:rPr lang="es-AR" sz="1800" dirty="0" smtClean="0"/>
              <a:t>Limitan la movilidad de un cuerpo con respecto a la tierra.</a:t>
            </a:r>
          </a:p>
          <a:p>
            <a:pPr marL="402336" lvl="1" indent="0">
              <a:buNone/>
            </a:pPr>
            <a:endParaRPr lang="es-AR" sz="1800" dirty="0" smtClean="0"/>
          </a:p>
          <a:p>
            <a:pPr marL="1202436" lvl="3" indent="-342900">
              <a:buAutoNum type="alphaLcParenR"/>
            </a:pPr>
            <a:r>
              <a:rPr lang="es-AR" sz="1800" b="1" dirty="0" smtClean="0"/>
              <a:t>Apoyo de Primera Especie,  Apoyo Simple o Apoyo </a:t>
            </a:r>
            <a:r>
              <a:rPr lang="es-AR" sz="1800" b="1" dirty="0" err="1" smtClean="0"/>
              <a:t>Movil</a:t>
            </a:r>
            <a:r>
              <a:rPr lang="es-AR" sz="1800" dirty="0" smtClean="0"/>
              <a:t>:  </a:t>
            </a:r>
          </a:p>
          <a:p>
            <a:pPr marL="859536" lvl="3" indent="0">
              <a:buNone/>
            </a:pPr>
            <a:r>
              <a:rPr lang="es-AR" sz="1800" dirty="0" smtClean="0"/>
              <a:t>	     Restringe 1 GL </a:t>
            </a:r>
          </a:p>
          <a:p>
            <a:pPr marL="859536" lvl="3" indent="0">
              <a:buNone/>
            </a:pPr>
            <a:r>
              <a:rPr lang="es-AR" sz="1800" dirty="0"/>
              <a:t>	</a:t>
            </a: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endParaRPr lang="es-AR" sz="1800" dirty="0" smtClean="0"/>
          </a:p>
          <a:p>
            <a:pPr marL="1202436" lvl="3" indent="-342900">
              <a:buFont typeface="+mj-lt"/>
              <a:buAutoNum type="alphaLcParenR" startAt="2"/>
            </a:pPr>
            <a:r>
              <a:rPr lang="es-AR" sz="1800" b="1" dirty="0" smtClean="0"/>
              <a:t>Apoyo de Segunda Especie o Apoyo Doble o Apoyo Fijo</a:t>
            </a:r>
            <a:r>
              <a:rPr lang="es-AR" sz="1800" dirty="0" smtClean="0"/>
              <a:t>:</a:t>
            </a:r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r>
              <a:rPr lang="es-AR" sz="1800" dirty="0" smtClean="0"/>
              <a:t>      Restringe 2 GL</a:t>
            </a:r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1202436" lvl="3" indent="-342900">
              <a:buFont typeface="+mj-lt"/>
              <a:buAutoNum type="alphaLcParenR" startAt="3"/>
            </a:pPr>
            <a:r>
              <a:rPr lang="es-AR" sz="1800" b="1" dirty="0"/>
              <a:t>Apoyo de </a:t>
            </a:r>
            <a:r>
              <a:rPr lang="es-AR" sz="1800" b="1" dirty="0" smtClean="0"/>
              <a:t>Tercera </a:t>
            </a:r>
            <a:r>
              <a:rPr lang="es-AR" sz="1800" b="1" dirty="0"/>
              <a:t>Especie o Apoyo </a:t>
            </a:r>
            <a:r>
              <a:rPr lang="es-AR" sz="1800" b="1" dirty="0" smtClean="0"/>
              <a:t>Triple </a:t>
            </a:r>
            <a:r>
              <a:rPr lang="es-AR" sz="1800" b="1" dirty="0"/>
              <a:t>o </a:t>
            </a:r>
            <a:r>
              <a:rPr lang="es-AR" sz="1800" b="1" dirty="0" smtClean="0"/>
              <a:t>Empotramiento</a:t>
            </a:r>
            <a:r>
              <a:rPr lang="es-AR" sz="1800" dirty="0" smtClean="0"/>
              <a:t>:</a:t>
            </a:r>
          </a:p>
          <a:p>
            <a:pPr marL="859536" lvl="3" indent="0">
              <a:buNone/>
            </a:pPr>
            <a:r>
              <a:rPr lang="es-AR" sz="1800" dirty="0" smtClean="0"/>
              <a:t>      Restringe 3 </a:t>
            </a:r>
            <a:r>
              <a:rPr lang="es-AR" sz="1800" dirty="0"/>
              <a:t>GL</a:t>
            </a:r>
          </a:p>
          <a:p>
            <a:pPr marL="1202436" lvl="3" indent="-342900">
              <a:buFont typeface="+mj-lt"/>
              <a:buAutoNum type="alphaLcParenR" startAt="3"/>
            </a:pPr>
            <a:endParaRPr lang="es-AR" sz="1800" dirty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859536" lvl="3" indent="0">
              <a:buNone/>
            </a:pPr>
            <a:endParaRPr lang="es-AR" sz="1800" dirty="0"/>
          </a:p>
          <a:p>
            <a:pPr marL="859536" lvl="3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CUERPOS VINCULADOS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VINCULOS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grpSp>
        <p:nvGrpSpPr>
          <p:cNvPr id="17" name="16 Grupo"/>
          <p:cNvGrpSpPr/>
          <p:nvPr/>
        </p:nvGrpSpPr>
        <p:grpSpPr>
          <a:xfrm>
            <a:off x="4139952" y="3227096"/>
            <a:ext cx="792088" cy="555496"/>
            <a:chOff x="5256076" y="4845536"/>
            <a:chExt cx="792088" cy="555496"/>
          </a:xfrm>
        </p:grpSpPr>
        <p:cxnSp>
          <p:nvCxnSpPr>
            <p:cNvPr id="9" name="8 Conector recto"/>
            <p:cNvCxnSpPr/>
            <p:nvPr/>
          </p:nvCxnSpPr>
          <p:spPr>
            <a:xfrm>
              <a:off x="5256076" y="5401032"/>
              <a:ext cx="7920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15 Grupo"/>
            <p:cNvGrpSpPr/>
            <p:nvPr/>
          </p:nvGrpSpPr>
          <p:grpSpPr>
            <a:xfrm>
              <a:off x="5256076" y="4845536"/>
              <a:ext cx="792088" cy="411480"/>
              <a:chOff x="5256076" y="4845536"/>
              <a:chExt cx="792088" cy="411480"/>
            </a:xfrm>
          </p:grpSpPr>
          <p:sp>
            <p:nvSpPr>
              <p:cNvPr id="6" name="5 Triángulo isósceles"/>
              <p:cNvSpPr/>
              <p:nvPr/>
            </p:nvSpPr>
            <p:spPr>
              <a:xfrm>
                <a:off x="5256076" y="4896976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5616116" y="4845536"/>
                <a:ext cx="108012" cy="9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8" name="17 Grupo"/>
          <p:cNvGrpSpPr/>
          <p:nvPr/>
        </p:nvGrpSpPr>
        <p:grpSpPr>
          <a:xfrm>
            <a:off x="5220072" y="3182516"/>
            <a:ext cx="792088" cy="570736"/>
            <a:chOff x="5220072" y="2882276"/>
            <a:chExt cx="792088" cy="570736"/>
          </a:xfrm>
        </p:grpSpPr>
        <p:grpSp>
          <p:nvGrpSpPr>
            <p:cNvPr id="13" name="12 Grupo"/>
            <p:cNvGrpSpPr/>
            <p:nvPr/>
          </p:nvGrpSpPr>
          <p:grpSpPr>
            <a:xfrm>
              <a:off x="5220072" y="2948956"/>
              <a:ext cx="792088" cy="504056"/>
              <a:chOff x="3635896" y="4297288"/>
              <a:chExt cx="792088" cy="504056"/>
            </a:xfrm>
          </p:grpSpPr>
          <p:sp>
            <p:nvSpPr>
              <p:cNvPr id="24" name="23 Triángulo isósceles"/>
              <p:cNvSpPr/>
              <p:nvPr/>
            </p:nvSpPr>
            <p:spPr>
              <a:xfrm>
                <a:off x="3635896" y="4297288"/>
                <a:ext cx="792088" cy="36004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grpSp>
            <p:nvGrpSpPr>
              <p:cNvPr id="12" name="11 Grupo"/>
              <p:cNvGrpSpPr/>
              <p:nvPr/>
            </p:nvGrpSpPr>
            <p:grpSpPr>
              <a:xfrm>
                <a:off x="3643516" y="4657328"/>
                <a:ext cx="784468" cy="144016"/>
                <a:chOff x="3643516" y="4657328"/>
                <a:chExt cx="784468" cy="144016"/>
              </a:xfrm>
            </p:grpSpPr>
            <p:sp>
              <p:nvSpPr>
                <p:cNvPr id="11" name="10 Elipse"/>
                <p:cNvSpPr/>
                <p:nvPr/>
              </p:nvSpPr>
              <p:spPr>
                <a:xfrm>
                  <a:off x="3643516" y="465732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9" name="28 Elipse"/>
                <p:cNvSpPr/>
                <p:nvPr/>
              </p:nvSpPr>
              <p:spPr>
                <a:xfrm>
                  <a:off x="3851920" y="465732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30" name="29 Elipse"/>
                <p:cNvSpPr/>
                <p:nvPr/>
              </p:nvSpPr>
              <p:spPr>
                <a:xfrm>
                  <a:off x="4283968" y="465732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sp>
          <p:nvSpPr>
            <p:cNvPr id="37" name="36 Elipse"/>
            <p:cNvSpPr/>
            <p:nvPr/>
          </p:nvSpPr>
          <p:spPr>
            <a:xfrm>
              <a:off x="5562110" y="2882276"/>
              <a:ext cx="108012" cy="956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8" name="37 Elipse"/>
          <p:cNvSpPr/>
          <p:nvPr/>
        </p:nvSpPr>
        <p:spPr>
          <a:xfrm>
            <a:off x="5652120" y="361852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5" name="44 Grupo"/>
          <p:cNvGrpSpPr/>
          <p:nvPr/>
        </p:nvGrpSpPr>
        <p:grpSpPr>
          <a:xfrm>
            <a:off x="6372200" y="3140968"/>
            <a:ext cx="144016" cy="689620"/>
            <a:chOff x="6372200" y="2667372"/>
            <a:chExt cx="144016" cy="689620"/>
          </a:xfrm>
        </p:grpSpPr>
        <p:cxnSp>
          <p:nvCxnSpPr>
            <p:cNvPr id="21" name="20 Conector recto"/>
            <p:cNvCxnSpPr/>
            <p:nvPr/>
          </p:nvCxnSpPr>
          <p:spPr>
            <a:xfrm>
              <a:off x="6444208" y="2826834"/>
              <a:ext cx="0" cy="40158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33 Grupo"/>
            <p:cNvGrpSpPr>
              <a:grpSpLocks noChangeAspect="1"/>
            </p:cNvGrpSpPr>
            <p:nvPr/>
          </p:nvGrpSpPr>
          <p:grpSpPr>
            <a:xfrm>
              <a:off x="6372200" y="2667372"/>
              <a:ext cx="144016" cy="689620"/>
              <a:chOff x="5724128" y="4725144"/>
              <a:chExt cx="144016" cy="689620"/>
            </a:xfrm>
          </p:grpSpPr>
          <p:sp>
            <p:nvSpPr>
              <p:cNvPr id="22" name="21 Elipse"/>
              <p:cNvSpPr/>
              <p:nvPr/>
            </p:nvSpPr>
            <p:spPr>
              <a:xfrm>
                <a:off x="5724128" y="4725144"/>
                <a:ext cx="144016" cy="1440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5724128" y="5270748"/>
                <a:ext cx="144016" cy="1440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47" name="46 Conector recto de flecha"/>
          <p:cNvCxnSpPr/>
          <p:nvPr/>
        </p:nvCxnSpPr>
        <p:spPr>
          <a:xfrm>
            <a:off x="7236296" y="3236988"/>
            <a:ext cx="792088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7092280" y="33014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Movimiento</a:t>
            </a:r>
            <a:endParaRPr lang="es-AR" dirty="0"/>
          </a:p>
        </p:txBody>
      </p:sp>
      <p:cxnSp>
        <p:nvCxnSpPr>
          <p:cNvPr id="50" name="49 Conector recto"/>
          <p:cNvCxnSpPr/>
          <p:nvPr/>
        </p:nvCxnSpPr>
        <p:spPr>
          <a:xfrm>
            <a:off x="4551334" y="3263816"/>
            <a:ext cx="0" cy="100811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572000" y="39025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Vinculo</a:t>
            </a:r>
            <a:endParaRPr lang="es-AR" dirty="0"/>
          </a:p>
        </p:txBody>
      </p:sp>
      <p:sp>
        <p:nvSpPr>
          <p:cNvPr id="71" name="70 CuadroTexto"/>
          <p:cNvSpPr txBox="1"/>
          <p:nvPr/>
        </p:nvSpPr>
        <p:spPr>
          <a:xfrm>
            <a:off x="5868144" y="39237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Biela</a:t>
            </a:r>
            <a:endParaRPr lang="es-AR" dirty="0"/>
          </a:p>
        </p:txBody>
      </p:sp>
      <p:grpSp>
        <p:nvGrpSpPr>
          <p:cNvPr id="110" name="109 Grupo"/>
          <p:cNvGrpSpPr/>
          <p:nvPr/>
        </p:nvGrpSpPr>
        <p:grpSpPr>
          <a:xfrm>
            <a:off x="4618150" y="4802588"/>
            <a:ext cx="3365635" cy="689621"/>
            <a:chOff x="2987824" y="5013738"/>
            <a:chExt cx="3365635" cy="689621"/>
          </a:xfrm>
        </p:grpSpPr>
        <p:grpSp>
          <p:nvGrpSpPr>
            <p:cNvPr id="73" name="72 Grupo"/>
            <p:cNvGrpSpPr/>
            <p:nvPr/>
          </p:nvGrpSpPr>
          <p:grpSpPr>
            <a:xfrm>
              <a:off x="2987824" y="5148788"/>
              <a:ext cx="792088" cy="441940"/>
              <a:chOff x="2987824" y="4571236"/>
              <a:chExt cx="792088" cy="441940"/>
            </a:xfrm>
          </p:grpSpPr>
          <p:grpSp>
            <p:nvGrpSpPr>
              <p:cNvPr id="57" name="56 Grupo"/>
              <p:cNvGrpSpPr/>
              <p:nvPr/>
            </p:nvGrpSpPr>
            <p:grpSpPr>
              <a:xfrm>
                <a:off x="2987824" y="4571236"/>
                <a:ext cx="792088" cy="411480"/>
                <a:chOff x="5256076" y="4845536"/>
                <a:chExt cx="792088" cy="411480"/>
              </a:xfrm>
            </p:grpSpPr>
            <p:sp>
              <p:nvSpPr>
                <p:cNvPr id="58" name="57 Triángulo isósceles"/>
                <p:cNvSpPr/>
                <p:nvPr/>
              </p:nvSpPr>
              <p:spPr>
                <a:xfrm>
                  <a:off x="5256076" y="4896976"/>
                  <a:ext cx="792088" cy="36004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59" name="58 Elipse"/>
                <p:cNvSpPr/>
                <p:nvPr/>
              </p:nvSpPr>
              <p:spPr>
                <a:xfrm>
                  <a:off x="5616116" y="4845536"/>
                  <a:ext cx="108012" cy="956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cxnSp>
            <p:nvCxnSpPr>
              <p:cNvPr id="72" name="71 Conector recto"/>
              <p:cNvCxnSpPr/>
              <p:nvPr/>
            </p:nvCxnSpPr>
            <p:spPr>
              <a:xfrm>
                <a:off x="2987824" y="5013176"/>
                <a:ext cx="792088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98 Grupo"/>
            <p:cNvGrpSpPr/>
            <p:nvPr/>
          </p:nvGrpSpPr>
          <p:grpSpPr>
            <a:xfrm>
              <a:off x="4310354" y="5090708"/>
              <a:ext cx="792088" cy="572028"/>
              <a:chOff x="4310354" y="4513156"/>
              <a:chExt cx="792088" cy="572028"/>
            </a:xfrm>
          </p:grpSpPr>
          <p:cxnSp>
            <p:nvCxnSpPr>
              <p:cNvPr id="75" name="74 Conector recto"/>
              <p:cNvCxnSpPr>
                <a:stCxn id="77" idx="2"/>
              </p:cNvCxnSpPr>
              <p:nvPr/>
            </p:nvCxnSpPr>
            <p:spPr>
              <a:xfrm>
                <a:off x="4310354" y="4936428"/>
                <a:ext cx="0" cy="1440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92 Grupo"/>
              <p:cNvGrpSpPr/>
              <p:nvPr/>
            </p:nvGrpSpPr>
            <p:grpSpPr>
              <a:xfrm>
                <a:off x="4310354" y="4513156"/>
                <a:ext cx="792088" cy="441940"/>
                <a:chOff x="2987824" y="4571236"/>
                <a:chExt cx="792088" cy="441940"/>
              </a:xfrm>
            </p:grpSpPr>
            <p:grpSp>
              <p:nvGrpSpPr>
                <p:cNvPr id="94" name="93 Grupo"/>
                <p:cNvGrpSpPr/>
                <p:nvPr/>
              </p:nvGrpSpPr>
              <p:grpSpPr>
                <a:xfrm>
                  <a:off x="2987824" y="4571236"/>
                  <a:ext cx="792088" cy="411480"/>
                  <a:chOff x="5256076" y="4845536"/>
                  <a:chExt cx="792088" cy="411480"/>
                </a:xfrm>
              </p:grpSpPr>
              <p:sp>
                <p:nvSpPr>
                  <p:cNvPr id="96" name="95 Triángulo isósceles"/>
                  <p:cNvSpPr/>
                  <p:nvPr/>
                </p:nvSpPr>
                <p:spPr>
                  <a:xfrm>
                    <a:off x="5256076" y="4896976"/>
                    <a:ext cx="792088" cy="36004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97" name="96 Elipse"/>
                  <p:cNvSpPr/>
                  <p:nvPr/>
                </p:nvSpPr>
                <p:spPr>
                  <a:xfrm>
                    <a:off x="5616116" y="4845536"/>
                    <a:ext cx="108012" cy="9563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  <p:cxnSp>
              <p:nvCxnSpPr>
                <p:cNvPr id="95" name="94 Conector recto"/>
                <p:cNvCxnSpPr/>
                <p:nvPr/>
              </p:nvCxnSpPr>
              <p:spPr>
                <a:xfrm>
                  <a:off x="2987824" y="5013176"/>
                  <a:ext cx="792088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97 Conector recto"/>
              <p:cNvCxnSpPr/>
              <p:nvPr/>
            </p:nvCxnSpPr>
            <p:spPr>
              <a:xfrm>
                <a:off x="5102442" y="4941168"/>
                <a:ext cx="0" cy="1440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99 Grupo"/>
            <p:cNvGrpSpPr>
              <a:grpSpLocks noChangeAspect="1"/>
            </p:cNvGrpSpPr>
            <p:nvPr/>
          </p:nvGrpSpPr>
          <p:grpSpPr>
            <a:xfrm rot="9000000">
              <a:off x="6209443" y="5013739"/>
              <a:ext cx="144016" cy="689620"/>
              <a:chOff x="6372200" y="2667372"/>
              <a:chExt cx="144016" cy="689620"/>
            </a:xfrm>
          </p:grpSpPr>
          <p:cxnSp>
            <p:nvCxnSpPr>
              <p:cNvPr id="101" name="100 Conector recto"/>
              <p:cNvCxnSpPr/>
              <p:nvPr/>
            </p:nvCxnSpPr>
            <p:spPr>
              <a:xfrm>
                <a:off x="6444208" y="2826834"/>
                <a:ext cx="0" cy="40158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101 Grupo"/>
              <p:cNvGrpSpPr>
                <a:grpSpLocks noChangeAspect="1"/>
              </p:cNvGrpSpPr>
              <p:nvPr/>
            </p:nvGrpSpPr>
            <p:grpSpPr>
              <a:xfrm>
                <a:off x="6372200" y="2667372"/>
                <a:ext cx="144016" cy="689620"/>
                <a:chOff x="5724128" y="4725144"/>
                <a:chExt cx="144016" cy="689620"/>
              </a:xfrm>
            </p:grpSpPr>
            <p:sp>
              <p:nvSpPr>
                <p:cNvPr id="103" name="102 Elipse"/>
                <p:cNvSpPr/>
                <p:nvPr/>
              </p:nvSpPr>
              <p:spPr>
                <a:xfrm>
                  <a:off x="5724128" y="4725144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4" name="103 Elipse"/>
                <p:cNvSpPr/>
                <p:nvPr/>
              </p:nvSpPr>
              <p:spPr>
                <a:xfrm>
                  <a:off x="5724128" y="527074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grpSp>
          <p:nvGrpSpPr>
            <p:cNvPr id="105" name="104 Grupo"/>
            <p:cNvGrpSpPr>
              <a:grpSpLocks noChangeAspect="1"/>
            </p:cNvGrpSpPr>
            <p:nvPr/>
          </p:nvGrpSpPr>
          <p:grpSpPr>
            <a:xfrm rot="1800000">
              <a:off x="5914646" y="5013738"/>
              <a:ext cx="144016" cy="689620"/>
              <a:chOff x="6372200" y="2667372"/>
              <a:chExt cx="144016" cy="689620"/>
            </a:xfrm>
          </p:grpSpPr>
          <p:cxnSp>
            <p:nvCxnSpPr>
              <p:cNvPr id="106" name="105 Conector recto"/>
              <p:cNvCxnSpPr/>
              <p:nvPr/>
            </p:nvCxnSpPr>
            <p:spPr>
              <a:xfrm>
                <a:off x="6444208" y="2826834"/>
                <a:ext cx="0" cy="40158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106 Grupo"/>
              <p:cNvGrpSpPr>
                <a:grpSpLocks noChangeAspect="1"/>
              </p:cNvGrpSpPr>
              <p:nvPr/>
            </p:nvGrpSpPr>
            <p:grpSpPr>
              <a:xfrm>
                <a:off x="6372200" y="2667372"/>
                <a:ext cx="144016" cy="689620"/>
                <a:chOff x="5724128" y="4725144"/>
                <a:chExt cx="144016" cy="689620"/>
              </a:xfrm>
            </p:grpSpPr>
            <p:sp>
              <p:nvSpPr>
                <p:cNvPr id="108" name="107 Elipse"/>
                <p:cNvSpPr/>
                <p:nvPr/>
              </p:nvSpPr>
              <p:spPr>
                <a:xfrm>
                  <a:off x="5724128" y="4725144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9" name="108 Elipse"/>
                <p:cNvSpPr/>
                <p:nvPr/>
              </p:nvSpPr>
              <p:spPr>
                <a:xfrm>
                  <a:off x="5724128" y="5270748"/>
                  <a:ext cx="144016" cy="14401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</p:grpSp>
      <p:cxnSp>
        <p:nvCxnSpPr>
          <p:cNvPr id="111" name="110 Conector recto"/>
          <p:cNvCxnSpPr/>
          <p:nvPr/>
        </p:nvCxnSpPr>
        <p:spPr>
          <a:xfrm>
            <a:off x="5039248" y="4665042"/>
            <a:ext cx="0" cy="100811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flipH="1" flipV="1">
            <a:off x="4618150" y="5003492"/>
            <a:ext cx="763664" cy="466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120 Grupo"/>
          <p:cNvGrpSpPr/>
          <p:nvPr/>
        </p:nvGrpSpPr>
        <p:grpSpPr>
          <a:xfrm>
            <a:off x="4716016" y="6280416"/>
            <a:ext cx="846094" cy="275496"/>
            <a:chOff x="4716016" y="6105832"/>
            <a:chExt cx="1080120" cy="347504"/>
          </a:xfrm>
        </p:grpSpPr>
        <p:grpSp>
          <p:nvGrpSpPr>
            <p:cNvPr id="120" name="119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16" name="115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15" name="114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116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11475</TotalTime>
  <Words>1624</Words>
  <Application>Microsoft Office PowerPoint</Application>
  <PresentationFormat>Presentación en pantalla (4:3)</PresentationFormat>
  <Paragraphs>986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Agency FB</vt:lpstr>
      <vt:lpstr>Calibri</vt:lpstr>
      <vt:lpstr>Cambria Math</vt:lpstr>
      <vt:lpstr>Gill Sans MT</vt:lpstr>
      <vt:lpstr>Symbol</vt:lpstr>
      <vt:lpstr>Verdana</vt:lpstr>
      <vt:lpstr>Wingdings 2</vt:lpstr>
      <vt:lpstr>Solsticio</vt:lpstr>
      <vt:lpstr>ESTATICA Y RESISTENCIA DE LOS MATERIALES</vt:lpstr>
      <vt:lpstr>HIPOTESIS ADOPTADAS</vt:lpstr>
      <vt:lpstr>ESTATICA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CUERPOS VINCULADOS</vt:lpstr>
      <vt:lpstr>Presentación de PowerPoint</vt:lpstr>
      <vt:lpstr>CUERPOS VINCULADOS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216</cp:revision>
  <dcterms:created xsi:type="dcterms:W3CDTF">2020-04-01T20:52:22Z</dcterms:created>
  <dcterms:modified xsi:type="dcterms:W3CDTF">2023-08-23T20:02:45Z</dcterms:modified>
</cp:coreProperties>
</file>