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12192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Lz/gAE2h4ktXhs1nyz/qe5a9e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Felipe Juarro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7A209B-6758-4CF6-AD4C-5D64F576B185}">
  <a:tblStyle styleId="{4F7A209B-6758-4CF6-AD4C-5D64F576B18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32505BC-A9F1-404C-83D9-04B6676CAEA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roximaNov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01T22:06:38.034">
    <p:pos x="6000" y="0"/>
    <p:text>Es una diapo fea pero la idea es que sea la consigna del TP, que no tengamos que armar otro archivo más detallado.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cdTpuT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03-02T20:32:14.707">
    <p:pos x="6000" y="0"/>
    <p:text>@ffohrholtz@fi.uba.ar Metele acá los slides que quieras para la explicación
_Assigned to ffohrholtz@fi.uba.ar_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fFfnaWg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03-01T21:30:30.288">
    <p:pos x="6000" y="0"/>
    <p:text>Actualizar en cuanto definamos el cronograma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cdStyj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dcf3833d10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dcf3833d10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6" name="Google Shape;276;g2dcf3833d10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dcf3833d10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2dcf3833d10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cf3833d10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2dcf3833d10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e3e890178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2e3e8901786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3e8901786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e3e8901786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dcf3833d10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dcf3833d10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bc05f979c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33bc05f979c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e97996ef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33e97996ef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d63d7d97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11d63d7d97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cf3833d10_3_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2dcf3833d10_3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cf3833d10_3_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2dcf3833d10_3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cf3833d10_3_1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2dcf3833d10_3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0341515a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20341515a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20341515a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76c23cf5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376c23cf5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f8ae6cd7a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10f8ae6cd7a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dcf3833d10_3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2dcf3833d10_3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cf3833d10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dcf3833d10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cf3833d10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2dcf3833d10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1_Título y objeto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fiuba" id="96" name="Google Shape;96;g2dcf3833d10_3_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77634" y="29288"/>
            <a:ext cx="2292499" cy="11136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dcf3833d10_3_12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" name="Google Shape;98;g2dcf3833d10_3_12"/>
          <p:cNvCxnSpPr/>
          <p:nvPr/>
        </p:nvCxnSpPr>
        <p:spPr>
          <a:xfrm>
            <a:off x="0" y="1131253"/>
            <a:ext cx="11551534" cy="0"/>
          </a:xfrm>
          <a:prstGeom prst="straightConnector1">
            <a:avLst/>
          </a:prstGeom>
          <a:noFill/>
          <a:ln cap="flat" cmpd="sng" w="2857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g2dcf3833d10_3_12"/>
          <p:cNvSpPr txBox="1"/>
          <p:nvPr/>
        </p:nvSpPr>
        <p:spPr>
          <a:xfrm>
            <a:off x="9312144" y="6393486"/>
            <a:ext cx="26147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Desarrollo económico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cf3833d10_3_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dcf3833d10_3_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g2dcf3833d10_3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dcf3833d10_3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dcf3833d10_3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cf3833d10_3_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dcf3833d10_3_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2dcf3833d10_3_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dcf3833d10_3_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dcf3833d10_3_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cf3833d10_3_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dcf3833d10_3_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g2dcf3833d10_3_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2dcf3833d10_3_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dcf3833d10_3_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cf3833d10_3_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2dcf3833d10_3_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dcf3833d10_3_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2dcf3833d10_3_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dcf3833d10_3_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dcf3833d10_3_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cf3833d10_3_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dcf3833d10_3_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g2dcf3833d10_3_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dcf3833d10_3_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g2dcf3833d10_3_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dcf3833d10_3_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dcf3833d10_3_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dcf3833d10_3_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cf3833d10_3_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dcf3833d10_3_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2dcf3833d10_3_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dcf3833d10_3_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1_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fiuba" id="22" name="Google Shape;2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77634" y="29288"/>
            <a:ext cx="2292499" cy="11136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5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" name="Google Shape;24;p55"/>
          <p:cNvCxnSpPr/>
          <p:nvPr/>
        </p:nvCxnSpPr>
        <p:spPr>
          <a:xfrm>
            <a:off x="0" y="1131253"/>
            <a:ext cx="11551534" cy="0"/>
          </a:xfrm>
          <a:prstGeom prst="straightConnector1">
            <a:avLst/>
          </a:prstGeom>
          <a:noFill/>
          <a:ln cap="flat" cmpd="sng" w="2857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p55"/>
          <p:cNvSpPr txBox="1"/>
          <p:nvPr/>
        </p:nvSpPr>
        <p:spPr>
          <a:xfrm>
            <a:off x="9312144" y="6393486"/>
            <a:ext cx="26147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Desarrollo Económico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cf3833d10_3_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dcf3833d10_3_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dcf3833d10_3_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cf3833d10_3_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dcf3833d10_3_5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6" name="Google Shape;146;g2dcf3833d10_3_5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g2dcf3833d10_3_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dcf3833d10_3_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dcf3833d10_3_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cf3833d10_3_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dcf3833d10_3_6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g2dcf3833d10_3_6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g2dcf3833d10_3_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dcf3833d10_3_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2dcf3833d10_3_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cf3833d10_3_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2dcf3833d10_3_6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2dcf3833d10_3_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dcf3833d10_3_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2dcf3833d10_3_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cf3833d10_3_7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dcf3833d10_3_7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g2dcf3833d10_3_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2dcf3833d10_3_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2dcf3833d10_3_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cf3833d10_3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2dcf3833d10_3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dcf3833d10_3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g2dcf3833d10_3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g2dcf3833d10_3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hyperlink" Target="https://www.lanacion.com.ar/buenos-aires/villa-31-a-que-le-temen-vecinos-nid2305753/" TargetMode="External"/><Relationship Id="rId6" Type="http://schemas.openxmlformats.org/officeDocument/2006/relationships/hyperlink" Target="https://www.redaccion.com.ar/como-un-salon-de-usos-multiples-y-otras-obras-en-las-que-participan-los-vecinos-pueden-mejorar-la-vida-de-un-barrio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2.jpg"/><Relationship Id="rId5" Type="http://schemas.openxmlformats.org/officeDocument/2006/relationships/image" Target="../media/image16.png"/><Relationship Id="rId6" Type="http://schemas.openxmlformats.org/officeDocument/2006/relationships/image" Target="../media/image3.jpg"/><Relationship Id="rId7" Type="http://schemas.openxmlformats.org/officeDocument/2006/relationships/image" Target="../media/image6.jpg"/><Relationship Id="rId8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25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lang="en-US" sz="6600"/>
              <a:t>Introducción a la cursada</a:t>
            </a:r>
            <a:endParaRPr b="1" sz="6600"/>
          </a:p>
        </p:txBody>
      </p:sp>
      <p:cxnSp>
        <p:nvCxnSpPr>
          <p:cNvPr id="175" name="Google Shape;175;p1"/>
          <p:cNvCxnSpPr/>
          <p:nvPr/>
        </p:nvCxnSpPr>
        <p:spPr>
          <a:xfrm>
            <a:off x="0" y="4730980"/>
            <a:ext cx="11262167" cy="0"/>
          </a:xfrm>
          <a:prstGeom prst="straightConnector1">
            <a:avLst/>
          </a:prstGeom>
          <a:noFill/>
          <a:ln cap="rnd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Resultado de imagen para fiuba" id="176" name="Google Shape;1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66"/>
            <a:ext cx="4353886" cy="211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624759" y="4777590"/>
            <a:ext cx="43538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Económico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cf3833d10_0_5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lang="en-US" sz="6600"/>
              <a:t>Crecimiento y desarrollo</a:t>
            </a:r>
            <a:endParaRPr b="1" sz="6600"/>
          </a:p>
        </p:txBody>
      </p:sp>
      <p:cxnSp>
        <p:nvCxnSpPr>
          <p:cNvPr id="279" name="Google Shape;279;g2dcf3833d10_0_54"/>
          <p:cNvCxnSpPr/>
          <p:nvPr/>
        </p:nvCxnSpPr>
        <p:spPr>
          <a:xfrm>
            <a:off x="0" y="4730980"/>
            <a:ext cx="11262300" cy="0"/>
          </a:xfrm>
          <a:prstGeom prst="straightConnector1">
            <a:avLst/>
          </a:prstGeom>
          <a:noFill/>
          <a:ln cap="rnd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Resultado de imagen para fiuba" id="280" name="Google Shape;280;g2dcf3833d10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66"/>
            <a:ext cx="4353886" cy="211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dcf3833d10_0_54"/>
          <p:cNvSpPr txBox="1"/>
          <p:nvPr/>
        </p:nvSpPr>
        <p:spPr>
          <a:xfrm>
            <a:off x="624759" y="4777590"/>
            <a:ext cx="4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Económico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cf3833d10_0_62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¿Cómo medimos crecimiento y desarrollo?</a:t>
            </a:r>
            <a:endParaRPr sz="2800"/>
          </a:p>
        </p:txBody>
      </p:sp>
      <p:pic>
        <p:nvPicPr>
          <p:cNvPr id="287" name="Google Shape;287;g2dcf3833d10_0_62"/>
          <p:cNvPicPr preferRelativeResize="0"/>
          <p:nvPr/>
        </p:nvPicPr>
        <p:blipFill rotWithShape="1">
          <a:blip r:embed="rId3">
            <a:alphaModFix/>
          </a:blip>
          <a:srcRect b="0" l="0" r="0" t="49619"/>
          <a:stretch/>
        </p:blipFill>
        <p:spPr>
          <a:xfrm>
            <a:off x="962825" y="1317550"/>
            <a:ext cx="4623525" cy="269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dcf3833d10_0_62"/>
          <p:cNvPicPr preferRelativeResize="0"/>
          <p:nvPr/>
        </p:nvPicPr>
        <p:blipFill rotWithShape="1">
          <a:blip r:embed="rId3">
            <a:alphaModFix/>
          </a:blip>
          <a:srcRect b="51143" l="0" r="0" t="0"/>
          <a:stretch/>
        </p:blipFill>
        <p:spPr>
          <a:xfrm>
            <a:off x="962825" y="4010277"/>
            <a:ext cx="4623525" cy="2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dcf3833d10_0_62"/>
          <p:cNvSpPr txBox="1"/>
          <p:nvPr/>
        </p:nvSpPr>
        <p:spPr>
          <a:xfrm>
            <a:off x="6686558" y="2328300"/>
            <a:ext cx="383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Medir el crecimiento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dcf3833d10_0_62"/>
          <p:cNvSpPr txBox="1"/>
          <p:nvPr/>
        </p:nvSpPr>
        <p:spPr>
          <a:xfrm>
            <a:off x="6686558" y="5054300"/>
            <a:ext cx="383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Medir el desarrollo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dcf3833d10_0_77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Crecimiento</a:t>
            </a:r>
            <a:endParaRPr sz="2800"/>
          </a:p>
        </p:txBody>
      </p:sp>
      <p:sp>
        <p:nvSpPr>
          <p:cNvPr id="296" name="Google Shape;296;g2dcf3833d10_0_77"/>
          <p:cNvSpPr txBox="1"/>
          <p:nvPr/>
        </p:nvSpPr>
        <p:spPr>
          <a:xfrm>
            <a:off x="246300" y="1326875"/>
            <a:ext cx="113208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Mide el valor monetario total de los bienes y servicios finales producidos de un país en un año dado.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dcf3833d10_0_77"/>
          <p:cNvSpPr txBox="1"/>
          <p:nvPr/>
        </p:nvSpPr>
        <p:spPr>
          <a:xfrm>
            <a:off x="347000" y="2351675"/>
            <a:ext cx="450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métodos para calcularlo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dcf3833d10_0_77"/>
          <p:cNvSpPr txBox="1"/>
          <p:nvPr/>
        </p:nvSpPr>
        <p:spPr>
          <a:xfrm>
            <a:off x="246300" y="2964375"/>
            <a:ext cx="9967200" cy="4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Producción: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cuenta de Producción mide el PIB mediante el valor agregado generado por todos los productores residentes.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Gastos: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La cuenta de Bienes y Servicios mide el PIB mediante la suma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gastos en bienes y servicios finales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Ingreso: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cuenta de Generación del ingreso mide el PIB mediante la suma	de los componentes del Valor Agregado generado en la producción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dcf3833d10_0_77"/>
          <p:cNvSpPr/>
          <p:nvPr/>
        </p:nvSpPr>
        <p:spPr>
          <a:xfrm>
            <a:off x="9962824" y="3310775"/>
            <a:ext cx="2093400" cy="22104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dcf3833d10_0_77"/>
          <p:cNvSpPr txBox="1"/>
          <p:nvPr/>
        </p:nvSpPr>
        <p:spPr>
          <a:xfrm>
            <a:off x="10082075" y="3655600"/>
            <a:ext cx="1854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 la OA y la DA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dcf3833d10_0_77"/>
          <p:cNvSpPr/>
          <p:nvPr/>
        </p:nvSpPr>
        <p:spPr>
          <a:xfrm rot="10800000">
            <a:off x="9640450" y="3315250"/>
            <a:ext cx="522900" cy="22059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3e8901786_0_11"/>
          <p:cNvSpPr/>
          <p:nvPr/>
        </p:nvSpPr>
        <p:spPr>
          <a:xfrm>
            <a:off x="539850" y="1417348"/>
            <a:ext cx="11112300" cy="10545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e3e8901786_0_11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Crecimiento</a:t>
            </a:r>
            <a:endParaRPr sz="2800"/>
          </a:p>
        </p:txBody>
      </p:sp>
      <p:sp>
        <p:nvSpPr>
          <p:cNvPr id="308" name="Google Shape;308;g2e3e8901786_0_11"/>
          <p:cNvSpPr txBox="1"/>
          <p:nvPr/>
        </p:nvSpPr>
        <p:spPr>
          <a:xfrm>
            <a:off x="539850" y="1402350"/>
            <a:ext cx="111123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</a:t>
            </a:r>
            <a:r>
              <a:rPr b="0" baseline="-2500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</a:t>
            </a:r>
            <a:r>
              <a:rPr b="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II - SS + Im = C</a:t>
            </a:r>
            <a:r>
              <a:rPr b="0" baseline="-2500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b="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C</a:t>
            </a:r>
            <a:r>
              <a:rPr b="0" baseline="-2500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0" lang="en-US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K + X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e3e8901786_0_11"/>
          <p:cNvSpPr/>
          <p:nvPr/>
        </p:nvSpPr>
        <p:spPr>
          <a:xfrm>
            <a:off x="623425" y="3365500"/>
            <a:ext cx="2354400" cy="31539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e3e8901786_0_11"/>
          <p:cNvSpPr/>
          <p:nvPr/>
        </p:nvSpPr>
        <p:spPr>
          <a:xfrm>
            <a:off x="6287763" y="3365425"/>
            <a:ext cx="2457300" cy="31539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e3e8901786_0_11"/>
          <p:cNvSpPr/>
          <p:nvPr/>
        </p:nvSpPr>
        <p:spPr>
          <a:xfrm>
            <a:off x="3507000" y="3365425"/>
            <a:ext cx="2354400" cy="31539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e3e8901786_0_11"/>
          <p:cNvSpPr/>
          <p:nvPr/>
        </p:nvSpPr>
        <p:spPr>
          <a:xfrm>
            <a:off x="9274150" y="3365500"/>
            <a:ext cx="2354400" cy="12654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e3e8901786_0_11"/>
          <p:cNvSpPr/>
          <p:nvPr/>
        </p:nvSpPr>
        <p:spPr>
          <a:xfrm>
            <a:off x="9274150" y="4953000"/>
            <a:ext cx="2354400" cy="15663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st="19050">
              <a:srgbClr val="000000">
                <a:alpha val="0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2e3e8901786_0_11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9775237" y="5060037"/>
            <a:ext cx="1352225" cy="13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e3e8901786_0_11"/>
          <p:cNvSpPr txBox="1"/>
          <p:nvPr/>
        </p:nvSpPr>
        <p:spPr>
          <a:xfrm>
            <a:off x="9177425" y="5060025"/>
            <a:ext cx="2607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Productos ilegales?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no registrado?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g2e3e8901786_0_11"/>
          <p:cNvCxnSpPr>
            <a:stCxn id="308" idx="2"/>
          </p:cNvCxnSpPr>
          <p:nvPr/>
        </p:nvCxnSpPr>
        <p:spPr>
          <a:xfrm flipH="1" rot="-5400000">
            <a:off x="7748100" y="804750"/>
            <a:ext cx="455100" cy="37593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g2e3e8901786_0_11"/>
          <p:cNvCxnSpPr/>
          <p:nvPr/>
        </p:nvCxnSpPr>
        <p:spPr>
          <a:xfrm rot="5400000">
            <a:off x="9729550" y="2534500"/>
            <a:ext cx="906000" cy="754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g2e3e8901786_0_11"/>
          <p:cNvSpPr txBox="1"/>
          <p:nvPr/>
        </p:nvSpPr>
        <p:spPr>
          <a:xfrm>
            <a:off x="9274025" y="3728800"/>
            <a:ext cx="235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Balanza de pagos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g2e3e8901786_0_11"/>
          <p:cNvCxnSpPr>
            <a:endCxn id="311" idx="0"/>
          </p:cNvCxnSpPr>
          <p:nvPr/>
        </p:nvCxnSpPr>
        <p:spPr>
          <a:xfrm flipH="1" rot="-5400000">
            <a:off x="4117350" y="2798575"/>
            <a:ext cx="868800" cy="264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g2e3e8901786_0_11"/>
          <p:cNvCxnSpPr/>
          <p:nvPr/>
        </p:nvCxnSpPr>
        <p:spPr>
          <a:xfrm>
            <a:off x="3915975" y="2509150"/>
            <a:ext cx="1032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g2e3e8901786_0_11"/>
          <p:cNvSpPr txBox="1"/>
          <p:nvPr/>
        </p:nvSpPr>
        <p:spPr>
          <a:xfrm>
            <a:off x="3507000" y="3610975"/>
            <a:ext cx="2354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AFIP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 Tributarias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DNIAF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SIDIF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Ejecuciones Presupuestarias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ONP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e3e8901786_0_11"/>
          <p:cNvSpPr txBox="1"/>
          <p:nvPr/>
        </p:nvSpPr>
        <p:spPr>
          <a:xfrm>
            <a:off x="6290763" y="3502500"/>
            <a:ext cx="2457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 Nacional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Provincia,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Encuesta Nacional de Gasto de los Hogares,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 de las corrientes de mercancía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g2e3e8901786_0_11"/>
          <p:cNvCxnSpPr/>
          <p:nvPr/>
        </p:nvCxnSpPr>
        <p:spPr>
          <a:xfrm flipH="1" rot="10800000">
            <a:off x="6885675" y="2496550"/>
            <a:ext cx="2151900" cy="12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4" name="Google Shape;324;g2e3e8901786_0_11"/>
          <p:cNvCxnSpPr>
            <a:endCxn id="322" idx="0"/>
          </p:cNvCxnSpPr>
          <p:nvPr/>
        </p:nvCxnSpPr>
        <p:spPr>
          <a:xfrm rot="5400000">
            <a:off x="7194663" y="2809050"/>
            <a:ext cx="1018200" cy="368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5" name="Google Shape;325;g2e3e8901786_0_11"/>
          <p:cNvCxnSpPr>
            <a:endCxn id="309" idx="0"/>
          </p:cNvCxnSpPr>
          <p:nvPr/>
        </p:nvCxnSpPr>
        <p:spPr>
          <a:xfrm rot="5400000">
            <a:off x="1568725" y="2716300"/>
            <a:ext cx="881100" cy="417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26" name="Google Shape;326;g2e3e8901786_0_11"/>
          <p:cNvSpPr txBox="1"/>
          <p:nvPr/>
        </p:nvSpPr>
        <p:spPr>
          <a:xfrm>
            <a:off x="623425" y="3968825"/>
            <a:ext cx="23544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por actividad económica,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Censos y Encuestas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3e8901786_0_23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Crecimiento</a:t>
            </a:r>
            <a:endParaRPr sz="2800"/>
          </a:p>
        </p:txBody>
      </p:sp>
      <p:sp>
        <p:nvSpPr>
          <p:cNvPr id="332" name="Google Shape;332;g2e3e8901786_0_23"/>
          <p:cNvSpPr txBox="1"/>
          <p:nvPr/>
        </p:nvSpPr>
        <p:spPr>
          <a:xfrm>
            <a:off x="715200" y="1780063"/>
            <a:ext cx="1076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 si rompo una ventana?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e3e8901786_0_23"/>
          <p:cNvSpPr/>
          <p:nvPr/>
        </p:nvSpPr>
        <p:spPr>
          <a:xfrm>
            <a:off x="380900" y="3265225"/>
            <a:ext cx="2368800" cy="21834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e3e8901786_0_23"/>
          <p:cNvSpPr/>
          <p:nvPr/>
        </p:nvSpPr>
        <p:spPr>
          <a:xfrm>
            <a:off x="9518351" y="3265225"/>
            <a:ext cx="2368800" cy="21834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e3e8901786_0_23"/>
          <p:cNvSpPr/>
          <p:nvPr/>
        </p:nvSpPr>
        <p:spPr>
          <a:xfrm>
            <a:off x="6506761" y="3265225"/>
            <a:ext cx="2368800" cy="21834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e3e8901786_0_23"/>
          <p:cNvSpPr/>
          <p:nvPr/>
        </p:nvSpPr>
        <p:spPr>
          <a:xfrm>
            <a:off x="3440173" y="3265225"/>
            <a:ext cx="2368800" cy="21834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2e3e8901786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985" y="3265225"/>
            <a:ext cx="2136627" cy="218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e3e8901786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3767" y="3265225"/>
            <a:ext cx="2136627" cy="218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e3e8901786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5478" y="3304309"/>
            <a:ext cx="2136627" cy="218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e3e8901786_0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4815" y="3304309"/>
            <a:ext cx="2136627" cy="218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cf3833d10_0_95"/>
          <p:cNvSpPr/>
          <p:nvPr/>
        </p:nvSpPr>
        <p:spPr>
          <a:xfrm>
            <a:off x="8299175" y="1430150"/>
            <a:ext cx="3486900" cy="48885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dcf3833d10_0_95"/>
          <p:cNvSpPr/>
          <p:nvPr/>
        </p:nvSpPr>
        <p:spPr>
          <a:xfrm>
            <a:off x="344450" y="5402550"/>
            <a:ext cx="3486900" cy="12336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dcf3833d10_0_95"/>
          <p:cNvSpPr txBox="1"/>
          <p:nvPr/>
        </p:nvSpPr>
        <p:spPr>
          <a:xfrm>
            <a:off x="8488625" y="3979050"/>
            <a:ext cx="3108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¿Productividad?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¿Desigualdad?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¿Empleo?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¿Servicios básicos?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¿Sostenibilidad?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¿Seguridad?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¿Felicidad?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2dcf3833d10_0_95"/>
          <p:cNvSpPr/>
          <p:nvPr/>
        </p:nvSpPr>
        <p:spPr>
          <a:xfrm>
            <a:off x="344450" y="3142722"/>
            <a:ext cx="3486900" cy="21189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dcf3833d10_0_95"/>
          <p:cNvSpPr/>
          <p:nvPr/>
        </p:nvSpPr>
        <p:spPr>
          <a:xfrm>
            <a:off x="347623" y="1747600"/>
            <a:ext cx="3486900" cy="12336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dcf3833d10_0_95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Desarrollo: Índice de Desarrollo Humano</a:t>
            </a:r>
            <a:endParaRPr sz="2800"/>
          </a:p>
        </p:txBody>
      </p:sp>
      <p:sp>
        <p:nvSpPr>
          <p:cNvPr id="351" name="Google Shape;351;g2dcf3833d10_0_95"/>
          <p:cNvSpPr/>
          <p:nvPr/>
        </p:nvSpPr>
        <p:spPr>
          <a:xfrm>
            <a:off x="4927138" y="3800525"/>
            <a:ext cx="2939100" cy="78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Índice de Desarrollo Humano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2dcf3833d10_0_95"/>
          <p:cNvCxnSpPr>
            <a:stCxn id="349" idx="3"/>
            <a:endCxn id="351" idx="1"/>
          </p:cNvCxnSpPr>
          <p:nvPr/>
        </p:nvCxnSpPr>
        <p:spPr>
          <a:xfrm>
            <a:off x="3834523" y="2364400"/>
            <a:ext cx="1092600" cy="18276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3" name="Google Shape;353;g2dcf3833d10_0_95"/>
          <p:cNvCxnSpPr>
            <a:stCxn id="348" idx="3"/>
            <a:endCxn id="351" idx="1"/>
          </p:cNvCxnSpPr>
          <p:nvPr/>
        </p:nvCxnSpPr>
        <p:spPr>
          <a:xfrm flipH="1" rot="10800000">
            <a:off x="3831350" y="4191972"/>
            <a:ext cx="1095900" cy="102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4" name="Google Shape;354;g2dcf3833d10_0_95"/>
          <p:cNvCxnSpPr>
            <a:stCxn id="346" idx="3"/>
            <a:endCxn id="351" idx="1"/>
          </p:cNvCxnSpPr>
          <p:nvPr/>
        </p:nvCxnSpPr>
        <p:spPr>
          <a:xfrm flipH="1" rot="10800000">
            <a:off x="3831350" y="4191750"/>
            <a:ext cx="1095900" cy="18276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g2dcf3833d10_0_95"/>
          <p:cNvCxnSpPr/>
          <p:nvPr/>
        </p:nvCxnSpPr>
        <p:spPr>
          <a:xfrm>
            <a:off x="964700" y="1909825"/>
            <a:ext cx="0" cy="9966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g2dcf3833d10_0_95"/>
          <p:cNvCxnSpPr/>
          <p:nvPr/>
        </p:nvCxnSpPr>
        <p:spPr>
          <a:xfrm>
            <a:off x="956450" y="3214925"/>
            <a:ext cx="16500" cy="19539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g2dcf3833d10_0_95"/>
          <p:cNvCxnSpPr/>
          <p:nvPr/>
        </p:nvCxnSpPr>
        <p:spPr>
          <a:xfrm>
            <a:off x="964700" y="5591500"/>
            <a:ext cx="0" cy="9966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g2dcf3833d10_0_95"/>
          <p:cNvSpPr txBox="1"/>
          <p:nvPr/>
        </p:nvSpPr>
        <p:spPr>
          <a:xfrm rot="-5400000">
            <a:off x="103255" y="2184925"/>
            <a:ext cx="123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dcf3833d10_0_95"/>
          <p:cNvSpPr txBox="1"/>
          <p:nvPr/>
        </p:nvSpPr>
        <p:spPr>
          <a:xfrm>
            <a:off x="1712674" y="2044850"/>
            <a:ext cx="1593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 de vida al nacer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dcf3833d10_0_95"/>
          <p:cNvSpPr txBox="1"/>
          <p:nvPr/>
        </p:nvSpPr>
        <p:spPr>
          <a:xfrm rot="-5400000">
            <a:off x="103255" y="3968675"/>
            <a:ext cx="123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dcf3833d10_0_95"/>
          <p:cNvSpPr txBox="1"/>
          <p:nvPr/>
        </p:nvSpPr>
        <p:spPr>
          <a:xfrm rot="-5400000">
            <a:off x="54950" y="5801175"/>
            <a:ext cx="137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de vida</a:t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dcf3833d10_0_95"/>
          <p:cNvSpPr txBox="1"/>
          <p:nvPr/>
        </p:nvSpPr>
        <p:spPr>
          <a:xfrm>
            <a:off x="271705" y="1250825"/>
            <a:ext cx="123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Dimensión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dcf3833d10_0_95"/>
          <p:cNvSpPr txBox="1"/>
          <p:nvPr/>
        </p:nvSpPr>
        <p:spPr>
          <a:xfrm>
            <a:off x="1892530" y="1250813"/>
            <a:ext cx="1233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dcf3833d10_0_95"/>
          <p:cNvSpPr txBox="1"/>
          <p:nvPr/>
        </p:nvSpPr>
        <p:spPr>
          <a:xfrm>
            <a:off x="1712674" y="3357663"/>
            <a:ext cx="1593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 esperados de escolaridad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dcf3833d10_0_95"/>
          <p:cNvSpPr txBox="1"/>
          <p:nvPr/>
        </p:nvSpPr>
        <p:spPr>
          <a:xfrm>
            <a:off x="1712674" y="5651500"/>
            <a:ext cx="1593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Ingreso per capita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dcf3833d10_0_95"/>
          <p:cNvSpPr txBox="1"/>
          <p:nvPr/>
        </p:nvSpPr>
        <p:spPr>
          <a:xfrm>
            <a:off x="1712674" y="4380100"/>
            <a:ext cx="1593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 promedio de escolaridad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dcf3833d10_0_95"/>
          <p:cNvSpPr txBox="1"/>
          <p:nvPr/>
        </p:nvSpPr>
        <p:spPr>
          <a:xfrm>
            <a:off x="8962025" y="2767300"/>
            <a:ext cx="216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problemas tiene este índice?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falta?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dcf3833d10_0_95"/>
          <p:cNvSpPr txBox="1"/>
          <p:nvPr/>
        </p:nvSpPr>
        <p:spPr>
          <a:xfrm>
            <a:off x="9071825" y="1362628"/>
            <a:ext cx="194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6991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0" sz="9600" u="none" cap="none" strike="noStrike">
              <a:solidFill>
                <a:srgbClr val="699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bc05f979c_0_51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Desarrollo: Objetivos de Desarrollo Sostenible</a:t>
            </a:r>
            <a:endParaRPr sz="2800"/>
          </a:p>
        </p:txBody>
      </p:sp>
      <p:pic>
        <p:nvPicPr>
          <p:cNvPr id="374" name="Google Shape;374;g33bc05f979c_0_51"/>
          <p:cNvPicPr preferRelativeResize="0"/>
          <p:nvPr/>
        </p:nvPicPr>
        <p:blipFill rotWithShape="1">
          <a:blip r:embed="rId3">
            <a:alphaModFix/>
          </a:blip>
          <a:srcRect b="16536" l="0" r="0" t="21666"/>
          <a:stretch/>
        </p:blipFill>
        <p:spPr>
          <a:xfrm>
            <a:off x="812675" y="1351325"/>
            <a:ext cx="10725801" cy="512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3bc05f979c_0_51"/>
          <p:cNvSpPr txBox="1"/>
          <p:nvPr/>
        </p:nvSpPr>
        <p:spPr>
          <a:xfrm>
            <a:off x="0" y="6363725"/>
            <a:ext cx="947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https://www.un.org/sustainabledevelopment/es/2015/09/la-asamblea-general-adopta-la-agenda-2030-para-el-desarrollo-sostenible/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e97996ef9_0_1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¿Qué pasa si solo miramos estos indicadores?</a:t>
            </a:r>
            <a:endParaRPr sz="2800"/>
          </a:p>
        </p:txBody>
      </p:sp>
      <p:pic>
        <p:nvPicPr>
          <p:cNvPr id="381" name="Google Shape;381;g33e97996ef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75" y="1477776"/>
            <a:ext cx="7164150" cy="21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33e97996ef9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9750" y="3311151"/>
            <a:ext cx="5840685" cy="290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3e97996ef9_0_1"/>
          <p:cNvSpPr txBox="1"/>
          <p:nvPr/>
        </p:nvSpPr>
        <p:spPr>
          <a:xfrm>
            <a:off x="0" y="6135125"/>
            <a:ext cx="5500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https://www.lanacion.com.ar/buenos-aires/villa-31-a-que-le-temen-vecinos-nid2305753/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https://www.redaccion.com.ar/como-un-salon-de-usos-multiples-y-otras-obras-en-las-que-participan-los-vecinos-pueden-mejorar-la-vida-de-un-barrio/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d63d7d97c_0_0"/>
          <p:cNvSpPr txBox="1"/>
          <p:nvPr/>
        </p:nvSpPr>
        <p:spPr>
          <a:xfrm>
            <a:off x="2755050" y="2842025"/>
            <a:ext cx="668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¡Bienvenidos!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cf3833d10_3_107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Selección de bibliografía</a:t>
            </a:r>
            <a:endParaRPr sz="2800"/>
          </a:p>
        </p:txBody>
      </p:sp>
      <p:sp>
        <p:nvSpPr>
          <p:cNvPr id="394" name="Google Shape;394;g2dcf3833d10_3_107"/>
          <p:cNvSpPr/>
          <p:nvPr/>
        </p:nvSpPr>
        <p:spPr>
          <a:xfrm>
            <a:off x="458789" y="4197994"/>
            <a:ext cx="1044000" cy="10440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dcf3833d10_3_107"/>
          <p:cNvSpPr txBox="1"/>
          <p:nvPr/>
        </p:nvSpPr>
        <p:spPr>
          <a:xfrm>
            <a:off x="211589" y="5194547"/>
            <a:ext cx="1538400" cy="76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Criterios de selección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dcf3833d10_3_107"/>
          <p:cNvSpPr txBox="1"/>
          <p:nvPr/>
        </p:nvSpPr>
        <p:spPr>
          <a:xfrm>
            <a:off x="1749988" y="4314742"/>
            <a:ext cx="3294977" cy="218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revisados por pares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reviewed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publicados en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revistas académicas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Descriptivos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explicativos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normativos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español o inglés (puede ser otro idioma si el caso lo amerita)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dcf3833d10_3_107"/>
          <p:cNvSpPr/>
          <p:nvPr/>
        </p:nvSpPr>
        <p:spPr>
          <a:xfrm>
            <a:off x="8366207" y="1348139"/>
            <a:ext cx="1044000" cy="10440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2dcf3833d10_3_107"/>
          <p:cNvSpPr txBox="1"/>
          <p:nvPr/>
        </p:nvSpPr>
        <p:spPr>
          <a:xfrm>
            <a:off x="8065307" y="2417914"/>
            <a:ext cx="1645800" cy="44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dcf3833d10_3_107"/>
          <p:cNvSpPr txBox="1"/>
          <p:nvPr/>
        </p:nvSpPr>
        <p:spPr>
          <a:xfrm>
            <a:off x="5735372" y="3135679"/>
            <a:ext cx="5997839" cy="3116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artículo se puntuará como: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cumple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criterios de selección: no fue publicado en revistas académicas revisadas por pares, tiene enfoque normativo, una metodología muy pobre o está demasiado sesgado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Aprobado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cumple con criterios de selección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Excelente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además de cumplir los criterios, se destaca por alcanzar conclusiones muy valiosas, tener una metodología innovadora u otro motivo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artículo que no cumpla los criterios de selección resta dos puntos a la nota final. Cada artículo excelente suma uno.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dcf3833d10_3_107"/>
          <p:cNvSpPr/>
          <p:nvPr/>
        </p:nvSpPr>
        <p:spPr>
          <a:xfrm>
            <a:off x="819461" y="1663452"/>
            <a:ext cx="4225505" cy="2246395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Deberán seleccionar 3 artículos académicos sobre el caso asignado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Fecha límite: 22/10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Fecha límite para mandar consultas: 15/10 (puedo tardar hasta una semana en contestar)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2dcf3833d10_3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143" y="4360325"/>
            <a:ext cx="697291" cy="69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2dcf3833d10_3_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3315" y="1473904"/>
            <a:ext cx="809784" cy="809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83" name="Google Shape;183;p2"/>
          <p:cNvSpPr txBox="1"/>
          <p:nvPr/>
        </p:nvSpPr>
        <p:spPr>
          <a:xfrm>
            <a:off x="614646" y="1681800"/>
            <a:ext cx="85365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 docente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Régimen de cursada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Evaluaciones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Práctico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dcf3833d10_3_120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Análisis de un artículo y presentación</a:t>
            </a:r>
            <a:endParaRPr sz="2800"/>
          </a:p>
        </p:txBody>
      </p:sp>
      <p:sp>
        <p:nvSpPr>
          <p:cNvPr id="408" name="Google Shape;408;g2dcf3833d10_3_120"/>
          <p:cNvSpPr/>
          <p:nvPr/>
        </p:nvSpPr>
        <p:spPr>
          <a:xfrm>
            <a:off x="458789" y="4197994"/>
            <a:ext cx="1044000" cy="10440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dcf3833d10_3_120"/>
          <p:cNvSpPr txBox="1"/>
          <p:nvPr/>
        </p:nvSpPr>
        <p:spPr>
          <a:xfrm>
            <a:off x="211589" y="5194547"/>
            <a:ext cx="1538400" cy="76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qué enfocarse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2dcf3833d10_3_120"/>
          <p:cNvSpPr txBox="1"/>
          <p:nvPr/>
        </p:nvSpPr>
        <p:spPr>
          <a:xfrm>
            <a:off x="1749989" y="4314742"/>
            <a:ext cx="4225504" cy="186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espera que presenten exhaustivamente el caso, sino que lo introduzcan y se enfoquen en cómo lo aborda el texto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 destacar los puntos fuertes y debilidades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dcf3833d10_3_120"/>
          <p:cNvSpPr/>
          <p:nvPr/>
        </p:nvSpPr>
        <p:spPr>
          <a:xfrm>
            <a:off x="6729029" y="1663452"/>
            <a:ext cx="1044000" cy="10440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dcf3833d10_3_120"/>
          <p:cNvSpPr txBox="1"/>
          <p:nvPr/>
        </p:nvSpPr>
        <p:spPr>
          <a:xfrm>
            <a:off x="6428129" y="2733227"/>
            <a:ext cx="1645800" cy="44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dcf3833d10_3_120"/>
          <p:cNvSpPr txBox="1"/>
          <p:nvPr/>
        </p:nvSpPr>
        <p:spPr>
          <a:xfrm>
            <a:off x="7848531" y="1369941"/>
            <a:ext cx="3818921" cy="1945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docente los evaluará con una nota del 1 al 10. El promedio de las notas afectará a la nota final de la siguiente forma: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0 y 5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resta un punto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5,01 y 8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 afecta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de 8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suma un punto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dcf3833d10_3_120"/>
          <p:cNvSpPr/>
          <p:nvPr/>
        </p:nvSpPr>
        <p:spPr>
          <a:xfrm>
            <a:off x="819461" y="1663452"/>
            <a:ext cx="4225505" cy="2246395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29/10 les indicaremos en cuál de esos textos deberán enfocarse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Tendrán tiempo hasta el 3/12 para subir al campus un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 de 10 minutos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resumiendo el caso, los puntos centrales del texto y sus limitaciones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dcf3833d10_3_120"/>
          <p:cNvSpPr/>
          <p:nvPr/>
        </p:nvSpPr>
        <p:spPr>
          <a:xfrm>
            <a:off x="6723238" y="4198360"/>
            <a:ext cx="1044000" cy="10440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dcf3833d10_3_120"/>
          <p:cNvSpPr txBox="1"/>
          <p:nvPr/>
        </p:nvSpPr>
        <p:spPr>
          <a:xfrm>
            <a:off x="6422338" y="5268135"/>
            <a:ext cx="1645800" cy="108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Premio para mejores grupos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2dcf3833d10_3_120"/>
          <p:cNvSpPr txBox="1"/>
          <p:nvPr/>
        </p:nvSpPr>
        <p:spPr>
          <a:xfrm>
            <a:off x="7848530" y="4183887"/>
            <a:ext cx="3818921" cy="158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artículos analizados en las tres mejores presentaciones serán evaluados en el final.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los grupos que hayan hecho esas presentaciones se les considerará ese punto del examen como Bien.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g2dcf3833d10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0346" y="1820425"/>
            <a:ext cx="809784" cy="80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2dcf3833d10_3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519" y="4299466"/>
            <a:ext cx="782540" cy="7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2dcf3833d10_3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0346" y="4321119"/>
            <a:ext cx="809784" cy="809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dcf3833d10_3_137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Cronograma</a:t>
            </a:r>
            <a:endParaRPr sz="2800"/>
          </a:p>
        </p:txBody>
      </p:sp>
      <p:graphicFrame>
        <p:nvGraphicFramePr>
          <p:cNvPr id="426" name="Google Shape;426;g2dcf3833d10_3_137"/>
          <p:cNvGraphicFramePr/>
          <p:nvPr/>
        </p:nvGraphicFramePr>
        <p:xfrm>
          <a:off x="2961809" y="14661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{A32505BC-A9F1-404C-83D9-04B6676CAEA5}</a:tableStyleId>
              </a:tblPr>
              <a:tblGrid>
                <a:gridCol w="1495825"/>
                <a:gridCol w="4308000"/>
              </a:tblGrid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20/08/2024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27/08/2024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3/09/2024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10/09/2024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17/09/2024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Armado de grupos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24/09/2024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Selección de temas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1/10/2024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8/10/2024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15/10/2024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Límite para consultas de selección de bibliografía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22/10/2024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Entrega: bibliografía seleccionada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29/10/2024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Devolución del docente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5/11/2024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12/11/2024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Límite para consultas de presentación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25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3/12/2024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 video</a:t>
                      </a:r>
                      <a:endParaRPr sz="1400" u="none" cap="none" strike="noStrike"/>
                    </a:p>
                  </a:txBody>
                  <a:tcPr marT="17625" marB="17625" marR="26450" marL="2645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0341515ab_0_0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Equipo Docente</a:t>
            </a:r>
            <a:endParaRPr/>
          </a:p>
        </p:txBody>
      </p:sp>
      <p:sp>
        <p:nvSpPr>
          <p:cNvPr id="190" name="Google Shape;190;g220341515ab_0_0"/>
          <p:cNvSpPr/>
          <p:nvPr/>
        </p:nvSpPr>
        <p:spPr>
          <a:xfrm>
            <a:off x="365475" y="4580250"/>
            <a:ext cx="2503800" cy="400200"/>
          </a:xfrm>
          <a:prstGeom prst="roundRect">
            <a:avLst>
              <a:gd fmla="val 50000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Teórica</a:t>
            </a:r>
            <a:endParaRPr b="1" i="0" sz="1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(Lunes 17 hs a 19 hs)</a:t>
            </a:r>
            <a:endParaRPr b="1" i="0" sz="1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g220341515ab_0_0"/>
          <p:cNvSpPr/>
          <p:nvPr/>
        </p:nvSpPr>
        <p:spPr>
          <a:xfrm>
            <a:off x="506750" y="2101825"/>
            <a:ext cx="11418900" cy="23241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20341515ab_0_0"/>
          <p:cNvSpPr txBox="1"/>
          <p:nvPr/>
        </p:nvSpPr>
        <p:spPr>
          <a:xfrm>
            <a:off x="987375" y="3904174"/>
            <a:ext cx="126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Jorge Botta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20341515ab_0_0"/>
          <p:cNvSpPr txBox="1"/>
          <p:nvPr/>
        </p:nvSpPr>
        <p:spPr>
          <a:xfrm>
            <a:off x="6293488" y="3924349"/>
            <a:ext cx="1260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Facundo Fohrholtz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20341515ab_0_0"/>
          <p:cNvSpPr/>
          <p:nvPr/>
        </p:nvSpPr>
        <p:spPr>
          <a:xfrm>
            <a:off x="3158725" y="4580250"/>
            <a:ext cx="8648400" cy="400200"/>
          </a:xfrm>
          <a:prstGeom prst="roundRect">
            <a:avLst>
              <a:gd fmla="val 50000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Práctica </a:t>
            </a:r>
            <a:br>
              <a:rPr b="1" i="0" lang="en-US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en-US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(Lunes 19hs a 21 hs)</a:t>
            </a:r>
            <a:endParaRPr b="1" i="0" sz="1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g220341515ab_0_0"/>
          <p:cNvSpPr txBox="1"/>
          <p:nvPr/>
        </p:nvSpPr>
        <p:spPr>
          <a:xfrm>
            <a:off x="3354739" y="3976399"/>
            <a:ext cx="126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Felipe Juarros</a:t>
            </a:r>
            <a:endParaRPr b="1" i="0" sz="1200" u="none" cap="none" strike="noStrike"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6" name="Google Shape;196;g220341515ab_0_0"/>
          <p:cNvSpPr txBox="1"/>
          <p:nvPr/>
        </p:nvSpPr>
        <p:spPr>
          <a:xfrm>
            <a:off x="4816922" y="4016749"/>
            <a:ext cx="12600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Luciano Cianci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220341515ab_0_0"/>
          <p:cNvPicPr preferRelativeResize="0"/>
          <p:nvPr/>
        </p:nvPicPr>
        <p:blipFill rotWithShape="1">
          <a:blip r:embed="rId3">
            <a:alphaModFix/>
          </a:blip>
          <a:srcRect b="10979" l="5927" r="16384" t="8276"/>
          <a:stretch/>
        </p:blipFill>
        <p:spPr>
          <a:xfrm>
            <a:off x="3462602" y="2443150"/>
            <a:ext cx="1044300" cy="14364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pic>
      <p:pic>
        <p:nvPicPr>
          <p:cNvPr id="198" name="Google Shape;198;g220341515ab_0_0"/>
          <p:cNvPicPr preferRelativeResize="0"/>
          <p:nvPr/>
        </p:nvPicPr>
        <p:blipFill rotWithShape="1">
          <a:blip r:embed="rId4">
            <a:alphaModFix/>
          </a:blip>
          <a:srcRect b="14993" l="14586" r="12409" t="8705"/>
          <a:stretch/>
        </p:blipFill>
        <p:spPr>
          <a:xfrm>
            <a:off x="1067730" y="2447739"/>
            <a:ext cx="1044900" cy="14364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pic>
      <p:pic>
        <p:nvPicPr>
          <p:cNvPr id="199" name="Google Shape;199;g220341515ab_0_0"/>
          <p:cNvPicPr preferRelativeResize="0"/>
          <p:nvPr/>
        </p:nvPicPr>
        <p:blipFill rotWithShape="1">
          <a:blip r:embed="rId5">
            <a:alphaModFix/>
          </a:blip>
          <a:srcRect b="41366" l="19248" r="23872" t="0"/>
          <a:stretch/>
        </p:blipFill>
        <p:spPr>
          <a:xfrm>
            <a:off x="6336511" y="2443550"/>
            <a:ext cx="1044900" cy="1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20341515ab_0_0"/>
          <p:cNvSpPr txBox="1"/>
          <p:nvPr/>
        </p:nvSpPr>
        <p:spPr>
          <a:xfrm>
            <a:off x="7679471" y="4016749"/>
            <a:ext cx="12600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Blas Mangiantini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20341515ab_0_0"/>
          <p:cNvSpPr txBox="1"/>
          <p:nvPr/>
        </p:nvSpPr>
        <p:spPr>
          <a:xfrm>
            <a:off x="9141654" y="3924349"/>
            <a:ext cx="1260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Juan Ignacio Berardo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220341515ab_0_0"/>
          <p:cNvPicPr preferRelativeResize="0"/>
          <p:nvPr/>
        </p:nvPicPr>
        <p:blipFill rotWithShape="1">
          <a:blip r:embed="rId6">
            <a:alphaModFix/>
          </a:blip>
          <a:srcRect b="3670" l="13378" r="16504" t="0"/>
          <a:stretch/>
        </p:blipFill>
        <p:spPr>
          <a:xfrm>
            <a:off x="9217850" y="2443549"/>
            <a:ext cx="1044899" cy="14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20341515ab_0_0"/>
          <p:cNvPicPr preferRelativeResize="0"/>
          <p:nvPr/>
        </p:nvPicPr>
        <p:blipFill rotWithShape="1">
          <a:blip r:embed="rId7">
            <a:alphaModFix/>
          </a:blip>
          <a:srcRect b="0" l="4923" r="4904" t="0"/>
          <a:stretch/>
        </p:blipFill>
        <p:spPr>
          <a:xfrm>
            <a:off x="4902971" y="2443551"/>
            <a:ext cx="1044301" cy="143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20341515ab_0_0"/>
          <p:cNvPicPr preferRelativeResize="0"/>
          <p:nvPr/>
        </p:nvPicPr>
        <p:blipFill rotWithShape="1">
          <a:blip r:embed="rId8">
            <a:alphaModFix/>
          </a:blip>
          <a:srcRect b="0" l="0" r="7526" t="0"/>
          <a:stretch/>
        </p:blipFill>
        <p:spPr>
          <a:xfrm>
            <a:off x="7777480" y="2443550"/>
            <a:ext cx="1044301" cy="14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20341515a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77225" y="2443550"/>
            <a:ext cx="991468" cy="1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20341515ab_0_0"/>
          <p:cNvSpPr txBox="1"/>
          <p:nvPr/>
        </p:nvSpPr>
        <p:spPr>
          <a:xfrm>
            <a:off x="10437054" y="3924349"/>
            <a:ext cx="12600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Joaquín Bottazzi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/>
          <p:nvPr/>
        </p:nvSpPr>
        <p:spPr>
          <a:xfrm>
            <a:off x="304425" y="1781622"/>
            <a:ext cx="3851400" cy="3793500"/>
          </a:xfrm>
          <a:prstGeom prst="roundRect">
            <a:avLst>
              <a:gd fmla="val 6448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9019"/>
              </a:srgbClr>
            </a:outerShdw>
          </a:effectLst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Régimen de Cursada</a:t>
            </a:r>
            <a:endParaRPr sz="2800"/>
          </a:p>
        </p:txBody>
      </p:sp>
      <p:pic>
        <p:nvPicPr>
          <p:cNvPr id="213" name="Google Shape;2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512" y="2308077"/>
            <a:ext cx="1961226" cy="172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"/>
          <p:cNvSpPr txBox="1"/>
          <p:nvPr/>
        </p:nvSpPr>
        <p:spPr>
          <a:xfrm>
            <a:off x="1061175" y="4246827"/>
            <a:ext cx="2337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clases son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obligatorias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4729650" y="1774675"/>
            <a:ext cx="2939100" cy="78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Parcial + 2 recuperatorios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4729650" y="3293675"/>
            <a:ext cx="2939100" cy="78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 Práctico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4729650" y="4881875"/>
            <a:ext cx="2939100" cy="78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Nota de concepto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8902250" y="3293675"/>
            <a:ext cx="2939100" cy="78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6991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Examen final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4"/>
          <p:cNvCxnSpPr>
            <a:stCxn id="215" idx="3"/>
            <a:endCxn id="218" idx="1"/>
          </p:cNvCxnSpPr>
          <p:nvPr/>
        </p:nvCxnSpPr>
        <p:spPr>
          <a:xfrm>
            <a:off x="7668750" y="2166025"/>
            <a:ext cx="1233600" cy="15189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0" name="Google Shape;220;p4"/>
          <p:cNvCxnSpPr>
            <a:stCxn id="216" idx="3"/>
            <a:endCxn id="218" idx="1"/>
          </p:cNvCxnSpPr>
          <p:nvPr/>
        </p:nvCxnSpPr>
        <p:spPr>
          <a:xfrm>
            <a:off x="7668750" y="3685025"/>
            <a:ext cx="1233600" cy="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1" name="Google Shape;221;p4"/>
          <p:cNvCxnSpPr>
            <a:stCxn id="217" idx="3"/>
            <a:endCxn id="218" idx="1"/>
          </p:cNvCxnSpPr>
          <p:nvPr/>
        </p:nvCxnSpPr>
        <p:spPr>
          <a:xfrm flipH="1" rot="10800000">
            <a:off x="7668750" y="3685025"/>
            <a:ext cx="1233600" cy="1588200"/>
          </a:xfrm>
          <a:prstGeom prst="straightConnector1">
            <a:avLst/>
          </a:prstGeom>
          <a:noFill/>
          <a:ln cap="flat" cmpd="sng" w="28575">
            <a:solidFill>
              <a:srgbClr val="69914E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1376c23cf51_0_6"/>
          <p:cNvPicPr preferRelativeResize="0"/>
          <p:nvPr/>
        </p:nvPicPr>
        <p:blipFill rotWithShape="1">
          <a:blip r:embed="rId3">
            <a:alphaModFix/>
          </a:blip>
          <a:srcRect b="34981" l="9753" r="10097" t="24624"/>
          <a:stretch/>
        </p:blipFill>
        <p:spPr>
          <a:xfrm>
            <a:off x="7680975" y="1468000"/>
            <a:ext cx="4511025" cy="404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376c23cf51_0_6"/>
          <p:cNvSpPr txBox="1"/>
          <p:nvPr/>
        </p:nvSpPr>
        <p:spPr>
          <a:xfrm>
            <a:off x="2998525" y="4256350"/>
            <a:ext cx="3133200" cy="21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Archivos importantes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(teóricas, bibliografía, cronograma)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Consultas generales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376c23cf51_0_6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Comunicación</a:t>
            </a:r>
            <a:endParaRPr sz="2800"/>
          </a:p>
        </p:txBody>
      </p:sp>
      <p:sp>
        <p:nvSpPr>
          <p:cNvPr id="229" name="Google Shape;229;g1376c23cf51_0_6"/>
          <p:cNvSpPr txBox="1"/>
          <p:nvPr/>
        </p:nvSpPr>
        <p:spPr>
          <a:xfrm>
            <a:off x="381450" y="4256350"/>
            <a:ext cx="2464800" cy="14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</a:t>
            </a:r>
            <a:r>
              <a:rPr b="1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Avisos de los docentes a los alumnos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1376c23cf51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612" y="1920975"/>
            <a:ext cx="1858475" cy="1864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UBA Exámenes" id="231" name="Google Shape;231;g1376c23cf51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4163" y="3217950"/>
            <a:ext cx="22574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376c23cf51_0_6"/>
          <p:cNvPicPr preferRelativeResize="0"/>
          <p:nvPr/>
        </p:nvPicPr>
        <p:blipFill rotWithShape="1">
          <a:blip r:embed="rId6">
            <a:alphaModFix/>
          </a:blip>
          <a:srcRect b="9608" l="0" r="0" t="6757"/>
          <a:stretch/>
        </p:blipFill>
        <p:spPr>
          <a:xfrm>
            <a:off x="3723638" y="1628693"/>
            <a:ext cx="1858475" cy="158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376c23cf51_0_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7227" y="2306170"/>
            <a:ext cx="1858473" cy="139385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376c23cf51_0_6"/>
          <p:cNvSpPr txBox="1"/>
          <p:nvPr/>
        </p:nvSpPr>
        <p:spPr>
          <a:xfrm>
            <a:off x="5582100" y="4256350"/>
            <a:ext cx="33087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Consultas específicas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f8ae6cd7a_0_33"/>
          <p:cNvSpPr txBox="1"/>
          <p:nvPr/>
        </p:nvSpPr>
        <p:spPr>
          <a:xfrm>
            <a:off x="9717400" y="2320775"/>
            <a:ext cx="246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teórica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0" name="Google Shape;240;g10f8ae6cd7a_0_33"/>
          <p:cNvGraphicFramePr/>
          <p:nvPr/>
        </p:nvGraphicFramePr>
        <p:xfrm>
          <a:off x="348925" y="119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{4F7A209B-6758-4CF6-AD4C-5D64F576B185}</a:tableStyleId>
              </a:tblPr>
              <a:tblGrid>
                <a:gridCol w="805175"/>
                <a:gridCol w="901550"/>
                <a:gridCol w="3450350"/>
                <a:gridCol w="3713250"/>
              </a:tblGrid>
              <a:tr h="43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Semana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Día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Clase Teórica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Tema</a:t>
                      </a:r>
                      <a:endParaRPr b="1"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200C"/>
                    </a:solidFill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Crecimiento y Desarrollo Económico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Presentación de la materia y el TP. Indicadores.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25/08/2025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Condiciones Pre - Pro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Escuelas de Pensamiento Económico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1/09/2025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Evolución de las teorias del Desarrollo Económico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Evolución de las teorias del Desarrollo Económico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8/09/2025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Papel del Estado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Condiciones Pre - Pro: instituciones y desigualdad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41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Ventajas Absolutas y competitivas. Comercio Internacional. Cadenas de Valor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Proteccionismo vs libre mercado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72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22/09/2025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Pensamiento nacional sobre desarrollo económico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29/09/2025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Repaso Parcial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Repaso parcial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6/10/2025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Examen Parcial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 ambiente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13/10/2025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Historia y geografía Económica Argentina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Economías regionales y recursos naturales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1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20/10/2025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Sectores Económicos argentinos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de los últimos 150 años para el desarrollo argentino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1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27/10/2025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Examen 1° Recuperatorio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Políticas orientadas por misiones / Vectores de desarrollo en Argentina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41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3/11/2025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Formas de Integración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Logística nacional: sistema ferroviario, fluvial y marítimo / Industrias asociadas a dichos sistemas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41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10/11/2025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Estrategias para un desarrollo argentino sustentable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Financiamiento del Estado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412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Estrategias para un desarrollo argentino sustentable / 2° Recu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Repaso y charla de carrera profesional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</a:tr>
              <a:tr h="22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FERIADO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FERIADO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CE5CD"/>
                    </a:solidFill>
                  </a:tcPr>
                </a:tc>
              </a:tr>
              <a:tr h="247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1/12/2025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g10f8ae6cd7a_0_33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Cronograma TENTATIVO</a:t>
            </a:r>
            <a:endParaRPr sz="2800"/>
          </a:p>
        </p:txBody>
      </p:sp>
      <p:sp>
        <p:nvSpPr>
          <p:cNvPr id="242" name="Google Shape;242;g10f8ae6cd7a_0_33"/>
          <p:cNvSpPr/>
          <p:nvPr/>
        </p:nvSpPr>
        <p:spPr>
          <a:xfrm>
            <a:off x="9376600" y="1664375"/>
            <a:ext cx="340800" cy="1697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0f8ae6cd7a_0_33"/>
          <p:cNvSpPr/>
          <p:nvPr/>
        </p:nvSpPr>
        <p:spPr>
          <a:xfrm>
            <a:off x="9376600" y="3609700"/>
            <a:ext cx="340800" cy="907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0f8ae6cd7a_0_33"/>
          <p:cNvSpPr/>
          <p:nvPr/>
        </p:nvSpPr>
        <p:spPr>
          <a:xfrm>
            <a:off x="9376600" y="4517550"/>
            <a:ext cx="340800" cy="2279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0f8ae6cd7a_0_33"/>
          <p:cNvSpPr txBox="1"/>
          <p:nvPr/>
        </p:nvSpPr>
        <p:spPr>
          <a:xfrm>
            <a:off x="9717400" y="3767225"/>
            <a:ext cx="246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Argentina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0f8ae6cd7a_0_33"/>
          <p:cNvSpPr txBox="1"/>
          <p:nvPr/>
        </p:nvSpPr>
        <p:spPr>
          <a:xfrm>
            <a:off x="9717400" y="5382800"/>
            <a:ext cx="246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¿Soluciones?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cf3833d10_3_86"/>
          <p:cNvSpPr txBox="1"/>
          <p:nvPr>
            <p:ph type="title"/>
          </p:nvPr>
        </p:nvSpPr>
        <p:spPr>
          <a:xfrm>
            <a:off x="819461" y="255824"/>
            <a:ext cx="8820927" cy="782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Trabajo práctico</a:t>
            </a:r>
            <a:endParaRPr sz="2800"/>
          </a:p>
        </p:txBody>
      </p:sp>
      <p:pic>
        <p:nvPicPr>
          <p:cNvPr id="252" name="Google Shape;252;g2dcf3833d10_3_86"/>
          <p:cNvPicPr preferRelativeResize="0"/>
          <p:nvPr/>
        </p:nvPicPr>
        <p:blipFill rotWithShape="1">
          <a:blip r:embed="rId3">
            <a:alphaModFix/>
          </a:blip>
          <a:srcRect b="0" l="0" r="0" t="695"/>
          <a:stretch/>
        </p:blipFill>
        <p:spPr>
          <a:xfrm>
            <a:off x="3592700" y="1390650"/>
            <a:ext cx="4701075" cy="490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cf3833d10_0_31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Instancias del TP</a:t>
            </a:r>
            <a:endParaRPr sz="2800"/>
          </a:p>
        </p:txBody>
      </p:sp>
      <p:sp>
        <p:nvSpPr>
          <p:cNvPr id="258" name="Google Shape;258;g2dcf3833d10_0_31"/>
          <p:cNvSpPr txBox="1"/>
          <p:nvPr/>
        </p:nvSpPr>
        <p:spPr>
          <a:xfrm>
            <a:off x="819450" y="1747073"/>
            <a:ext cx="106422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3 (1/9)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Armado de grupos.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Tendrán 3 integrantes. Deberán completar un forms que enviaremos por whatsapp antes del sábado 30 de agosto.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1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(27/10) -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de temas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esta clase se verán los vectores de desarrollo de la Argentina. Cada grupo elegirá sobre cuál trabajar.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14 (17/11) - Preaprobación del tutor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Deberán contar con una validación de su tutor sobre el grado de avance del TP. Si no han hecho suficiente avance, deberán presentarlo en una fecha de final.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 16 (1/12) - Presentación en clase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cf3833d10_0_37"/>
          <p:cNvSpPr/>
          <p:nvPr/>
        </p:nvSpPr>
        <p:spPr>
          <a:xfrm>
            <a:off x="1307883" y="2289024"/>
            <a:ext cx="1645800" cy="16458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dcf3833d10_0_37"/>
          <p:cNvSpPr txBox="1"/>
          <p:nvPr/>
        </p:nvSpPr>
        <p:spPr>
          <a:xfrm>
            <a:off x="5173575" y="4006675"/>
            <a:ext cx="1898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Ideación de propuestas para el desarrollo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dcf3833d10_0_37"/>
          <p:cNvSpPr txBox="1"/>
          <p:nvPr/>
        </p:nvSpPr>
        <p:spPr>
          <a:xfrm>
            <a:off x="1307875" y="4018300"/>
            <a:ext cx="16458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 sobre un sector de la Argentina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dcf3833d10_0_37"/>
          <p:cNvSpPr txBox="1"/>
          <p:nvPr>
            <p:ph type="title"/>
          </p:nvPr>
        </p:nvSpPr>
        <p:spPr>
          <a:xfrm>
            <a:off x="819461" y="255824"/>
            <a:ext cx="88209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Trabajo práctico - Habilidades a desarrollar</a:t>
            </a:r>
            <a:endParaRPr sz="2800"/>
          </a:p>
        </p:txBody>
      </p:sp>
      <p:sp>
        <p:nvSpPr>
          <p:cNvPr id="267" name="Google Shape;267;g2dcf3833d10_0_37"/>
          <p:cNvSpPr/>
          <p:nvPr/>
        </p:nvSpPr>
        <p:spPr>
          <a:xfrm>
            <a:off x="5257284" y="2289024"/>
            <a:ext cx="1645800" cy="16458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dcf3833d10_0_37"/>
          <p:cNvSpPr/>
          <p:nvPr/>
        </p:nvSpPr>
        <p:spPr>
          <a:xfrm>
            <a:off x="9218329" y="2289024"/>
            <a:ext cx="1645800" cy="1645800"/>
          </a:xfrm>
          <a:prstGeom prst="ellipse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dcf3833d10_0_37"/>
          <p:cNvSpPr txBox="1"/>
          <p:nvPr/>
        </p:nvSpPr>
        <p:spPr>
          <a:xfrm>
            <a:off x="9325729" y="4006674"/>
            <a:ext cx="143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2dcf3833d10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8029" y="2658724"/>
            <a:ext cx="906401" cy="9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dcf3833d10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1175" y="25023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dcf3833d10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400" y="250232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2021-01-19T17:16:07Z</dcterms:created>
  <dc:creator>Felipe Lorenzo Gonzalo Juarros</dc:creator>
</cp:coreProperties>
</file>