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45" r:id="rId1"/>
    <p:sldMasterId id="2147483762" r:id="rId2"/>
  </p:sldMasterIdLst>
  <p:notesMasterIdLst>
    <p:notesMasterId r:id="rId29"/>
  </p:notesMasterIdLst>
  <p:sldIdLst>
    <p:sldId id="256" r:id="rId3"/>
    <p:sldId id="299" r:id="rId4"/>
    <p:sldId id="308" r:id="rId5"/>
    <p:sldId id="309" r:id="rId6"/>
    <p:sldId id="310" r:id="rId7"/>
    <p:sldId id="312" r:id="rId8"/>
    <p:sldId id="311" r:id="rId9"/>
    <p:sldId id="313" r:id="rId10"/>
    <p:sldId id="314" r:id="rId11"/>
    <p:sldId id="315" r:id="rId12"/>
    <p:sldId id="316" r:id="rId13"/>
    <p:sldId id="318" r:id="rId14"/>
    <p:sldId id="319" r:id="rId15"/>
    <p:sldId id="320" r:id="rId16"/>
    <p:sldId id="322" r:id="rId17"/>
    <p:sldId id="323" r:id="rId18"/>
    <p:sldId id="324" r:id="rId19"/>
    <p:sldId id="325" r:id="rId20"/>
    <p:sldId id="326" r:id="rId21"/>
    <p:sldId id="329" r:id="rId22"/>
    <p:sldId id="328" r:id="rId23"/>
    <p:sldId id="330" r:id="rId24"/>
    <p:sldId id="327" r:id="rId25"/>
    <p:sldId id="331" r:id="rId26"/>
    <p:sldId id="294" r:id="rId27"/>
    <p:sldId id="27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E6F3"/>
    <a:srgbClr val="D6E7F1"/>
    <a:srgbClr val="B5D6E9"/>
    <a:srgbClr val="C1DCED"/>
    <a:srgbClr val="B3D6E8"/>
    <a:srgbClr val="CAE0EE"/>
    <a:srgbClr val="D7D447"/>
    <a:srgbClr val="E7E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82" autoAdjust="0"/>
    <p:restoredTop sz="96197" autoAdjust="0"/>
  </p:normalViewPr>
  <p:slideViewPr>
    <p:cSldViewPr snapToGrid="0">
      <p:cViewPr varScale="1">
        <p:scale>
          <a:sx n="111" d="100"/>
          <a:sy n="111" d="100"/>
        </p:scale>
        <p:origin x="7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F8C93-C798-40B1-846D-A29B2F69C377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52E68-9455-4137-A792-1A89056F8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4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47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57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932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41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53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771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73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674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1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30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00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07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273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046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607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33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94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99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78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50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06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43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2E68-9455-4137-A792-1A89056F89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33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5474-E67B-416A-8CE3-094DFF065E56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04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D2AF5-9296-4E24-8179-F05498172948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53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F26F-550E-4A5A-A56E-5038679BCC72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258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2092-75F8-4FBD-9CCD-CF093CCB73B9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10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992E0-5459-451B-A221-67A78C68673D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7996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555D-25B8-4F11-9D8D-FE7436DE1543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01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333D-EE51-40D9-87AA-A3085E0CCB00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15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DCD6-F13C-4AEA-BC08-AE373395880F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20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49EFD7-51AE-44EC-9D08-254070EED93F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561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21A9B-F77F-450B-B3C0-F9244DE9FC9A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19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B47D-F5BA-4688-931C-FD6F52B4360E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91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9ADF-0A3E-4473-AA3A-41DCC144EE1C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232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1929-00DA-4734-9F88-E2E7C7B12C0E}" type="datetime1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01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07AB3-CDBB-4A25-B50A-2558789E34E0}" type="datetime1">
              <a:rPr lang="en-US" smtClean="0"/>
              <a:t>2/5/2021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52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8931A-7F2F-467C-9E00-7A11FC91CBD5}" type="datetime1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704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2D9DA-6A94-49F5-822C-EFC356ACA565}" type="datetime1">
              <a:rPr lang="en-US" smtClean="0"/>
              <a:t>2/5/2021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2137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93EC8-8CE5-4341-94E2-E0D1DEEF940E}" type="datetime1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9E0E-C7B6-4393-A77D-EB08FE1BA4D8}" type="datetime1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86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A9FD-B9C9-4D94-BFA2-386CB4754BF1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133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CBE90-C21C-414C-B2A3-7423D393D65F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86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905C9-CB7E-45AB-A786-8ABCD86CFB25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60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9667F-E03C-4407-B5EC-3C384097ABD7}" type="datetime1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2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8079-6B10-476E-A619-5E77074FDD71}" type="datetime1">
              <a:rPr lang="en-US" smtClean="0"/>
              <a:t>2/5/2021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6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5B44-FB45-4BFF-B378-F5ED4BE5905E}" type="datetime1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8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5B844-282F-4DB8-B287-E631D422193A}" type="datetime1">
              <a:rPr lang="en-US" smtClean="0"/>
              <a:t>2/5/2021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612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49799-C1EB-4A30-8589-7FBBDFA383B8}" type="datetime1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9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46D3-01B6-49A3-8A38-1FB79844E47A}" type="datetime1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86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40D98-0EA1-488A-9DBE-EF8FB77113FC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91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45830ED-5C8A-4E10-842E-1C83078FECC5}" type="datetime1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76.52/76.05 - Operaciones Unitarias de Transferencia de Materia / Operaciones Unitarias III                                                                         2° Cuatrimestre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9D94FCB-83B5-4144-BDC1-711861276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6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1.jpe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11" Type="http://schemas.openxmlformats.org/officeDocument/2006/relationships/image" Target="../media/image49.jpe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71.png"/><Relationship Id="rId18" Type="http://schemas.openxmlformats.org/officeDocument/2006/relationships/image" Target="../media/image58.png"/><Relationship Id="rId3" Type="http://schemas.openxmlformats.org/officeDocument/2006/relationships/image" Target="../media/image1.jpeg"/><Relationship Id="rId7" Type="http://schemas.openxmlformats.org/officeDocument/2006/relationships/image" Target="../media/image51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png"/><Relationship Id="rId11" Type="http://schemas.openxmlformats.org/officeDocument/2006/relationships/image" Target="../media/image69.png"/><Relationship Id="rId5" Type="http://schemas.openxmlformats.org/officeDocument/2006/relationships/image" Target="../media/image49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48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1.jpeg"/><Relationship Id="rId7" Type="http://schemas.openxmlformats.org/officeDocument/2006/relationships/image" Target="../media/image62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11" Type="http://schemas.openxmlformats.org/officeDocument/2006/relationships/image" Target="../media/image80.png"/><Relationship Id="rId5" Type="http://schemas.openxmlformats.org/officeDocument/2006/relationships/image" Target="../media/image60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59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1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11" Type="http://schemas.openxmlformats.org/officeDocument/2006/relationships/image" Target="../media/image83.png"/><Relationship Id="rId5" Type="http://schemas.openxmlformats.org/officeDocument/2006/relationships/image" Target="../media/image60.png"/><Relationship Id="rId10" Type="http://schemas.openxmlformats.org/officeDocument/2006/relationships/image" Target="../media/image82.png"/><Relationship Id="rId4" Type="http://schemas.openxmlformats.org/officeDocument/2006/relationships/image" Target="../media/image59.png"/><Relationship Id="rId9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7.png"/><Relationship Id="rId3" Type="http://schemas.openxmlformats.org/officeDocument/2006/relationships/image" Target="../media/image1.jpeg"/><Relationship Id="rId7" Type="http://schemas.openxmlformats.org/officeDocument/2006/relationships/image" Target="../media/image62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11" Type="http://schemas.openxmlformats.org/officeDocument/2006/relationships/image" Target="../media/image83.png"/><Relationship Id="rId5" Type="http://schemas.openxmlformats.org/officeDocument/2006/relationships/image" Target="../media/image60.png"/><Relationship Id="rId15" Type="http://schemas.openxmlformats.org/officeDocument/2006/relationships/image" Target="../media/image89.png"/><Relationship Id="rId10" Type="http://schemas.openxmlformats.org/officeDocument/2006/relationships/image" Target="../media/image82.png"/><Relationship Id="rId4" Type="http://schemas.openxmlformats.org/officeDocument/2006/relationships/image" Target="../media/image59.png"/><Relationship Id="rId9" Type="http://schemas.openxmlformats.org/officeDocument/2006/relationships/image" Target="../media/image81.png"/><Relationship Id="rId1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1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11" Type="http://schemas.openxmlformats.org/officeDocument/2006/relationships/image" Target="../media/image94.png"/><Relationship Id="rId5" Type="http://schemas.openxmlformats.org/officeDocument/2006/relationships/image" Target="../media/image60.png"/><Relationship Id="rId10" Type="http://schemas.openxmlformats.org/officeDocument/2006/relationships/image" Target="../media/image93.png"/><Relationship Id="rId4" Type="http://schemas.openxmlformats.org/officeDocument/2006/relationships/image" Target="../media/image59.png"/><Relationship Id="rId9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1.jpe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5.png"/><Relationship Id="rId5" Type="http://schemas.openxmlformats.org/officeDocument/2006/relationships/image" Target="../media/image76.png"/><Relationship Id="rId4" Type="http://schemas.openxmlformats.org/officeDocument/2006/relationships/image" Target="../media/image66.png"/><Relationship Id="rId9" Type="http://schemas.openxmlformats.org/officeDocument/2006/relationships/image" Target="../media/image9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6.pn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4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1.jpe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7635" y="2485645"/>
            <a:ext cx="9610708" cy="1755648"/>
          </a:xfrm>
        </p:spPr>
        <p:txBody>
          <a:bodyPr anchor="ctr"/>
          <a:lstStyle/>
          <a:p>
            <a:pPr algn="ctr"/>
            <a:r>
              <a:rPr lang="x-none" dirty="0" smtClean="0"/>
              <a:t>GUÍA</a:t>
            </a:r>
            <a:r>
              <a:rPr lang="es-419" dirty="0" smtClean="0"/>
              <a:t> </a:t>
            </a:r>
            <a:r>
              <a:rPr lang="es-AR" dirty="0" smtClean="0"/>
              <a:t>8</a:t>
            </a:r>
            <a:r>
              <a:rPr lang="x-none" dirty="0" smtClean="0"/>
              <a:t> – </a:t>
            </a:r>
            <a:r>
              <a:rPr lang="es-ES" dirty="0" smtClean="0"/>
              <a:t>Humidificación </a:t>
            </a:r>
            <a:br>
              <a:rPr lang="es-ES" dirty="0" smtClean="0"/>
            </a:br>
            <a:r>
              <a:rPr lang="es-AR" dirty="0" smtClean="0"/>
              <a:t>Teórica</a:t>
            </a:r>
            <a:endParaRPr lang="en-US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507067" y="5678424"/>
            <a:ext cx="7766936" cy="4191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419" b="1" dirty="0" smtClean="0"/>
              <a:t>2</a:t>
            </a:r>
            <a:r>
              <a:rPr lang="x-none" b="1" dirty="0" smtClean="0"/>
              <a:t>° </a:t>
            </a:r>
            <a:r>
              <a:rPr lang="x-none" b="1" dirty="0"/>
              <a:t>Cuatrimestre - 2020</a:t>
            </a:r>
            <a:endParaRPr lang="en-US" b="1" dirty="0"/>
          </a:p>
        </p:txBody>
      </p:sp>
      <p:pic>
        <p:nvPicPr>
          <p:cNvPr id="5" name="Imagen 2" descr="Nueva marca difusion - web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085" y="6097604"/>
            <a:ext cx="2120900" cy="66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069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AR" dirty="0" smtClean="0"/>
              <a:t>Diagrama </a:t>
            </a:r>
            <a:r>
              <a:rPr lang="es-AR" dirty="0" err="1" smtClean="0"/>
              <a:t>Psicrométrico</a:t>
            </a:r>
            <a:r>
              <a:rPr lang="x-none" dirty="0"/>
              <a:t>	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10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575" y="1311275"/>
            <a:ext cx="6350000" cy="42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AR" dirty="0" smtClean="0"/>
              <a:t>Diagrama </a:t>
            </a:r>
            <a:r>
              <a:rPr lang="es-AR" dirty="0" err="1" smtClean="0"/>
              <a:t>Psicrométrico</a:t>
            </a:r>
            <a:r>
              <a:rPr lang="x-none" dirty="0"/>
              <a:t>	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11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😎 Cara sonriente con gafas de sol Emoji — Significado, copiar y pegar,  combinación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261621"/>
            <a:ext cx="889000" cy="88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733" y="1126525"/>
            <a:ext cx="7033534" cy="510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80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Balances Macroscópicos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12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/>
          <p:cNvCxnSpPr/>
          <p:nvPr/>
        </p:nvCxnSpPr>
        <p:spPr>
          <a:xfrm flipV="1">
            <a:off x="9401175" y="1376946"/>
            <a:ext cx="1712595" cy="13704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1" name="Straight Connector 50"/>
          <p:cNvCxnSpPr>
            <a:endCxn id="57" idx="1"/>
          </p:cNvCxnSpPr>
          <p:nvPr/>
        </p:nvCxnSpPr>
        <p:spPr>
          <a:xfrm flipV="1">
            <a:off x="9052603" y="3057525"/>
            <a:ext cx="2432642" cy="14871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Freeform 12"/>
          <p:cNvSpPr/>
          <p:nvPr/>
        </p:nvSpPr>
        <p:spPr>
          <a:xfrm>
            <a:off x="8949287" y="1400175"/>
            <a:ext cx="470938" cy="1666875"/>
          </a:xfrm>
          <a:custGeom>
            <a:avLst/>
            <a:gdLst>
              <a:gd name="connsiteX0" fmla="*/ 470938 w 470938"/>
              <a:gd name="connsiteY0" fmla="*/ 0 h 1666875"/>
              <a:gd name="connsiteX1" fmla="*/ 89938 w 470938"/>
              <a:gd name="connsiteY1" fmla="*/ 1666875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0938" h="1666875">
                <a:moveTo>
                  <a:pt x="470938" y="0"/>
                </a:moveTo>
                <a:cubicBezTo>
                  <a:pt x="155819" y="827881"/>
                  <a:pt x="-159299" y="1655763"/>
                  <a:pt x="89938" y="166687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 flipH="1">
            <a:off x="11104245" y="1390650"/>
            <a:ext cx="470938" cy="1666875"/>
          </a:xfrm>
          <a:custGeom>
            <a:avLst/>
            <a:gdLst>
              <a:gd name="connsiteX0" fmla="*/ 470938 w 470938"/>
              <a:gd name="connsiteY0" fmla="*/ 0 h 1666875"/>
              <a:gd name="connsiteX1" fmla="*/ 89938 w 470938"/>
              <a:gd name="connsiteY1" fmla="*/ 1666875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0938" h="1666875">
                <a:moveTo>
                  <a:pt x="470938" y="0"/>
                </a:moveTo>
                <a:cubicBezTo>
                  <a:pt x="155819" y="827881"/>
                  <a:pt x="-159299" y="1655763"/>
                  <a:pt x="89938" y="166687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644728" y="1095375"/>
            <a:ext cx="118449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9829223" y="1095375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9829223" y="3057525"/>
            <a:ext cx="0" cy="410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V="1">
            <a:off x="10860521" y="3051104"/>
            <a:ext cx="0" cy="410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V="1">
            <a:off x="10753148" y="108585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H="1">
            <a:off x="10860522" y="3467589"/>
            <a:ext cx="907806" cy="4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325719" y="760317"/>
                <a:ext cx="6235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719" y="760317"/>
                <a:ext cx="623568" cy="276999"/>
              </a:xfrm>
              <a:prstGeom prst="rect">
                <a:avLst/>
              </a:prstGeom>
              <a:blipFill>
                <a:blip r:embed="rId4"/>
                <a:stretch>
                  <a:fillRect l="-9804" r="-2941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9516805" y="3444563"/>
                <a:ext cx="6235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805" y="3444563"/>
                <a:ext cx="623568" cy="276999"/>
              </a:xfrm>
              <a:prstGeom prst="rect">
                <a:avLst/>
              </a:prstGeom>
              <a:blipFill>
                <a:blip r:embed="rId5"/>
                <a:stretch>
                  <a:fillRect l="-8824" r="-4902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865067" y="3508752"/>
                <a:ext cx="9032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Sup>
                        <m:sSubSup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067" y="3508752"/>
                <a:ext cx="903261" cy="276999"/>
              </a:xfrm>
              <a:prstGeom prst="rect">
                <a:avLst/>
              </a:prstGeom>
              <a:blipFill>
                <a:blip r:embed="rId6"/>
                <a:stretch>
                  <a:fillRect l="-6040" r="-201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10862794" y="951334"/>
                <a:ext cx="9032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Sup>
                        <m:sSubSup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2794" y="951334"/>
                <a:ext cx="903261" cy="276999"/>
              </a:xfrm>
              <a:prstGeom prst="rect">
                <a:avLst/>
              </a:prstGeom>
              <a:blipFill>
                <a:blip r:embed="rId7"/>
                <a:stretch>
                  <a:fillRect l="-6081" r="-1351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Connector 54"/>
          <p:cNvCxnSpPr/>
          <p:nvPr/>
        </p:nvCxnSpPr>
        <p:spPr>
          <a:xfrm>
            <a:off x="9184756" y="1981200"/>
            <a:ext cx="21549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9102725" y="2219713"/>
            <a:ext cx="2311400" cy="1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2" name="Straight Connector 7171"/>
          <p:cNvCxnSpPr/>
          <p:nvPr/>
        </p:nvCxnSpPr>
        <p:spPr>
          <a:xfrm flipV="1">
            <a:off x="9236975" y="197167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9444741" y="197167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9627789" y="197167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9826897" y="197340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V="1">
            <a:off x="9132511" y="1978098"/>
            <a:ext cx="211485" cy="169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V="1">
            <a:off x="10006960" y="1981322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V="1">
            <a:off x="10219992" y="1971823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10219272" y="1971529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10402320" y="1971529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V="1">
            <a:off x="10601428" y="1973259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10781491" y="1981175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V="1">
            <a:off x="10994523" y="197167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11169688" y="2075009"/>
            <a:ext cx="188444" cy="154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8" name="Left Brace 7177"/>
          <p:cNvSpPr/>
          <p:nvPr/>
        </p:nvSpPr>
        <p:spPr>
          <a:xfrm>
            <a:off x="8997353" y="1971529"/>
            <a:ext cx="81332" cy="2620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9" name="TextBox 7178"/>
              <p:cNvSpPr txBox="1"/>
              <p:nvPr/>
            </p:nvSpPr>
            <p:spPr>
              <a:xfrm>
                <a:off x="8656129" y="1944599"/>
                <a:ext cx="2957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𝑑𝑧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79" name="TextBox 71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6129" y="1944599"/>
                <a:ext cx="295722" cy="276999"/>
              </a:xfrm>
              <a:prstGeom prst="rect">
                <a:avLst/>
              </a:prstGeom>
              <a:blipFill>
                <a:blip r:embed="rId8"/>
                <a:stretch>
                  <a:fillRect l="-20833" r="-20833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81" name="TextBox 7180"/>
              <p:cNvSpPr txBox="1"/>
              <p:nvPr/>
            </p:nvSpPr>
            <p:spPr>
              <a:xfrm>
                <a:off x="1958454" y="1086569"/>
                <a:ext cx="350384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es-419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s-419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es-419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s-419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181" name="TextBox 71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454" y="1086569"/>
                <a:ext cx="3503844" cy="276999"/>
              </a:xfrm>
              <a:prstGeom prst="rect">
                <a:avLst/>
              </a:prstGeom>
              <a:blipFill>
                <a:blip r:embed="rId9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2080155" y="1505669"/>
                <a:ext cx="326044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155" y="1505669"/>
                <a:ext cx="3260443" cy="276999"/>
              </a:xfrm>
              <a:prstGeom prst="rect">
                <a:avLst/>
              </a:prstGeom>
              <a:blipFill>
                <a:blip r:embed="rId10"/>
                <a:stretch>
                  <a:fillRect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2080155" y="1925488"/>
                <a:ext cx="3137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419" i="1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155" y="1925488"/>
                <a:ext cx="3137334" cy="276999"/>
              </a:xfrm>
              <a:prstGeom prst="rect">
                <a:avLst/>
              </a:prstGeom>
              <a:blipFill>
                <a:blip r:embed="rId11"/>
                <a:stretch>
                  <a:fillRect l="-1359" r="-388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2248277" y="2345307"/>
                <a:ext cx="292419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e>
                      </m:d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277" y="2345307"/>
                <a:ext cx="2924198" cy="276999"/>
              </a:xfrm>
              <a:prstGeom prst="rect">
                <a:avLst/>
              </a:prstGeom>
              <a:blipFill>
                <a:blip r:embed="rId12"/>
                <a:stretch>
                  <a:fillRect l="-1667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2937408" y="2765126"/>
                <a:ext cx="1545936" cy="56752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408" y="2765126"/>
                <a:ext cx="1545936" cy="56752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83" name="Curved Connector 7182"/>
          <p:cNvCxnSpPr>
            <a:stCxn id="7181" idx="3"/>
            <a:endCxn id="112" idx="3"/>
          </p:cNvCxnSpPr>
          <p:nvPr/>
        </p:nvCxnSpPr>
        <p:spPr>
          <a:xfrm flipH="1">
            <a:off x="5340598" y="1225069"/>
            <a:ext cx="121700" cy="419100"/>
          </a:xfrm>
          <a:prstGeom prst="curvedConnector3">
            <a:avLst>
              <a:gd name="adj1" fmla="val -28707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5" name="TextBox 7184"/>
          <p:cNvSpPr txBox="1"/>
          <p:nvPr/>
        </p:nvSpPr>
        <p:spPr>
          <a:xfrm>
            <a:off x="5825629" y="1283434"/>
            <a:ext cx="2857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 smtClean="0"/>
              <a:t>Se asume que se evapora poca agua</a:t>
            </a:r>
            <a:endParaRPr lang="en-US" sz="1400" dirty="0"/>
          </a:p>
        </p:txBody>
      </p:sp>
      <p:pic>
        <p:nvPicPr>
          <p:cNvPr id="11266" name="Picture 2" descr="Qué dicen en inglés los mejores memes de Los Simpso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629" y="3744755"/>
            <a:ext cx="25050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6" name="TextBox 7185"/>
          <p:cNvSpPr txBox="1"/>
          <p:nvPr/>
        </p:nvSpPr>
        <p:spPr>
          <a:xfrm>
            <a:off x="862642" y="3744755"/>
            <a:ext cx="416655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419" b="1" u="sng" dirty="0" smtClean="0">
                <a:solidFill>
                  <a:srgbClr val="FF0000"/>
                </a:solidFill>
              </a:rPr>
              <a:t>IMPORTANTE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dirty="0" smtClean="0"/>
              <a:t>Entalpía del 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dirty="0" smtClean="0"/>
              <a:t>Temperatura del líquido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26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/>
      <p:bldP spid="112" grpId="0"/>
      <p:bldP spid="113" grpId="0"/>
      <p:bldP spid="114" grpId="0"/>
      <p:bldP spid="115" grpId="0" animBg="1"/>
      <p:bldP spid="7185" grpId="0"/>
      <p:bldP spid="718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Balances Macroscópicos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13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962025" y="1311215"/>
            <a:ext cx="0" cy="376111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962025" y="5072332"/>
            <a:ext cx="550778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blipFill>
                <a:blip r:embed="rId5"/>
                <a:stretch>
                  <a:fillRect l="-27778" r="-2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𝑇𝑒𝑚𝑝𝑒𝑟𝑎𝑡𝑢𝑟𝑎𝑠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blipFill>
                <a:blip r:embed="rId6"/>
                <a:stretch>
                  <a:fillRect l="-5138" r="-5138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c 23"/>
          <p:cNvSpPr/>
          <p:nvPr/>
        </p:nvSpPr>
        <p:spPr>
          <a:xfrm rot="5400000">
            <a:off x="-2192997" y="-1620888"/>
            <a:ext cx="6310043" cy="5850956"/>
          </a:xfrm>
          <a:prstGeom prst="arc">
            <a:avLst>
              <a:gd name="adj1" fmla="val 16200000"/>
              <a:gd name="adj2" fmla="val 1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blipFill>
                <a:blip r:embed="rId7"/>
                <a:stretch>
                  <a:fillRect l="-12821" r="-512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3174521" y="3099721"/>
            <a:ext cx="2392788" cy="1052423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042232" y="1594146"/>
            <a:ext cx="1739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smtClean="0"/>
              <a:t>Humidificación</a:t>
            </a:r>
            <a:endParaRPr lang="es-ES" b="1" dirty="0"/>
          </a:p>
        </p:txBody>
      </p:sp>
      <p:sp>
        <p:nvSpPr>
          <p:cNvPr id="68" name="Rectangle 67"/>
          <p:cNvSpPr/>
          <p:nvPr/>
        </p:nvSpPr>
        <p:spPr>
          <a:xfrm>
            <a:off x="1171575" y="1594146"/>
            <a:ext cx="2097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err="1" smtClean="0"/>
              <a:t>Deshumidificación</a:t>
            </a:r>
            <a:endParaRPr lang="es-ES" b="1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3174521" y="4152144"/>
            <a:ext cx="0" cy="142749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567309" y="3099721"/>
            <a:ext cx="0" cy="247991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174521" y="5579635"/>
            <a:ext cx="23927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5455578" y="5496674"/>
            <a:ext cx="241617" cy="174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3044635" y="5487135"/>
            <a:ext cx="241617" cy="174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96406" y="5586400"/>
                <a:ext cx="8607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s-419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ó 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𝐺𝐸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406" y="5586400"/>
                <a:ext cx="860748" cy="276999"/>
              </a:xfrm>
              <a:prstGeom prst="rect">
                <a:avLst/>
              </a:prstGeom>
              <a:blipFill>
                <a:blip r:embed="rId8"/>
                <a:stretch>
                  <a:fillRect l="-6383" r="-5674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ight Brace 40"/>
          <p:cNvSpPr/>
          <p:nvPr/>
        </p:nvSpPr>
        <p:spPr>
          <a:xfrm rot="5400000">
            <a:off x="2615829" y="3806630"/>
            <a:ext cx="205804" cy="89342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2486431" y="4384632"/>
                <a:ext cx="4557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𝛥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</m:sSub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431" y="4384632"/>
                <a:ext cx="455701" cy="276999"/>
              </a:xfrm>
              <a:prstGeom prst="rect">
                <a:avLst/>
              </a:prstGeom>
              <a:blipFill>
                <a:blip r:embed="rId9"/>
                <a:stretch>
                  <a:fillRect l="-13333" r="-2667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Marcador de contenido 2"/>
              <p:cNvSpPr>
                <a:spLocks noGrp="1"/>
              </p:cNvSpPr>
              <p:nvPr>
                <p:ph idx="1"/>
              </p:nvPr>
            </p:nvSpPr>
            <p:spPr>
              <a:xfrm>
                <a:off x="6840430" y="977057"/>
                <a:ext cx="5039630" cy="5297749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u="sng" dirty="0" smtClean="0">
                    <a:solidFill>
                      <a:schemeClr val="tx1"/>
                    </a:solidFill>
                  </a:rPr>
                  <a:t>Grado de Enfriamiento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419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𝛥</m:t>
                        </m:r>
                        <m:r>
                          <a:rPr lang="es-419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s-419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419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ó </m:t>
                        </m:r>
                        <m:r>
                          <a:rPr lang="es-419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𝐺𝐸</m:t>
                        </m:r>
                        <m:r>
                          <m:rPr>
                            <m:nor/>
                          </m:rPr>
                          <a:rPr lang="en-US" sz="2000" i="1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</m:e>
                    </m:d>
                  </m:oMath>
                </a14:m>
                <a:endParaRPr lang="es-ES" sz="2000" b="1" dirty="0" smtClean="0">
                  <a:solidFill>
                    <a:schemeClr val="tx1"/>
                  </a:solidFill>
                </a:endParaRPr>
              </a:p>
              <a:p>
                <a:pPr lvl="1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1800" b="1" dirty="0" smtClean="0">
                    <a:solidFill>
                      <a:schemeClr val="tx1"/>
                    </a:solidFill>
                  </a:rPr>
                  <a:t>Sirve para el diseño.</a:t>
                </a:r>
              </a:p>
              <a:p>
                <a:pPr lvl="1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1800" b="1" dirty="0" smtClean="0">
                    <a:solidFill>
                      <a:schemeClr val="tx1"/>
                    </a:solidFill>
                  </a:rPr>
                  <a:t>Es la diferencia de temperaturas que logra el agua.</a:t>
                </a:r>
              </a:p>
              <a:p>
                <a:pPr lvl="1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1800" b="1" dirty="0" smtClean="0">
                    <a:solidFill>
                      <a:schemeClr val="tx1"/>
                    </a:solidFill>
                  </a:rPr>
                  <a:t>Mientras más elevado sea este valor, el equipo adquirirá mayores dimensiones.</a:t>
                </a: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err="1" smtClean="0">
                    <a:solidFill>
                      <a:schemeClr val="tx1"/>
                    </a:solidFill>
                  </a:rPr>
                  <a:t>Approach</a:t>
                </a:r>
                <a:r>
                  <a:rPr lang="es-ES" sz="2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419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𝜟</m:t>
                        </m:r>
                        <m:sSub>
                          <m:sSubPr>
                            <m:ctrlPr>
                              <a:rPr lang="es-419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419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s-419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sub>
                        </m:sSub>
                      </m:e>
                    </m:d>
                  </m:oMath>
                </a14:m>
                <a:r>
                  <a:rPr lang="es-ES" sz="20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lvl="1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1800" b="1" dirty="0" smtClean="0">
                    <a:solidFill>
                      <a:schemeClr val="tx1"/>
                    </a:solidFill>
                  </a:rPr>
                  <a:t>También sirve para el diseño.</a:t>
                </a:r>
              </a:p>
              <a:p>
                <a:pPr lvl="1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1800" b="1" dirty="0" smtClean="0">
                    <a:solidFill>
                      <a:schemeClr val="tx1"/>
                    </a:solidFill>
                  </a:rPr>
                  <a:t>Contempla parámetros de seguridad.</a:t>
                </a:r>
              </a:p>
              <a:p>
                <a:pPr lvl="1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1800" b="1" dirty="0" smtClean="0">
                    <a:solidFill>
                      <a:schemeClr val="tx1"/>
                    </a:solidFill>
                  </a:rPr>
                  <a:t>Evita el efecto niebla.</a:t>
                </a:r>
                <a:endParaRPr lang="es-ES" sz="16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9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0430" y="977057"/>
                <a:ext cx="5039630" cy="5297749"/>
              </a:xfrm>
              <a:blipFill>
                <a:blip r:embed="rId10"/>
                <a:stretch>
                  <a:fillRect t="-575" r="-1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 descr="Cooling Tower - an overview | ScienceDirect Topic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557" y="4477088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46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  <p:bldP spid="20" grpId="0"/>
      <p:bldP spid="22" grpId="0"/>
      <p:bldP spid="24" grpId="0" animBg="1"/>
      <p:bldP spid="63" grpId="0"/>
      <p:bldP spid="28" grpId="0"/>
      <p:bldP spid="68" grpId="0"/>
      <p:bldP spid="40" grpId="0"/>
      <p:bldP spid="41" grpId="0" animBg="1"/>
      <p:bldP spid="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Balances Microscópicos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14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/>
          <p:cNvCxnSpPr/>
          <p:nvPr/>
        </p:nvCxnSpPr>
        <p:spPr>
          <a:xfrm flipV="1">
            <a:off x="9401175" y="1376946"/>
            <a:ext cx="1712595" cy="13704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1" name="Straight Connector 50"/>
          <p:cNvCxnSpPr>
            <a:endCxn id="57" idx="1"/>
          </p:cNvCxnSpPr>
          <p:nvPr/>
        </p:nvCxnSpPr>
        <p:spPr>
          <a:xfrm flipV="1">
            <a:off x="9052603" y="3057525"/>
            <a:ext cx="2432642" cy="14871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Freeform 12"/>
          <p:cNvSpPr/>
          <p:nvPr/>
        </p:nvSpPr>
        <p:spPr>
          <a:xfrm>
            <a:off x="8949287" y="1400175"/>
            <a:ext cx="470938" cy="1666875"/>
          </a:xfrm>
          <a:custGeom>
            <a:avLst/>
            <a:gdLst>
              <a:gd name="connsiteX0" fmla="*/ 470938 w 470938"/>
              <a:gd name="connsiteY0" fmla="*/ 0 h 1666875"/>
              <a:gd name="connsiteX1" fmla="*/ 89938 w 470938"/>
              <a:gd name="connsiteY1" fmla="*/ 1666875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0938" h="1666875">
                <a:moveTo>
                  <a:pt x="470938" y="0"/>
                </a:moveTo>
                <a:cubicBezTo>
                  <a:pt x="155819" y="827881"/>
                  <a:pt x="-159299" y="1655763"/>
                  <a:pt x="89938" y="166687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 flipH="1">
            <a:off x="11104245" y="1390650"/>
            <a:ext cx="470938" cy="1666875"/>
          </a:xfrm>
          <a:custGeom>
            <a:avLst/>
            <a:gdLst>
              <a:gd name="connsiteX0" fmla="*/ 470938 w 470938"/>
              <a:gd name="connsiteY0" fmla="*/ 0 h 1666875"/>
              <a:gd name="connsiteX1" fmla="*/ 89938 w 470938"/>
              <a:gd name="connsiteY1" fmla="*/ 1666875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0938" h="1666875">
                <a:moveTo>
                  <a:pt x="470938" y="0"/>
                </a:moveTo>
                <a:cubicBezTo>
                  <a:pt x="155819" y="827881"/>
                  <a:pt x="-159299" y="1655763"/>
                  <a:pt x="89938" y="166687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644728" y="1095375"/>
            <a:ext cx="118449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9829223" y="1095375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9829223" y="3057525"/>
            <a:ext cx="0" cy="410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V="1">
            <a:off x="10860521" y="3051104"/>
            <a:ext cx="0" cy="410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V="1">
            <a:off x="10753148" y="108585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H="1">
            <a:off x="10860522" y="3467589"/>
            <a:ext cx="907806" cy="4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325719" y="760317"/>
                <a:ext cx="6235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719" y="760317"/>
                <a:ext cx="623568" cy="276999"/>
              </a:xfrm>
              <a:prstGeom prst="rect">
                <a:avLst/>
              </a:prstGeom>
              <a:blipFill>
                <a:blip r:embed="rId4"/>
                <a:stretch>
                  <a:fillRect l="-9804" r="-2941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9516805" y="3444563"/>
                <a:ext cx="6235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805" y="3444563"/>
                <a:ext cx="623568" cy="276999"/>
              </a:xfrm>
              <a:prstGeom prst="rect">
                <a:avLst/>
              </a:prstGeom>
              <a:blipFill>
                <a:blip r:embed="rId5"/>
                <a:stretch>
                  <a:fillRect l="-8824" r="-4902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865067" y="3508752"/>
                <a:ext cx="9032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Sup>
                        <m:sSubSup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067" y="3508752"/>
                <a:ext cx="903261" cy="276999"/>
              </a:xfrm>
              <a:prstGeom prst="rect">
                <a:avLst/>
              </a:prstGeom>
              <a:blipFill>
                <a:blip r:embed="rId6"/>
                <a:stretch>
                  <a:fillRect l="-6040" r="-201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10862794" y="951334"/>
                <a:ext cx="9032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, </m:t>
                      </m:r>
                      <m:sSubSup>
                        <m:sSubSup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2794" y="951334"/>
                <a:ext cx="903261" cy="276999"/>
              </a:xfrm>
              <a:prstGeom prst="rect">
                <a:avLst/>
              </a:prstGeom>
              <a:blipFill>
                <a:blip r:embed="rId7"/>
                <a:stretch>
                  <a:fillRect l="-6081" r="-1351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Connector 54"/>
          <p:cNvCxnSpPr/>
          <p:nvPr/>
        </p:nvCxnSpPr>
        <p:spPr>
          <a:xfrm>
            <a:off x="9184756" y="1981200"/>
            <a:ext cx="21549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9102725" y="2219713"/>
            <a:ext cx="2311400" cy="1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2" name="Straight Connector 7171"/>
          <p:cNvCxnSpPr/>
          <p:nvPr/>
        </p:nvCxnSpPr>
        <p:spPr>
          <a:xfrm flipV="1">
            <a:off x="9236975" y="197167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9444741" y="197167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9627789" y="197167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9826897" y="197340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V="1">
            <a:off x="9132511" y="1978098"/>
            <a:ext cx="211485" cy="169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V="1">
            <a:off x="10006960" y="1981322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V="1">
            <a:off x="10219992" y="1971823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10219272" y="1971529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10402320" y="1971529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V="1">
            <a:off x="10601428" y="1973259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10781491" y="1981175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V="1">
            <a:off x="10994523" y="1971676"/>
            <a:ext cx="311094" cy="25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11169688" y="2075009"/>
            <a:ext cx="188444" cy="154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8" name="Left Brace 7177"/>
          <p:cNvSpPr/>
          <p:nvPr/>
        </p:nvSpPr>
        <p:spPr>
          <a:xfrm>
            <a:off x="8997353" y="1971529"/>
            <a:ext cx="81332" cy="2620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9" name="TextBox 7178"/>
              <p:cNvSpPr txBox="1"/>
              <p:nvPr/>
            </p:nvSpPr>
            <p:spPr>
              <a:xfrm>
                <a:off x="8656129" y="1944599"/>
                <a:ext cx="2957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𝑑𝑧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79" name="TextBox 71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6129" y="1944599"/>
                <a:ext cx="295722" cy="276999"/>
              </a:xfrm>
              <a:prstGeom prst="rect">
                <a:avLst/>
              </a:prstGeom>
              <a:blipFill>
                <a:blip r:embed="rId8"/>
                <a:stretch>
                  <a:fillRect l="-20833" r="-20833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Marcador de contenido 2"/>
              <p:cNvSpPr>
                <a:spLocks noGrp="1"/>
              </p:cNvSpPr>
              <p:nvPr>
                <p:ph idx="1"/>
              </p:nvPr>
            </p:nvSpPr>
            <p:spPr>
              <a:xfrm>
                <a:off x="371475" y="1009173"/>
                <a:ext cx="7343775" cy="5297749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En un </a:t>
                </a:r>
                <a14:m>
                  <m:oMath xmlns:m="http://schemas.openxmlformats.org/officeDocument/2006/math">
                    <m:r>
                      <a:rPr lang="es-419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𝒅𝒛</m:t>
                    </m:r>
                  </m:oMath>
                </a14:m>
                <a:endParaRPr lang="es-ES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475" y="1009173"/>
                <a:ext cx="7343775" cy="5297749"/>
              </a:xfrm>
              <a:blipFill>
                <a:blip r:embed="rId9"/>
                <a:stretch>
                  <a:fillRect t="-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81212" y="1411588"/>
                <a:ext cx="2124299" cy="2875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𝛿</m:t>
                      </m:r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𝑑𝑇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1212" y="1411588"/>
                <a:ext cx="2124299" cy="287515"/>
              </a:xfrm>
              <a:prstGeom prst="rect">
                <a:avLst/>
              </a:prstGeom>
              <a:blipFill>
                <a:blip r:embed="rId10"/>
                <a:stretch>
                  <a:fillRect l="-2579" t="-14894" r="-2292" b="-29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191683" y="1844596"/>
                <a:ext cx="5703356" cy="5800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𝛿</m:t>
                      </m:r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𝑑𝑇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𝑑𝐻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d>
                                <m:d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419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s-419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𝑑𝑉</m:t>
                              </m:r>
                            </m:e>
                          </m:groupChr>
                        </m:e>
                        <m:lim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𝑠𝑒𝑛𝑠</m:t>
                              </m:r>
                            </m:sub>
                          </m:sSub>
                        </m:lim>
                      </m:limLow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d>
                                <m:d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s-419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s-419" i="1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s-419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s-419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</m:d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𝑑𝑉</m:t>
                              </m:r>
                            </m:e>
                          </m:groupChr>
                        </m:e>
                        <m:lim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sub>
                          </m:sSub>
                        </m:lim>
                      </m:limLow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683" y="1844596"/>
                <a:ext cx="5703356" cy="580095"/>
              </a:xfrm>
              <a:prstGeom prst="rect">
                <a:avLst/>
              </a:prstGeom>
              <a:blipFill>
                <a:blip r:embed="rId11"/>
                <a:stretch>
                  <a:fillRect l="-641" t="-6316" r="-534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77094" y="2570184"/>
                <a:ext cx="4332533" cy="7173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𝑑𝐻</m:t>
                      </m:r>
                      <m:r>
                        <a:rPr lang="es-419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𝑑𝑉</m:t>
                      </m:r>
                      <m:d>
                        <m:dPr>
                          <m:begChr m:val="["/>
                          <m:endChr m:val="]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  <m:d>
                            <m:d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d>
                            <m:d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7094" y="2570184"/>
                <a:ext cx="4332533" cy="71731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1934545" y="3435970"/>
                <a:ext cx="4217629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𝑑𝐻</m:t>
                      </m:r>
                      <m:r>
                        <a:rPr lang="es-419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𝑑𝑉</m:t>
                      </m:r>
                      <m:d>
                        <m:dPr>
                          <m:begChr m:val="["/>
                          <m:endChr m:val="]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419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  <m:d>
                            <m:d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d>
                            <m:d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545" y="3435970"/>
                <a:ext cx="4217629" cy="391261"/>
              </a:xfrm>
              <a:prstGeom prst="rect">
                <a:avLst/>
              </a:prstGeom>
              <a:blipFill>
                <a:blip r:embed="rId13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urved Connector 10"/>
          <p:cNvCxnSpPr>
            <a:stCxn id="4" idx="3"/>
            <a:endCxn id="53" idx="3"/>
          </p:cNvCxnSpPr>
          <p:nvPr/>
        </p:nvCxnSpPr>
        <p:spPr>
          <a:xfrm flipH="1">
            <a:off x="6152174" y="2928840"/>
            <a:ext cx="57453" cy="702761"/>
          </a:xfrm>
          <a:prstGeom prst="curvedConnector3">
            <a:avLst>
              <a:gd name="adj1" fmla="val -91649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881723" y="3141720"/>
                <a:ext cx="74379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𝑳𝒆</m:t>
                      </m:r>
                      <m:r>
                        <a:rPr lang="es-419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1723" y="3141720"/>
                <a:ext cx="743793" cy="276999"/>
              </a:xfrm>
              <a:prstGeom prst="rect">
                <a:avLst/>
              </a:prstGeom>
              <a:blipFill>
                <a:blip r:embed="rId14"/>
                <a:stretch>
                  <a:fillRect l="-8197" r="-7377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2270053" y="3976340"/>
                <a:ext cx="3546612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𝑑𝑇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𝑑𝐻</m:t>
                      </m:r>
                      <m:r>
                        <a:rPr lang="es-419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𝑑𝑉</m:t>
                      </m:r>
                      <m:d>
                        <m:dPr>
                          <m:ctrlPr>
                            <a:rPr lang="es-419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s-419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s-419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053" y="3976340"/>
                <a:ext cx="3546612" cy="391261"/>
              </a:xfrm>
              <a:prstGeom prst="rect">
                <a:avLst/>
              </a:prstGeom>
              <a:blipFill>
                <a:blip r:embed="rId15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1457876" y="4517515"/>
                <a:ext cx="5170966" cy="7209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nary>
                        <m:nary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es-419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ℂ</m:t>
                      </m:r>
                      <m:r>
                        <a:rPr lang="es-419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𝒂𝒔𝒆</m:t>
                          </m:r>
                        </m:sub>
                        <m:sup>
                          <m: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𝑻𝒐𝒑𝒆</m:t>
                          </m:r>
                        </m:sup>
                        <m:e>
                          <m:f>
                            <m:fPr>
                              <m:ctrlPr>
                                <a:rPr lang="es-419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419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den>
                          </m:f>
                        </m:e>
                      </m:nary>
                      <m:r>
                        <a:rPr lang="es-419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r>
                            <a:rPr lang="es-419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nary>
                        <m:naryPr>
                          <m:ctrlP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𝒂𝒔𝒆</m:t>
                          </m:r>
                        </m:sub>
                        <m:sup>
                          <m: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𝑻𝒐𝒑𝒆</m:t>
                          </m:r>
                        </m:sup>
                        <m:e>
                          <m:f>
                            <m:fPr>
                              <m:ctrlPr>
                                <a:rPr lang="es-419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876" y="4517515"/>
                <a:ext cx="5170966" cy="72090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832480" y="5385661"/>
                <a:ext cx="6421758" cy="73468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nary>
                      <m:r>
                        <a:rPr lang="es-419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nary>
                        <m:naryPr>
                          <m:ctrlP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𝒂𝒔𝒆</m:t>
                          </m:r>
                        </m:sub>
                        <m:sup>
                          <m: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𝑻𝒐𝒑𝒆</m:t>
                          </m:r>
                        </m:sup>
                        <m:e>
                          <m:f>
                            <m:fPr>
                              <m:ctrlPr>
                                <a:rPr lang="es-419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419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den>
                          </m:f>
                        </m:e>
                      </m:nary>
                      <m:r>
                        <a:rPr lang="es-419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nary>
                        <m:naryPr>
                          <m:ctrlP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𝒂𝒔𝒆</m:t>
                          </m:r>
                        </m:sub>
                        <m:sup>
                          <m:r>
                            <a:rPr lang="es-419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𝑻𝒐𝒑𝒆</m:t>
                          </m:r>
                        </m:sup>
                        <m:e>
                          <m:f>
                            <m:fPr>
                              <m:ctrlPr>
                                <a:rPr lang="es-419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s-419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den>
                          </m:f>
                        </m:e>
                      </m:nary>
                      <m:r>
                        <a:rPr lang="es-419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s-419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s-419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80" y="5385661"/>
                <a:ext cx="6421758" cy="73468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>
          <a:xfrm>
            <a:off x="5486400" y="5753005"/>
            <a:ext cx="330265" cy="3673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318703" y="5752693"/>
            <a:ext cx="330265" cy="3673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Los Simpsons Online Latino : Los Simpsons 05x11 ''Homero detective'' Online  Latino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883" y="3931339"/>
            <a:ext cx="30480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64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0" grpId="0"/>
      <p:bldP spid="4" grpId="0"/>
      <p:bldP spid="53" grpId="0"/>
      <p:bldP spid="14" grpId="0"/>
      <p:bldP spid="58" grpId="0"/>
      <p:bldP spid="59" grpId="0"/>
      <p:bldP spid="60" grpId="0" animBg="1"/>
      <p:bldP spid="15" grpId="0" animBg="1"/>
      <p:bldP spid="6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Balances Microscópicos (Cont.)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15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962025" y="1311215"/>
            <a:ext cx="0" cy="376111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962025" y="5072332"/>
            <a:ext cx="550778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blipFill>
                <a:blip r:embed="rId5"/>
                <a:stretch>
                  <a:fillRect l="-27778" r="-2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𝑇𝑒𝑚𝑝𝑒𝑟𝑎𝑡𝑢𝑟𝑎𝑠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blipFill>
                <a:blip r:embed="rId6"/>
                <a:stretch>
                  <a:fillRect l="-5138" r="-5138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c 23"/>
          <p:cNvSpPr/>
          <p:nvPr/>
        </p:nvSpPr>
        <p:spPr>
          <a:xfrm rot="5400000">
            <a:off x="-2192997" y="-1620888"/>
            <a:ext cx="6310043" cy="5850956"/>
          </a:xfrm>
          <a:prstGeom prst="arc">
            <a:avLst>
              <a:gd name="adj1" fmla="val 16200000"/>
              <a:gd name="adj2" fmla="val 1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blipFill>
                <a:blip r:embed="rId7"/>
                <a:stretch>
                  <a:fillRect l="-12821" r="-512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3174521" y="3099721"/>
            <a:ext cx="2392788" cy="1052423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042232" y="1594146"/>
            <a:ext cx="1739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smtClean="0"/>
              <a:t>Humidificación</a:t>
            </a:r>
            <a:endParaRPr lang="es-ES" b="1" dirty="0"/>
          </a:p>
        </p:txBody>
      </p:sp>
      <p:sp>
        <p:nvSpPr>
          <p:cNvPr id="68" name="Rectangle 67"/>
          <p:cNvSpPr/>
          <p:nvPr/>
        </p:nvSpPr>
        <p:spPr>
          <a:xfrm>
            <a:off x="1171575" y="1594146"/>
            <a:ext cx="2097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err="1" smtClean="0"/>
              <a:t>Deshumidificación</a:t>
            </a:r>
            <a:endParaRPr lang="es-E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818128" y="5485476"/>
                <a:ext cx="3347519" cy="73468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s-419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r>
                        <a:rPr lang="es-419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𝑎𝑆</m:t>
                          </m:r>
                        </m:den>
                      </m:f>
                      <m:nary>
                        <m:naryPr>
                          <m:ctrlPr>
                            <a:rPr lang="es-419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s-419" b="1" i="1">
                              <a:latin typeface="Cambria Math" panose="02040503050406030204" pitchFamily="18" charset="0"/>
                            </a:rPr>
                            <m:t>𝒂𝒔𝒆</m:t>
                          </m:r>
                        </m:sub>
                        <m:sup>
                          <m:r>
                            <a:rPr lang="es-419" b="1" i="1">
                              <a:latin typeface="Cambria Math" panose="02040503050406030204" pitchFamily="18" charset="0"/>
                            </a:rPr>
                            <m:t>𝑻𝒐𝒑𝒆</m:t>
                          </m:r>
                        </m:sup>
                        <m:e>
                          <m:f>
                            <m:f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𝑑𝐻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128" y="5485476"/>
                <a:ext cx="3347519" cy="7346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7424283" y="1450098"/>
                <a:ext cx="3546612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𝑑𝑇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𝑑𝐻</m:t>
                      </m:r>
                      <m:r>
                        <a:rPr lang="es-419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𝑑𝑉</m:t>
                      </m:r>
                      <m:d>
                        <m:dPr>
                          <m:ctrlPr>
                            <a:rPr lang="es-419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s-419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283" y="1450098"/>
                <a:ext cx="3546612" cy="391261"/>
              </a:xfrm>
              <a:prstGeom prst="rect">
                <a:avLst/>
              </a:prstGeom>
              <a:blipFill>
                <a:blip r:embed="rId9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7889346" y="1872455"/>
                <a:ext cx="26164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 smtClean="0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𝑑𝑇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s-419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s-419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s-419" i="1">
                          <a:latin typeface="Cambria Math" panose="02040503050406030204" pitchFamily="18" charset="0"/>
                        </a:rPr>
                        <m:t>𝑑𝑉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346" y="1872455"/>
                <a:ext cx="261648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8294649" y="2272883"/>
                <a:ext cx="1805879" cy="696024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4649" y="2272883"/>
                <a:ext cx="1805879" cy="6960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H="1" flipV="1">
            <a:off x="3674349" y="2463304"/>
            <a:ext cx="938670" cy="101132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2818128" y="3712801"/>
            <a:ext cx="361647" cy="42636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64005" y="2121389"/>
                <a:ext cx="1114728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</m:m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005" y="2121389"/>
                <a:ext cx="1114728" cy="412485"/>
              </a:xfrm>
              <a:prstGeom prst="rect">
                <a:avLst/>
              </a:prstGeom>
              <a:blipFill>
                <a:blip r:embed="rId12"/>
                <a:stretch>
                  <a:fillRect t="-222059" r="-55495" b="-3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611923" y="3469046"/>
                <a:ext cx="1052148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</m:m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923" y="3469046"/>
                <a:ext cx="1052148" cy="412485"/>
              </a:xfrm>
              <a:prstGeom prst="rect">
                <a:avLst/>
              </a:prstGeom>
              <a:blipFill>
                <a:blip r:embed="rId13"/>
                <a:stretch>
                  <a:fillRect t="-220588" r="-56977" b="-3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354975" y="2121389"/>
                <a:ext cx="824328" cy="696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975" y="2121389"/>
                <a:ext cx="824328" cy="69602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urved Connector 18"/>
          <p:cNvCxnSpPr>
            <a:stCxn id="16" idx="2"/>
          </p:cNvCxnSpPr>
          <p:nvPr/>
        </p:nvCxnSpPr>
        <p:spPr>
          <a:xfrm rot="5400000">
            <a:off x="4379071" y="2623445"/>
            <a:ext cx="194100" cy="582036"/>
          </a:xfrm>
          <a:prstGeom prst="curvedConnector2">
            <a:avLst/>
          </a:prstGeom>
          <a:ln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782132" y="1080766"/>
            <a:ext cx="51679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Volviendo al BE diferencial de calor:</a:t>
            </a:r>
            <a:endParaRPr lang="es-E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6812982" y="3087841"/>
                <a:ext cx="5167991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s-ES" b="1" dirty="0" smtClean="0"/>
                  <a:t>Casos límites:</a:t>
                </a:r>
              </a:p>
              <a:p>
                <a:pPr marL="742950" lvl="1" indent="-285750" algn="just"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3"/>
                              <m:mcJc m:val="center"/>
                            </m:mcPr>
                          </m:mc>
                        </m:mcs>
                        <m:ctrlPr>
                          <a:rPr lang="es-419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a:rPr lang="es-419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s-419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es-419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s-419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sub>
                          </m:sSub>
                          <m:r>
                            <a:rPr lang="es-419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⟶∞</m:t>
                          </m:r>
                        </m:e>
                        <m:e>
                          <m:sSub>
                            <m:sSubPr>
                              <m:ctrlPr>
                                <a:rPr lang="es-419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s-419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s-419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s-419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s-419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𝒔𝒂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s-419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s-419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s-419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s-419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</m:mr>
                    </m:m>
                  </m:oMath>
                </a14:m>
                <a:endParaRPr lang="es-419" b="1" dirty="0" smtClean="0"/>
              </a:p>
              <a:p>
                <a:pPr marL="742950" lvl="1" indent="-285750" algn="just"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3"/>
                              <m:mcJc m:val="center"/>
                            </m:mcPr>
                          </m:mc>
                        </m:mcs>
                        <m:ctrlPr>
                          <a:rPr lang="es-419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a:rPr lang="es-419" b="1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s-419" b="1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sub>
                          </m:sSub>
                          <m:r>
                            <a:rPr lang="es-419" b="1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⟶</m:t>
                          </m:r>
                          <m:r>
                            <a:rPr lang="es-419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  <m:e>
                          <m:sSub>
                            <m:sSubPr>
                              <m:ctrlP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s-419" b="1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s-419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e>
                          <m:sSub>
                            <m:sSubPr>
                              <m:ctrlP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s-419" b="1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s-419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1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s-419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𝒔𝒂𝒕</m:t>
                              </m:r>
                            </m:sub>
                          </m:sSub>
                        </m:e>
                      </m:mr>
                    </m:m>
                  </m:oMath>
                </a14:m>
                <a:endParaRPr lang="es-ES" b="1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2982" y="3087841"/>
                <a:ext cx="5167991" cy="1077218"/>
              </a:xfrm>
              <a:prstGeom prst="rect">
                <a:avLst/>
              </a:prstGeom>
              <a:blipFill>
                <a:blip r:embed="rId15"/>
                <a:stretch>
                  <a:fillRect l="-826" t="-3409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Arrow Connector 50"/>
          <p:cNvCxnSpPr/>
          <p:nvPr/>
        </p:nvCxnSpPr>
        <p:spPr>
          <a:xfrm flipH="1">
            <a:off x="2244725" y="4143200"/>
            <a:ext cx="929798" cy="894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3174521" y="3359036"/>
            <a:ext cx="0" cy="804184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2" name="Picture 2" descr="Los mejores consejos de Homero como padre - Los Simpsons - telefe.com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80" y="4414763"/>
            <a:ext cx="3124293" cy="175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8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 animBg="1"/>
      <p:bldP spid="14" grpId="0"/>
      <p:bldP spid="42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Método de </a:t>
            </a:r>
            <a:r>
              <a:rPr lang="es-419" dirty="0" err="1" smtClean="0"/>
              <a:t>Mickley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16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962025" y="1311215"/>
            <a:ext cx="0" cy="376111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962025" y="5072332"/>
            <a:ext cx="550778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blipFill>
                <a:blip r:embed="rId5"/>
                <a:stretch>
                  <a:fillRect l="-27778" r="-2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𝑇𝑒𝑚𝑝𝑒𝑟𝑎𝑡𝑢𝑟𝑎𝑠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blipFill>
                <a:blip r:embed="rId6"/>
                <a:stretch>
                  <a:fillRect l="-5138" r="-5138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c 23"/>
          <p:cNvSpPr/>
          <p:nvPr/>
        </p:nvSpPr>
        <p:spPr>
          <a:xfrm rot="5400000">
            <a:off x="-2192997" y="-1620888"/>
            <a:ext cx="6310043" cy="5850956"/>
          </a:xfrm>
          <a:prstGeom prst="arc">
            <a:avLst>
              <a:gd name="adj1" fmla="val 16200000"/>
              <a:gd name="adj2" fmla="val 1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blipFill>
                <a:blip r:embed="rId7"/>
                <a:stretch>
                  <a:fillRect l="-12821" r="-512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3174521" y="3099721"/>
            <a:ext cx="2392788" cy="1052423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042232" y="1594146"/>
            <a:ext cx="1739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smtClean="0"/>
              <a:t>Humidificación</a:t>
            </a:r>
            <a:endParaRPr lang="es-ES" b="1" dirty="0"/>
          </a:p>
        </p:txBody>
      </p:sp>
      <p:sp>
        <p:nvSpPr>
          <p:cNvPr id="68" name="Rectangle 67"/>
          <p:cNvSpPr/>
          <p:nvPr/>
        </p:nvSpPr>
        <p:spPr>
          <a:xfrm>
            <a:off x="1171575" y="1594146"/>
            <a:ext cx="2097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err="1" smtClean="0"/>
              <a:t>Deshumidificación</a:t>
            </a:r>
            <a:endParaRPr lang="es-E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818128" y="5485476"/>
                <a:ext cx="3347519" cy="73468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s-419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r>
                        <a:rPr lang="es-419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𝑎𝑆</m:t>
                          </m:r>
                        </m:den>
                      </m:f>
                      <m:nary>
                        <m:naryPr>
                          <m:ctrlPr>
                            <a:rPr lang="es-419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s-419" b="1" i="1">
                              <a:latin typeface="Cambria Math" panose="02040503050406030204" pitchFamily="18" charset="0"/>
                            </a:rPr>
                            <m:t>𝒂𝒔𝒆</m:t>
                          </m:r>
                        </m:sub>
                        <m:sup>
                          <m:r>
                            <a:rPr lang="es-419" b="1" i="1">
                              <a:latin typeface="Cambria Math" panose="02040503050406030204" pitchFamily="18" charset="0"/>
                            </a:rPr>
                            <m:t>𝑻𝒐𝒑𝒆</m:t>
                          </m:r>
                        </m:sup>
                        <m:e>
                          <m:f>
                            <m:f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𝑑𝐻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128" y="5485476"/>
                <a:ext cx="3347519" cy="7346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H="1" flipV="1">
            <a:off x="3674349" y="2463304"/>
            <a:ext cx="938670" cy="101132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2818128" y="3712801"/>
            <a:ext cx="361647" cy="42636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64005" y="2121389"/>
                <a:ext cx="1114728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</m:m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005" y="2121389"/>
                <a:ext cx="1114728" cy="412485"/>
              </a:xfrm>
              <a:prstGeom prst="rect">
                <a:avLst/>
              </a:prstGeom>
              <a:blipFill>
                <a:blip r:embed="rId9"/>
                <a:stretch>
                  <a:fillRect t="-222059" r="-55495" b="-3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611923" y="3469046"/>
                <a:ext cx="1052148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</m:m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923" y="3469046"/>
                <a:ext cx="1052148" cy="412485"/>
              </a:xfrm>
              <a:prstGeom prst="rect">
                <a:avLst/>
              </a:prstGeom>
              <a:blipFill>
                <a:blip r:embed="rId10"/>
                <a:stretch>
                  <a:fillRect t="-220588" r="-56977" b="-3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354975" y="2121389"/>
                <a:ext cx="824328" cy="696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975" y="2121389"/>
                <a:ext cx="824328" cy="6960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urved Connector 18"/>
          <p:cNvCxnSpPr>
            <a:stCxn id="16" idx="2"/>
          </p:cNvCxnSpPr>
          <p:nvPr/>
        </p:nvCxnSpPr>
        <p:spPr>
          <a:xfrm rot="5400000">
            <a:off x="4379071" y="2623445"/>
            <a:ext cx="194100" cy="582036"/>
          </a:xfrm>
          <a:prstGeom prst="curvedConnector2">
            <a:avLst/>
          </a:prstGeom>
          <a:ln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2244725" y="4143200"/>
            <a:ext cx="929798" cy="894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3174521" y="3359036"/>
            <a:ext cx="0" cy="804184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782132" y="1080766"/>
            <a:ext cx="5167991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Una de las restricciones a este tipo de transferencia de materia es la tangencia de la recta de operación a la curva de equilibrio.</a:t>
            </a:r>
          </a:p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Otra restricción, con frecuencia más limitante, para </a:t>
            </a:r>
            <a:r>
              <a:rPr lang="es-ES" b="1" dirty="0" smtClean="0"/>
              <a:t>el intervalo </a:t>
            </a:r>
            <a:r>
              <a:rPr lang="es-ES" b="1" dirty="0"/>
              <a:t>de condiciones prácticas de operación, es </a:t>
            </a:r>
            <a:r>
              <a:rPr lang="es-ES" b="1" dirty="0" smtClean="0"/>
              <a:t>la que </a:t>
            </a:r>
            <a:r>
              <a:rPr lang="es-ES" b="1" dirty="0"/>
              <a:t>se presenta cuando se forma niebla </a:t>
            </a:r>
            <a:r>
              <a:rPr lang="es-ES" b="1" dirty="0" smtClean="0"/>
              <a:t>en la fase vapor.</a:t>
            </a:r>
          </a:p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La niebla se formará cuando la fase gaseosa </a:t>
            </a:r>
            <a:r>
              <a:rPr lang="es-ES" b="1" dirty="0" smtClean="0"/>
              <a:t>global alcanza </a:t>
            </a:r>
            <a:r>
              <a:rPr lang="es-ES" b="1" dirty="0"/>
              <a:t>la </a:t>
            </a:r>
            <a:r>
              <a:rPr lang="es-ES" b="1" dirty="0" err="1"/>
              <a:t>supersaturación</a:t>
            </a:r>
            <a:r>
              <a:rPr lang="es-ES" b="1" dirty="0"/>
              <a:t>. </a:t>
            </a:r>
            <a:endParaRPr lang="es-ES" b="1" dirty="0" smtClean="0"/>
          </a:p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Consecuencias negativas: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Separación de gotas cara e inconveniente.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Pérdidas de agua elevadas.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En una </a:t>
            </a:r>
            <a:r>
              <a:rPr lang="es-ES" b="1" dirty="0" err="1" smtClean="0"/>
              <a:t>deshumidificación</a:t>
            </a:r>
            <a:r>
              <a:rPr lang="es-ES" b="1" dirty="0" smtClean="0"/>
              <a:t>, pierde el sentido.</a:t>
            </a:r>
          </a:p>
        </p:txBody>
      </p:sp>
    </p:spTree>
    <p:extLst>
      <p:ext uri="{BB962C8B-B14F-4D97-AF65-F5344CB8AC3E}">
        <p14:creationId xmlns:p14="http://schemas.microsoft.com/office/powerpoint/2010/main" val="409016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Método de </a:t>
            </a:r>
            <a:r>
              <a:rPr lang="es-419" dirty="0" err="1" smtClean="0"/>
              <a:t>Mickley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17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962025" y="1311215"/>
            <a:ext cx="0" cy="376111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962025" y="5072332"/>
            <a:ext cx="550778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blipFill>
                <a:blip r:embed="rId5"/>
                <a:stretch>
                  <a:fillRect l="-27778" r="-2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𝑇𝑒𝑚𝑝𝑒𝑟𝑎𝑡𝑢𝑟𝑎𝑠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blipFill>
                <a:blip r:embed="rId6"/>
                <a:stretch>
                  <a:fillRect l="-5138" r="-5138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c 23"/>
          <p:cNvSpPr/>
          <p:nvPr/>
        </p:nvSpPr>
        <p:spPr>
          <a:xfrm rot="5400000">
            <a:off x="-2192997" y="-1620888"/>
            <a:ext cx="6310043" cy="5850956"/>
          </a:xfrm>
          <a:prstGeom prst="arc">
            <a:avLst>
              <a:gd name="adj1" fmla="val 16200000"/>
              <a:gd name="adj2" fmla="val 1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blipFill>
                <a:blip r:embed="rId7"/>
                <a:stretch>
                  <a:fillRect l="-12821" r="-512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3174521" y="3099721"/>
            <a:ext cx="2392788" cy="1052423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042232" y="1594146"/>
            <a:ext cx="1739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smtClean="0"/>
              <a:t>Humidificación</a:t>
            </a:r>
            <a:endParaRPr lang="es-ES" b="1" dirty="0"/>
          </a:p>
        </p:txBody>
      </p:sp>
      <p:sp>
        <p:nvSpPr>
          <p:cNvPr id="68" name="Rectangle 67"/>
          <p:cNvSpPr/>
          <p:nvPr/>
        </p:nvSpPr>
        <p:spPr>
          <a:xfrm>
            <a:off x="1171575" y="1594146"/>
            <a:ext cx="2097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err="1" smtClean="0"/>
              <a:t>Deshumidificación</a:t>
            </a:r>
            <a:endParaRPr lang="es-E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818128" y="5485476"/>
                <a:ext cx="3347519" cy="73468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s-419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r>
                        <a:rPr lang="es-419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𝑎𝑆</m:t>
                          </m:r>
                        </m:den>
                      </m:f>
                      <m:nary>
                        <m:naryPr>
                          <m:ctrlPr>
                            <a:rPr lang="es-419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s-419" b="1" i="1">
                              <a:latin typeface="Cambria Math" panose="02040503050406030204" pitchFamily="18" charset="0"/>
                            </a:rPr>
                            <m:t>𝒂𝒔𝒆</m:t>
                          </m:r>
                        </m:sub>
                        <m:sup>
                          <m:r>
                            <a:rPr lang="es-419" b="1" i="1">
                              <a:latin typeface="Cambria Math" panose="02040503050406030204" pitchFamily="18" charset="0"/>
                            </a:rPr>
                            <m:t>𝑻𝒐𝒑𝒆</m:t>
                          </m:r>
                        </m:sup>
                        <m:e>
                          <m:f>
                            <m:f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𝑑𝐻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128" y="5485476"/>
                <a:ext cx="3347519" cy="7346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H="1" flipV="1">
            <a:off x="3674349" y="2463304"/>
            <a:ext cx="938670" cy="101132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2818128" y="3712801"/>
            <a:ext cx="361647" cy="42636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64005" y="2121389"/>
                <a:ext cx="1114728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</m:m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005" y="2121389"/>
                <a:ext cx="1114728" cy="412485"/>
              </a:xfrm>
              <a:prstGeom prst="rect">
                <a:avLst/>
              </a:prstGeom>
              <a:blipFill>
                <a:blip r:embed="rId9"/>
                <a:stretch>
                  <a:fillRect t="-222059" r="-55495" b="-3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611923" y="3469046"/>
                <a:ext cx="1052148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</m:m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923" y="3469046"/>
                <a:ext cx="1052148" cy="412485"/>
              </a:xfrm>
              <a:prstGeom prst="rect">
                <a:avLst/>
              </a:prstGeom>
              <a:blipFill>
                <a:blip r:embed="rId10"/>
                <a:stretch>
                  <a:fillRect t="-220588" r="-56977" b="-3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354975" y="2121389"/>
                <a:ext cx="824328" cy="696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975" y="2121389"/>
                <a:ext cx="824328" cy="6960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urved Connector 18"/>
          <p:cNvCxnSpPr>
            <a:stCxn id="16" idx="2"/>
          </p:cNvCxnSpPr>
          <p:nvPr/>
        </p:nvCxnSpPr>
        <p:spPr>
          <a:xfrm rot="5400000">
            <a:off x="4379071" y="2623445"/>
            <a:ext cx="194100" cy="582036"/>
          </a:xfrm>
          <a:prstGeom prst="curvedConnector2">
            <a:avLst/>
          </a:prstGeom>
          <a:ln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2244725" y="4143200"/>
            <a:ext cx="929798" cy="894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3174521" y="3359036"/>
            <a:ext cx="0" cy="804184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782132" y="1080766"/>
            <a:ext cx="5167991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err="1" smtClean="0"/>
              <a:t>Mickley</a:t>
            </a:r>
            <a:r>
              <a:rPr lang="es-ES" b="1" dirty="0" smtClean="0"/>
              <a:t> descubrió la manera de graficar la evolución del vapor a lo largo de la columna (equipo).</a:t>
            </a:r>
          </a:p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La </a:t>
            </a:r>
            <a:r>
              <a:rPr lang="es-ES" b="1" dirty="0"/>
              <a:t>intersección de esta curva </a:t>
            </a:r>
            <a:r>
              <a:rPr lang="es-ES" b="1" dirty="0" smtClean="0"/>
              <a:t>con </a:t>
            </a:r>
            <a:r>
              <a:rPr lang="es-ES" b="1" dirty="0"/>
              <a:t>la </a:t>
            </a:r>
            <a:r>
              <a:rPr lang="es-ES" b="1" dirty="0" smtClean="0"/>
              <a:t>curva de </a:t>
            </a:r>
            <a:r>
              <a:rPr lang="es-ES" b="1" dirty="0" err="1"/>
              <a:t>interfases</a:t>
            </a:r>
            <a:r>
              <a:rPr lang="es-ES" b="1" dirty="0"/>
              <a:t> representaría una condición de </a:t>
            </a:r>
            <a:r>
              <a:rPr lang="es-ES" b="1" dirty="0" smtClean="0"/>
              <a:t>niebla: es </a:t>
            </a:r>
            <a:r>
              <a:rPr lang="es-ES" b="1" dirty="0"/>
              <a:t>decir, la fase gaseosa global alcanzaría la </a:t>
            </a:r>
            <a:r>
              <a:rPr lang="es-ES" b="1" dirty="0" smtClean="0"/>
              <a:t>saturación.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942502" y="3241849"/>
                <a:ext cx="3028393" cy="3157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𝛿</m:t>
                      </m:r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𝑑𝐻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502" y="3241849"/>
                <a:ext cx="3028393" cy="315792"/>
              </a:xfrm>
              <a:prstGeom prst="rect">
                <a:avLst/>
              </a:prstGeom>
              <a:blipFill>
                <a:blip r:embed="rId12"/>
                <a:stretch>
                  <a:fillRect l="-1610" t="-11538" r="-1408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816600" y="3661738"/>
                <a:ext cx="3099054" cy="3164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𝛿</m:t>
                      </m:r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acc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𝑑𝑉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600" y="3661738"/>
                <a:ext cx="3099054" cy="316433"/>
              </a:xfrm>
              <a:prstGeom prst="rect">
                <a:avLst/>
              </a:prstGeom>
              <a:blipFill>
                <a:blip r:embed="rId13"/>
                <a:stretch>
                  <a:fillRect l="-1572" t="-11538" r="-137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035027" y="4100744"/>
                <a:ext cx="2854371" cy="6455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acc>
                            <m:accPr>
                              <m:chr m:val="̇"/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𝛿</m:t>
                          </m:r>
                          <m:acc>
                            <m:accPr>
                              <m:chr m:val="̇"/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sub>
                              </m:sSub>
                            </m:e>
                          </m:acc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𝑑𝐻</m:t>
                          </m:r>
                        </m:num>
                        <m:den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5027" y="4100744"/>
                <a:ext cx="2854371" cy="64556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390924" y="4868878"/>
                <a:ext cx="1950406" cy="5727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𝑑𝐻</m:t>
                          </m:r>
                        </m:num>
                        <m:den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s-419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s-419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s-419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0924" y="4868878"/>
                <a:ext cx="1950406" cy="5727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 16"/>
          <p:cNvSpPr/>
          <p:nvPr/>
        </p:nvSpPr>
        <p:spPr>
          <a:xfrm>
            <a:off x="3706654" y="3115610"/>
            <a:ext cx="903446" cy="1037290"/>
          </a:xfrm>
          <a:custGeom>
            <a:avLst/>
            <a:gdLst>
              <a:gd name="connsiteX0" fmla="*/ 903446 w 903446"/>
              <a:gd name="connsiteY0" fmla="*/ 1257300 h 1257300"/>
              <a:gd name="connsiteX1" fmla="*/ 458946 w 903446"/>
              <a:gd name="connsiteY1" fmla="*/ 1143000 h 1257300"/>
              <a:gd name="connsiteX2" fmla="*/ 90646 w 903446"/>
              <a:gd name="connsiteY2" fmla="*/ 812800 h 1257300"/>
              <a:gd name="connsiteX3" fmla="*/ 1746 w 903446"/>
              <a:gd name="connsiteY3" fmla="*/ 304800 h 1257300"/>
              <a:gd name="connsiteX4" fmla="*/ 141446 w 903446"/>
              <a:gd name="connsiteY4" fmla="*/ 0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3446" h="1257300">
                <a:moveTo>
                  <a:pt x="903446" y="1257300"/>
                </a:moveTo>
                <a:cubicBezTo>
                  <a:pt x="748929" y="1237191"/>
                  <a:pt x="594413" y="1217083"/>
                  <a:pt x="458946" y="1143000"/>
                </a:cubicBezTo>
                <a:cubicBezTo>
                  <a:pt x="323479" y="1068917"/>
                  <a:pt x="166846" y="952500"/>
                  <a:pt x="90646" y="812800"/>
                </a:cubicBezTo>
                <a:cubicBezTo>
                  <a:pt x="14446" y="673100"/>
                  <a:pt x="-6721" y="440267"/>
                  <a:pt x="1746" y="304800"/>
                </a:cubicBezTo>
                <a:cubicBezTo>
                  <a:pt x="10213" y="169333"/>
                  <a:pt x="75829" y="84666"/>
                  <a:pt x="141446" y="0"/>
                </a:cubicBezTo>
              </a:path>
            </a:pathLst>
          </a:custGeom>
          <a:noFill/>
          <a:ln>
            <a:prstDash val="lgDash"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4582663" y="3940876"/>
            <a:ext cx="2016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smtClean="0"/>
              <a:t>Evolución del aire</a:t>
            </a:r>
            <a:endParaRPr lang="es-ES" b="1" dirty="0"/>
          </a:p>
        </p:txBody>
      </p:sp>
      <p:cxnSp>
        <p:nvCxnSpPr>
          <p:cNvPr id="26" name="Straight Connector 25"/>
          <p:cNvCxnSpPr>
            <a:stCxn id="40" idx="1"/>
          </p:cNvCxnSpPr>
          <p:nvPr/>
        </p:nvCxnSpPr>
        <p:spPr>
          <a:xfrm>
            <a:off x="4582663" y="4125542"/>
            <a:ext cx="0" cy="94679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7" idx="4"/>
          </p:cNvCxnSpPr>
          <p:nvPr/>
        </p:nvCxnSpPr>
        <p:spPr>
          <a:xfrm>
            <a:off x="3848100" y="3115610"/>
            <a:ext cx="8555" cy="1956722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451505" y="5060458"/>
                <a:ext cx="2623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505" y="5060458"/>
                <a:ext cx="262316" cy="276999"/>
              </a:xfrm>
              <a:prstGeom prst="rect">
                <a:avLst/>
              </a:prstGeom>
              <a:blipFill>
                <a:blip r:embed="rId16"/>
                <a:stretch>
                  <a:fillRect l="-18605" r="-9302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725497" y="5078436"/>
                <a:ext cx="2623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497" y="5078436"/>
                <a:ext cx="262316" cy="276999"/>
              </a:xfrm>
              <a:prstGeom prst="rect">
                <a:avLst/>
              </a:prstGeom>
              <a:blipFill>
                <a:blip r:embed="rId17"/>
                <a:stretch>
                  <a:fillRect l="-18605" r="-6977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6782420" y="5543886"/>
            <a:ext cx="51677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Como adicional al método, se pueden conocer los valores de los coeficientes peliculares.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65971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9" grpId="0"/>
      <p:bldP spid="30" grpId="0"/>
      <p:bldP spid="31" grpId="0"/>
      <p:bldP spid="17" grpId="0" animBg="1"/>
      <p:bldP spid="40" grpId="0"/>
      <p:bldP spid="37" grpId="0"/>
      <p:bldP spid="47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err="1" smtClean="0"/>
              <a:t>Deshumidificación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18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𝐿</m:t>
                          </m:r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25" y="5579635"/>
                <a:ext cx="1545936" cy="5675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962025" y="1311215"/>
            <a:ext cx="0" cy="376111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962025" y="5072332"/>
            <a:ext cx="550778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57" y="1027592"/>
                <a:ext cx="221536" cy="276999"/>
              </a:xfrm>
              <a:prstGeom prst="rect">
                <a:avLst/>
              </a:prstGeom>
              <a:blipFill>
                <a:blip r:embed="rId5"/>
                <a:stretch>
                  <a:fillRect l="-27778" r="-2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𝑇𝑒𝑚𝑝𝑒𝑟𝑎𝑡𝑢𝑟𝑎𝑠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580" y="5131678"/>
                <a:ext cx="1545231" cy="276999"/>
              </a:xfrm>
              <a:prstGeom prst="rect">
                <a:avLst/>
              </a:prstGeom>
              <a:blipFill>
                <a:blip r:embed="rId6"/>
                <a:stretch>
                  <a:fillRect l="-5138" r="-5138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c 23"/>
          <p:cNvSpPr/>
          <p:nvPr/>
        </p:nvSpPr>
        <p:spPr>
          <a:xfrm rot="5400000">
            <a:off x="-2192997" y="-1620888"/>
            <a:ext cx="6310043" cy="5850956"/>
          </a:xfrm>
          <a:prstGeom prst="arc">
            <a:avLst>
              <a:gd name="adj1" fmla="val 16200000"/>
              <a:gd name="adj2" fmla="val 1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284" y="1501813"/>
                <a:ext cx="476604" cy="276999"/>
              </a:xfrm>
              <a:prstGeom prst="rect">
                <a:avLst/>
              </a:prstGeom>
              <a:blipFill>
                <a:blip r:embed="rId7"/>
                <a:stretch>
                  <a:fillRect l="-12821" r="-512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1302366" y="2249225"/>
            <a:ext cx="2067499" cy="930769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042232" y="1594146"/>
            <a:ext cx="1739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smtClean="0"/>
              <a:t>Humidificación</a:t>
            </a:r>
            <a:endParaRPr lang="es-ES" b="1" dirty="0"/>
          </a:p>
        </p:txBody>
      </p:sp>
      <p:sp>
        <p:nvSpPr>
          <p:cNvPr id="68" name="Rectangle 67"/>
          <p:cNvSpPr/>
          <p:nvPr/>
        </p:nvSpPr>
        <p:spPr>
          <a:xfrm>
            <a:off x="1171575" y="1594146"/>
            <a:ext cx="2097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err="1" smtClean="0"/>
              <a:t>Deshumidificación</a:t>
            </a:r>
            <a:endParaRPr lang="es-E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818128" y="5485476"/>
                <a:ext cx="3347519" cy="73468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s-419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r>
                        <a:rPr lang="es-419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𝑎𝑆</m:t>
                          </m:r>
                        </m:den>
                      </m:f>
                      <m:nary>
                        <m:naryPr>
                          <m:ctrlPr>
                            <a:rPr lang="es-419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s-419" b="1" i="1">
                              <a:latin typeface="Cambria Math" panose="02040503050406030204" pitchFamily="18" charset="0"/>
                            </a:rPr>
                            <m:t>𝒂𝒔𝒆</m:t>
                          </m:r>
                        </m:sub>
                        <m:sup>
                          <m:r>
                            <a:rPr lang="es-419" b="1" i="1">
                              <a:latin typeface="Cambria Math" panose="02040503050406030204" pitchFamily="18" charset="0"/>
                            </a:rPr>
                            <m:t>𝑻𝒐𝒑𝒆</m:t>
                          </m:r>
                        </m:sup>
                        <m:e>
                          <m:f>
                            <m:f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𝑑𝐻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419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s-419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128" y="5485476"/>
                <a:ext cx="3347519" cy="7346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2307660" y="2731725"/>
            <a:ext cx="679259" cy="8644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366983" y="2248824"/>
            <a:ext cx="260245" cy="3169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00556" y="3537224"/>
                <a:ext cx="1114728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s-419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</m:m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556" y="3537224"/>
                <a:ext cx="1114728" cy="412485"/>
              </a:xfrm>
              <a:prstGeom prst="rect">
                <a:avLst/>
              </a:prstGeom>
              <a:blipFill>
                <a:blip r:embed="rId9"/>
                <a:stretch>
                  <a:fillRect t="-220588" r="-54645" b="-3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361883" y="2279591"/>
                <a:ext cx="1052148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</m:mr>
                            <m:mr>
                              <m:e>
                                <m:r>
                                  <a:rPr lang="es-419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883" y="2279591"/>
                <a:ext cx="1052148" cy="412485"/>
              </a:xfrm>
              <a:prstGeom prst="rect">
                <a:avLst/>
              </a:prstGeom>
              <a:blipFill>
                <a:blip r:embed="rId10"/>
                <a:stretch>
                  <a:fillRect t="-222059" r="-56647" b="-3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278417" y="3179994"/>
                <a:ext cx="824328" cy="696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417" y="3179994"/>
                <a:ext cx="824328" cy="6960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urved Connector 18"/>
          <p:cNvCxnSpPr>
            <a:stCxn id="16" idx="3"/>
          </p:cNvCxnSpPr>
          <p:nvPr/>
        </p:nvCxnSpPr>
        <p:spPr>
          <a:xfrm flipV="1">
            <a:off x="2102745" y="3251153"/>
            <a:ext cx="613037" cy="276853"/>
          </a:xfrm>
          <a:prstGeom prst="curvedConnector3">
            <a:avLst>
              <a:gd name="adj1" fmla="val 50000"/>
            </a:avLst>
          </a:prstGeom>
          <a:ln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3378392" y="2248824"/>
            <a:ext cx="399953" cy="516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3366983" y="2248824"/>
            <a:ext cx="11409" cy="832514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782132" y="1080766"/>
            <a:ext cx="5167991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Es el proceso por el cual el aire ambiente pierde su humedad.</a:t>
            </a:r>
          </a:p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En los perfiles de transferencia de materia cambia el sentido del flujo de materia hacia el seno de la fase gaseosa.</a:t>
            </a:r>
          </a:p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La recta de operación cruza el equilibrio</a:t>
            </a:r>
          </a:p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La evolución del gas </a:t>
            </a:r>
            <a:r>
              <a:rPr lang="es-ES" b="1" u="sng" dirty="0" smtClean="0"/>
              <a:t>NO</a:t>
            </a:r>
            <a:r>
              <a:rPr lang="es-ES" b="1" dirty="0" smtClean="0"/>
              <a:t>.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Ni por asomo.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 smtClean="0"/>
              <a:t>No lo hagan. Posta.</a:t>
            </a:r>
          </a:p>
        </p:txBody>
      </p:sp>
      <p:sp>
        <p:nvSpPr>
          <p:cNvPr id="17" name="Freeform 16"/>
          <p:cNvSpPr/>
          <p:nvPr/>
        </p:nvSpPr>
        <p:spPr>
          <a:xfrm flipV="1">
            <a:off x="4373717" y="2237937"/>
            <a:ext cx="903446" cy="938682"/>
          </a:xfrm>
          <a:custGeom>
            <a:avLst/>
            <a:gdLst>
              <a:gd name="connsiteX0" fmla="*/ 903446 w 903446"/>
              <a:gd name="connsiteY0" fmla="*/ 1257300 h 1257300"/>
              <a:gd name="connsiteX1" fmla="*/ 458946 w 903446"/>
              <a:gd name="connsiteY1" fmla="*/ 1143000 h 1257300"/>
              <a:gd name="connsiteX2" fmla="*/ 90646 w 903446"/>
              <a:gd name="connsiteY2" fmla="*/ 812800 h 1257300"/>
              <a:gd name="connsiteX3" fmla="*/ 1746 w 903446"/>
              <a:gd name="connsiteY3" fmla="*/ 304800 h 1257300"/>
              <a:gd name="connsiteX4" fmla="*/ 141446 w 903446"/>
              <a:gd name="connsiteY4" fmla="*/ 0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3446" h="1257300">
                <a:moveTo>
                  <a:pt x="903446" y="1257300"/>
                </a:moveTo>
                <a:cubicBezTo>
                  <a:pt x="748929" y="1237191"/>
                  <a:pt x="594413" y="1217083"/>
                  <a:pt x="458946" y="1143000"/>
                </a:cubicBezTo>
                <a:cubicBezTo>
                  <a:pt x="323479" y="1068917"/>
                  <a:pt x="166846" y="952500"/>
                  <a:pt x="90646" y="812800"/>
                </a:cubicBezTo>
                <a:cubicBezTo>
                  <a:pt x="14446" y="673100"/>
                  <a:pt x="-6721" y="440267"/>
                  <a:pt x="1746" y="304800"/>
                </a:cubicBezTo>
                <a:cubicBezTo>
                  <a:pt x="10213" y="169333"/>
                  <a:pt x="75829" y="84666"/>
                  <a:pt x="141446" y="0"/>
                </a:cubicBezTo>
              </a:path>
            </a:pathLst>
          </a:custGeom>
          <a:noFill/>
          <a:ln>
            <a:prstDash val="lgDash"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4582663" y="3124756"/>
            <a:ext cx="2016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smtClean="0"/>
              <a:t>Evolución del aire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322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Equipos – Clasificación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19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image 2020 02 11T07 33 58 123Z - Classification of cooling tower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47"/>
          <a:stretch/>
        </p:blipFill>
        <p:spPr bwMode="auto">
          <a:xfrm>
            <a:off x="301534" y="957988"/>
            <a:ext cx="5119759" cy="530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2020 02 11T07 34 14 218Z - Classification of cooling tow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1473237"/>
            <a:ext cx="1409789" cy="134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2020 02 11T07 34 26 016Z - Classification of cooling tower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748" y="1365280"/>
            <a:ext cx="1508125" cy="156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2020 02 11T07 35 36 401Z - Classification of cooling tower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76" y="3219676"/>
            <a:ext cx="1036967" cy="127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 2020 02 11T07 34 14 218Z - Classification of cooling tow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2" y="3243053"/>
            <a:ext cx="1409789" cy="134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2020 02 11T07 34 14 218Z - Classification of cooling tow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2" y="4744321"/>
            <a:ext cx="1409789" cy="134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2020 02 11T07 35 58 883Z 1 - Classification of cooling tower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293" y="4840096"/>
            <a:ext cx="3264503" cy="116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n para cooling tower forced draf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754" y="1416785"/>
            <a:ext cx="1347394" cy="134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45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AR" dirty="0" smtClean="0"/>
              <a:t>Saludo y bienvenida</a:t>
            </a:r>
            <a:r>
              <a:rPr lang="x-none" dirty="0"/>
              <a:t>	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2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808" y="1410909"/>
            <a:ext cx="6148654" cy="459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7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Equipos – Materiales de Construcción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20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player.slideplayer.com/91/15114715/slides/slide_1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6" t="11832"/>
          <a:stretch/>
        </p:blipFill>
        <p:spPr bwMode="auto">
          <a:xfrm>
            <a:off x="2966041" y="1021734"/>
            <a:ext cx="6863182" cy="512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93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Equipos – Dimensiones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21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265" y="1045301"/>
            <a:ext cx="7620000" cy="5080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198" y="3515368"/>
            <a:ext cx="3336925" cy="2644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93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Equipos – Relleno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22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https://player.slideplayer.com/91/15114715/slides/slide_1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9" t="20558" r="5192" b="10456"/>
          <a:stretch/>
        </p:blipFill>
        <p:spPr bwMode="auto">
          <a:xfrm>
            <a:off x="7348194" y="2110236"/>
            <a:ext cx="4073179" cy="270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layer.slideplayer.com/91/15114715/slides/slide_1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1" t="17870" r="12004" b="6523"/>
          <a:stretch/>
        </p:blipFill>
        <p:spPr bwMode="auto">
          <a:xfrm>
            <a:off x="740837" y="1260400"/>
            <a:ext cx="5853597" cy="440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99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Equipos – Comparativa 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23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8657842"/>
                  </p:ext>
                </p:extLst>
              </p:nvPr>
            </p:nvGraphicFramePr>
            <p:xfrm>
              <a:off x="2650019" y="1099228"/>
              <a:ext cx="7179204" cy="38252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60538">
                      <a:extLst>
                        <a:ext uri="{9D8B030D-6E8A-4147-A177-3AD203B41FA5}">
                          <a16:colId xmlns:a16="http://schemas.microsoft.com/office/drawing/2014/main" val="3935048145"/>
                        </a:ext>
                      </a:extLst>
                    </a:gridCol>
                    <a:gridCol w="2709333">
                      <a:extLst>
                        <a:ext uri="{9D8B030D-6E8A-4147-A177-3AD203B41FA5}">
                          <a16:colId xmlns:a16="http://schemas.microsoft.com/office/drawing/2014/main" val="3038680009"/>
                        </a:ext>
                      </a:extLst>
                    </a:gridCol>
                    <a:gridCol w="2709333">
                      <a:extLst>
                        <a:ext uri="{9D8B030D-6E8A-4147-A177-3AD203B41FA5}">
                          <a16:colId xmlns:a16="http://schemas.microsoft.com/office/drawing/2014/main" val="29655549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419" dirty="0" smtClean="0"/>
                            <a:t>Tiro inducido</a:t>
                          </a:r>
                          <a:r>
                            <a:rPr lang="es-419" baseline="0" dirty="0" smtClean="0"/>
                            <a:t> (mecánico)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419" dirty="0" smtClean="0"/>
                            <a:t>Tiro Natural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51764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Ubicación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Lejos de otros procesos o partes</a:t>
                          </a:r>
                          <a:r>
                            <a:rPr lang="es-419" sz="1400" baseline="0" dirty="0" smtClean="0"/>
                            <a:t> con personal de la planta (ruidos, aire húmedo, niebla)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A 1,5D de otras áreas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297716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Materiales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Madera, metal, cemento.</a:t>
                          </a:r>
                        </a:p>
                        <a:p>
                          <a:pPr algn="just"/>
                          <a:r>
                            <a:rPr lang="es-419" sz="1400" dirty="0" smtClean="0"/>
                            <a:t>Deben resistir sismos, vientos y vibraciones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Láminas delgadas de cemento.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4252592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Inversión inicial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Más barata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Más</a:t>
                          </a:r>
                          <a:r>
                            <a:rPr lang="es-419" sz="1400" baseline="0" dirty="0" smtClean="0"/>
                            <a:t> cara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556888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Costos operativos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Altos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Bajos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2607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Recirculación / niebla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Puede ser un problema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No hay problemas (las torres son muy altas)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187699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Aplicación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Capacidades pequeñas</a:t>
                          </a:r>
                        </a:p>
                        <a:p>
                          <a:pPr algn="just"/>
                          <a:r>
                            <a:rPr lang="es-419" sz="1400" dirty="0" smtClean="0"/>
                            <a:t>Poco espacio</a:t>
                          </a:r>
                        </a:p>
                        <a:p>
                          <a:pPr algn="just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s-419" sz="1400" b="0" i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sSub>
                                  <m:sSubPr>
                                    <m:ctrlPr>
                                      <a:rPr lang="es-419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s-419" sz="1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s-419" sz="1400" b="0" i="1" smtClean="0">
                                    <a:latin typeface="Cambria Math" panose="02040503050406030204" pitchFamily="18" charset="0"/>
                                  </a:rPr>
                                  <m:t>=2°</m:t>
                                </m:r>
                                <m:r>
                                  <a:rPr lang="es-419" sz="14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s-419" sz="1400" b="0" i="1" smtClean="0">
                                    <a:latin typeface="Cambria Math" panose="02040503050406030204" pitchFamily="18" charset="0"/>
                                  </a:rPr>
                                  <m:t> ~5°</m:t>
                                </m:r>
                                <m:r>
                                  <a:rPr lang="es-419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Grandes capacidades</a:t>
                          </a:r>
                        </a:p>
                        <a:p>
                          <a:pPr marL="0" marR="0" lvl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s-419" sz="1400" b="0" i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sSub>
                                  <m:sSubPr>
                                    <m:ctrlPr>
                                      <a:rPr lang="es-419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s-419" sz="1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s-419" sz="1400" b="0" i="1" smtClean="0">
                                    <a:latin typeface="Cambria Math" panose="02040503050406030204" pitchFamily="18" charset="0"/>
                                  </a:rPr>
                                  <m:t>=2°</m:t>
                                </m:r>
                                <m:r>
                                  <a:rPr lang="es-419" sz="14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s-419" sz="1400" b="0" i="1" smtClean="0">
                                    <a:latin typeface="Cambria Math" panose="02040503050406030204" pitchFamily="18" charset="0"/>
                                  </a:rPr>
                                  <m:t> ~5°</m:t>
                                </m:r>
                                <m:r>
                                  <a:rPr lang="es-419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  <a:p>
                          <a:pPr algn="just"/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843177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8657842"/>
                  </p:ext>
                </p:extLst>
              </p:nvPr>
            </p:nvGraphicFramePr>
            <p:xfrm>
              <a:off x="2650019" y="1099228"/>
              <a:ext cx="7179204" cy="38252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60538">
                      <a:extLst>
                        <a:ext uri="{9D8B030D-6E8A-4147-A177-3AD203B41FA5}">
                          <a16:colId xmlns:a16="http://schemas.microsoft.com/office/drawing/2014/main" val="3935048145"/>
                        </a:ext>
                      </a:extLst>
                    </a:gridCol>
                    <a:gridCol w="2709333">
                      <a:extLst>
                        <a:ext uri="{9D8B030D-6E8A-4147-A177-3AD203B41FA5}">
                          <a16:colId xmlns:a16="http://schemas.microsoft.com/office/drawing/2014/main" val="3038680009"/>
                        </a:ext>
                      </a:extLst>
                    </a:gridCol>
                    <a:gridCol w="2709333">
                      <a:extLst>
                        <a:ext uri="{9D8B030D-6E8A-4147-A177-3AD203B41FA5}">
                          <a16:colId xmlns:a16="http://schemas.microsoft.com/office/drawing/2014/main" val="29655549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419" dirty="0" smtClean="0"/>
                            <a:t>Tiro inducido</a:t>
                          </a:r>
                          <a:r>
                            <a:rPr lang="es-419" baseline="0" dirty="0" smtClean="0"/>
                            <a:t> (mecánico)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419" dirty="0" smtClean="0"/>
                            <a:t>Tiro Natural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51764562"/>
                      </a:ext>
                    </a:extLst>
                  </a:tr>
                  <a:tr h="73152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Ubicación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Lejos de otros procesos o partes</a:t>
                          </a:r>
                          <a:r>
                            <a:rPr lang="es-419" sz="1400" baseline="0" dirty="0" smtClean="0"/>
                            <a:t> con personal de la planta (ruidos, aire húmedo, niebla)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A 1,5D de otras áreas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29771665"/>
                      </a:ext>
                    </a:extLst>
                  </a:tr>
                  <a:tr h="73152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Materiales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Madera, metal, cemento.</a:t>
                          </a:r>
                        </a:p>
                        <a:p>
                          <a:pPr algn="just"/>
                          <a:r>
                            <a:rPr lang="es-419" sz="1400" dirty="0" smtClean="0"/>
                            <a:t>Deben resistir sismos, vientos y vibraciones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Láminas delgadas de cemento.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4252592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Inversión inicial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Más barata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Más</a:t>
                          </a:r>
                          <a:r>
                            <a:rPr lang="es-419" sz="1400" baseline="0" dirty="0" smtClean="0"/>
                            <a:t> cara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556888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Costos operativos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Altos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Bajos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260796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Recirculación / niebla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Puede ser un problema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No hay problemas (las torres son muy altas)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18769964"/>
                      </a:ext>
                    </a:extLst>
                  </a:tr>
                  <a:tr h="731520"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s-419" sz="1400" dirty="0" smtClean="0"/>
                            <a:t>Aplicación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5169" t="-427500" r="-100899" b="-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65169" t="-427500" r="-899" b="-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843177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795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Equipos – Problemas Operativos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24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https://player.slideplayer.com/91/15114715/slides/slide_1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4" t="23388" r="5103" b="7154"/>
          <a:stretch/>
        </p:blipFill>
        <p:spPr bwMode="auto">
          <a:xfrm>
            <a:off x="592908" y="1037363"/>
            <a:ext cx="3759499" cy="244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player.slideplayer.com/91/15114715/slides/slide_1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5" t="21502" r="10941" b="3027"/>
          <a:stretch/>
        </p:blipFill>
        <p:spPr bwMode="auto">
          <a:xfrm>
            <a:off x="592908" y="3596283"/>
            <a:ext cx="3602582" cy="27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7955" y="1748227"/>
            <a:ext cx="3210373" cy="40677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6403" y="2196174"/>
            <a:ext cx="3865260" cy="258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3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543100"/>
            <a:ext cx="9875520" cy="919940"/>
          </a:xfrm>
        </p:spPr>
        <p:txBody>
          <a:bodyPr/>
          <a:lstStyle/>
          <a:p>
            <a:r>
              <a:rPr lang="es-AR" dirty="0" err="1"/>
              <a:t>Feel</a:t>
            </a:r>
            <a:r>
              <a:rPr lang="es-AR" dirty="0"/>
              <a:t> Free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Draw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Operaciones Unitarias de Transferencia de Materia / Operaciones Unitarias III                                                                         2° Cuatrimestre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n 2" descr="Nueva marca difusion - web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71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61288" y="2966260"/>
            <a:ext cx="9880092" cy="919940"/>
          </a:xfrm>
        </p:spPr>
        <p:txBody>
          <a:bodyPr>
            <a:normAutofit/>
          </a:bodyPr>
          <a:lstStyle/>
          <a:p>
            <a:pPr algn="ctr"/>
            <a:r>
              <a:rPr lang="es-AR" sz="5400" dirty="0"/>
              <a:t>¡</a:t>
            </a:r>
            <a:r>
              <a:rPr lang="x-none" sz="5400"/>
              <a:t>Buen </a:t>
            </a:r>
            <a:r>
              <a:rPr lang="x-none" sz="5400" dirty="0"/>
              <a:t>fin de semana!</a:t>
            </a:r>
            <a:endParaRPr lang="en-US" sz="5400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Operaciones Unitarias de Transferencia de Materia / Operaciones Unitarias III                                                                         2° Cuatrimestre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n 2" descr="Nueva marca difusion - web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085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AR" dirty="0" smtClean="0"/>
              <a:t>Introducción</a:t>
            </a:r>
            <a:r>
              <a:rPr lang="x-none" dirty="0"/>
              <a:t>	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1475" y="1009173"/>
            <a:ext cx="7951115" cy="529774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Es una operación unitaria en la que además de transferirse materia, se transfiere inexorablemente calor.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La tasa de transferencia de calor limita la tasa de transferencia de materia.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Habrá transferencia tanto de calor latente como de calor sensible.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Trabajaremos con una fase líquida (la que cambiará su estado) y una base gas (</a:t>
            </a:r>
            <a:r>
              <a:rPr lang="es-ES" sz="2000" b="1" dirty="0" err="1" smtClean="0">
                <a:solidFill>
                  <a:schemeClr val="tx1"/>
                </a:solidFill>
              </a:rPr>
              <a:t>incondensable</a:t>
            </a:r>
            <a:r>
              <a:rPr lang="es-ES" sz="2000" b="1" dirty="0" smtClean="0">
                <a:solidFill>
                  <a:schemeClr val="tx1"/>
                </a:solidFill>
              </a:rPr>
              <a:t>).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Agua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Aire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Es decir: mezcla conocida (propiedades conocidas)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es-ES" sz="2000" b="1" dirty="0">
              <a:solidFill>
                <a:schemeClr val="tx1"/>
              </a:solidFill>
            </a:endParaRPr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3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static.wikia.nocookie.net/avatar/images/4/43/Opening_Pakku_waterbending.png/revision/latest/scale-to-width-down/333?cb=201508131230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503" y="1009173"/>
            <a:ext cx="31718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atic.wikia.nocookie.net/avatar/images/d/de/Opening_unknown_airbending.png/revision/latest/scale-to-width-down/333?cb=2015081312304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503" y="3618783"/>
            <a:ext cx="31718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08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AR" dirty="0" smtClean="0"/>
              <a:t>Aplicaciones</a:t>
            </a:r>
            <a:r>
              <a:rPr lang="x-none" dirty="0"/>
              <a:t>	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1475" y="1009173"/>
            <a:ext cx="7951115" cy="5297749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u="sng" dirty="0" smtClean="0">
                <a:solidFill>
                  <a:schemeClr val="tx1"/>
                </a:solidFill>
              </a:rPr>
              <a:t>Operaciones Adiabáticas</a:t>
            </a:r>
            <a:endParaRPr lang="es-ES" sz="1800" b="1" u="sng" dirty="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Enfriamiento de un líquido (agua).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Transferencia de Calor sensible y por evaporación.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Enfriamiento de un gas caliente.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Transferencia rápida.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Se usa cuando no importa una pequeña cantidad de vapor en el líquido.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Humidificación de un gas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Secado (SPOILER ALERT: próxima Unidad)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err="1" smtClean="0">
                <a:solidFill>
                  <a:schemeClr val="tx1"/>
                </a:solidFill>
              </a:rPr>
              <a:t>Deshumidificación</a:t>
            </a:r>
            <a:r>
              <a:rPr lang="es-ES" sz="2000" b="1" dirty="0" smtClean="0">
                <a:solidFill>
                  <a:schemeClr val="tx1"/>
                </a:solidFill>
              </a:rPr>
              <a:t> de un gas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Acondicionamiento de pequeños recintos.</a:t>
            </a:r>
            <a:endParaRPr lang="es-ES" sz="1800" b="1" dirty="0">
              <a:solidFill>
                <a:schemeClr val="tx1"/>
              </a:solidFill>
            </a:endParaRPr>
          </a:p>
          <a:p>
            <a:pPr marL="4572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u="sng" dirty="0" smtClean="0">
                <a:solidFill>
                  <a:schemeClr val="tx1"/>
                </a:solidFill>
              </a:rPr>
              <a:t>Operaciones no Adiabáticas</a:t>
            </a:r>
            <a:endParaRPr lang="es-ES" sz="1800" b="1" u="sng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>
                <a:solidFill>
                  <a:schemeClr val="tx1"/>
                </a:solidFill>
              </a:rPr>
              <a:t>Enfriamiento </a:t>
            </a:r>
            <a:r>
              <a:rPr lang="es-ES" sz="2000" b="1" dirty="0" smtClean="0">
                <a:solidFill>
                  <a:schemeClr val="tx1"/>
                </a:solidFill>
              </a:rPr>
              <a:t>por evaporación</a:t>
            </a:r>
            <a:endParaRPr lang="es-ES" sz="2000" b="1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err="1" smtClean="0">
                <a:solidFill>
                  <a:schemeClr val="tx1"/>
                </a:solidFill>
              </a:rPr>
              <a:t>Deshumidificación</a:t>
            </a:r>
            <a:r>
              <a:rPr lang="es-ES" sz="2000" b="1" dirty="0" smtClean="0">
                <a:solidFill>
                  <a:schemeClr val="tx1"/>
                </a:solidFill>
              </a:rPr>
              <a:t> de un gas</a:t>
            </a:r>
            <a:endParaRPr lang="es-ES" sz="2000" b="1" dirty="0">
              <a:solidFill>
                <a:schemeClr val="tx1"/>
              </a:solidFill>
            </a:endParaRP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Contacto de gas-vapor con tubos refrigerantes y el vapor condensa.</a:t>
            </a:r>
            <a:endParaRPr lang="es-ES" sz="1800" b="1" dirty="0">
              <a:solidFill>
                <a:schemeClr val="tx1"/>
              </a:solidFill>
            </a:endParaRPr>
          </a:p>
          <a:p>
            <a:pPr marL="274320" lvl="1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s-ES" sz="1800" b="1" dirty="0" smtClean="0">
              <a:solidFill>
                <a:schemeClr val="tx1"/>
              </a:solidFill>
            </a:endParaRPr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4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La verdadera central nuclear de Los Simpson pasa a mejor vi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83"/>
          <a:stretch/>
        </p:blipFill>
        <p:spPr bwMode="auto">
          <a:xfrm>
            <a:off x="8152632" y="1677886"/>
            <a:ext cx="3353181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45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AR" dirty="0" smtClean="0"/>
              <a:t>Definiciones</a:t>
            </a:r>
            <a:r>
              <a:rPr lang="x-none" dirty="0"/>
              <a:t>	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/>
              <p:cNvSpPr>
                <a:spLocks noGrp="1"/>
              </p:cNvSpPr>
              <p:nvPr>
                <p:ph idx="1"/>
              </p:nvPr>
            </p:nvSpPr>
            <p:spPr>
              <a:xfrm>
                <a:off x="371475" y="1009173"/>
                <a:ext cx="8874125" cy="5297749"/>
              </a:xfrm>
            </p:spPr>
            <p:txBody>
              <a:bodyPr>
                <a:normAutofit lnSpcReduction="10000"/>
              </a:bodyPr>
              <a:lstStyle/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Humedad Molar</a:t>
                </a: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𝒂𝒊𝒓𝒆</m:t>
                              </m:r>
                            </m:sub>
                          </m:sSub>
                        </m:den>
                      </m:f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b>
                          </m:sSub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𝒂𝒊𝒓𝒆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sz="2000" b="1" dirty="0" smtClean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Humedad Absoluta (Másica)</a:t>
                </a: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p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𝒂𝒊𝒓𝒆</m:t>
                              </m:r>
                            </m:sub>
                          </m:sSub>
                        </m:den>
                      </m:f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sub>
                          </m:sSub>
                        </m:num>
                        <m:den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</m:den>
                      </m:f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𝟔𝟐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s-ES" sz="2000" b="1" dirty="0" smtClean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Calor Húmedo</a:t>
                </a: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sub>
                            </m:sSub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  <m:sSub>
                              <m:sSubPr>
                                <m:ctrlP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sub>
                            </m:sSub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  <m:sSub>
                              <m:sSubPr>
                                <m:ctrlP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𝒗</m:t>
                                </m:r>
                              </m:sub>
                            </m:sSub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s-419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419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𝒌𝑱</m:t>
                                    </m:r>
                                  </m:num>
                                  <m:den>
                                    <m:r>
                                      <a:rPr lang="es-419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  <m:sSub>
                                      <m:sSubPr>
                                        <m:ctrlPr>
                                          <a:rPr lang="es-419" sz="2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s-419" sz="2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𝒈</m:t>
                                        </m:r>
                                      </m:e>
                                      <m:sub>
                                        <m:r>
                                          <a:rPr lang="es-419" sz="2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𝒂𝒔</m:t>
                                        </m:r>
                                      </m:sub>
                                    </m:sSub>
                                    <m:r>
                                      <a:rPr lang="es-419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°</m:t>
                                    </m:r>
                                    <m:r>
                                      <a:rPr lang="es-419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den>
                                </m:f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s-ES" sz="2000" b="1" dirty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Entalpía del Aire Húmedo</a:t>
                </a: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s-419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  <m:r>
                              <a:rPr lang="es-419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e>
                              <m:sub>
                                <m: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𝒓𝒆𝒇</m:t>
                                </m:r>
                              </m:sub>
                            </m:sSub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  <m: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s-419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  <m:sub>
                                    <m:r>
                                      <a:rPr lang="es-419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𝒓𝒆𝒇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s-419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𝒓𝒆𝒇</m:t>
                                </m:r>
                              </m:sub>
                            </m:sSub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  <m:r>
                              <a:rPr lang="es-419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s-419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s-419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419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𝒌𝑱</m:t>
                                    </m:r>
                                  </m:num>
                                  <m:den>
                                    <m:r>
                                      <a:rPr lang="es-419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  <m:sSub>
                                      <m:sSubPr>
                                        <m:ctrlPr>
                                          <a:rPr lang="es-419" sz="20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s-419" sz="20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𝒈</m:t>
                                        </m:r>
                                      </m:e>
                                      <m:sub>
                                        <m:r>
                                          <a:rPr lang="es-419" sz="20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𝒂𝒔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s-ES" sz="2000" b="1" dirty="0" smtClean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Condiciones de referencia</a:t>
                </a:r>
              </a:p>
              <a:p>
                <a:pPr lvl="1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1800" b="1" dirty="0" smtClean="0">
                    <a:solidFill>
                      <a:schemeClr val="tx1"/>
                    </a:solidFill>
                  </a:rPr>
                  <a:t>Agua: Nula para el agua líquida a </a:t>
                </a:r>
                <a14:m>
                  <m:oMath xmlns:m="http://schemas.openxmlformats.org/officeDocument/2006/math">
                    <m:r>
                      <a:rPr lang="es-ES" sz="1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s-ES" sz="1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°</m:t>
                    </m:r>
                    <m:r>
                      <a:rPr lang="es-ES" sz="1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s-ES" sz="1800" b="1" dirty="0" smtClean="0">
                  <a:solidFill>
                    <a:schemeClr val="tx1"/>
                  </a:solidFill>
                </a:endParaRPr>
              </a:p>
              <a:p>
                <a:pPr lvl="1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1800" b="1" dirty="0" smtClean="0">
                    <a:solidFill>
                      <a:schemeClr val="tx1"/>
                    </a:solidFill>
                  </a:rPr>
                  <a:t>Aire: Mezcla a </a:t>
                </a:r>
                <a14:m>
                  <m:oMath xmlns:m="http://schemas.openxmlformats.org/officeDocument/2006/math">
                    <m:r>
                      <a:rPr lang="es-ES" sz="1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s-ES" sz="1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𝒃𝒂𝒓</m:t>
                    </m:r>
                  </m:oMath>
                </a14:m>
                <a:r>
                  <a:rPr lang="es-ES" sz="1800" b="1" dirty="0" smtClean="0">
                    <a:solidFill>
                      <a:schemeClr val="tx1"/>
                    </a:solidFill>
                  </a:rPr>
                  <a:t> y </a:t>
                </a:r>
                <a14:m>
                  <m:oMath xmlns:m="http://schemas.openxmlformats.org/officeDocument/2006/math">
                    <m:r>
                      <a:rPr lang="es-ES" sz="1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s-ES" sz="1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°</m:t>
                    </m:r>
                    <m:r>
                      <a:rPr lang="es-ES" sz="1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s-ES" sz="1800" b="1" dirty="0">
                  <a:solidFill>
                    <a:schemeClr val="tx1"/>
                  </a:solidFill>
                </a:endParaRP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endParaRPr lang="es-ES" sz="20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475" y="1009173"/>
                <a:ext cx="8874125" cy="5297749"/>
              </a:xfrm>
              <a:blipFill>
                <a:blip r:embed="rId3"/>
                <a:stretch>
                  <a:fillRect t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5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Homero intelecual | Dibujos de los simpson, Imágenes de los simpson,  Personajes de los simpso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079" y="1225752"/>
            <a:ext cx="3976429" cy="471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41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AR" dirty="0" smtClean="0"/>
              <a:t>Consideraciones</a:t>
            </a:r>
            <a:r>
              <a:rPr lang="x-none" dirty="0"/>
              <a:t>	</a:t>
            </a:r>
            <a:endParaRPr lang="en-US" dirty="0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6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094799"/>
            <a:ext cx="6179820" cy="503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ector recto 2">
            <a:extLst>
              <a:ext uri="{FF2B5EF4-FFF2-40B4-BE49-F238E27FC236}">
                <a16:creationId xmlns:a16="http://schemas.microsoft.com/office/drawing/2014/main" id="{F5E9A059-1191-4AA9-84C3-29D2A82F729A}"/>
              </a:ext>
            </a:extLst>
          </p:cNvPr>
          <p:cNvCxnSpPr>
            <a:cxnSpLocks/>
          </p:cNvCxnSpPr>
          <p:nvPr/>
        </p:nvCxnSpPr>
        <p:spPr>
          <a:xfrm flipV="1">
            <a:off x="1245870" y="4472089"/>
            <a:ext cx="1390650" cy="9067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4">
            <a:extLst>
              <a:ext uri="{FF2B5EF4-FFF2-40B4-BE49-F238E27FC236}">
                <a16:creationId xmlns:a16="http://schemas.microsoft.com/office/drawing/2014/main" id="{7E4F5E5B-ADEC-4197-A67C-81B6DE825856}"/>
              </a:ext>
            </a:extLst>
          </p:cNvPr>
          <p:cNvCxnSpPr>
            <a:cxnSpLocks/>
          </p:cNvCxnSpPr>
          <p:nvPr/>
        </p:nvCxnSpPr>
        <p:spPr>
          <a:xfrm flipV="1">
            <a:off x="2636520" y="3166747"/>
            <a:ext cx="11430" cy="12496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6">
            <a:extLst>
              <a:ext uri="{FF2B5EF4-FFF2-40B4-BE49-F238E27FC236}">
                <a16:creationId xmlns:a16="http://schemas.microsoft.com/office/drawing/2014/main" id="{7682CA40-43C7-401C-8F5A-58521C532DCA}"/>
              </a:ext>
            </a:extLst>
          </p:cNvPr>
          <p:cNvCxnSpPr>
            <a:cxnSpLocks/>
          </p:cNvCxnSpPr>
          <p:nvPr/>
        </p:nvCxnSpPr>
        <p:spPr>
          <a:xfrm flipV="1">
            <a:off x="2647950" y="2785747"/>
            <a:ext cx="56007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13">
            <a:extLst>
              <a:ext uri="{FF2B5EF4-FFF2-40B4-BE49-F238E27FC236}">
                <a16:creationId xmlns:a16="http://schemas.microsoft.com/office/drawing/2014/main" id="{D0DAF89A-082C-48BB-BCEB-E723A710B31A}"/>
              </a:ext>
            </a:extLst>
          </p:cNvPr>
          <p:cNvCxnSpPr>
            <a:cxnSpLocks/>
          </p:cNvCxnSpPr>
          <p:nvPr/>
        </p:nvCxnSpPr>
        <p:spPr>
          <a:xfrm flipV="1">
            <a:off x="1664970" y="3617355"/>
            <a:ext cx="0" cy="144528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15">
            <a:extLst>
              <a:ext uri="{FF2B5EF4-FFF2-40B4-BE49-F238E27FC236}">
                <a16:creationId xmlns:a16="http://schemas.microsoft.com/office/drawing/2014/main" id="{FB9C408A-47F6-451B-BB4E-CD0962C2BD62}"/>
              </a:ext>
            </a:extLst>
          </p:cNvPr>
          <p:cNvCxnSpPr>
            <a:cxnSpLocks/>
          </p:cNvCxnSpPr>
          <p:nvPr/>
        </p:nvCxnSpPr>
        <p:spPr>
          <a:xfrm flipV="1">
            <a:off x="1664970" y="2785747"/>
            <a:ext cx="1421130" cy="78258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8">
            <a:extLst>
              <a:ext uri="{FF2B5EF4-FFF2-40B4-BE49-F238E27FC236}">
                <a16:creationId xmlns:a16="http://schemas.microsoft.com/office/drawing/2014/main" id="{B17420A9-72C1-420A-97A0-426CE86DB1F2}"/>
              </a:ext>
            </a:extLst>
          </p:cNvPr>
          <p:cNvCxnSpPr/>
          <p:nvPr/>
        </p:nvCxnSpPr>
        <p:spPr>
          <a:xfrm flipH="1">
            <a:off x="1245870" y="5062640"/>
            <a:ext cx="419100" cy="26720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Marcador de contenido 2"/>
          <p:cNvSpPr>
            <a:spLocks noGrp="1"/>
          </p:cNvSpPr>
          <p:nvPr>
            <p:ph idx="1"/>
          </p:nvPr>
        </p:nvSpPr>
        <p:spPr>
          <a:xfrm>
            <a:off x="6551295" y="919457"/>
            <a:ext cx="5268654" cy="730294"/>
          </a:xfrm>
        </p:spPr>
        <p:txBody>
          <a:bodyPr>
            <a:normAutofit/>
          </a:bodyPr>
          <a:lstStyle/>
          <a:p>
            <a:pPr marL="274320" lvl="1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800" b="1" dirty="0" smtClean="0">
                <a:solidFill>
                  <a:schemeClr val="tx1"/>
                </a:solidFill>
              </a:rPr>
              <a:t>A las temperaturas y presiones de trabajo para este tipo de fenómenos…</a:t>
            </a:r>
          </a:p>
          <a:p>
            <a:pPr marL="274320" lvl="1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s-ES" sz="1800" b="1" dirty="0" smtClean="0">
              <a:solidFill>
                <a:schemeClr val="tx1"/>
              </a:solidFill>
            </a:endParaRPr>
          </a:p>
          <a:p>
            <a:pPr marL="274320" lvl="1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s-ES" sz="1800" b="1" dirty="0" smtClean="0">
              <a:solidFill>
                <a:schemeClr val="tx1"/>
              </a:solidFill>
            </a:endParaRPr>
          </a:p>
          <a:p>
            <a:pPr marL="274320" lvl="1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s-ES" sz="1800" b="1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Table 2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7281034"/>
                  </p:ext>
                </p:extLst>
              </p:nvPr>
            </p:nvGraphicFramePr>
            <p:xfrm>
              <a:off x="7575367" y="1769546"/>
              <a:ext cx="1068000" cy="3708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343430169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s-419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s-419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s-419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s-419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s-419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Table 2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7281034"/>
                  </p:ext>
                </p:extLst>
              </p:nvPr>
            </p:nvGraphicFramePr>
            <p:xfrm>
              <a:off x="7575367" y="1769546"/>
              <a:ext cx="1068000" cy="3708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343430169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Table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49725552"/>
                  </p:ext>
                </p:extLst>
              </p:nvPr>
            </p:nvGraphicFramePr>
            <p:xfrm>
              <a:off x="8651622" y="1771544"/>
              <a:ext cx="1068000" cy="3708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343430169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s-ES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Table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49725552"/>
                  </p:ext>
                </p:extLst>
              </p:nvPr>
            </p:nvGraphicFramePr>
            <p:xfrm>
              <a:off x="8651622" y="1771544"/>
              <a:ext cx="1068000" cy="3708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343430169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e 3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41323297"/>
                  </p:ext>
                </p:extLst>
              </p:nvPr>
            </p:nvGraphicFramePr>
            <p:xfrm>
              <a:off x="9719622" y="1769546"/>
              <a:ext cx="1068000" cy="3708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24648183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s-419" sz="18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s-419" sz="1800" b="1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s-419" sz="1800" b="1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  <m:sup>
                                    <m:r>
                                      <a:rPr lang="es-419" sz="18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s-419" sz="1800" b="1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s-419" sz="1800" b="1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sz="1800" b="1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s-419" sz="1800" b="1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e 3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41323297"/>
                  </p:ext>
                </p:extLst>
              </p:nvPr>
            </p:nvGraphicFramePr>
            <p:xfrm>
              <a:off x="9719622" y="1769546"/>
              <a:ext cx="1068000" cy="3708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24648183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8" name="Marcador de contenido 2"/>
          <p:cNvSpPr txBox="1">
            <a:spLocks/>
          </p:cNvSpPr>
          <p:nvPr/>
        </p:nvSpPr>
        <p:spPr>
          <a:xfrm>
            <a:off x="6551295" y="2140386"/>
            <a:ext cx="5268654" cy="730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lvl="1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Corbel" pitchFamily="34" charset="0"/>
              <a:buNone/>
            </a:pPr>
            <a:r>
              <a:rPr lang="es-ES" sz="1800" b="1" dirty="0" smtClean="0">
                <a:solidFill>
                  <a:schemeClr val="tx1"/>
                </a:solidFill>
              </a:rPr>
              <a:t>Y además…</a:t>
            </a:r>
          </a:p>
          <a:p>
            <a:pPr marL="274320" lvl="1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Corbel" pitchFamily="34" charset="0"/>
              <a:buNone/>
            </a:pPr>
            <a:endParaRPr lang="es-ES" sz="1800" b="1" dirty="0" smtClean="0">
              <a:solidFill>
                <a:schemeClr val="tx1"/>
              </a:solidFill>
            </a:endParaRPr>
          </a:p>
          <a:p>
            <a:pPr marL="274320" lvl="1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Corbel" pitchFamily="34" charset="0"/>
              <a:buNone/>
            </a:pPr>
            <a:endParaRPr lang="es-ES" sz="1800" b="1" dirty="0" smtClean="0">
              <a:solidFill>
                <a:schemeClr val="tx1"/>
              </a:solidFill>
            </a:endParaRPr>
          </a:p>
          <a:p>
            <a:pPr marL="274320" lvl="1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Corbel" pitchFamily="34" charset="0"/>
              <a:buNone/>
            </a:pPr>
            <a:endParaRPr lang="es-ES" sz="1800" b="1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9" name="Table 3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3986322"/>
                  </p:ext>
                </p:extLst>
              </p:nvPr>
            </p:nvGraphicFramePr>
            <p:xfrm>
              <a:off x="7575367" y="2819532"/>
              <a:ext cx="1068000" cy="389319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343430169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s-419" sz="1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1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𝝀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s-419" sz="18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sz="18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s-419" sz="18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s-419" sz="1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s-419" sz="1800" b="1" dirty="0" smtClean="0">
                              <a:solidFill>
                                <a:srgbClr val="00B0F0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s-419" sz="1800" b="1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1800" b="1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𝝀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s-419" sz="1800" b="1" i="1" smtClean="0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sz="1800" b="1" i="1" smtClean="0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s-419" sz="1800" b="1" i="1" smtClean="0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sub>
                              </m:sSub>
                            </m:oMath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9" name="Table 3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3986322"/>
                  </p:ext>
                </p:extLst>
              </p:nvPr>
            </p:nvGraphicFramePr>
            <p:xfrm>
              <a:off x="7575367" y="2819532"/>
              <a:ext cx="1068000" cy="389319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3434301699"/>
                        </a:ext>
                      </a:extLst>
                    </a:gridCol>
                  </a:tblGrid>
                  <a:tr h="389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b="-15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0" name="Table 3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6231673"/>
                  </p:ext>
                </p:extLst>
              </p:nvPr>
            </p:nvGraphicFramePr>
            <p:xfrm>
              <a:off x="8651622" y="2821530"/>
              <a:ext cx="1068000" cy="3708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343430169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s-ES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0" name="Table 3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6231673"/>
                  </p:ext>
                </p:extLst>
              </p:nvPr>
            </p:nvGraphicFramePr>
            <p:xfrm>
              <a:off x="8651622" y="2821530"/>
              <a:ext cx="1068000" cy="3708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343430169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9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Table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5301479"/>
                  </p:ext>
                </p:extLst>
              </p:nvPr>
            </p:nvGraphicFramePr>
            <p:xfrm>
              <a:off x="9719622" y="2819532"/>
              <a:ext cx="1068000" cy="41973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24648183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s-419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419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𝝀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s-419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s-419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𝒕</m:t>
                                        </m:r>
                                      </m:e>
                                      <m:sub>
                                        <m:r>
                                          <a:rPr lang="es-419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𝒓𝒆𝒇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Table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5301479"/>
                  </p:ext>
                </p:extLst>
              </p:nvPr>
            </p:nvGraphicFramePr>
            <p:xfrm>
              <a:off x="9719622" y="2819532"/>
              <a:ext cx="1068000" cy="41973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068000">
                      <a:extLst>
                        <a:ext uri="{9D8B030D-6E8A-4147-A177-3AD203B41FA5}">
                          <a16:colId xmlns:a16="http://schemas.microsoft.com/office/drawing/2014/main" val="2464818300"/>
                        </a:ext>
                      </a:extLst>
                    </a:gridCol>
                  </a:tblGrid>
                  <a:tr h="41973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b="-57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320687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122" name="Picture 2" descr="File:Bart - Good Night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997" y="3621527"/>
            <a:ext cx="2161343" cy="187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joven don nadie on Twitter: &quot;Me re identifico con Bart Simpsons… &quot;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1" t="40217"/>
          <a:stretch/>
        </p:blipFill>
        <p:spPr bwMode="auto">
          <a:xfrm>
            <a:off x="9592622" y="3598652"/>
            <a:ext cx="2048706" cy="189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12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AR" dirty="0" smtClean="0"/>
              <a:t>Definiciones (Continuación)</a:t>
            </a:r>
            <a:r>
              <a:rPr lang="x-none" dirty="0"/>
              <a:t>	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1475" y="1009173"/>
            <a:ext cx="7343775" cy="529774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Temperatura de saturación adiabática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Temperatura </a:t>
            </a:r>
            <a:r>
              <a:rPr lang="es-ES" sz="1800" b="1" dirty="0">
                <a:solidFill>
                  <a:schemeClr val="tx1"/>
                </a:solidFill>
              </a:rPr>
              <a:t>que alcanzaría una corriente de aire húmedo a </a:t>
            </a:r>
            <a:r>
              <a:rPr lang="es-ES" sz="1800" b="1" dirty="0" smtClean="0">
                <a:solidFill>
                  <a:schemeClr val="tx1"/>
                </a:solidFill>
              </a:rPr>
              <a:t>si </a:t>
            </a:r>
            <a:r>
              <a:rPr lang="es-ES" sz="1800" b="1" dirty="0">
                <a:solidFill>
                  <a:schemeClr val="tx1"/>
                </a:solidFill>
              </a:rPr>
              <a:t>se le añadiese agua suficiente como para llevarla a la saturación adiabáticamente, estando el agua añadida a la temperatura de equilibrio </a:t>
            </a:r>
            <a:r>
              <a:rPr lang="es-ES" sz="1800" b="1" dirty="0" smtClean="0">
                <a:solidFill>
                  <a:schemeClr val="tx1"/>
                </a:solidFill>
              </a:rPr>
              <a:t>final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Temperatura de bulbo húmedo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Temperatura </a:t>
            </a:r>
            <a:r>
              <a:rPr lang="es-ES" sz="1800" b="1" dirty="0">
                <a:solidFill>
                  <a:schemeClr val="tx1"/>
                </a:solidFill>
              </a:rPr>
              <a:t>que adquirirá e indicará </a:t>
            </a:r>
            <a:r>
              <a:rPr lang="es-ES" sz="1800" b="1" dirty="0" smtClean="0">
                <a:solidFill>
                  <a:schemeClr val="tx1"/>
                </a:solidFill>
              </a:rPr>
              <a:t>un </a:t>
            </a:r>
            <a:r>
              <a:rPr lang="es-ES" sz="2000" b="1" dirty="0" smtClean="0">
                <a:solidFill>
                  <a:schemeClr val="tx1"/>
                </a:solidFill>
              </a:rPr>
              <a:t>termómetro </a:t>
            </a:r>
            <a:r>
              <a:rPr lang="es-ES" sz="2000" b="1" dirty="0">
                <a:solidFill>
                  <a:schemeClr val="tx1"/>
                </a:solidFill>
              </a:rPr>
              <a:t>cuyo bulbo se ha puesto en contacto con un paño mojado, colocado en contacto con </a:t>
            </a:r>
            <a:r>
              <a:rPr lang="es-ES" sz="2000" b="1" dirty="0" smtClean="0">
                <a:solidFill>
                  <a:schemeClr val="tx1"/>
                </a:solidFill>
              </a:rPr>
              <a:t>una masa </a:t>
            </a:r>
            <a:r>
              <a:rPr lang="es-ES" sz="2000" b="1" dirty="0">
                <a:solidFill>
                  <a:schemeClr val="tx1"/>
                </a:solidFill>
              </a:rPr>
              <a:t>de aire húmedo</a:t>
            </a:r>
            <a:r>
              <a:rPr lang="es-ES" sz="2000" b="1" dirty="0" smtClean="0">
                <a:solidFill>
                  <a:schemeClr val="tx1"/>
                </a:solidFill>
              </a:rPr>
              <a:t>.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b="1" dirty="0" smtClean="0">
                <a:solidFill>
                  <a:schemeClr val="tx1"/>
                </a:solidFill>
              </a:rPr>
              <a:t>Depende del sistema de medida y de la geometría. Está estandarizado.</a:t>
            </a:r>
            <a:endParaRPr lang="es-ES" sz="2000" b="1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Temperatura de Rocío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Temperatura </a:t>
            </a:r>
            <a:r>
              <a:rPr lang="es-ES" sz="1800" b="1" dirty="0">
                <a:solidFill>
                  <a:schemeClr val="tx1"/>
                </a:solidFill>
              </a:rPr>
              <a:t>a la cual el </a:t>
            </a:r>
            <a:r>
              <a:rPr lang="es-ES" sz="1800" b="1" dirty="0" smtClean="0">
                <a:solidFill>
                  <a:schemeClr val="tx1"/>
                </a:solidFill>
              </a:rPr>
              <a:t>vapor comienza a condensarse cuando se enfría la fase gaseosa a presión constante.</a:t>
            </a:r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7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8" name="Picture 4" descr="🎄☃️Geo D'Incau☃️🎄 on Twitter: &quot;Termómetro infrarrojo mis polainas.  Aflojate muchacho que esto está frío… 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585" y="1735211"/>
            <a:ext cx="3660094" cy="274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39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AR" dirty="0" smtClean="0"/>
              <a:t>Temperatura de Bulbo Húmedo</a:t>
            </a:r>
            <a:r>
              <a:rPr lang="x-none" dirty="0"/>
              <a:t>	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1475" y="1009173"/>
            <a:ext cx="7129653" cy="529774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Método más antiguo para determinar la humedad de una corriente gaseosa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En EE, la velocidad de transferencia de materia se iguala a la de transferencia de calor (pues son fenómenos acoplados).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tx1"/>
                </a:solidFill>
              </a:rPr>
              <a:t>Si el gas no está saturado, se evapora algo de líquido de la mecha saturada hacia la corriente gaseosa, llevándose calor latente asociado. 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La eliminación de calor latente produce una disminución de la temperatura del bulbo y la mecha.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800" b="1" dirty="0" smtClean="0">
                <a:solidFill>
                  <a:schemeClr val="tx1"/>
                </a:solidFill>
              </a:rPr>
              <a:t>Se produce una transferencia de calor sensible hacia la superficie de la mecha por convección.</a:t>
            </a:r>
            <a:endParaRPr lang="es-ES" sz="1600" b="1" dirty="0" smtClean="0">
              <a:solidFill>
                <a:schemeClr val="tx1"/>
              </a:solidFill>
            </a:endParaRPr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8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Tabla 13.7 Termómetros de bulbo seco y bulbo húme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578" y="1423236"/>
            <a:ext cx="4267200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62025" y="4714875"/>
                <a:ext cx="2258952" cy="2875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𝑐𝑜𝑛𝑣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25" y="4714875"/>
                <a:ext cx="2258952" cy="287515"/>
              </a:xfrm>
              <a:prstGeom prst="rect">
                <a:avLst/>
              </a:prstGeom>
              <a:blipFill>
                <a:blip r:embed="rId5"/>
                <a:stretch>
                  <a:fillRect l="-3243" t="-12500" b="-27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62025" y="5582234"/>
                <a:ext cx="2081211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e>
                      </m:acc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𝑠𝑎</m:t>
                              </m:r>
                            </m:sub>
                          </m:sSub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25" y="5582234"/>
                <a:ext cx="2081211" cy="313932"/>
              </a:xfrm>
              <a:prstGeom prst="rect">
                <a:avLst/>
              </a:prstGeom>
              <a:blipFill>
                <a:blip r:embed="rId6"/>
                <a:stretch>
                  <a:fillRect l="-2639" t="-11765" b="-19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42238" y="4668131"/>
                <a:ext cx="1305486" cy="3342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acc>
                            <m:accPr>
                              <m:chr m:val="̇"/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</m:acc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𝑠𝑎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238" y="4668131"/>
                <a:ext cx="1305486" cy="334259"/>
              </a:xfrm>
              <a:prstGeom prst="rect">
                <a:avLst/>
              </a:prstGeom>
              <a:blipFill>
                <a:blip r:embed="rId7"/>
                <a:stretch>
                  <a:fillRect l="-5607" t="-10909" r="-467" b="-2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ight Arrow 8"/>
          <p:cNvSpPr/>
          <p:nvPr/>
        </p:nvSpPr>
        <p:spPr>
          <a:xfrm>
            <a:off x="3392427" y="4714875"/>
            <a:ext cx="2082514" cy="287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20916731">
            <a:off x="3150739" y="5323958"/>
            <a:ext cx="2382422" cy="3521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866998" y="5645738"/>
                <a:ext cx="3055965" cy="672685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es-41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41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𝑏h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𝑐𝑜𝑛𝑣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𝑠𝑎</m:t>
                              </m:r>
                            </m:sub>
                          </m:sSub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998" y="5645738"/>
                <a:ext cx="3055965" cy="6726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ight Arrow 18"/>
          <p:cNvSpPr/>
          <p:nvPr/>
        </p:nvSpPr>
        <p:spPr>
          <a:xfrm rot="5400000">
            <a:off x="6138918" y="5167189"/>
            <a:ext cx="533697" cy="3837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688685" y="5625921"/>
                <a:ext cx="3147080" cy="696024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𝑐𝑜𝑛𝑣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419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≅29.08</m:t>
                      </m:r>
                      <m:f>
                        <m:fPr>
                          <m:ctrlP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𝑘𝐽</m:t>
                          </m:r>
                        </m:num>
                        <m:den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𝑘𝑚𝑜𝑙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685" y="5625921"/>
                <a:ext cx="3147080" cy="69602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stCxn id="11" idx="3"/>
            <a:endCxn id="20" idx="1"/>
          </p:cNvCxnSpPr>
          <p:nvPr/>
        </p:nvCxnSpPr>
        <p:spPr>
          <a:xfrm flipV="1">
            <a:off x="7922963" y="5973933"/>
            <a:ext cx="765722" cy="81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36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9" grpId="0" animBg="1"/>
      <p:bldP spid="16" grpId="0" animBg="1"/>
      <p:bldP spid="11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5375" y="246152"/>
            <a:ext cx="9875520" cy="919940"/>
          </a:xfrm>
        </p:spPr>
        <p:txBody>
          <a:bodyPr/>
          <a:lstStyle/>
          <a:p>
            <a:r>
              <a:rPr lang="es-419" dirty="0" smtClean="0"/>
              <a:t>Relación de Lewis - Perfiles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/>
              <p:cNvSpPr>
                <a:spLocks noGrp="1"/>
              </p:cNvSpPr>
              <p:nvPr>
                <p:ph idx="1"/>
              </p:nvPr>
            </p:nvSpPr>
            <p:spPr>
              <a:xfrm>
                <a:off x="371475" y="1009173"/>
                <a:ext cx="7129653" cy="5297749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Se presentan los perfiles para el transporte de calor y materia que se presenta entre la </a:t>
                </a:r>
                <a:r>
                  <a:rPr lang="es-ES" sz="2000" b="1" dirty="0" err="1" smtClean="0">
                    <a:solidFill>
                      <a:schemeClr val="tx1"/>
                    </a:solidFill>
                  </a:rPr>
                  <a:t>interfase</a:t>
                </a:r>
                <a:r>
                  <a:rPr lang="es-ES" sz="2000" b="1" dirty="0" smtClean="0">
                    <a:solidFill>
                      <a:schemeClr val="tx1"/>
                    </a:solidFill>
                  </a:rPr>
                  <a:t> y un punto dentro del cuerpo global de una corriente gaseosa.</a:t>
                </a: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Se asume </a:t>
                </a:r>
                <a:r>
                  <a:rPr lang="es-ES" sz="2000" b="1" u="sng" dirty="0" smtClean="0">
                    <a:solidFill>
                      <a:schemeClr val="tx1"/>
                    </a:solidFill>
                  </a:rPr>
                  <a:t>flujo turbulento</a:t>
                </a:r>
                <a:r>
                  <a:rPr lang="es-ES" sz="2000" b="1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En ese caso el </a:t>
                </a:r>
                <a14:m>
                  <m:oMath xmlns:m="http://schemas.openxmlformats.org/officeDocument/2006/math"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𝑺𝒄</m:t>
                    </m:r>
                  </m:oMath>
                </a14:m>
                <a:r>
                  <a:rPr lang="es-ES" sz="2000" b="1" dirty="0" smtClean="0">
                    <a:solidFill>
                      <a:schemeClr val="tx1"/>
                    </a:solidFill>
                  </a:rPr>
                  <a:t> y el </a:t>
                </a:r>
                <a14:m>
                  <m:oMath xmlns:m="http://schemas.openxmlformats.org/officeDocument/2006/math">
                    <m:r>
                      <a:rPr lang="es-ES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𝑷𝒓</m:t>
                    </m:r>
                  </m:oMath>
                </a14:m>
                <a:r>
                  <a:rPr lang="es-ES" sz="2000" b="1" dirty="0" smtClean="0">
                    <a:solidFill>
                      <a:schemeClr val="tx1"/>
                    </a:solidFill>
                  </a:rPr>
                  <a:t> son iguales.</a:t>
                </a: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En las concentraciones de humedad “normales” se da que</a:t>
                </a:r>
              </a:p>
              <a:p>
                <a:pPr marL="45720" indent="0"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endParaRPr lang="es-ES" sz="1600" b="1" dirty="0" smtClean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Es válida para gases monoatómicos y </a:t>
                </a:r>
                <a:r>
                  <a:rPr lang="es-ES" sz="2000" b="1" dirty="0" err="1" smtClean="0">
                    <a:solidFill>
                      <a:schemeClr val="tx1"/>
                    </a:solidFill>
                  </a:rPr>
                  <a:t>diatómicos</a:t>
                </a:r>
                <a:r>
                  <a:rPr lang="es-ES" sz="2000" b="1" dirty="0" smtClean="0">
                    <a:solidFill>
                      <a:schemeClr val="tx1"/>
                    </a:solidFill>
                  </a:rPr>
                  <a:t> simples.</a:t>
                </a:r>
              </a:p>
              <a:p>
                <a:pPr algn="just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s-ES" sz="2000" b="1" dirty="0" smtClean="0">
                    <a:solidFill>
                      <a:schemeClr val="tx1"/>
                    </a:solidFill>
                  </a:rPr>
                  <a:t>Implica que los mecanismos de transferencia de calor y masa dependen de manera idéntica de las condiciones de flujo.</a:t>
                </a:r>
                <a:endParaRPr lang="es-ES" sz="16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475" y="1009173"/>
                <a:ext cx="7129653" cy="5297749"/>
              </a:xfrm>
              <a:blipFill>
                <a:blip r:embed="rId3"/>
                <a:stretch>
                  <a:fillRect t="-690" r="-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38912" y="6251260"/>
            <a:ext cx="11329416" cy="365125"/>
          </a:xfrm>
        </p:spPr>
        <p:txBody>
          <a:bodyPr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76.52/76.05 -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Transferencia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Operaciones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Unitarias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                                                                         2°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Cuatrimestre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1475" y="340460"/>
            <a:ext cx="590550" cy="5788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825" y="34046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AC912F-0B16-4E22-AC09-76DAFE3B28C0}" type="slidenum">
              <a:rPr lang="es-AR" sz="2800" smtClean="0"/>
              <a:t>9</a:t>
            </a:fld>
            <a:endParaRPr lang="en-US" sz="2800" dirty="0"/>
          </a:p>
        </p:txBody>
      </p:sp>
      <p:sp>
        <p:nvSpPr>
          <p:cNvPr id="18" name="Rectángulo 1">
            <a:extLst>
              <a:ext uri="{FF2B5EF4-FFF2-40B4-BE49-F238E27FC236}">
                <a16:creationId xmlns:a16="http://schemas.microsoft.com/office/drawing/2014/main" id="{38A3ACB6-1A96-4749-9F03-33D354FC0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9699625"/>
            <a:ext cx="12700" cy="127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AR"/>
          </a:p>
        </p:txBody>
      </p:sp>
      <p:pic>
        <p:nvPicPr>
          <p:cNvPr id="10" name="Imagen 2" descr="Nueva marca difusion - web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223" y="254465"/>
            <a:ext cx="2120900" cy="66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Arrow Connector 13"/>
          <p:cNvCxnSpPr/>
          <p:nvPr/>
        </p:nvCxnSpPr>
        <p:spPr>
          <a:xfrm flipV="1">
            <a:off x="9677400" y="1009173"/>
            <a:ext cx="0" cy="2324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rc 16"/>
          <p:cNvSpPr/>
          <p:nvPr/>
        </p:nvSpPr>
        <p:spPr>
          <a:xfrm rot="10800000">
            <a:off x="9677400" y="629901"/>
            <a:ext cx="2272723" cy="1445780"/>
          </a:xfrm>
          <a:prstGeom prst="arc">
            <a:avLst>
              <a:gd name="adj1" fmla="val 15585435"/>
              <a:gd name="adj2" fmla="val 21444877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10800000">
            <a:off x="9677399" y="1863797"/>
            <a:ext cx="2272723" cy="1445780"/>
          </a:xfrm>
          <a:prstGeom prst="arc">
            <a:avLst>
              <a:gd name="adj1" fmla="val 15585435"/>
              <a:gd name="adj2" fmla="val 21444877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>
            <a:off x="7404677" y="1985870"/>
            <a:ext cx="2272723" cy="1445780"/>
          </a:xfrm>
          <a:prstGeom prst="arc">
            <a:avLst>
              <a:gd name="adj1" fmla="val 15585435"/>
              <a:gd name="adj2" fmla="val 21444877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9829223" y="1549840"/>
            <a:ext cx="1141672" cy="191874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970895" y="1478712"/>
                <a:ext cx="373564" cy="2856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0895" y="1478712"/>
                <a:ext cx="373564" cy="285656"/>
              </a:xfrm>
              <a:prstGeom prst="rect">
                <a:avLst/>
              </a:prstGeom>
              <a:blipFill>
                <a:blip r:embed="rId5"/>
                <a:stretch>
                  <a:fillRect l="-16393" t="-15217" r="-6557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ight Arrow 28"/>
          <p:cNvSpPr/>
          <p:nvPr/>
        </p:nvSpPr>
        <p:spPr>
          <a:xfrm>
            <a:off x="8380274" y="2702258"/>
            <a:ext cx="1141672" cy="191874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075843" y="2606617"/>
                <a:ext cx="289438" cy="2875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5843" y="2606617"/>
                <a:ext cx="289438" cy="287515"/>
              </a:xfrm>
              <a:prstGeom prst="rect">
                <a:avLst/>
              </a:prstGeom>
              <a:blipFill>
                <a:blip r:embed="rId6"/>
                <a:stretch>
                  <a:fillRect l="-27660" t="-14894" r="-12766" b="-29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ight Arrow 30"/>
          <p:cNvSpPr/>
          <p:nvPr/>
        </p:nvSpPr>
        <p:spPr>
          <a:xfrm>
            <a:off x="9928206" y="2690646"/>
            <a:ext cx="1141672" cy="191874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1066814" y="2901782"/>
                <a:ext cx="304891" cy="2875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6814" y="2901782"/>
                <a:ext cx="304891" cy="287515"/>
              </a:xfrm>
              <a:prstGeom prst="rect">
                <a:avLst/>
              </a:prstGeom>
              <a:blipFill>
                <a:blip r:embed="rId7"/>
                <a:stretch>
                  <a:fillRect l="-26000" t="-12766" r="-12000" b="-29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ight Arrow 32"/>
          <p:cNvSpPr/>
          <p:nvPr/>
        </p:nvSpPr>
        <p:spPr>
          <a:xfrm>
            <a:off x="9919177" y="2985811"/>
            <a:ext cx="1141672" cy="191874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444289" y="2395354"/>
                <a:ext cx="289438" cy="2875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289" y="2395354"/>
                <a:ext cx="289438" cy="287515"/>
              </a:xfrm>
              <a:prstGeom prst="rect">
                <a:avLst/>
              </a:prstGeom>
              <a:blipFill>
                <a:blip r:embed="rId8"/>
                <a:stretch>
                  <a:fillRect l="-27083" t="-14894" r="-12500" b="-29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1001128" y="1972109"/>
                <a:ext cx="31309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1128" y="1972109"/>
                <a:ext cx="313099" cy="276999"/>
              </a:xfrm>
              <a:prstGeom prst="rect">
                <a:avLst/>
              </a:prstGeom>
              <a:blipFill>
                <a:blip r:embed="rId9"/>
                <a:stretch>
                  <a:fillRect l="-19608" r="-5882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706705" y="1166092"/>
                <a:ext cx="2226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6705" y="1166092"/>
                <a:ext cx="222690" cy="276999"/>
              </a:xfrm>
              <a:prstGeom prst="rect">
                <a:avLst/>
              </a:prstGeom>
              <a:blipFill>
                <a:blip r:embed="rId10"/>
                <a:stretch>
                  <a:fillRect l="-24324" r="-13514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322773" y="1605481"/>
                <a:ext cx="31784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2773" y="1605481"/>
                <a:ext cx="317844" cy="276999"/>
              </a:xfrm>
              <a:prstGeom prst="rect">
                <a:avLst/>
              </a:prstGeom>
              <a:blipFill>
                <a:blip r:embed="rId11"/>
                <a:stretch>
                  <a:fillRect l="-17308" r="-7692" b="-10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766550" y="2329618"/>
                <a:ext cx="698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6550" y="2329618"/>
                <a:ext cx="698140" cy="276999"/>
              </a:xfrm>
              <a:prstGeom prst="rect">
                <a:avLst/>
              </a:prstGeom>
              <a:blipFill>
                <a:blip r:embed="rId12"/>
                <a:stretch>
                  <a:fillRect l="-7826" r="-3478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1001128" y="3222723"/>
                <a:ext cx="2995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1128" y="3222723"/>
                <a:ext cx="299506" cy="276999"/>
              </a:xfrm>
              <a:prstGeom prst="rect">
                <a:avLst/>
              </a:prstGeom>
              <a:blipFill>
                <a:blip r:embed="rId13"/>
                <a:stretch>
                  <a:fillRect l="-18367" r="-4082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8481695" y="846741"/>
            <a:ext cx="1077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b="1" dirty="0" smtClean="0">
                <a:solidFill>
                  <a:srgbClr val="FF0000"/>
                </a:solidFill>
              </a:rPr>
              <a:t>Líquido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222977" y="888392"/>
            <a:ext cx="1077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b="1" dirty="0" smtClean="0">
                <a:solidFill>
                  <a:schemeClr val="accent4"/>
                </a:solidFill>
              </a:rPr>
              <a:t>Gas</a:t>
            </a:r>
            <a:endParaRPr lang="en-US" b="1" dirty="0">
              <a:solidFill>
                <a:schemeClr val="accent4"/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 flipV="1">
            <a:off x="9864767" y="3653193"/>
            <a:ext cx="0" cy="2324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Arc 60"/>
          <p:cNvSpPr/>
          <p:nvPr/>
        </p:nvSpPr>
        <p:spPr>
          <a:xfrm rot="10800000">
            <a:off x="9864767" y="3273921"/>
            <a:ext cx="2272723" cy="1445780"/>
          </a:xfrm>
          <a:prstGeom prst="arc">
            <a:avLst>
              <a:gd name="adj1" fmla="val 15585435"/>
              <a:gd name="adj2" fmla="val 21444877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/>
          <p:cNvSpPr/>
          <p:nvPr/>
        </p:nvSpPr>
        <p:spPr>
          <a:xfrm flipH="1">
            <a:off x="9864766" y="4945967"/>
            <a:ext cx="2272723" cy="1445780"/>
          </a:xfrm>
          <a:prstGeom prst="arc">
            <a:avLst>
              <a:gd name="adj1" fmla="val 15585435"/>
              <a:gd name="adj2" fmla="val 21444877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/>
          <p:cNvSpPr/>
          <p:nvPr/>
        </p:nvSpPr>
        <p:spPr>
          <a:xfrm>
            <a:off x="7592044" y="4963265"/>
            <a:ext cx="2272723" cy="1445780"/>
          </a:xfrm>
          <a:prstGeom prst="arc">
            <a:avLst>
              <a:gd name="adj1" fmla="val 15585435"/>
              <a:gd name="adj2" fmla="val 21444877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Arrow 63"/>
          <p:cNvSpPr/>
          <p:nvPr/>
        </p:nvSpPr>
        <p:spPr>
          <a:xfrm>
            <a:off x="10016590" y="4193860"/>
            <a:ext cx="1141672" cy="191874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1158262" y="4122732"/>
                <a:ext cx="373564" cy="2856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419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8262" y="4122732"/>
                <a:ext cx="373564" cy="285656"/>
              </a:xfrm>
              <a:prstGeom prst="rect">
                <a:avLst/>
              </a:prstGeom>
              <a:blipFill>
                <a:blip r:embed="rId14"/>
                <a:stretch>
                  <a:fillRect l="-14516" t="-12766" r="-6452" b="-17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Right Arrow 65"/>
          <p:cNvSpPr/>
          <p:nvPr/>
        </p:nvSpPr>
        <p:spPr>
          <a:xfrm>
            <a:off x="8567641" y="5346278"/>
            <a:ext cx="1141672" cy="191874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1263210" y="5250637"/>
                <a:ext cx="289438" cy="2875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3210" y="5250637"/>
                <a:ext cx="289438" cy="287515"/>
              </a:xfrm>
              <a:prstGeom prst="rect">
                <a:avLst/>
              </a:prstGeom>
              <a:blipFill>
                <a:blip r:embed="rId15"/>
                <a:stretch>
                  <a:fillRect l="-27660" t="-12766" r="-12766" b="-29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Right Arrow 67"/>
          <p:cNvSpPr/>
          <p:nvPr/>
        </p:nvSpPr>
        <p:spPr>
          <a:xfrm rot="10800000">
            <a:off x="10115573" y="5334666"/>
            <a:ext cx="1141672" cy="191874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1254181" y="5545802"/>
                <a:ext cx="304891" cy="2875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4181" y="5545802"/>
                <a:ext cx="304891" cy="287515"/>
              </a:xfrm>
              <a:prstGeom prst="rect">
                <a:avLst/>
              </a:prstGeom>
              <a:blipFill>
                <a:blip r:embed="rId16"/>
                <a:stretch>
                  <a:fillRect l="-26000" t="-14894" r="-12000" b="-29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ight Arrow 69"/>
          <p:cNvSpPr/>
          <p:nvPr/>
        </p:nvSpPr>
        <p:spPr>
          <a:xfrm>
            <a:off x="10106544" y="5629831"/>
            <a:ext cx="1141672" cy="191874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8631656" y="5039374"/>
                <a:ext cx="289438" cy="2875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1656" y="5039374"/>
                <a:ext cx="289438" cy="287515"/>
              </a:xfrm>
              <a:prstGeom prst="rect">
                <a:avLst/>
              </a:prstGeom>
              <a:blipFill>
                <a:blip r:embed="rId17"/>
                <a:stretch>
                  <a:fillRect l="-27660" t="-14894" r="-12766" b="-29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1188495" y="4616129"/>
                <a:ext cx="31309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495" y="4616129"/>
                <a:ext cx="313099" cy="276999"/>
              </a:xfrm>
              <a:prstGeom prst="rect">
                <a:avLst/>
              </a:prstGeom>
              <a:blipFill>
                <a:blip r:embed="rId18"/>
                <a:stretch>
                  <a:fillRect l="-17308" r="-5769" b="-10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894072" y="3810112"/>
                <a:ext cx="2226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4072" y="3810112"/>
                <a:ext cx="222690" cy="276999"/>
              </a:xfrm>
              <a:prstGeom prst="rect">
                <a:avLst/>
              </a:prstGeom>
              <a:blipFill>
                <a:blip r:embed="rId19"/>
                <a:stretch>
                  <a:fillRect l="-24324" r="-1351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8510140" y="4666877"/>
                <a:ext cx="31784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140" y="4666877"/>
                <a:ext cx="317844" cy="276999"/>
              </a:xfrm>
              <a:prstGeom prst="rect">
                <a:avLst/>
              </a:prstGeom>
              <a:blipFill>
                <a:blip r:embed="rId20"/>
                <a:stretch>
                  <a:fillRect l="-17308" r="-7692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9145223" y="5629831"/>
                <a:ext cx="698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5223" y="5629831"/>
                <a:ext cx="698140" cy="276999"/>
              </a:xfrm>
              <a:prstGeom prst="rect">
                <a:avLst/>
              </a:prstGeom>
              <a:blipFill>
                <a:blip r:embed="rId21"/>
                <a:stretch>
                  <a:fillRect l="-7826" r="-3478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11134980" y="4830386"/>
                <a:ext cx="2995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s-419" b="0" dirty="0" smtClean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4980" y="4830386"/>
                <a:ext cx="299506" cy="276999"/>
              </a:xfrm>
              <a:prstGeom prst="rect">
                <a:avLst/>
              </a:prstGeom>
              <a:blipFill>
                <a:blip r:embed="rId22"/>
                <a:stretch>
                  <a:fillRect l="-18367" r="-4082" b="-10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/>
          <p:cNvSpPr txBox="1"/>
          <p:nvPr/>
        </p:nvSpPr>
        <p:spPr>
          <a:xfrm>
            <a:off x="8669062" y="3490761"/>
            <a:ext cx="1077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b="1" dirty="0" smtClean="0">
                <a:solidFill>
                  <a:srgbClr val="FF0000"/>
                </a:solidFill>
              </a:rPr>
              <a:t>Líquido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0410344" y="3532412"/>
            <a:ext cx="1077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b="1" dirty="0" smtClean="0">
                <a:solidFill>
                  <a:schemeClr val="accent4"/>
                </a:solidFill>
              </a:rPr>
              <a:t>Gas</a:t>
            </a:r>
            <a:endParaRPr lang="en-US" b="1" dirty="0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396243" y="3168020"/>
                <a:ext cx="983667" cy="2995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s-419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s-419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sSub>
                        <m:sSubPr>
                          <m:ctrlP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s-419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243" y="3168020"/>
                <a:ext cx="983667" cy="299569"/>
              </a:xfrm>
              <a:prstGeom prst="rect">
                <a:avLst/>
              </a:prstGeom>
              <a:blipFill>
                <a:blip r:embed="rId23"/>
                <a:stretch>
                  <a:fillRect l="-6211" r="-2484" b="-22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68" name="TextBox 7167"/>
              <p:cNvSpPr txBox="1"/>
              <p:nvPr/>
            </p:nvSpPr>
            <p:spPr>
              <a:xfrm>
                <a:off x="2689638" y="4450661"/>
                <a:ext cx="2396875" cy="1983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𝑏h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𝑏h</m:t>
                                      </m:r>
                                    </m:sub>
                                  </m:sSub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den>
                              </m:f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𝑠𝑎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𝑠𝑎</m:t>
                                      </m:r>
                                    </m:sub>
                                  </m:sSub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den>
                              </m:f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s-419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s-419" b="0" i="1" smtClean="0">
                                              <a:latin typeface="Cambria Math" panose="02040503050406030204" pitchFamily="18" charset="0"/>
                                            </a:rPr>
                                            <m:t>𝑆𝑐</m:t>
                                          </m:r>
                                        </m:num>
                                        <m:den>
                                          <m:r>
                                            <a:rPr lang="es-419" b="0" i="1" smtClean="0">
                                              <a:latin typeface="Cambria Math" panose="02040503050406030204" pitchFamily="18" charset="0"/>
                                            </a:rPr>
                                            <m:t>𝑃𝑟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sSup>
                                <m:sSupPr>
                                  <m:ctrlP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𝐿𝑒</m:t>
                              </m:r>
                              <m:r>
                                <a:rPr lang="es-419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s-419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s-419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68" name="TextBox 71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638" y="4450661"/>
                <a:ext cx="2396875" cy="198310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442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4" grpId="0" animBg="1"/>
      <p:bldP spid="26" grpId="0" animBg="1"/>
      <p:bldP spid="26" grpId="1" animBg="1"/>
      <p:bldP spid="27" grpId="0"/>
      <p:bldP spid="29" grpId="0" animBg="1"/>
      <p:bldP spid="30" grpId="0"/>
      <p:bldP spid="31" grpId="0" animBg="1"/>
      <p:bldP spid="32" grpId="0"/>
      <p:bldP spid="33" grpId="0" animBg="1"/>
      <p:bldP spid="33" grpId="1" animBg="1"/>
      <p:bldP spid="34" grpId="0"/>
      <p:bldP spid="35" grpId="0"/>
      <p:bldP spid="36" grpId="0"/>
      <p:bldP spid="37" grpId="0"/>
      <p:bldP spid="38" grpId="0"/>
      <p:bldP spid="39" grpId="0"/>
      <p:bldP spid="28" grpId="0"/>
      <p:bldP spid="41" grpId="0"/>
      <p:bldP spid="61" grpId="0" animBg="1"/>
      <p:bldP spid="62" grpId="0" animBg="1"/>
      <p:bldP spid="63" grpId="0" animBg="1"/>
      <p:bldP spid="64" grpId="0" animBg="1"/>
      <p:bldP spid="64" grpId="1" animBg="1"/>
      <p:bldP spid="65" grpId="0"/>
      <p:bldP spid="66" grpId="0" animBg="1"/>
      <p:bldP spid="67" grpId="0"/>
      <p:bldP spid="68" grpId="0" animBg="1"/>
      <p:bldP spid="69" grpId="0"/>
      <p:bldP spid="70" grpId="0" animBg="1"/>
      <p:bldP spid="70" grpId="1" animBg="1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40" grpId="0"/>
      <p:bldP spid="7168" grpId="0"/>
    </p:bld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4465</TotalTime>
  <Words>1389</Words>
  <Application>Microsoft Office PowerPoint</Application>
  <PresentationFormat>Widescreen</PresentationFormat>
  <Paragraphs>327</Paragraphs>
  <Slides>26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Cambria Math</vt:lpstr>
      <vt:lpstr>Corbel</vt:lpstr>
      <vt:lpstr>Trebuchet MS</vt:lpstr>
      <vt:lpstr>Wingdings 3</vt:lpstr>
      <vt:lpstr>Faceta</vt:lpstr>
      <vt:lpstr>Base</vt:lpstr>
      <vt:lpstr>GUÍA 8 – Humidificación  Teórica</vt:lpstr>
      <vt:lpstr>Saludo y bienvenida </vt:lpstr>
      <vt:lpstr>Introducción </vt:lpstr>
      <vt:lpstr>Aplicaciones </vt:lpstr>
      <vt:lpstr>Definiciones </vt:lpstr>
      <vt:lpstr>Consideraciones </vt:lpstr>
      <vt:lpstr>Definiciones (Continuación) </vt:lpstr>
      <vt:lpstr>Temperatura de Bulbo Húmedo </vt:lpstr>
      <vt:lpstr>Relación de Lewis - Perfiles</vt:lpstr>
      <vt:lpstr>Diagrama Psicrométrico </vt:lpstr>
      <vt:lpstr>Diagrama Psicrométrico </vt:lpstr>
      <vt:lpstr>Balances Macroscópicos</vt:lpstr>
      <vt:lpstr>Balances Macroscópicos</vt:lpstr>
      <vt:lpstr>Balances Microscópicos</vt:lpstr>
      <vt:lpstr>Balances Microscópicos (Cont.)</vt:lpstr>
      <vt:lpstr>Método de Mickley</vt:lpstr>
      <vt:lpstr>Método de Mickley</vt:lpstr>
      <vt:lpstr>Deshumidificación</vt:lpstr>
      <vt:lpstr>Equipos – Clasificación</vt:lpstr>
      <vt:lpstr>Equipos – Materiales de Construcción</vt:lpstr>
      <vt:lpstr>Equipos – Dimensiones</vt:lpstr>
      <vt:lpstr>Equipos – Relleno</vt:lpstr>
      <vt:lpstr>Equipos – Comparativa </vt:lpstr>
      <vt:lpstr>Equipos – Problemas Operativos</vt:lpstr>
      <vt:lpstr>Feel Free to Draw</vt:lpstr>
      <vt:lpstr>¡Buen fin de semana!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MEDINA Julieta         TECHINT</dc:creator>
  <cp:lastModifiedBy>MOLINA Ernesto    TECHINT</cp:lastModifiedBy>
  <cp:revision>617</cp:revision>
  <dcterms:created xsi:type="dcterms:W3CDTF">2020-04-06T19:11:16Z</dcterms:created>
  <dcterms:modified xsi:type="dcterms:W3CDTF">2021-02-05T13:04:19Z</dcterms:modified>
</cp:coreProperties>
</file>