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745" r:id="rId1"/>
    <p:sldMasterId id="2147483762" r:id="rId2"/>
  </p:sldMasterIdLst>
  <p:notesMasterIdLst>
    <p:notesMasterId r:id="rId29"/>
  </p:notesMasterIdLst>
  <p:sldIdLst>
    <p:sldId id="256" r:id="rId3"/>
    <p:sldId id="299" r:id="rId4"/>
    <p:sldId id="308" r:id="rId5"/>
    <p:sldId id="309" r:id="rId6"/>
    <p:sldId id="310" r:id="rId7"/>
    <p:sldId id="312" r:id="rId8"/>
    <p:sldId id="311" r:id="rId9"/>
    <p:sldId id="313" r:id="rId10"/>
    <p:sldId id="314" r:id="rId11"/>
    <p:sldId id="315" r:id="rId12"/>
    <p:sldId id="316" r:id="rId13"/>
    <p:sldId id="318" r:id="rId14"/>
    <p:sldId id="319" r:id="rId15"/>
    <p:sldId id="320" r:id="rId16"/>
    <p:sldId id="322" r:id="rId17"/>
    <p:sldId id="323" r:id="rId18"/>
    <p:sldId id="324" r:id="rId19"/>
    <p:sldId id="325" r:id="rId20"/>
    <p:sldId id="326" r:id="rId21"/>
    <p:sldId id="329" r:id="rId22"/>
    <p:sldId id="328" r:id="rId23"/>
    <p:sldId id="330" r:id="rId24"/>
    <p:sldId id="327" r:id="rId25"/>
    <p:sldId id="331" r:id="rId26"/>
    <p:sldId id="294" r:id="rId27"/>
    <p:sldId id="279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E6F3"/>
    <a:srgbClr val="D6E7F1"/>
    <a:srgbClr val="B5D6E9"/>
    <a:srgbClr val="C1DCED"/>
    <a:srgbClr val="B3D6E8"/>
    <a:srgbClr val="CAE0EE"/>
    <a:srgbClr val="D7D447"/>
    <a:srgbClr val="E7E5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82" autoAdjust="0"/>
    <p:restoredTop sz="96197" autoAdjust="0"/>
  </p:normalViewPr>
  <p:slideViewPr>
    <p:cSldViewPr snapToGrid="0">
      <p:cViewPr varScale="1">
        <p:scale>
          <a:sx n="111" d="100"/>
          <a:sy n="111" d="100"/>
        </p:scale>
        <p:origin x="74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BF8C93-C798-40B1-846D-A29B2F69C377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C52E68-9455-4137-A792-1A89056F89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545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52E68-9455-4137-A792-1A89056F893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0477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52E68-9455-4137-A792-1A89056F893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0578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52E68-9455-4137-A792-1A89056F893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9326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52E68-9455-4137-A792-1A89056F893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441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52E68-9455-4137-A792-1A89056F893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8537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52E68-9455-4137-A792-1A89056F893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9771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52E68-9455-4137-A792-1A89056F893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5373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52E68-9455-4137-A792-1A89056F893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8674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52E68-9455-4137-A792-1A89056F893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619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52E68-9455-4137-A792-1A89056F893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630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52E68-9455-4137-A792-1A89056F893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9006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52E68-9455-4137-A792-1A89056F893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8070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52E68-9455-4137-A792-1A89056F893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52730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52E68-9455-4137-A792-1A89056F893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04627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52E68-9455-4137-A792-1A89056F893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16072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52E68-9455-4137-A792-1A89056F893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2336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52E68-9455-4137-A792-1A89056F893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6949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52E68-9455-4137-A792-1A89056F893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5998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52E68-9455-4137-A792-1A89056F893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1780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52E68-9455-4137-A792-1A89056F893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8500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52E68-9455-4137-A792-1A89056F893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9065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52E68-9455-4137-A792-1A89056F893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9432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52E68-9455-4137-A792-1A89056F893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2333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F5474-E67B-416A-8CE3-094DFF065E56}" type="datetime1">
              <a:rPr lang="en-US" smtClean="0"/>
              <a:t>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76.52/76.05 - Operaciones Unitarias de Transferencia de Materia / Operaciones Unitarias III                                                                         2° Cuatrimestre 2020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94FCB-83B5-4144-BDC1-711861276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004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D2AF5-9296-4E24-8179-F05498172948}" type="datetime1">
              <a:rPr lang="en-US" smtClean="0"/>
              <a:t>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76.52/76.05 - Operaciones Unitarias de Transferencia de Materia / Operaciones Unitarias III                                                                         2° Cuatrimestre 2020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94FCB-83B5-4144-BDC1-711861276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653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7F26F-550E-4A5A-A56E-5038679BCC72}" type="datetime1">
              <a:rPr lang="en-US" smtClean="0"/>
              <a:t>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76.52/76.05 - Operaciones Unitarias de Transferencia de Materia / Operaciones Unitarias III                                                                         2° Cuatrimestre 2020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94FCB-83B5-4144-BDC1-7118612766F0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42581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22092-75F8-4FBD-9CCD-CF093CCB73B9}" type="datetime1">
              <a:rPr lang="en-US" smtClean="0"/>
              <a:t>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76.52/76.05 - Operaciones Unitarias de Transferencia de Materia / Operaciones Unitarias III                                                                         2° Cuatrimestre 2020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94FCB-83B5-4144-BDC1-711861276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2106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992E0-5459-451B-A221-67A78C68673D}" type="datetime1">
              <a:rPr lang="en-US" smtClean="0"/>
              <a:t>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76.52/76.05 - Operaciones Unitarias de Transferencia de Materia / Operaciones Unitarias III                                                                         2° Cuatrimestre 2020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94FCB-83B5-4144-BDC1-7118612766F0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479961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3555D-25B8-4F11-9D8D-FE7436DE1543}" type="datetime1">
              <a:rPr lang="en-US" smtClean="0"/>
              <a:t>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76.52/76.05 - Operaciones Unitarias de Transferencia de Materia / Operaciones Unitarias III                                                                         2° Cuatrimestre 2020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94FCB-83B5-4144-BDC1-711861276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010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3333D-EE51-40D9-87AA-A3085E0CCB00}" type="datetime1">
              <a:rPr lang="en-US" smtClean="0"/>
              <a:t>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76.52/76.05 - Operaciones Unitarias de Transferencia de Materia / Operaciones Unitarias III                                                                         2° Cuatrimestre 2020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94FCB-83B5-4144-BDC1-711861276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2151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DCD6-F13C-4AEA-BC08-AE373395880F}" type="datetime1">
              <a:rPr lang="en-US" smtClean="0"/>
              <a:t>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76.52/76.05 - Operaciones Unitarias de Transferencia de Materia / Operaciones Unitarias III                                                                         2° Cuatrimestre 2020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94FCB-83B5-4144-BDC1-711861276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0207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849EFD7-51AE-44EC-9D08-254070EED93F}" type="datetime1">
              <a:rPr lang="en-US" smtClean="0"/>
              <a:t>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76.52/76.05 - Operaciones Unitarias de Transferencia de Materia / Operaciones Unitarias III                                                                         2° Cuatrimestre 2020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9D94FCB-83B5-4144-BDC1-7118612766F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65611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21A9B-F77F-450B-B3C0-F9244DE9FC9A}" type="datetime1">
              <a:rPr lang="en-US" smtClean="0"/>
              <a:t>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76.52/76.05 - Operaciones Unitarias de Transferencia de Materia / Operaciones Unitarias III                                                                         2° Cuatrimestre 2020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94FCB-83B5-4144-BDC1-711861276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5196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8B47D-F5BA-4688-931C-FD6F52B4360E}" type="datetime1">
              <a:rPr lang="en-US" smtClean="0"/>
              <a:t>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76.52/76.05 - Operaciones Unitarias de Transferencia de Materia / Operaciones Unitarias III                                                                         2° Cuatrimestre 2020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94FCB-83B5-4144-BDC1-7118612766F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6919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09ADF-0A3E-4473-AA3A-41DCC144EE1C}" type="datetime1">
              <a:rPr lang="en-US" smtClean="0"/>
              <a:t>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76.52/76.05 - Operaciones Unitarias de Transferencia de Materia / Operaciones Unitarias III                                                                         2° Cuatrimestre 2020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94FCB-83B5-4144-BDC1-711861276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4232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B1929-00DA-4734-9F88-E2E7C7B12C0E}" type="datetime1">
              <a:rPr lang="en-US" smtClean="0"/>
              <a:t>2/5/2021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76.52/76.05 - Operaciones Unitarias de Transferencia de Materia / Operaciones Unitarias III                                                                         2° Cuatrimestre 2020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94FCB-83B5-4144-BDC1-711861276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5017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07AB3-CDBB-4A25-B50A-2558789E34E0}" type="datetime1">
              <a:rPr lang="en-US" smtClean="0"/>
              <a:t>2/5/2021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76.52/76.05 - Operaciones Unitarias de Transferencia de Materia / Operaciones Unitarias III                                                                         2° Cuatrimestre 2020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94FCB-83B5-4144-BDC1-711861276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452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8931A-7F2F-467C-9E00-7A11FC91CBD5}" type="datetime1">
              <a:rPr lang="en-US" smtClean="0"/>
              <a:t>2/5/2021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76.52/76.05 - Operaciones Unitarias de Transferencia de Materia / Operaciones Unitarias III                                                                         2° Cuatrimestre 2020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94FCB-83B5-4144-BDC1-711861276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1704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2D9DA-6A94-49F5-822C-EFC356ACA565}" type="datetime1">
              <a:rPr lang="en-US" smtClean="0"/>
              <a:t>2/5/2021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76.52/76.05 - Operaciones Unitarias de Transferencia de Materia / Operaciones Unitarias III                                                                         2° Cuatrimestre 2020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94FCB-83B5-4144-BDC1-711861276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2137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93EC8-8CE5-4341-94E2-E0D1DEEF940E}" type="datetime1">
              <a:rPr lang="en-US" smtClean="0"/>
              <a:t>2/5/2021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76.52/76.05 - Operaciones Unitarias de Transferencia de Materia / Operaciones Unitarias III                                                                         2° Cuatrimestre 2020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94FCB-83B5-4144-BDC1-711861276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31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F9E0E-C7B6-4393-A77D-EB08FE1BA4D8}" type="datetime1">
              <a:rPr lang="en-US" smtClean="0"/>
              <a:t>2/5/2021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76.52/76.05 - Operaciones Unitarias de Transferencia de Materia / Operaciones Unitarias III                                                                         2° Cuatrimestre 2020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94FCB-83B5-4144-BDC1-711861276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8672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0A9FD-B9C9-4D94-BFA2-386CB4754BF1}" type="datetime1">
              <a:rPr lang="en-US" smtClean="0"/>
              <a:t>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76.52/76.05 - Operaciones Unitarias de Transferencia de Materia / Operaciones Unitarias III                                                                         2° Cuatrimestre 2020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94FCB-83B5-4144-BDC1-711861276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0133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CBE90-C21C-414C-B2A3-7423D393D65F}" type="datetime1">
              <a:rPr lang="en-US" smtClean="0"/>
              <a:t>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76.52/76.05 - Operaciones Unitarias de Transferencia de Materia / Operaciones Unitarias III                                                                         2° Cuatrimestre 2020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94FCB-83B5-4144-BDC1-711861276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886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905C9-CB7E-45AB-A786-8ABCD86CFB25}" type="datetime1">
              <a:rPr lang="en-US" smtClean="0"/>
              <a:t>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76.52/76.05 - Operaciones Unitarias de Transferencia de Materia / Operaciones Unitarias III                                                                         2° Cuatrimestre 2020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94FCB-83B5-4144-BDC1-711861276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060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9667F-E03C-4407-B5EC-3C384097ABD7}" type="datetime1">
              <a:rPr lang="en-US" smtClean="0"/>
              <a:t>2/5/2021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76.52/76.05 - Operaciones Unitarias de Transferencia de Materia / Operaciones Unitarias III                                                                         2° Cuatrimestre 2020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94FCB-83B5-4144-BDC1-711861276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221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38079-6B10-476E-A619-5E77074FDD71}" type="datetime1">
              <a:rPr lang="en-US" smtClean="0"/>
              <a:t>2/5/2021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76.52/76.05 - Operaciones Unitarias de Transferencia de Materia / Operaciones Unitarias III                                                                         2° Cuatrimestre 2020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94FCB-83B5-4144-BDC1-711861276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364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85B44-FB45-4BFF-B378-F5ED4BE5905E}" type="datetime1">
              <a:rPr lang="en-US" smtClean="0"/>
              <a:t>2/5/2021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76.52/76.05 - Operaciones Unitarias de Transferencia de Materia / Operaciones Unitarias III                                                                         2° Cuatrimestre 2020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94FCB-83B5-4144-BDC1-711861276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585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5B844-282F-4DB8-B287-E631D422193A}" type="datetime1">
              <a:rPr lang="en-US" smtClean="0"/>
              <a:t>2/5/2021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76.52/76.05 - Operaciones Unitarias de Transferencia de Materia / Operaciones Unitarias III                                                                         2° Cuatrimestre 2020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94FCB-83B5-4144-BDC1-711861276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612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49799-C1EB-4A30-8589-7FBBDFA383B8}" type="datetime1">
              <a:rPr lang="en-US" smtClean="0"/>
              <a:t>2/5/2021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76.52/76.05 - Operaciones Unitarias de Transferencia de Materia / Operaciones Unitarias III                                                                         2° Cuatrimestre 2020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94FCB-83B5-4144-BDC1-711861276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194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A46D3-01B6-49A3-8A38-1FB79844E47A}" type="datetime1">
              <a:rPr lang="en-US" smtClean="0"/>
              <a:t>2/5/2021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76.52/76.05 - Operaciones Unitarias de Transferencia de Materia / Operaciones Unitarias III                                                                         2° Cuatrimestre 2020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94FCB-83B5-4144-BDC1-711861276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286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340D98-0EA1-488A-9DBE-EF8FB77113FC}" type="datetime1">
              <a:rPr lang="en-US" smtClean="0"/>
              <a:t>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76.52/76.05 - Operaciones Unitarias de Transferencia de Materia / Operaciones Unitarias III                                                                         2° Cuatrimestre 2020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9D94FCB-83B5-4144-BDC1-711861276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991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  <p:sldLayoutId id="2147483758" r:id="rId13"/>
    <p:sldLayoutId id="2147483759" r:id="rId14"/>
    <p:sldLayoutId id="2147483760" r:id="rId15"/>
    <p:sldLayoutId id="2147483761" r:id="rId16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345830ED-5C8A-4E10-842E-1C83078FECC5}" type="datetime1">
              <a:rPr lang="en-US" smtClean="0"/>
              <a:t>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76.52/76.05 - Operaciones Unitarias de Transferencia de Materia / Operaciones Unitarias III                                                                         2° Cuatrimestre 2020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69D94FCB-83B5-4144-BDC1-711861276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566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7.png"/><Relationship Id="rId3" Type="http://schemas.openxmlformats.org/officeDocument/2006/relationships/image" Target="../media/image1.jpeg"/><Relationship Id="rId7" Type="http://schemas.openxmlformats.org/officeDocument/2006/relationships/image" Target="../media/image51.png"/><Relationship Id="rId12" Type="http://schemas.openxmlformats.org/officeDocument/2006/relationships/image" Target="../media/image5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0.png"/><Relationship Id="rId11" Type="http://schemas.openxmlformats.org/officeDocument/2006/relationships/image" Target="../media/image55.png"/><Relationship Id="rId5" Type="http://schemas.openxmlformats.org/officeDocument/2006/relationships/image" Target="../media/image49.png"/><Relationship Id="rId10" Type="http://schemas.openxmlformats.org/officeDocument/2006/relationships/image" Target="../media/image54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Relationship Id="rId14" Type="http://schemas.openxmlformats.org/officeDocument/2006/relationships/image" Target="../media/image48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1.jpeg"/><Relationship Id="rId7" Type="http://schemas.openxmlformats.org/officeDocument/2006/relationships/image" Target="../media/image6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1.png"/><Relationship Id="rId11" Type="http://schemas.openxmlformats.org/officeDocument/2006/relationships/image" Target="../media/image49.jpeg"/><Relationship Id="rId5" Type="http://schemas.openxmlformats.org/officeDocument/2006/relationships/image" Target="../media/image60.png"/><Relationship Id="rId10" Type="http://schemas.openxmlformats.org/officeDocument/2006/relationships/image" Target="../media/image65.png"/><Relationship Id="rId4" Type="http://schemas.openxmlformats.org/officeDocument/2006/relationships/image" Target="../media/image59.png"/><Relationship Id="rId9" Type="http://schemas.openxmlformats.org/officeDocument/2006/relationships/image" Target="../media/image6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71.png"/><Relationship Id="rId18" Type="http://schemas.openxmlformats.org/officeDocument/2006/relationships/image" Target="../media/image58.png"/><Relationship Id="rId3" Type="http://schemas.openxmlformats.org/officeDocument/2006/relationships/image" Target="../media/image1.jpeg"/><Relationship Id="rId7" Type="http://schemas.openxmlformats.org/officeDocument/2006/relationships/image" Target="../media/image51.png"/><Relationship Id="rId12" Type="http://schemas.openxmlformats.org/officeDocument/2006/relationships/image" Target="../media/image70.png"/><Relationship Id="rId17" Type="http://schemas.openxmlformats.org/officeDocument/2006/relationships/image" Target="../media/image75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7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0.png"/><Relationship Id="rId11" Type="http://schemas.openxmlformats.org/officeDocument/2006/relationships/image" Target="../media/image69.png"/><Relationship Id="rId5" Type="http://schemas.openxmlformats.org/officeDocument/2006/relationships/image" Target="../media/image49.png"/><Relationship Id="rId15" Type="http://schemas.openxmlformats.org/officeDocument/2006/relationships/image" Target="../media/image73.png"/><Relationship Id="rId10" Type="http://schemas.openxmlformats.org/officeDocument/2006/relationships/image" Target="../media/image68.png"/><Relationship Id="rId4" Type="http://schemas.openxmlformats.org/officeDocument/2006/relationships/image" Target="../media/image48.png"/><Relationship Id="rId9" Type="http://schemas.openxmlformats.org/officeDocument/2006/relationships/image" Target="../media/image67.png"/><Relationship Id="rId14" Type="http://schemas.openxmlformats.org/officeDocument/2006/relationships/image" Target="../media/image7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13" Type="http://schemas.openxmlformats.org/officeDocument/2006/relationships/image" Target="../media/image82.png"/><Relationship Id="rId3" Type="http://schemas.openxmlformats.org/officeDocument/2006/relationships/image" Target="../media/image1.jpeg"/><Relationship Id="rId7" Type="http://schemas.openxmlformats.org/officeDocument/2006/relationships/image" Target="../media/image62.png"/><Relationship Id="rId12" Type="http://schemas.openxmlformats.org/officeDocument/2006/relationships/image" Target="../media/image81.pn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59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1.png"/><Relationship Id="rId11" Type="http://schemas.openxmlformats.org/officeDocument/2006/relationships/image" Target="../media/image80.png"/><Relationship Id="rId5" Type="http://schemas.openxmlformats.org/officeDocument/2006/relationships/image" Target="../media/image60.png"/><Relationship Id="rId15" Type="http://schemas.openxmlformats.org/officeDocument/2006/relationships/image" Target="../media/image84.png"/><Relationship Id="rId10" Type="http://schemas.openxmlformats.org/officeDocument/2006/relationships/image" Target="../media/image79.png"/><Relationship Id="rId4" Type="http://schemas.openxmlformats.org/officeDocument/2006/relationships/image" Target="../media/image59.png"/><Relationship Id="rId9" Type="http://schemas.openxmlformats.org/officeDocument/2006/relationships/image" Target="../media/image78.png"/><Relationship Id="rId14" Type="http://schemas.openxmlformats.org/officeDocument/2006/relationships/image" Target="../media/image8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1.jpeg"/><Relationship Id="rId7" Type="http://schemas.openxmlformats.org/officeDocument/2006/relationships/image" Target="../media/image6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1.png"/><Relationship Id="rId11" Type="http://schemas.openxmlformats.org/officeDocument/2006/relationships/image" Target="../media/image83.png"/><Relationship Id="rId5" Type="http://schemas.openxmlformats.org/officeDocument/2006/relationships/image" Target="../media/image60.png"/><Relationship Id="rId10" Type="http://schemas.openxmlformats.org/officeDocument/2006/relationships/image" Target="../media/image82.png"/><Relationship Id="rId4" Type="http://schemas.openxmlformats.org/officeDocument/2006/relationships/image" Target="../media/image59.png"/><Relationship Id="rId9" Type="http://schemas.openxmlformats.org/officeDocument/2006/relationships/image" Target="../media/image8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13" Type="http://schemas.openxmlformats.org/officeDocument/2006/relationships/image" Target="../media/image87.png"/><Relationship Id="rId3" Type="http://schemas.openxmlformats.org/officeDocument/2006/relationships/image" Target="../media/image1.jpeg"/><Relationship Id="rId7" Type="http://schemas.openxmlformats.org/officeDocument/2006/relationships/image" Target="../media/image62.png"/><Relationship Id="rId12" Type="http://schemas.openxmlformats.org/officeDocument/2006/relationships/image" Target="../media/image86.png"/><Relationship Id="rId17" Type="http://schemas.openxmlformats.org/officeDocument/2006/relationships/image" Target="../media/image91.png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90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1.png"/><Relationship Id="rId11" Type="http://schemas.openxmlformats.org/officeDocument/2006/relationships/image" Target="../media/image83.png"/><Relationship Id="rId5" Type="http://schemas.openxmlformats.org/officeDocument/2006/relationships/image" Target="../media/image60.png"/><Relationship Id="rId15" Type="http://schemas.openxmlformats.org/officeDocument/2006/relationships/image" Target="../media/image89.png"/><Relationship Id="rId10" Type="http://schemas.openxmlformats.org/officeDocument/2006/relationships/image" Target="../media/image82.png"/><Relationship Id="rId4" Type="http://schemas.openxmlformats.org/officeDocument/2006/relationships/image" Target="../media/image59.png"/><Relationship Id="rId9" Type="http://schemas.openxmlformats.org/officeDocument/2006/relationships/image" Target="../media/image81.png"/><Relationship Id="rId14" Type="http://schemas.openxmlformats.org/officeDocument/2006/relationships/image" Target="../media/image8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1.jpeg"/><Relationship Id="rId7" Type="http://schemas.openxmlformats.org/officeDocument/2006/relationships/image" Target="../media/image6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1.png"/><Relationship Id="rId11" Type="http://schemas.openxmlformats.org/officeDocument/2006/relationships/image" Target="../media/image94.png"/><Relationship Id="rId5" Type="http://schemas.openxmlformats.org/officeDocument/2006/relationships/image" Target="../media/image60.png"/><Relationship Id="rId10" Type="http://schemas.openxmlformats.org/officeDocument/2006/relationships/image" Target="../media/image93.png"/><Relationship Id="rId4" Type="http://schemas.openxmlformats.org/officeDocument/2006/relationships/image" Target="../media/image59.png"/><Relationship Id="rId9" Type="http://schemas.openxmlformats.org/officeDocument/2006/relationships/image" Target="../media/image9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3" Type="http://schemas.openxmlformats.org/officeDocument/2006/relationships/image" Target="../media/image1.jpeg"/><Relationship Id="rId7" Type="http://schemas.openxmlformats.org/officeDocument/2006/relationships/image" Target="../media/image9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5.png"/><Relationship Id="rId5" Type="http://schemas.openxmlformats.org/officeDocument/2006/relationships/image" Target="../media/image76.png"/><Relationship Id="rId4" Type="http://schemas.openxmlformats.org/officeDocument/2006/relationships/image" Target="../media/image66.png"/><Relationship Id="rId9" Type="http://schemas.openxmlformats.org/officeDocument/2006/relationships/image" Target="../media/image9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00.png"/><Relationship Id="rId4" Type="http://schemas.openxmlformats.org/officeDocument/2006/relationships/image" Target="../media/image9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02.jpeg"/><Relationship Id="rId4" Type="http://schemas.openxmlformats.org/officeDocument/2006/relationships/image" Target="../media/image10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0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0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6.png"/><Relationship Id="rId5" Type="http://schemas.openxmlformats.org/officeDocument/2006/relationships/image" Target="../media/image105.jpeg"/><Relationship Id="rId4" Type="http://schemas.openxmlformats.org/officeDocument/2006/relationships/image" Target="../media/image104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7.png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.jpeg"/><Relationship Id="rId7" Type="http://schemas.openxmlformats.org/officeDocument/2006/relationships/image" Target="../media/image11.png"/><Relationship Id="rId12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.jpe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jpeg"/><Relationship Id="rId9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18" Type="http://schemas.openxmlformats.org/officeDocument/2006/relationships/image" Target="../media/image38.png"/><Relationship Id="rId3" Type="http://schemas.openxmlformats.org/officeDocument/2006/relationships/image" Target="../media/image24.png"/><Relationship Id="rId21" Type="http://schemas.openxmlformats.org/officeDocument/2006/relationships/image" Target="../media/image41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17" Type="http://schemas.openxmlformats.org/officeDocument/2006/relationships/image" Target="../media/image37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36.png"/><Relationship Id="rId20" Type="http://schemas.openxmlformats.org/officeDocument/2006/relationships/image" Target="../media/image40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24" Type="http://schemas.openxmlformats.org/officeDocument/2006/relationships/image" Target="../media/image44.png"/><Relationship Id="rId5" Type="http://schemas.openxmlformats.org/officeDocument/2006/relationships/image" Target="../media/image25.png"/><Relationship Id="rId15" Type="http://schemas.openxmlformats.org/officeDocument/2006/relationships/image" Target="../media/image35.png"/><Relationship Id="rId23" Type="http://schemas.openxmlformats.org/officeDocument/2006/relationships/image" Target="../media/image43.png"/><Relationship Id="rId10" Type="http://schemas.openxmlformats.org/officeDocument/2006/relationships/image" Target="../media/image30.png"/><Relationship Id="rId19" Type="http://schemas.openxmlformats.org/officeDocument/2006/relationships/image" Target="../media/image39.png"/><Relationship Id="rId4" Type="http://schemas.openxmlformats.org/officeDocument/2006/relationships/image" Target="../media/image1.jpeg"/><Relationship Id="rId9" Type="http://schemas.openxmlformats.org/officeDocument/2006/relationships/image" Target="../media/image29.png"/><Relationship Id="rId14" Type="http://schemas.openxmlformats.org/officeDocument/2006/relationships/image" Target="../media/image34.png"/><Relationship Id="rId22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97635" y="2485645"/>
            <a:ext cx="9610708" cy="1755648"/>
          </a:xfrm>
        </p:spPr>
        <p:txBody>
          <a:bodyPr anchor="ctr"/>
          <a:lstStyle/>
          <a:p>
            <a:pPr algn="ctr"/>
            <a:r>
              <a:rPr lang="x-none" dirty="0" smtClean="0"/>
              <a:t>GUÍA</a:t>
            </a:r>
            <a:r>
              <a:rPr lang="es-419" dirty="0" smtClean="0"/>
              <a:t> </a:t>
            </a:r>
            <a:r>
              <a:rPr lang="es-AR" dirty="0" smtClean="0"/>
              <a:t>8</a:t>
            </a:r>
            <a:r>
              <a:rPr lang="x-none" dirty="0" smtClean="0"/>
              <a:t> – </a:t>
            </a:r>
            <a:r>
              <a:rPr lang="es-ES" dirty="0" smtClean="0"/>
              <a:t>Humidificación </a:t>
            </a:r>
            <a:br>
              <a:rPr lang="es-ES" dirty="0" smtClean="0"/>
            </a:br>
            <a:r>
              <a:rPr lang="es-AR" dirty="0" smtClean="0"/>
              <a:t>Teórica</a:t>
            </a:r>
            <a:endParaRPr lang="en-US" dirty="0"/>
          </a:p>
        </p:txBody>
      </p:sp>
      <p:sp>
        <p:nvSpPr>
          <p:cNvPr id="4" name="Subtítulo 2"/>
          <p:cNvSpPr txBox="1">
            <a:spLocks/>
          </p:cNvSpPr>
          <p:nvPr/>
        </p:nvSpPr>
        <p:spPr>
          <a:xfrm>
            <a:off x="1507067" y="5678424"/>
            <a:ext cx="7766936" cy="4191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419" b="1" dirty="0" smtClean="0"/>
              <a:t>2</a:t>
            </a:r>
            <a:r>
              <a:rPr lang="x-none" b="1" dirty="0" smtClean="0"/>
              <a:t>° </a:t>
            </a:r>
            <a:r>
              <a:rPr lang="x-none" b="1" dirty="0"/>
              <a:t>Cuatrimestre - 2020</a:t>
            </a:r>
            <a:endParaRPr lang="en-US" b="1" dirty="0"/>
          </a:p>
        </p:txBody>
      </p:sp>
      <p:pic>
        <p:nvPicPr>
          <p:cNvPr id="5" name="Imagen 2" descr="Nueva marca difusion - web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0085" y="6097604"/>
            <a:ext cx="2120900" cy="660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00697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5375" y="246152"/>
            <a:ext cx="9875520" cy="919940"/>
          </a:xfrm>
        </p:spPr>
        <p:txBody>
          <a:bodyPr/>
          <a:lstStyle/>
          <a:p>
            <a:r>
              <a:rPr lang="es-AR" dirty="0" smtClean="0"/>
              <a:t>Diagrama </a:t>
            </a:r>
            <a:r>
              <a:rPr lang="es-AR" dirty="0" err="1" smtClean="0"/>
              <a:t>Psicrométrico</a:t>
            </a:r>
            <a:r>
              <a:rPr lang="x-none" dirty="0"/>
              <a:t>	</a:t>
            </a:r>
            <a:endParaRPr lang="en-US" dirty="0"/>
          </a:p>
        </p:txBody>
      </p:sp>
      <p:sp>
        <p:nvSpPr>
          <p:cNvPr id="7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438912" y="6251260"/>
            <a:ext cx="11329416" cy="365125"/>
          </a:xfrm>
        </p:spPr>
        <p:txBody>
          <a:bodyPr/>
          <a:lstStyle/>
          <a:p>
            <a:pPr algn="l"/>
            <a:r>
              <a:rPr lang="en-US" sz="1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76.52/76.05 - </a:t>
            </a:r>
            <a:r>
              <a:rPr lang="en-US" sz="14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Operaciones</a:t>
            </a:r>
            <a:r>
              <a:rPr lang="en-US" sz="1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Unitarias</a:t>
            </a:r>
            <a:r>
              <a:rPr lang="en-US" sz="1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14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Transferencia</a:t>
            </a:r>
            <a:r>
              <a:rPr lang="en-US" sz="1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14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Materia</a:t>
            </a:r>
            <a:r>
              <a:rPr lang="en-US" sz="1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/ </a:t>
            </a:r>
            <a:r>
              <a:rPr lang="en-US" sz="14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Operaciones</a:t>
            </a:r>
            <a:r>
              <a:rPr lang="en-US" sz="1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Unitarias</a:t>
            </a:r>
            <a:r>
              <a:rPr lang="en-US" sz="1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III                                                                         2° </a:t>
            </a:r>
            <a:r>
              <a:rPr lang="en-US" sz="14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Cuatrimestre</a:t>
            </a:r>
            <a:r>
              <a:rPr lang="en-US" sz="1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2020</a:t>
            </a:r>
            <a:endParaRPr lang="en-US" sz="1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371475" y="340460"/>
            <a:ext cx="590550" cy="578882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04825" y="340460"/>
            <a:ext cx="1333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FAC912F-0B16-4E22-AC09-76DAFE3B28C0}" type="slidenum">
              <a:rPr lang="es-AR" sz="2800" smtClean="0"/>
              <a:t>10</a:t>
            </a:fld>
            <a:endParaRPr lang="en-US" sz="2800" dirty="0"/>
          </a:p>
        </p:txBody>
      </p:sp>
      <p:sp>
        <p:nvSpPr>
          <p:cNvPr id="18" name="Rectángulo 1">
            <a:extLst>
              <a:ext uri="{FF2B5EF4-FFF2-40B4-BE49-F238E27FC236}">
                <a16:creationId xmlns:a16="http://schemas.microsoft.com/office/drawing/2014/main" id="{38A3ACB6-1A96-4749-9F03-33D354FC08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7900" y="9699625"/>
            <a:ext cx="12700" cy="12700"/>
          </a:xfrm>
          <a:prstGeom prst="rect">
            <a:avLst/>
          </a:prstGeom>
          <a:solidFill>
            <a:srgbClr val="00000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s-AR"/>
          </a:p>
        </p:txBody>
      </p:sp>
      <p:pic>
        <p:nvPicPr>
          <p:cNvPr id="10" name="Imagen 2" descr="Nueva marca difusion - web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9223" y="254465"/>
            <a:ext cx="2120900" cy="66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8575" y="1311275"/>
            <a:ext cx="6350000" cy="427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29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5375" y="246152"/>
            <a:ext cx="9875520" cy="919940"/>
          </a:xfrm>
        </p:spPr>
        <p:txBody>
          <a:bodyPr/>
          <a:lstStyle/>
          <a:p>
            <a:r>
              <a:rPr lang="es-AR" dirty="0" smtClean="0"/>
              <a:t>Diagrama </a:t>
            </a:r>
            <a:r>
              <a:rPr lang="es-AR" dirty="0" err="1" smtClean="0"/>
              <a:t>Psicrométrico</a:t>
            </a:r>
            <a:r>
              <a:rPr lang="x-none" dirty="0"/>
              <a:t>	</a:t>
            </a:r>
            <a:endParaRPr lang="en-US" dirty="0"/>
          </a:p>
        </p:txBody>
      </p:sp>
      <p:sp>
        <p:nvSpPr>
          <p:cNvPr id="7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438912" y="6251260"/>
            <a:ext cx="11329416" cy="365125"/>
          </a:xfrm>
        </p:spPr>
        <p:txBody>
          <a:bodyPr/>
          <a:lstStyle/>
          <a:p>
            <a:pPr algn="l"/>
            <a:r>
              <a:rPr lang="en-US" sz="1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76.52/76.05 - </a:t>
            </a:r>
            <a:r>
              <a:rPr lang="en-US" sz="14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Operaciones</a:t>
            </a:r>
            <a:r>
              <a:rPr lang="en-US" sz="1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Unitarias</a:t>
            </a:r>
            <a:r>
              <a:rPr lang="en-US" sz="1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14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Transferencia</a:t>
            </a:r>
            <a:r>
              <a:rPr lang="en-US" sz="1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14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Materia</a:t>
            </a:r>
            <a:r>
              <a:rPr lang="en-US" sz="1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/ </a:t>
            </a:r>
            <a:r>
              <a:rPr lang="en-US" sz="14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Operaciones</a:t>
            </a:r>
            <a:r>
              <a:rPr lang="en-US" sz="1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Unitarias</a:t>
            </a:r>
            <a:r>
              <a:rPr lang="en-US" sz="1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III                                                                         2° </a:t>
            </a:r>
            <a:r>
              <a:rPr lang="en-US" sz="14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Cuatrimestre</a:t>
            </a:r>
            <a:r>
              <a:rPr lang="en-US" sz="1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2020</a:t>
            </a:r>
            <a:endParaRPr lang="en-US" sz="1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371475" y="340460"/>
            <a:ext cx="590550" cy="578882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04825" y="340460"/>
            <a:ext cx="1333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FAC912F-0B16-4E22-AC09-76DAFE3B28C0}" type="slidenum">
              <a:rPr lang="es-AR" sz="2800" smtClean="0"/>
              <a:t>11</a:t>
            </a:fld>
            <a:endParaRPr lang="en-US" sz="2800" dirty="0"/>
          </a:p>
        </p:txBody>
      </p:sp>
      <p:sp>
        <p:nvSpPr>
          <p:cNvPr id="18" name="Rectángulo 1">
            <a:extLst>
              <a:ext uri="{FF2B5EF4-FFF2-40B4-BE49-F238E27FC236}">
                <a16:creationId xmlns:a16="http://schemas.microsoft.com/office/drawing/2014/main" id="{38A3ACB6-1A96-4749-9F03-33D354FC08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7900" y="9699625"/>
            <a:ext cx="12700" cy="12700"/>
          </a:xfrm>
          <a:prstGeom prst="rect">
            <a:avLst/>
          </a:prstGeom>
          <a:solidFill>
            <a:srgbClr val="00000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s-AR"/>
          </a:p>
        </p:txBody>
      </p:sp>
      <p:pic>
        <p:nvPicPr>
          <p:cNvPr id="10" name="Imagen 2" descr="Nueva marca difusion - web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9223" y="254465"/>
            <a:ext cx="2120900" cy="66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94" name="Picture 2" descr="😎 Cara sonriente con gafas de sol Emoji — Significado, copiar y pegar,  combinación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7075" y="261621"/>
            <a:ext cx="889000" cy="88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84733" y="1126525"/>
            <a:ext cx="7033534" cy="5109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802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5375" y="246152"/>
            <a:ext cx="9875520" cy="919940"/>
          </a:xfrm>
        </p:spPr>
        <p:txBody>
          <a:bodyPr/>
          <a:lstStyle/>
          <a:p>
            <a:r>
              <a:rPr lang="es-419" dirty="0" smtClean="0"/>
              <a:t>Balances Macroscópicos</a:t>
            </a:r>
            <a:endParaRPr lang="en-US" dirty="0"/>
          </a:p>
        </p:txBody>
      </p:sp>
      <p:sp>
        <p:nvSpPr>
          <p:cNvPr id="7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438912" y="6251260"/>
            <a:ext cx="11329416" cy="365125"/>
          </a:xfrm>
        </p:spPr>
        <p:txBody>
          <a:bodyPr/>
          <a:lstStyle/>
          <a:p>
            <a:pPr algn="l"/>
            <a:r>
              <a:rPr lang="en-US" sz="1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76.52/76.05 - </a:t>
            </a:r>
            <a:r>
              <a:rPr lang="en-US" sz="14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Operaciones</a:t>
            </a:r>
            <a:r>
              <a:rPr lang="en-US" sz="1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Unitarias</a:t>
            </a:r>
            <a:r>
              <a:rPr lang="en-US" sz="1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14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Transferencia</a:t>
            </a:r>
            <a:r>
              <a:rPr lang="en-US" sz="1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14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Materia</a:t>
            </a:r>
            <a:r>
              <a:rPr lang="en-US" sz="1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/ </a:t>
            </a:r>
            <a:r>
              <a:rPr lang="en-US" sz="14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Operaciones</a:t>
            </a:r>
            <a:r>
              <a:rPr lang="en-US" sz="1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Unitarias</a:t>
            </a:r>
            <a:r>
              <a:rPr lang="en-US" sz="1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III                                                                         2° </a:t>
            </a:r>
            <a:r>
              <a:rPr lang="en-US" sz="14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Cuatrimestre</a:t>
            </a:r>
            <a:r>
              <a:rPr lang="en-US" sz="1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2020</a:t>
            </a:r>
            <a:endParaRPr lang="en-US" sz="1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371475" y="340460"/>
            <a:ext cx="590550" cy="578882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04825" y="340460"/>
            <a:ext cx="1333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FAC912F-0B16-4E22-AC09-76DAFE3B28C0}" type="slidenum">
              <a:rPr lang="es-AR" sz="2800" smtClean="0"/>
              <a:t>12</a:t>
            </a:fld>
            <a:endParaRPr lang="en-US" sz="2800" dirty="0"/>
          </a:p>
        </p:txBody>
      </p:sp>
      <p:sp>
        <p:nvSpPr>
          <p:cNvPr id="18" name="Rectángulo 1">
            <a:extLst>
              <a:ext uri="{FF2B5EF4-FFF2-40B4-BE49-F238E27FC236}">
                <a16:creationId xmlns:a16="http://schemas.microsoft.com/office/drawing/2014/main" id="{38A3ACB6-1A96-4749-9F03-33D354FC08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7900" y="9699625"/>
            <a:ext cx="12700" cy="12700"/>
          </a:xfrm>
          <a:prstGeom prst="rect">
            <a:avLst/>
          </a:prstGeom>
          <a:solidFill>
            <a:srgbClr val="00000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s-AR"/>
          </a:p>
        </p:txBody>
      </p:sp>
      <p:pic>
        <p:nvPicPr>
          <p:cNvPr id="10" name="Imagen 2" descr="Nueva marca difusion - web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9223" y="254465"/>
            <a:ext cx="2120900" cy="6604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" name="Straight Connector 5"/>
          <p:cNvCxnSpPr/>
          <p:nvPr/>
        </p:nvCxnSpPr>
        <p:spPr>
          <a:xfrm flipV="1">
            <a:off x="9401175" y="1376946"/>
            <a:ext cx="1712595" cy="13704"/>
          </a:xfrm>
          <a:prstGeom prst="lin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1" name="Straight Connector 50"/>
          <p:cNvCxnSpPr>
            <a:endCxn id="57" idx="1"/>
          </p:cNvCxnSpPr>
          <p:nvPr/>
        </p:nvCxnSpPr>
        <p:spPr>
          <a:xfrm flipV="1">
            <a:off x="9052603" y="3057525"/>
            <a:ext cx="2432642" cy="14871"/>
          </a:xfrm>
          <a:prstGeom prst="lin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3" name="Freeform 12"/>
          <p:cNvSpPr/>
          <p:nvPr/>
        </p:nvSpPr>
        <p:spPr>
          <a:xfrm>
            <a:off x="8949287" y="1400175"/>
            <a:ext cx="470938" cy="1666875"/>
          </a:xfrm>
          <a:custGeom>
            <a:avLst/>
            <a:gdLst>
              <a:gd name="connsiteX0" fmla="*/ 470938 w 470938"/>
              <a:gd name="connsiteY0" fmla="*/ 0 h 1666875"/>
              <a:gd name="connsiteX1" fmla="*/ 89938 w 470938"/>
              <a:gd name="connsiteY1" fmla="*/ 1666875 h 1666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70938" h="1666875">
                <a:moveTo>
                  <a:pt x="470938" y="0"/>
                </a:moveTo>
                <a:cubicBezTo>
                  <a:pt x="155819" y="827881"/>
                  <a:pt x="-159299" y="1655763"/>
                  <a:pt x="89938" y="166687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Freeform 56"/>
          <p:cNvSpPr/>
          <p:nvPr/>
        </p:nvSpPr>
        <p:spPr>
          <a:xfrm flipH="1">
            <a:off x="11104245" y="1390650"/>
            <a:ext cx="470938" cy="1666875"/>
          </a:xfrm>
          <a:custGeom>
            <a:avLst/>
            <a:gdLst>
              <a:gd name="connsiteX0" fmla="*/ 470938 w 470938"/>
              <a:gd name="connsiteY0" fmla="*/ 0 h 1666875"/>
              <a:gd name="connsiteX1" fmla="*/ 89938 w 470938"/>
              <a:gd name="connsiteY1" fmla="*/ 1666875 h 1666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70938" h="1666875">
                <a:moveTo>
                  <a:pt x="470938" y="0"/>
                </a:moveTo>
                <a:cubicBezTo>
                  <a:pt x="155819" y="827881"/>
                  <a:pt x="-159299" y="1655763"/>
                  <a:pt x="89938" y="166687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8644728" y="1095375"/>
            <a:ext cx="1184495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9829223" y="1095375"/>
            <a:ext cx="0" cy="304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9829223" y="3057525"/>
            <a:ext cx="0" cy="4100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 flipV="1">
            <a:off x="10860521" y="3051104"/>
            <a:ext cx="0" cy="4100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 flipV="1">
            <a:off x="10753148" y="1085850"/>
            <a:ext cx="0" cy="304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 flipH="1">
            <a:off x="10860522" y="3467589"/>
            <a:ext cx="907806" cy="46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8325719" y="760317"/>
                <a:ext cx="62356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419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419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s-419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es-419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s-419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419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s-419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5719" y="760317"/>
                <a:ext cx="623568" cy="276999"/>
              </a:xfrm>
              <a:prstGeom prst="rect">
                <a:avLst/>
              </a:prstGeom>
              <a:blipFill>
                <a:blip r:embed="rId4"/>
                <a:stretch>
                  <a:fillRect l="-9804" r="-2941" b="-1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/>
              <p:cNvSpPr txBox="1"/>
              <p:nvPr/>
            </p:nvSpPr>
            <p:spPr>
              <a:xfrm>
                <a:off x="9516805" y="3444563"/>
                <a:ext cx="62356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419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419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s-419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s-419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s-419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419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s-419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2" name="Text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16805" y="3444563"/>
                <a:ext cx="623568" cy="276999"/>
              </a:xfrm>
              <a:prstGeom prst="rect">
                <a:avLst/>
              </a:prstGeom>
              <a:blipFill>
                <a:blip r:embed="rId5"/>
                <a:stretch>
                  <a:fillRect l="-8824" r="-4902" b="-1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/>
              <p:cNvSpPr txBox="1"/>
              <p:nvPr/>
            </p:nvSpPr>
            <p:spPr>
              <a:xfrm>
                <a:off x="10865067" y="3508752"/>
                <a:ext cx="90326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419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419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s-419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r>
                        <a:rPr lang="es-419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s-419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419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s-419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s-419" b="0" i="1" smtClean="0">
                          <a:latin typeface="Cambria Math" panose="02040503050406030204" pitchFamily="18" charset="0"/>
                        </a:rPr>
                        <m:t>, </m:t>
                      </m:r>
                      <m:sSubSup>
                        <m:sSubSupPr>
                          <m:ctrlPr>
                            <a:rPr lang="es-419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419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s-419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  <m:sup>
                          <m:r>
                            <a:rPr lang="es-419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65067" y="3508752"/>
                <a:ext cx="903261" cy="276999"/>
              </a:xfrm>
              <a:prstGeom prst="rect">
                <a:avLst/>
              </a:prstGeom>
              <a:blipFill>
                <a:blip r:embed="rId6"/>
                <a:stretch>
                  <a:fillRect l="-6040" r="-2013" b="-1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/>
              <p:cNvSpPr txBox="1"/>
              <p:nvPr/>
            </p:nvSpPr>
            <p:spPr>
              <a:xfrm>
                <a:off x="10862794" y="951334"/>
                <a:ext cx="90326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419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419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s-419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r>
                        <a:rPr lang="es-419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s-419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419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s-419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es-419" b="0" i="1" smtClean="0">
                          <a:latin typeface="Cambria Math" panose="02040503050406030204" pitchFamily="18" charset="0"/>
                        </a:rPr>
                        <m:t>, </m:t>
                      </m:r>
                      <m:sSubSup>
                        <m:sSubSupPr>
                          <m:ctrlPr>
                            <a:rPr lang="es-419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419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s-419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  <m:sup>
                          <m:r>
                            <a:rPr lang="es-419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4" name="TextBox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62794" y="951334"/>
                <a:ext cx="903261" cy="276999"/>
              </a:xfrm>
              <a:prstGeom prst="rect">
                <a:avLst/>
              </a:prstGeom>
              <a:blipFill>
                <a:blip r:embed="rId7"/>
                <a:stretch>
                  <a:fillRect l="-6081" r="-1351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5" name="Straight Connector 54"/>
          <p:cNvCxnSpPr/>
          <p:nvPr/>
        </p:nvCxnSpPr>
        <p:spPr>
          <a:xfrm>
            <a:off x="9184756" y="1981200"/>
            <a:ext cx="215495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flipV="1">
            <a:off x="9102725" y="2219713"/>
            <a:ext cx="2311400" cy="10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72" name="Straight Connector 7171"/>
          <p:cNvCxnSpPr/>
          <p:nvPr/>
        </p:nvCxnSpPr>
        <p:spPr>
          <a:xfrm flipV="1">
            <a:off x="9236975" y="1971676"/>
            <a:ext cx="311094" cy="2554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 flipV="1">
            <a:off x="9444741" y="1971676"/>
            <a:ext cx="311094" cy="2554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 flipV="1">
            <a:off x="9627789" y="1971676"/>
            <a:ext cx="311094" cy="2554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 flipV="1">
            <a:off x="9826897" y="1973406"/>
            <a:ext cx="311094" cy="2554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 flipV="1">
            <a:off x="9132511" y="1978098"/>
            <a:ext cx="211485" cy="1697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 flipV="1">
            <a:off x="10006960" y="1981322"/>
            <a:ext cx="311094" cy="2554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 flipV="1">
            <a:off x="10219992" y="1971823"/>
            <a:ext cx="311094" cy="2554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 flipV="1">
            <a:off x="10219272" y="1971529"/>
            <a:ext cx="311094" cy="2554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 flipV="1">
            <a:off x="10402320" y="1971529"/>
            <a:ext cx="311094" cy="2554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 flipV="1">
            <a:off x="10601428" y="1973259"/>
            <a:ext cx="311094" cy="2554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 flipV="1">
            <a:off x="10781491" y="1981175"/>
            <a:ext cx="311094" cy="2554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 flipV="1">
            <a:off x="10994523" y="1971676"/>
            <a:ext cx="311094" cy="2554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 flipV="1">
            <a:off x="11169688" y="2075009"/>
            <a:ext cx="188444" cy="1546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8" name="Left Brace 7177"/>
          <p:cNvSpPr/>
          <p:nvPr/>
        </p:nvSpPr>
        <p:spPr>
          <a:xfrm>
            <a:off x="8997353" y="1971529"/>
            <a:ext cx="81332" cy="262083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79" name="TextBox 7178"/>
              <p:cNvSpPr txBox="1"/>
              <p:nvPr/>
            </p:nvSpPr>
            <p:spPr>
              <a:xfrm>
                <a:off x="8656129" y="1944599"/>
                <a:ext cx="29572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419" b="0" i="1" smtClean="0">
                          <a:latin typeface="Cambria Math" panose="02040503050406030204" pitchFamily="18" charset="0"/>
                        </a:rPr>
                        <m:t>𝑑𝑧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179" name="TextBox 71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56129" y="1944599"/>
                <a:ext cx="295722" cy="276999"/>
              </a:xfrm>
              <a:prstGeom prst="rect">
                <a:avLst/>
              </a:prstGeom>
              <a:blipFill>
                <a:blip r:embed="rId8"/>
                <a:stretch>
                  <a:fillRect l="-20833" r="-20833" b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81" name="TextBox 7180"/>
              <p:cNvSpPr txBox="1"/>
              <p:nvPr/>
            </p:nvSpPr>
            <p:spPr>
              <a:xfrm>
                <a:off x="1958454" y="1086569"/>
                <a:ext cx="350384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419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419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s-419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sSub>
                        <m:sSubPr>
                          <m:ctrlPr>
                            <a:rPr lang="es-419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419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s-419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sSub>
                        <m:sSubPr>
                          <m:ctrlPr>
                            <a:rPr lang="es-419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419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s-419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es-419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s-419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419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s-419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sSub>
                        <m:sSubPr>
                          <m:ctrlPr>
                            <a:rPr lang="es-419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419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  <m:sub>
                          <m:r>
                            <a:rPr lang="es-419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𝑩</m:t>
                          </m:r>
                        </m:sub>
                      </m:sSub>
                      <m:r>
                        <a:rPr lang="es-419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419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419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s-419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sSub>
                        <m:sSubPr>
                          <m:ctrlPr>
                            <a:rPr lang="es-419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419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s-419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sSub>
                        <m:sSubPr>
                          <m:ctrlPr>
                            <a:rPr lang="es-419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419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s-419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s-419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s-419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419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s-419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sSub>
                        <m:sSubPr>
                          <m:ctrlPr>
                            <a:rPr lang="es-419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419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  <m:sub>
                          <m:r>
                            <a:rPr lang="es-419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</m:sub>
                      </m:sSub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7181" name="TextBox 71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8454" y="1086569"/>
                <a:ext cx="3503844" cy="276999"/>
              </a:xfrm>
              <a:prstGeom prst="rect">
                <a:avLst/>
              </a:prstGeom>
              <a:blipFill>
                <a:blip r:embed="rId9"/>
                <a:stretch>
                  <a:fillRect b="-15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TextBox 111"/>
              <p:cNvSpPr txBox="1"/>
              <p:nvPr/>
            </p:nvSpPr>
            <p:spPr>
              <a:xfrm>
                <a:off x="2080155" y="1505669"/>
                <a:ext cx="326044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419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𝑳</m:t>
                      </m:r>
                      <m:sSub>
                        <m:sSubPr>
                          <m:ctrlPr>
                            <a:rPr lang="es-419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419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s-419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sSub>
                        <m:sSubPr>
                          <m:ctrlPr>
                            <a:rPr lang="es-419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419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s-419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es-419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s-419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419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s-419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sSub>
                        <m:sSubPr>
                          <m:ctrlPr>
                            <a:rPr lang="es-419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419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s-419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s-419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419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𝑳</m:t>
                      </m:r>
                      <m:sSub>
                        <m:sSubPr>
                          <m:ctrlPr>
                            <a:rPr lang="es-419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419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s-419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sSub>
                        <m:sSubPr>
                          <m:ctrlPr>
                            <a:rPr lang="es-419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419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s-419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s-419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s-419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419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s-419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sSub>
                        <m:sSubPr>
                          <m:ctrlPr>
                            <a:rPr lang="es-419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419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s-419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2" name="TextBox 1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0155" y="1505669"/>
                <a:ext cx="3260443" cy="276999"/>
              </a:xfrm>
              <a:prstGeom prst="rect">
                <a:avLst/>
              </a:prstGeom>
              <a:blipFill>
                <a:blip r:embed="rId10"/>
                <a:stretch>
                  <a:fillRect b="-1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TextBox 112"/>
              <p:cNvSpPr txBox="1"/>
              <p:nvPr/>
            </p:nvSpPr>
            <p:spPr>
              <a:xfrm>
                <a:off x="2080155" y="1925488"/>
                <a:ext cx="313733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419" b="0" i="1" smtClean="0">
                          <a:latin typeface="Cambria Math" panose="02040503050406030204" pitchFamily="18" charset="0"/>
                        </a:rPr>
                        <m:t>𝐿</m:t>
                      </m:r>
                      <m:sSub>
                        <m:sSubPr>
                          <m:ctrlPr>
                            <a:rPr lang="es-419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419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s-419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sSub>
                        <m:sSubPr>
                          <m:ctrlPr>
                            <a:rPr lang="es-419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419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s-419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es-419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s-419" i="1">
                          <a:latin typeface="Cambria Math" panose="02040503050406030204" pitchFamily="18" charset="0"/>
                        </a:rPr>
                        <m:t>𝐿</m:t>
                      </m:r>
                      <m:sSub>
                        <m:sSubPr>
                          <m:ctrlPr>
                            <a:rPr lang="es-419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419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s-419" i="1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sSub>
                        <m:sSubPr>
                          <m:ctrlPr>
                            <a:rPr lang="es-419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419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s-419" i="1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s-419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419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419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s-419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sSub>
                        <m:sSubPr>
                          <m:ctrlPr>
                            <a:rPr lang="es-419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419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s-419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es-419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s-419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419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s-419" i="1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sSub>
                        <m:sSubPr>
                          <m:ctrlPr>
                            <a:rPr lang="es-419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419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s-419" i="1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3" name="TextBox 1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0155" y="1925488"/>
                <a:ext cx="3137334" cy="276999"/>
              </a:xfrm>
              <a:prstGeom prst="rect">
                <a:avLst/>
              </a:prstGeom>
              <a:blipFill>
                <a:blip r:embed="rId11"/>
                <a:stretch>
                  <a:fillRect l="-1359" r="-388" b="-1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TextBox 113"/>
              <p:cNvSpPr txBox="1"/>
              <p:nvPr/>
            </p:nvSpPr>
            <p:spPr>
              <a:xfrm>
                <a:off x="2248277" y="2345307"/>
                <a:ext cx="292419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419" b="0" i="1" smtClean="0">
                          <a:latin typeface="Cambria Math" panose="02040503050406030204" pitchFamily="18" charset="0"/>
                        </a:rPr>
                        <m:t>𝐿</m:t>
                      </m:r>
                      <m:sSub>
                        <m:sSubPr>
                          <m:ctrlPr>
                            <a:rPr lang="es-419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419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s-419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d>
                        <m:dPr>
                          <m:ctrlPr>
                            <a:rPr lang="es-419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s-419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419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s-419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  <m:r>
                            <a:rPr lang="es-419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s-419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419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s-419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e>
                      </m:d>
                      <m:r>
                        <a:rPr lang="es-419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419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419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s-419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d>
                        <m:dPr>
                          <m:ctrlPr>
                            <a:rPr lang="es-419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s-419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419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s-419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  <m:r>
                            <a:rPr lang="es-419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s-419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419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s-419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4" name="TextBox 1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8277" y="2345307"/>
                <a:ext cx="2924198" cy="276999"/>
              </a:xfrm>
              <a:prstGeom prst="rect">
                <a:avLst/>
              </a:prstGeom>
              <a:blipFill>
                <a:blip r:embed="rId12"/>
                <a:stretch>
                  <a:fillRect l="-1667" b="-1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TextBox 114"/>
              <p:cNvSpPr txBox="1"/>
              <p:nvPr/>
            </p:nvSpPr>
            <p:spPr>
              <a:xfrm>
                <a:off x="2937408" y="2765126"/>
                <a:ext cx="1545936" cy="567528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419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419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419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s-419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  <m:r>
                            <a:rPr lang="es-419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s-419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419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s-419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s-419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419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s-419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  <m:r>
                            <a:rPr lang="es-419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s-419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419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s-419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den>
                      </m:f>
                      <m:r>
                        <a:rPr lang="es-419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419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419" i="1">
                              <a:latin typeface="Cambria Math" panose="02040503050406030204" pitchFamily="18" charset="0"/>
                            </a:rPr>
                            <m:t>𝐿</m:t>
                          </m:r>
                          <m:sSub>
                            <m:sSubPr>
                              <m:ctrlPr>
                                <a:rPr lang="es-419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419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s-419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s-419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419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s-419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5" name="TextBox 1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7408" y="2765126"/>
                <a:ext cx="1545936" cy="56752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183" name="Curved Connector 7182"/>
          <p:cNvCxnSpPr>
            <a:stCxn id="7181" idx="3"/>
            <a:endCxn id="112" idx="3"/>
          </p:cNvCxnSpPr>
          <p:nvPr/>
        </p:nvCxnSpPr>
        <p:spPr>
          <a:xfrm flipH="1">
            <a:off x="5340598" y="1225069"/>
            <a:ext cx="121700" cy="419100"/>
          </a:xfrm>
          <a:prstGeom prst="curvedConnector3">
            <a:avLst>
              <a:gd name="adj1" fmla="val -287074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85" name="TextBox 7184"/>
          <p:cNvSpPr txBox="1"/>
          <p:nvPr/>
        </p:nvSpPr>
        <p:spPr>
          <a:xfrm>
            <a:off x="5825629" y="1283434"/>
            <a:ext cx="28570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1400" dirty="0" smtClean="0"/>
              <a:t>Se asume que se evapora poca agua</a:t>
            </a:r>
            <a:endParaRPr lang="en-US" sz="1400" dirty="0"/>
          </a:p>
        </p:txBody>
      </p:sp>
      <p:pic>
        <p:nvPicPr>
          <p:cNvPr id="11266" name="Picture 2" descr="Qué dicen en inglés los mejores memes de Los Simpson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5629" y="3744755"/>
            <a:ext cx="2505075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86" name="TextBox 7185"/>
          <p:cNvSpPr txBox="1"/>
          <p:nvPr/>
        </p:nvSpPr>
        <p:spPr>
          <a:xfrm>
            <a:off x="862642" y="3744755"/>
            <a:ext cx="4166558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419" b="1" u="sng" dirty="0" smtClean="0">
                <a:solidFill>
                  <a:srgbClr val="FF0000"/>
                </a:solidFill>
              </a:rPr>
              <a:t>IMPORTANTE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419" dirty="0" smtClean="0"/>
              <a:t>Entalpía del gas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419" dirty="0" smtClean="0"/>
              <a:t>Temperatura del líquido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0267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1" grpId="0"/>
      <p:bldP spid="112" grpId="0"/>
      <p:bldP spid="113" grpId="0"/>
      <p:bldP spid="114" grpId="0"/>
      <p:bldP spid="115" grpId="0" animBg="1"/>
      <p:bldP spid="7185" grpId="0"/>
      <p:bldP spid="718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5375" y="246152"/>
            <a:ext cx="9875520" cy="919940"/>
          </a:xfrm>
        </p:spPr>
        <p:txBody>
          <a:bodyPr/>
          <a:lstStyle/>
          <a:p>
            <a:r>
              <a:rPr lang="es-419" dirty="0" smtClean="0"/>
              <a:t>Balances Macroscópicos</a:t>
            </a:r>
            <a:endParaRPr lang="en-US" dirty="0"/>
          </a:p>
        </p:txBody>
      </p:sp>
      <p:sp>
        <p:nvSpPr>
          <p:cNvPr id="7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438912" y="6251260"/>
            <a:ext cx="11329416" cy="365125"/>
          </a:xfrm>
        </p:spPr>
        <p:txBody>
          <a:bodyPr/>
          <a:lstStyle/>
          <a:p>
            <a:pPr algn="l"/>
            <a:r>
              <a:rPr lang="en-US" sz="1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76.52/76.05 - </a:t>
            </a:r>
            <a:r>
              <a:rPr lang="en-US" sz="14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Operaciones</a:t>
            </a:r>
            <a:r>
              <a:rPr lang="en-US" sz="1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Unitarias</a:t>
            </a:r>
            <a:r>
              <a:rPr lang="en-US" sz="1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14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Transferencia</a:t>
            </a:r>
            <a:r>
              <a:rPr lang="en-US" sz="1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14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Materia</a:t>
            </a:r>
            <a:r>
              <a:rPr lang="en-US" sz="1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/ </a:t>
            </a:r>
            <a:r>
              <a:rPr lang="en-US" sz="14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Operaciones</a:t>
            </a:r>
            <a:r>
              <a:rPr lang="en-US" sz="1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Unitarias</a:t>
            </a:r>
            <a:r>
              <a:rPr lang="en-US" sz="1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III                                                                         2° </a:t>
            </a:r>
            <a:r>
              <a:rPr lang="en-US" sz="14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Cuatrimestre</a:t>
            </a:r>
            <a:r>
              <a:rPr lang="en-US" sz="1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2020</a:t>
            </a:r>
            <a:endParaRPr lang="en-US" sz="1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371475" y="340460"/>
            <a:ext cx="590550" cy="578882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04825" y="340460"/>
            <a:ext cx="1333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FAC912F-0B16-4E22-AC09-76DAFE3B28C0}" type="slidenum">
              <a:rPr lang="es-AR" sz="2800" smtClean="0"/>
              <a:t>13</a:t>
            </a:fld>
            <a:endParaRPr lang="en-US" sz="2800" dirty="0"/>
          </a:p>
        </p:txBody>
      </p:sp>
      <p:sp>
        <p:nvSpPr>
          <p:cNvPr id="18" name="Rectángulo 1">
            <a:extLst>
              <a:ext uri="{FF2B5EF4-FFF2-40B4-BE49-F238E27FC236}">
                <a16:creationId xmlns:a16="http://schemas.microsoft.com/office/drawing/2014/main" id="{38A3ACB6-1A96-4749-9F03-33D354FC08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7900" y="9699625"/>
            <a:ext cx="12700" cy="12700"/>
          </a:xfrm>
          <a:prstGeom prst="rect">
            <a:avLst/>
          </a:prstGeom>
          <a:solidFill>
            <a:srgbClr val="00000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s-AR"/>
          </a:p>
        </p:txBody>
      </p:sp>
      <p:pic>
        <p:nvPicPr>
          <p:cNvPr id="10" name="Imagen 2" descr="Nueva marca difusion - web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9223" y="254465"/>
            <a:ext cx="2120900" cy="66040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TextBox 114"/>
              <p:cNvSpPr txBox="1"/>
              <p:nvPr/>
            </p:nvSpPr>
            <p:spPr>
              <a:xfrm>
                <a:off x="962025" y="5579635"/>
                <a:ext cx="1545936" cy="567528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419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419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419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s-419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  <m:r>
                            <a:rPr lang="es-419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s-419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419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s-419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s-419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419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s-419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  <m:r>
                            <a:rPr lang="es-419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s-419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419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s-419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den>
                      </m:f>
                      <m:r>
                        <a:rPr lang="es-419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419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419" i="1">
                              <a:latin typeface="Cambria Math" panose="02040503050406030204" pitchFamily="18" charset="0"/>
                            </a:rPr>
                            <m:t>𝐿</m:t>
                          </m:r>
                          <m:sSub>
                            <m:sSubPr>
                              <m:ctrlPr>
                                <a:rPr lang="es-419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419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s-419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s-419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419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s-419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5" name="TextBox 1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025" y="5579635"/>
                <a:ext cx="1545936" cy="56752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/>
          <p:cNvCxnSpPr/>
          <p:nvPr/>
        </p:nvCxnSpPr>
        <p:spPr>
          <a:xfrm flipV="1">
            <a:off x="962025" y="1311215"/>
            <a:ext cx="0" cy="376111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962025" y="5072332"/>
            <a:ext cx="5507786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851257" y="1027592"/>
                <a:ext cx="22153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419" b="0" i="1" smtClean="0">
                          <a:latin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257" y="1027592"/>
                <a:ext cx="221536" cy="276999"/>
              </a:xfrm>
              <a:prstGeom prst="rect">
                <a:avLst/>
              </a:prstGeom>
              <a:blipFill>
                <a:blip r:embed="rId5"/>
                <a:stretch>
                  <a:fillRect l="-27778" r="-25000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924580" y="5131678"/>
                <a:ext cx="154523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419" b="0" i="1" smtClean="0">
                          <a:latin typeface="Cambria Math" panose="02040503050406030204" pitchFamily="18" charset="0"/>
                        </a:rPr>
                        <m:t>𝑇𝑒𝑚𝑝𝑒𝑟𝑎𝑡𝑢𝑟𝑎𝑠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4580" y="5131678"/>
                <a:ext cx="1545231" cy="276999"/>
              </a:xfrm>
              <a:prstGeom prst="rect">
                <a:avLst/>
              </a:prstGeom>
              <a:blipFill>
                <a:blip r:embed="rId6"/>
                <a:stretch>
                  <a:fillRect l="-5138" r="-5138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Arc 23"/>
          <p:cNvSpPr/>
          <p:nvPr/>
        </p:nvSpPr>
        <p:spPr>
          <a:xfrm rot="5400000">
            <a:off x="-2192997" y="-1620888"/>
            <a:ext cx="6310043" cy="5850956"/>
          </a:xfrm>
          <a:prstGeom prst="arc">
            <a:avLst>
              <a:gd name="adj1" fmla="val 16200000"/>
              <a:gd name="adj2" fmla="val 1"/>
            </a:avLst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4015284" y="1501813"/>
                <a:ext cx="47660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419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419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s-419" b="0" i="1" smtClean="0">
                              <a:latin typeface="Cambria Math" panose="02040503050406030204" pitchFamily="18" charset="0"/>
                            </a:rPr>
                            <m:t>𝑠𝑎𝑡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5284" y="1501813"/>
                <a:ext cx="476604" cy="276999"/>
              </a:xfrm>
              <a:prstGeom prst="rect">
                <a:avLst/>
              </a:prstGeom>
              <a:blipFill>
                <a:blip r:embed="rId7"/>
                <a:stretch>
                  <a:fillRect l="-12821" r="-5128"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Connector 26"/>
          <p:cNvCxnSpPr/>
          <p:nvPr/>
        </p:nvCxnSpPr>
        <p:spPr>
          <a:xfrm flipV="1">
            <a:off x="3174521" y="3099721"/>
            <a:ext cx="2392788" cy="1052423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5042232" y="1594146"/>
            <a:ext cx="17399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s-ES" b="1" dirty="0" smtClean="0"/>
              <a:t>Humidificación</a:t>
            </a:r>
            <a:endParaRPr lang="es-ES" b="1" dirty="0"/>
          </a:p>
        </p:txBody>
      </p:sp>
      <p:sp>
        <p:nvSpPr>
          <p:cNvPr id="68" name="Rectangle 67"/>
          <p:cNvSpPr/>
          <p:nvPr/>
        </p:nvSpPr>
        <p:spPr>
          <a:xfrm>
            <a:off x="1171575" y="1594146"/>
            <a:ext cx="20978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s-ES" b="1" dirty="0" err="1" smtClean="0"/>
              <a:t>Deshumidificación</a:t>
            </a:r>
            <a:endParaRPr lang="es-ES" b="1" dirty="0"/>
          </a:p>
        </p:txBody>
      </p:sp>
      <p:cxnSp>
        <p:nvCxnSpPr>
          <p:cNvPr id="30" name="Straight Connector 29"/>
          <p:cNvCxnSpPr/>
          <p:nvPr/>
        </p:nvCxnSpPr>
        <p:spPr>
          <a:xfrm>
            <a:off x="3174521" y="4152144"/>
            <a:ext cx="0" cy="1427491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5567309" y="3099721"/>
            <a:ext cx="0" cy="2479914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3174521" y="5579635"/>
            <a:ext cx="23927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5455578" y="5496674"/>
            <a:ext cx="241617" cy="1746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flipV="1">
            <a:off x="3044635" y="5487135"/>
            <a:ext cx="241617" cy="1746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3996406" y="5586400"/>
                <a:ext cx="86074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419" b="0" i="1" smtClean="0">
                          <a:latin typeface="Cambria Math" panose="02040503050406030204" pitchFamily="18" charset="0"/>
                        </a:rPr>
                        <m:t>𝛥</m:t>
                      </m:r>
                      <m:r>
                        <a:rPr lang="es-419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s-419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419" b="0" i="1" smtClean="0">
                          <a:latin typeface="Cambria Math" panose="02040503050406030204" pitchFamily="18" charset="0"/>
                        </a:rPr>
                        <m:t>ó </m:t>
                      </m:r>
                      <m:r>
                        <a:rPr lang="es-419" b="0" i="1" smtClean="0">
                          <a:latin typeface="Cambria Math" panose="02040503050406030204" pitchFamily="18" charset="0"/>
                        </a:rPr>
                        <m:t>𝐺𝐸</m:t>
                      </m:r>
                    </m:oMath>
                  </m:oMathPara>
                </a14:m>
                <a:endParaRPr lang="en-US" i="1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6406" y="5586400"/>
                <a:ext cx="860748" cy="276999"/>
              </a:xfrm>
              <a:prstGeom prst="rect">
                <a:avLst/>
              </a:prstGeom>
              <a:blipFill>
                <a:blip r:embed="rId8"/>
                <a:stretch>
                  <a:fillRect l="-6383" r="-5674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Right Brace 40"/>
          <p:cNvSpPr/>
          <p:nvPr/>
        </p:nvSpPr>
        <p:spPr>
          <a:xfrm rot="5400000">
            <a:off x="2615829" y="3806630"/>
            <a:ext cx="205804" cy="893423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/>
              <p:cNvSpPr txBox="1"/>
              <p:nvPr/>
            </p:nvSpPr>
            <p:spPr>
              <a:xfrm>
                <a:off x="2486431" y="4384632"/>
                <a:ext cx="45570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419" b="0" i="1" smtClean="0">
                          <a:latin typeface="Cambria Math" panose="02040503050406030204" pitchFamily="18" charset="0"/>
                        </a:rPr>
                        <m:t>𝛥</m:t>
                      </m:r>
                      <m:sSub>
                        <m:sSubPr>
                          <m:ctrlPr>
                            <a:rPr lang="es-419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419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s-419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sub>
                      </m:sSub>
                    </m:oMath>
                  </m:oMathPara>
                </a14:m>
                <a:endParaRPr lang="en-US" i="1" dirty="0"/>
              </a:p>
            </p:txBody>
          </p:sp>
        </mc:Choice>
        <mc:Fallback xmlns="">
          <p:sp>
            <p:nvSpPr>
              <p:cNvPr id="88" name="Text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6431" y="4384632"/>
                <a:ext cx="455701" cy="276999"/>
              </a:xfrm>
              <a:prstGeom prst="rect">
                <a:avLst/>
              </a:prstGeom>
              <a:blipFill>
                <a:blip r:embed="rId9"/>
                <a:stretch>
                  <a:fillRect l="-13333" r="-2667" b="-15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Marcador de contenido 2"/>
              <p:cNvSpPr>
                <a:spLocks noGrp="1"/>
              </p:cNvSpPr>
              <p:nvPr>
                <p:ph idx="1"/>
              </p:nvPr>
            </p:nvSpPr>
            <p:spPr>
              <a:xfrm>
                <a:off x="6840430" y="977057"/>
                <a:ext cx="5039630" cy="5297749"/>
              </a:xfrm>
            </p:spPr>
            <p:txBody>
              <a:bodyPr>
                <a:normAutofit/>
              </a:bodyPr>
              <a:lstStyle/>
              <a:p>
                <a:pPr algn="just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s-ES" sz="2000" b="1" u="sng" dirty="0" smtClean="0">
                    <a:solidFill>
                      <a:schemeClr val="tx1"/>
                    </a:solidFill>
                  </a:rPr>
                  <a:t>Grado de Enfriamiento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s-419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419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𝛥</m:t>
                        </m:r>
                        <m:r>
                          <a:rPr lang="es-419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s-419" sz="2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s-419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ó </m:t>
                        </m:r>
                        <m:r>
                          <a:rPr lang="es-419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𝐺𝐸</m:t>
                        </m:r>
                        <m:r>
                          <m:rPr>
                            <m:nor/>
                          </m:rPr>
                          <a:rPr lang="en-US" sz="2000" i="1" dirty="0">
                            <a:solidFill>
                              <a:schemeClr val="tx1"/>
                            </a:solidFill>
                          </a:rPr>
                          <m:t> </m:t>
                        </m:r>
                      </m:e>
                    </m:d>
                  </m:oMath>
                </a14:m>
                <a:endParaRPr lang="es-ES" sz="2000" b="1" dirty="0" smtClean="0">
                  <a:solidFill>
                    <a:schemeClr val="tx1"/>
                  </a:solidFill>
                </a:endParaRPr>
              </a:p>
              <a:p>
                <a:pPr lvl="1" algn="just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s-ES" sz="1800" b="1" dirty="0" smtClean="0">
                    <a:solidFill>
                      <a:schemeClr val="tx1"/>
                    </a:solidFill>
                  </a:rPr>
                  <a:t>Sirve para el diseño.</a:t>
                </a:r>
              </a:p>
              <a:p>
                <a:pPr lvl="1" algn="just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s-ES" sz="1800" b="1" dirty="0" smtClean="0">
                    <a:solidFill>
                      <a:schemeClr val="tx1"/>
                    </a:solidFill>
                  </a:rPr>
                  <a:t>Es la diferencia de temperaturas que logra el agua.</a:t>
                </a:r>
              </a:p>
              <a:p>
                <a:pPr lvl="1" algn="just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s-ES" sz="1800" b="1" dirty="0" smtClean="0">
                    <a:solidFill>
                      <a:schemeClr val="tx1"/>
                    </a:solidFill>
                  </a:rPr>
                  <a:t>Mientras más elevado sea este valor, el equipo adquirirá mayores dimensiones.</a:t>
                </a:r>
              </a:p>
              <a:p>
                <a:pPr algn="just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s-ES" sz="2000" b="1" dirty="0" err="1" smtClean="0">
                    <a:solidFill>
                      <a:schemeClr val="tx1"/>
                    </a:solidFill>
                  </a:rPr>
                  <a:t>Approach</a:t>
                </a:r>
                <a:r>
                  <a:rPr lang="es-ES" sz="2000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s-419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419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𝜟</m:t>
                        </m:r>
                        <m:sSub>
                          <m:sSubPr>
                            <m:ctrlPr>
                              <a:rPr lang="es-419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419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𝒕</m:t>
                            </m:r>
                          </m:e>
                          <m:sub>
                            <m:r>
                              <a:rPr lang="es-419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𝑾</m:t>
                            </m:r>
                          </m:sub>
                        </m:sSub>
                      </m:e>
                    </m:d>
                  </m:oMath>
                </a14:m>
                <a:r>
                  <a:rPr lang="es-ES" sz="2000" b="1" dirty="0" smtClean="0">
                    <a:solidFill>
                      <a:schemeClr val="tx1"/>
                    </a:solidFill>
                  </a:rPr>
                  <a:t> </a:t>
                </a:r>
              </a:p>
              <a:p>
                <a:pPr lvl="1" algn="just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s-ES" sz="1800" b="1" dirty="0" smtClean="0">
                    <a:solidFill>
                      <a:schemeClr val="tx1"/>
                    </a:solidFill>
                  </a:rPr>
                  <a:t>También sirve para el diseño.</a:t>
                </a:r>
              </a:p>
              <a:p>
                <a:pPr lvl="1" algn="just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s-ES" sz="1800" b="1" dirty="0" smtClean="0">
                    <a:solidFill>
                      <a:schemeClr val="tx1"/>
                    </a:solidFill>
                  </a:rPr>
                  <a:t>Contempla parámetros de seguridad.</a:t>
                </a:r>
              </a:p>
              <a:p>
                <a:pPr lvl="1" algn="just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s-ES" sz="1800" b="1" dirty="0" smtClean="0">
                    <a:solidFill>
                      <a:schemeClr val="tx1"/>
                    </a:solidFill>
                  </a:rPr>
                  <a:t>Evita el efecto niebla.</a:t>
                </a:r>
                <a:endParaRPr lang="es-ES" sz="1600" b="1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9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40430" y="977057"/>
                <a:ext cx="5039630" cy="5297749"/>
              </a:xfrm>
              <a:blipFill>
                <a:blip r:embed="rId10"/>
                <a:stretch>
                  <a:fillRect t="-575" r="-10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314" name="Picture 2" descr="Cooling Tower - an overview | ScienceDirect Topics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0557" y="4477088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3466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 animBg="1"/>
      <p:bldP spid="20" grpId="0"/>
      <p:bldP spid="22" grpId="0"/>
      <p:bldP spid="24" grpId="0" animBg="1"/>
      <p:bldP spid="63" grpId="0"/>
      <p:bldP spid="28" grpId="0"/>
      <p:bldP spid="68" grpId="0"/>
      <p:bldP spid="40" grpId="0"/>
      <p:bldP spid="41" grpId="0" animBg="1"/>
      <p:bldP spid="8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5375" y="246152"/>
            <a:ext cx="9875520" cy="919940"/>
          </a:xfrm>
        </p:spPr>
        <p:txBody>
          <a:bodyPr/>
          <a:lstStyle/>
          <a:p>
            <a:r>
              <a:rPr lang="es-419" dirty="0" smtClean="0"/>
              <a:t>Balances Microscópicos</a:t>
            </a:r>
            <a:endParaRPr lang="en-US" dirty="0"/>
          </a:p>
        </p:txBody>
      </p:sp>
      <p:sp>
        <p:nvSpPr>
          <p:cNvPr id="7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438912" y="6251260"/>
            <a:ext cx="11329416" cy="365125"/>
          </a:xfrm>
        </p:spPr>
        <p:txBody>
          <a:bodyPr/>
          <a:lstStyle/>
          <a:p>
            <a:pPr algn="l"/>
            <a:r>
              <a:rPr lang="en-US" sz="1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76.52/76.05 - </a:t>
            </a:r>
            <a:r>
              <a:rPr lang="en-US" sz="14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Operaciones</a:t>
            </a:r>
            <a:r>
              <a:rPr lang="en-US" sz="1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Unitarias</a:t>
            </a:r>
            <a:r>
              <a:rPr lang="en-US" sz="1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14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Transferencia</a:t>
            </a:r>
            <a:r>
              <a:rPr lang="en-US" sz="1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14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Materia</a:t>
            </a:r>
            <a:r>
              <a:rPr lang="en-US" sz="1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/ </a:t>
            </a:r>
            <a:r>
              <a:rPr lang="en-US" sz="14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Operaciones</a:t>
            </a:r>
            <a:r>
              <a:rPr lang="en-US" sz="1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Unitarias</a:t>
            </a:r>
            <a:r>
              <a:rPr lang="en-US" sz="1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III                                                                         2° </a:t>
            </a:r>
            <a:r>
              <a:rPr lang="en-US" sz="14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Cuatrimestre</a:t>
            </a:r>
            <a:r>
              <a:rPr lang="en-US" sz="1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2020</a:t>
            </a:r>
            <a:endParaRPr lang="en-US" sz="1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371475" y="340460"/>
            <a:ext cx="590550" cy="578882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04825" y="340460"/>
            <a:ext cx="1333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FAC912F-0B16-4E22-AC09-76DAFE3B28C0}" type="slidenum">
              <a:rPr lang="es-AR" sz="2800" smtClean="0"/>
              <a:t>14</a:t>
            </a:fld>
            <a:endParaRPr lang="en-US" sz="2800" dirty="0"/>
          </a:p>
        </p:txBody>
      </p:sp>
      <p:sp>
        <p:nvSpPr>
          <p:cNvPr id="18" name="Rectángulo 1">
            <a:extLst>
              <a:ext uri="{FF2B5EF4-FFF2-40B4-BE49-F238E27FC236}">
                <a16:creationId xmlns:a16="http://schemas.microsoft.com/office/drawing/2014/main" id="{38A3ACB6-1A96-4749-9F03-33D354FC08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7900" y="9699625"/>
            <a:ext cx="12700" cy="12700"/>
          </a:xfrm>
          <a:prstGeom prst="rect">
            <a:avLst/>
          </a:prstGeom>
          <a:solidFill>
            <a:srgbClr val="00000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s-AR"/>
          </a:p>
        </p:txBody>
      </p:sp>
      <p:pic>
        <p:nvPicPr>
          <p:cNvPr id="10" name="Imagen 2" descr="Nueva marca difusion - web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9223" y="254465"/>
            <a:ext cx="2120900" cy="6604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" name="Straight Connector 5"/>
          <p:cNvCxnSpPr/>
          <p:nvPr/>
        </p:nvCxnSpPr>
        <p:spPr>
          <a:xfrm flipV="1">
            <a:off x="9401175" y="1376946"/>
            <a:ext cx="1712595" cy="13704"/>
          </a:xfrm>
          <a:prstGeom prst="lin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1" name="Straight Connector 50"/>
          <p:cNvCxnSpPr>
            <a:endCxn id="57" idx="1"/>
          </p:cNvCxnSpPr>
          <p:nvPr/>
        </p:nvCxnSpPr>
        <p:spPr>
          <a:xfrm flipV="1">
            <a:off x="9052603" y="3057525"/>
            <a:ext cx="2432642" cy="14871"/>
          </a:xfrm>
          <a:prstGeom prst="lin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3" name="Freeform 12"/>
          <p:cNvSpPr/>
          <p:nvPr/>
        </p:nvSpPr>
        <p:spPr>
          <a:xfrm>
            <a:off x="8949287" y="1400175"/>
            <a:ext cx="470938" cy="1666875"/>
          </a:xfrm>
          <a:custGeom>
            <a:avLst/>
            <a:gdLst>
              <a:gd name="connsiteX0" fmla="*/ 470938 w 470938"/>
              <a:gd name="connsiteY0" fmla="*/ 0 h 1666875"/>
              <a:gd name="connsiteX1" fmla="*/ 89938 w 470938"/>
              <a:gd name="connsiteY1" fmla="*/ 1666875 h 1666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70938" h="1666875">
                <a:moveTo>
                  <a:pt x="470938" y="0"/>
                </a:moveTo>
                <a:cubicBezTo>
                  <a:pt x="155819" y="827881"/>
                  <a:pt x="-159299" y="1655763"/>
                  <a:pt x="89938" y="166687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Freeform 56"/>
          <p:cNvSpPr/>
          <p:nvPr/>
        </p:nvSpPr>
        <p:spPr>
          <a:xfrm flipH="1">
            <a:off x="11104245" y="1390650"/>
            <a:ext cx="470938" cy="1666875"/>
          </a:xfrm>
          <a:custGeom>
            <a:avLst/>
            <a:gdLst>
              <a:gd name="connsiteX0" fmla="*/ 470938 w 470938"/>
              <a:gd name="connsiteY0" fmla="*/ 0 h 1666875"/>
              <a:gd name="connsiteX1" fmla="*/ 89938 w 470938"/>
              <a:gd name="connsiteY1" fmla="*/ 1666875 h 1666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70938" h="1666875">
                <a:moveTo>
                  <a:pt x="470938" y="0"/>
                </a:moveTo>
                <a:cubicBezTo>
                  <a:pt x="155819" y="827881"/>
                  <a:pt x="-159299" y="1655763"/>
                  <a:pt x="89938" y="166687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8644728" y="1095375"/>
            <a:ext cx="1184495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9829223" y="1095375"/>
            <a:ext cx="0" cy="304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9829223" y="3057525"/>
            <a:ext cx="0" cy="4100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 flipV="1">
            <a:off x="10860521" y="3051104"/>
            <a:ext cx="0" cy="4100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 flipV="1">
            <a:off x="10753148" y="1085850"/>
            <a:ext cx="0" cy="304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 flipH="1">
            <a:off x="10860522" y="3467589"/>
            <a:ext cx="907806" cy="46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8325719" y="760317"/>
                <a:ext cx="62356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419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419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s-419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es-419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s-419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419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s-419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5719" y="760317"/>
                <a:ext cx="623568" cy="276999"/>
              </a:xfrm>
              <a:prstGeom prst="rect">
                <a:avLst/>
              </a:prstGeom>
              <a:blipFill>
                <a:blip r:embed="rId4"/>
                <a:stretch>
                  <a:fillRect l="-9804" r="-2941" b="-1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/>
              <p:cNvSpPr txBox="1"/>
              <p:nvPr/>
            </p:nvSpPr>
            <p:spPr>
              <a:xfrm>
                <a:off x="9516805" y="3444563"/>
                <a:ext cx="62356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419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419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s-419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s-419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s-419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419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s-419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2" name="Text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16805" y="3444563"/>
                <a:ext cx="623568" cy="276999"/>
              </a:xfrm>
              <a:prstGeom prst="rect">
                <a:avLst/>
              </a:prstGeom>
              <a:blipFill>
                <a:blip r:embed="rId5"/>
                <a:stretch>
                  <a:fillRect l="-8824" r="-4902" b="-1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/>
              <p:cNvSpPr txBox="1"/>
              <p:nvPr/>
            </p:nvSpPr>
            <p:spPr>
              <a:xfrm>
                <a:off x="10865067" y="3508752"/>
                <a:ext cx="90326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419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419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s-419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r>
                        <a:rPr lang="es-419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s-419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419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s-419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s-419" b="0" i="1" smtClean="0">
                          <a:latin typeface="Cambria Math" panose="02040503050406030204" pitchFamily="18" charset="0"/>
                        </a:rPr>
                        <m:t>, </m:t>
                      </m:r>
                      <m:sSubSup>
                        <m:sSubSupPr>
                          <m:ctrlPr>
                            <a:rPr lang="es-419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419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s-419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  <m:sup>
                          <m:r>
                            <a:rPr lang="es-419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65067" y="3508752"/>
                <a:ext cx="903261" cy="276999"/>
              </a:xfrm>
              <a:prstGeom prst="rect">
                <a:avLst/>
              </a:prstGeom>
              <a:blipFill>
                <a:blip r:embed="rId6"/>
                <a:stretch>
                  <a:fillRect l="-6040" r="-2013" b="-1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/>
              <p:cNvSpPr txBox="1"/>
              <p:nvPr/>
            </p:nvSpPr>
            <p:spPr>
              <a:xfrm>
                <a:off x="10862794" y="951334"/>
                <a:ext cx="90326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419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419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s-419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r>
                        <a:rPr lang="es-419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s-419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419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s-419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es-419" b="0" i="1" smtClean="0">
                          <a:latin typeface="Cambria Math" panose="02040503050406030204" pitchFamily="18" charset="0"/>
                        </a:rPr>
                        <m:t>, </m:t>
                      </m:r>
                      <m:sSubSup>
                        <m:sSubSupPr>
                          <m:ctrlPr>
                            <a:rPr lang="es-419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419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s-419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  <m:sup>
                          <m:r>
                            <a:rPr lang="es-419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4" name="TextBox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62794" y="951334"/>
                <a:ext cx="903261" cy="276999"/>
              </a:xfrm>
              <a:prstGeom prst="rect">
                <a:avLst/>
              </a:prstGeom>
              <a:blipFill>
                <a:blip r:embed="rId7"/>
                <a:stretch>
                  <a:fillRect l="-6081" r="-1351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5" name="Straight Connector 54"/>
          <p:cNvCxnSpPr/>
          <p:nvPr/>
        </p:nvCxnSpPr>
        <p:spPr>
          <a:xfrm>
            <a:off x="9184756" y="1981200"/>
            <a:ext cx="215495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flipV="1">
            <a:off x="9102725" y="2219713"/>
            <a:ext cx="2311400" cy="10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72" name="Straight Connector 7171"/>
          <p:cNvCxnSpPr/>
          <p:nvPr/>
        </p:nvCxnSpPr>
        <p:spPr>
          <a:xfrm flipV="1">
            <a:off x="9236975" y="1971676"/>
            <a:ext cx="311094" cy="2554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 flipV="1">
            <a:off x="9444741" y="1971676"/>
            <a:ext cx="311094" cy="2554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 flipV="1">
            <a:off x="9627789" y="1971676"/>
            <a:ext cx="311094" cy="2554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 flipV="1">
            <a:off x="9826897" y="1973406"/>
            <a:ext cx="311094" cy="2554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 flipV="1">
            <a:off x="9132511" y="1978098"/>
            <a:ext cx="211485" cy="1697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 flipV="1">
            <a:off x="10006960" y="1981322"/>
            <a:ext cx="311094" cy="2554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 flipV="1">
            <a:off x="10219992" y="1971823"/>
            <a:ext cx="311094" cy="2554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 flipV="1">
            <a:off x="10219272" y="1971529"/>
            <a:ext cx="311094" cy="2554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 flipV="1">
            <a:off x="10402320" y="1971529"/>
            <a:ext cx="311094" cy="2554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 flipV="1">
            <a:off x="10601428" y="1973259"/>
            <a:ext cx="311094" cy="2554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 flipV="1">
            <a:off x="10781491" y="1981175"/>
            <a:ext cx="311094" cy="2554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 flipV="1">
            <a:off x="10994523" y="1971676"/>
            <a:ext cx="311094" cy="2554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 flipV="1">
            <a:off x="11169688" y="2075009"/>
            <a:ext cx="188444" cy="1546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8" name="Left Brace 7177"/>
          <p:cNvSpPr/>
          <p:nvPr/>
        </p:nvSpPr>
        <p:spPr>
          <a:xfrm>
            <a:off x="8997353" y="1971529"/>
            <a:ext cx="81332" cy="262083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79" name="TextBox 7178"/>
              <p:cNvSpPr txBox="1"/>
              <p:nvPr/>
            </p:nvSpPr>
            <p:spPr>
              <a:xfrm>
                <a:off x="8656129" y="1944599"/>
                <a:ext cx="29572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419" b="0" i="1" smtClean="0">
                          <a:latin typeface="Cambria Math" panose="02040503050406030204" pitchFamily="18" charset="0"/>
                        </a:rPr>
                        <m:t>𝑑𝑧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179" name="TextBox 71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56129" y="1944599"/>
                <a:ext cx="295722" cy="276999"/>
              </a:xfrm>
              <a:prstGeom prst="rect">
                <a:avLst/>
              </a:prstGeom>
              <a:blipFill>
                <a:blip r:embed="rId8"/>
                <a:stretch>
                  <a:fillRect l="-20833" r="-20833" b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Marcador de contenido 2"/>
              <p:cNvSpPr>
                <a:spLocks noGrp="1"/>
              </p:cNvSpPr>
              <p:nvPr>
                <p:ph idx="1"/>
              </p:nvPr>
            </p:nvSpPr>
            <p:spPr>
              <a:xfrm>
                <a:off x="371475" y="1009173"/>
                <a:ext cx="7343775" cy="5297749"/>
              </a:xfrm>
            </p:spPr>
            <p:txBody>
              <a:bodyPr>
                <a:normAutofit/>
              </a:bodyPr>
              <a:lstStyle/>
              <a:p>
                <a:pPr algn="just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s-ES" sz="2000" b="1" dirty="0" smtClean="0">
                    <a:solidFill>
                      <a:schemeClr val="tx1"/>
                    </a:solidFill>
                  </a:rPr>
                  <a:t>En un </a:t>
                </a:r>
                <a14:m>
                  <m:oMath xmlns:m="http://schemas.openxmlformats.org/officeDocument/2006/math">
                    <m:r>
                      <a:rPr lang="es-419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𝒅𝒛</m:t>
                    </m:r>
                  </m:oMath>
                </a14:m>
                <a:endParaRPr lang="es-ES" sz="2000" b="1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8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71475" y="1009173"/>
                <a:ext cx="7343775" cy="5297749"/>
              </a:xfrm>
              <a:blipFill>
                <a:blip r:embed="rId9"/>
                <a:stretch>
                  <a:fillRect t="-6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981212" y="1411588"/>
                <a:ext cx="2124299" cy="2875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419" b="0" i="1" smtClean="0">
                          <a:latin typeface="Cambria Math" panose="02040503050406030204" pitchFamily="18" charset="0"/>
                        </a:rPr>
                        <m:t>𝛿</m:t>
                      </m:r>
                      <m:acc>
                        <m:accPr>
                          <m:chr m:val="̇"/>
                          <m:ctrlPr>
                            <a:rPr lang="es-419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419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</m:acc>
                      <m:r>
                        <a:rPr lang="es-419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419" b="0" i="1" smtClean="0">
                          <a:latin typeface="Cambria Math" panose="02040503050406030204" pitchFamily="18" charset="0"/>
                        </a:rPr>
                        <m:t>𝐿</m:t>
                      </m:r>
                      <m:sSub>
                        <m:sSubPr>
                          <m:ctrlPr>
                            <a:rPr lang="es-419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419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s-419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s-419" b="0" i="1" smtClean="0">
                          <a:latin typeface="Cambria Math" panose="02040503050406030204" pitchFamily="18" charset="0"/>
                        </a:rPr>
                        <m:t>𝑑𝑇</m:t>
                      </m:r>
                      <m:r>
                        <a:rPr lang="es-419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419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419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s-419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r>
                        <a:rPr lang="es-419" b="0" i="1" smtClean="0">
                          <a:latin typeface="Cambria Math" panose="02040503050406030204" pitchFamily="18" charset="0"/>
                        </a:rPr>
                        <m:t>𝑑𝐻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1212" y="1411588"/>
                <a:ext cx="2124299" cy="287515"/>
              </a:xfrm>
              <a:prstGeom prst="rect">
                <a:avLst/>
              </a:prstGeom>
              <a:blipFill>
                <a:blip r:embed="rId10"/>
                <a:stretch>
                  <a:fillRect l="-2579" t="-14894" r="-2292" b="-29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1191683" y="1844596"/>
                <a:ext cx="5703356" cy="5800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419" b="0" i="1" smtClean="0">
                          <a:latin typeface="Cambria Math" panose="02040503050406030204" pitchFamily="18" charset="0"/>
                        </a:rPr>
                        <m:t>𝛿</m:t>
                      </m:r>
                      <m:acc>
                        <m:accPr>
                          <m:chr m:val="̇"/>
                          <m:ctrlPr>
                            <a:rPr lang="es-419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419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</m:acc>
                      <m:r>
                        <a:rPr lang="es-419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419" b="0" i="1" smtClean="0">
                          <a:latin typeface="Cambria Math" panose="02040503050406030204" pitchFamily="18" charset="0"/>
                        </a:rPr>
                        <m:t>𝐿</m:t>
                      </m:r>
                      <m:sSub>
                        <m:sSubPr>
                          <m:ctrlPr>
                            <a:rPr lang="es-419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419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s-419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s-419" b="0" i="1" smtClean="0">
                          <a:latin typeface="Cambria Math" panose="02040503050406030204" pitchFamily="18" charset="0"/>
                        </a:rPr>
                        <m:t>𝑑𝑇</m:t>
                      </m:r>
                      <m:r>
                        <a:rPr lang="es-419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419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419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s-419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r>
                        <a:rPr lang="es-419" b="0" i="1" smtClean="0">
                          <a:latin typeface="Cambria Math" panose="02040503050406030204" pitchFamily="18" charset="0"/>
                        </a:rPr>
                        <m:t>𝑑𝐻</m:t>
                      </m:r>
                      <m:r>
                        <a:rPr lang="es-419" b="0" i="1" smtClean="0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s-419" b="0" i="1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es-419" b="0" i="1" smtClean="0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sSub>
                                <m:sSubPr>
                                  <m:ctrlPr>
                                    <a:rPr lang="es-419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419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s-419" i="1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sub>
                              </m:sSub>
                              <m:r>
                                <a:rPr lang="es-419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d>
                                <m:dPr>
                                  <m:ctrlPr>
                                    <a:rPr lang="es-419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s-419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419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s-419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s-419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s-419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s-419" i="1">
                                  <a:latin typeface="Cambria Math" panose="02040503050406030204" pitchFamily="18" charset="0"/>
                                </a:rPr>
                                <m:t>𝑑𝑉</m:t>
                              </m:r>
                            </m:e>
                          </m:groupChr>
                        </m:e>
                        <m:lim>
                          <m:r>
                            <a:rPr lang="es-419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  <m:sSub>
                            <m:sSubPr>
                              <m:ctrlPr>
                                <a:rPr lang="es-419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419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s-419" b="0" i="1" smtClean="0">
                                  <a:latin typeface="Cambria Math" panose="02040503050406030204" pitchFamily="18" charset="0"/>
                                </a:rPr>
                                <m:t>𝑠𝑒𝑛𝑠</m:t>
                              </m:r>
                            </m:sub>
                          </m:sSub>
                        </m:lim>
                      </m:limLow>
                      <m:r>
                        <a:rPr lang="es-419" b="0" i="1" smtClean="0">
                          <a:latin typeface="Cambria Math" panose="02040503050406030204" pitchFamily="18" charset="0"/>
                        </a:rPr>
                        <m:t>+</m:t>
                      </m:r>
                      <m:limLow>
                        <m:limLowPr>
                          <m:ctrlPr>
                            <a:rPr lang="es-419" b="0" i="1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es-419" b="0" i="1" smtClean="0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sSub>
                                <m:sSubPr>
                                  <m:ctrlPr>
                                    <a:rPr lang="es-419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419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s-419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  <m:r>
                                <a:rPr lang="es-419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s-419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  <m:d>
                                <m:dPr>
                                  <m:ctrlPr>
                                    <a:rPr lang="es-419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s-419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s-419" i="1"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</m:e>
                                    <m:sub>
                                      <m:r>
                                        <a:rPr lang="es-419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es-419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bSup>
                                  <m:r>
                                    <a:rPr lang="es-419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s-419" i="1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</m:d>
                              <m:r>
                                <a:rPr lang="es-419" i="1">
                                  <a:latin typeface="Cambria Math" panose="02040503050406030204" pitchFamily="18" charset="0"/>
                                </a:rPr>
                                <m:t>𝑑𝑉</m:t>
                              </m:r>
                            </m:e>
                          </m:groupChr>
                        </m:e>
                        <m:lim>
                          <m:r>
                            <a:rPr lang="es-419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  <m:sSub>
                            <m:sSubPr>
                              <m:ctrlPr>
                                <a:rPr lang="es-419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419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s-419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sub>
                          </m:sSub>
                        </m:lim>
                      </m:limLow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1683" y="1844596"/>
                <a:ext cx="5703356" cy="580095"/>
              </a:xfrm>
              <a:prstGeom prst="rect">
                <a:avLst/>
              </a:prstGeom>
              <a:blipFill>
                <a:blip r:embed="rId11"/>
                <a:stretch>
                  <a:fillRect l="-641" t="-6316" r="-534"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877094" y="2570184"/>
                <a:ext cx="4332533" cy="7173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419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419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s-419" i="1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r>
                        <a:rPr lang="es-419" i="1">
                          <a:latin typeface="Cambria Math" panose="02040503050406030204" pitchFamily="18" charset="0"/>
                        </a:rPr>
                        <m:t>𝑑𝐻</m:t>
                      </m:r>
                      <m:r>
                        <a:rPr lang="es-419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419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419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s-419" i="1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s-419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s-419" b="0" i="1" smtClean="0">
                          <a:latin typeface="Cambria Math" panose="02040503050406030204" pitchFamily="18" charset="0"/>
                        </a:rPr>
                        <m:t>𝑑𝑉</m:t>
                      </m:r>
                      <m:d>
                        <m:dPr>
                          <m:begChr m:val="["/>
                          <m:endChr m:val="]"/>
                          <m:ctrlPr>
                            <a:rPr lang="es-419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s-419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s-419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419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s-419" i="1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sub>
                              </m:sSub>
                              <m:r>
                                <a:rPr lang="es-419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s-419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419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s-419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  <m:r>
                                <a:rPr lang="es-419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den>
                          </m:f>
                          <m:d>
                            <m:dPr>
                              <m:ctrlPr>
                                <a:rPr lang="es-419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s-419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419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s-419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s-419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s-419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s-419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s-419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  <m:d>
                            <m:dPr>
                              <m:ctrlPr>
                                <a:rPr lang="es-419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s-419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s-419" i="1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es-419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s-419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  <m:r>
                                <a:rPr lang="es-419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s-419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7094" y="2570184"/>
                <a:ext cx="4332533" cy="71731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1934545" y="3435970"/>
                <a:ext cx="4217629" cy="3912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419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419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s-419" i="1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r>
                        <a:rPr lang="es-419" i="1">
                          <a:latin typeface="Cambria Math" panose="02040503050406030204" pitchFamily="18" charset="0"/>
                        </a:rPr>
                        <m:t>𝑑𝐻</m:t>
                      </m:r>
                      <m:r>
                        <a:rPr lang="es-419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419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419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s-419" i="1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s-419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s-419" b="0" i="1" smtClean="0">
                          <a:latin typeface="Cambria Math" panose="02040503050406030204" pitchFamily="18" charset="0"/>
                        </a:rPr>
                        <m:t>𝑑𝑉</m:t>
                      </m:r>
                      <m:d>
                        <m:dPr>
                          <m:begChr m:val="["/>
                          <m:endChr m:val="]"/>
                          <m:ctrlPr>
                            <a:rPr lang="es-419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s-419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419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s-419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  <m:d>
                            <m:dPr>
                              <m:ctrlPr>
                                <a:rPr lang="es-419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s-419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419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s-419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s-419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s-419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s-419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s-419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  <m:d>
                            <m:dPr>
                              <m:ctrlPr>
                                <a:rPr lang="es-419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s-419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s-419" i="1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es-419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s-419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  <m:r>
                                <a:rPr lang="es-419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s-419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4545" y="3435970"/>
                <a:ext cx="4217629" cy="391261"/>
              </a:xfrm>
              <a:prstGeom prst="rect">
                <a:avLst/>
              </a:prstGeom>
              <a:blipFill>
                <a:blip r:embed="rId13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Curved Connector 10"/>
          <p:cNvCxnSpPr>
            <a:stCxn id="4" idx="3"/>
            <a:endCxn id="53" idx="3"/>
          </p:cNvCxnSpPr>
          <p:nvPr/>
        </p:nvCxnSpPr>
        <p:spPr>
          <a:xfrm flipH="1">
            <a:off x="6152174" y="2928840"/>
            <a:ext cx="57453" cy="702761"/>
          </a:xfrm>
          <a:prstGeom prst="curvedConnector3">
            <a:avLst>
              <a:gd name="adj1" fmla="val -916490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881723" y="3141720"/>
                <a:ext cx="74379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419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𝑳𝒆</m:t>
                      </m:r>
                      <m:r>
                        <a:rPr lang="es-419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419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1723" y="3141720"/>
                <a:ext cx="743793" cy="276999"/>
              </a:xfrm>
              <a:prstGeom prst="rect">
                <a:avLst/>
              </a:prstGeom>
              <a:blipFill>
                <a:blip r:embed="rId14"/>
                <a:stretch>
                  <a:fillRect l="-8197" r="-7377"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/>
              <p:cNvSpPr/>
              <p:nvPr/>
            </p:nvSpPr>
            <p:spPr>
              <a:xfrm>
                <a:off x="2270053" y="3976340"/>
                <a:ext cx="3546612" cy="3912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419" i="1">
                          <a:latin typeface="Cambria Math" panose="02040503050406030204" pitchFamily="18" charset="0"/>
                        </a:rPr>
                        <m:t>𝐿</m:t>
                      </m:r>
                      <m:sSub>
                        <m:sSubPr>
                          <m:ctrlPr>
                            <a:rPr lang="es-419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419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s-419" i="1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s-419" i="1">
                          <a:latin typeface="Cambria Math" panose="02040503050406030204" pitchFamily="18" charset="0"/>
                        </a:rPr>
                        <m:t>𝑑𝑇</m:t>
                      </m:r>
                      <m:r>
                        <a:rPr lang="es-419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419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419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s-419" i="1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r>
                        <a:rPr lang="es-419" i="1">
                          <a:latin typeface="Cambria Math" panose="02040503050406030204" pitchFamily="18" charset="0"/>
                        </a:rPr>
                        <m:t>𝑑𝐻</m:t>
                      </m:r>
                      <m:r>
                        <a:rPr lang="es-419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419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419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s-419" i="1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s-419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s-419" b="0" i="1" smtClean="0">
                          <a:latin typeface="Cambria Math" panose="02040503050406030204" pitchFamily="18" charset="0"/>
                        </a:rPr>
                        <m:t>𝑑𝑉</m:t>
                      </m:r>
                      <m:d>
                        <m:dPr>
                          <m:ctrlPr>
                            <a:rPr lang="es-419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s-419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419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𝑯</m:t>
                              </m:r>
                            </m:e>
                            <m:sub>
                              <m:r>
                                <a:rPr lang="es-419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  <m:r>
                            <a:rPr lang="es-419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419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</m:d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58" name="Rectangle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0053" y="3976340"/>
                <a:ext cx="3546612" cy="391261"/>
              </a:xfrm>
              <a:prstGeom prst="rect">
                <a:avLst/>
              </a:prstGeom>
              <a:blipFill>
                <a:blip r:embed="rId15"/>
                <a:stretch>
                  <a:fillRect b="-46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ctangle 58"/>
              <p:cNvSpPr/>
              <p:nvPr/>
            </p:nvSpPr>
            <p:spPr>
              <a:xfrm>
                <a:off x="1457876" y="4517515"/>
                <a:ext cx="5170966" cy="7209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419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419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419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s-419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r>
                            <a:rPr lang="es-419" i="1"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s-419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  <m:nary>
                        <m:naryPr>
                          <m:ctrlPr>
                            <a:rPr lang="es-419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s-419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s-419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sup>
                        <m:e>
                          <m:r>
                            <a:rPr lang="es-419" i="1">
                              <a:latin typeface="Cambria Math" panose="02040503050406030204" pitchFamily="18" charset="0"/>
                            </a:rPr>
                            <m:t>𝑑𝑉</m:t>
                          </m:r>
                        </m:e>
                      </m:nary>
                      <m:r>
                        <a:rPr lang="es-419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419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ℂ</m:t>
                      </m:r>
                      <m:r>
                        <a:rPr lang="es-419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s-419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s-419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𝑩</m:t>
                          </m:r>
                          <m:r>
                            <a:rPr lang="es-419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𝒂𝒔𝒆</m:t>
                          </m:r>
                        </m:sub>
                        <m:sup>
                          <m:r>
                            <a:rPr lang="es-419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𝑻𝒐𝒑𝒆</m:t>
                          </m:r>
                        </m:sup>
                        <m:e>
                          <m:f>
                            <m:fPr>
                              <m:ctrlPr>
                                <a:rPr lang="es-419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s-419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419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s-419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b>
                              </m:sSub>
                              <m:r>
                                <a:rPr lang="es-419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𝑑𝑇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s-419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419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es-419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s-419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s-419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den>
                          </m:f>
                        </m:e>
                      </m:nary>
                      <m:r>
                        <a:rPr lang="es-419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419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419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419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s-419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</m:num>
                        <m:den>
                          <m:r>
                            <a:rPr lang="es-419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  <m:nary>
                        <m:naryPr>
                          <m:ctrlPr>
                            <a:rPr lang="es-419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s-419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𝑩</m:t>
                          </m:r>
                          <m:r>
                            <a:rPr lang="es-419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𝒂𝒔𝒆</m:t>
                          </m:r>
                        </m:sub>
                        <m:sup>
                          <m:r>
                            <a:rPr lang="es-419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𝑻𝒐𝒑𝒆</m:t>
                          </m:r>
                        </m:sup>
                        <m:e>
                          <m:f>
                            <m:fPr>
                              <m:ctrlPr>
                                <a:rPr lang="es-419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419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𝑑𝐻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s-419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419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es-419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s-419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s-419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59" name="Rectangle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7876" y="4517515"/>
                <a:ext cx="5170966" cy="720903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/>
              <p:cNvSpPr/>
              <p:nvPr/>
            </p:nvSpPr>
            <p:spPr>
              <a:xfrm>
                <a:off x="832480" y="5385661"/>
                <a:ext cx="6421758" cy="734688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419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s-419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s-419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s-419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s-419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sup>
                        <m:e>
                          <m:r>
                            <a:rPr lang="es-419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s-419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nary>
                      <m:r>
                        <a:rPr lang="es-419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419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419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sSub>
                            <m:sSubPr>
                              <m:ctrlPr>
                                <a:rPr lang="es-419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419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s-419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r>
                            <a:rPr lang="es-419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s-419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den>
                      </m:f>
                      <m:nary>
                        <m:naryPr>
                          <m:ctrlPr>
                            <a:rPr lang="es-419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s-419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𝑩</m:t>
                          </m:r>
                          <m:r>
                            <a:rPr lang="es-419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𝒂𝒔𝒆</m:t>
                          </m:r>
                        </m:sub>
                        <m:sup>
                          <m:r>
                            <a:rPr lang="es-419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𝑻𝒐𝒑𝒆</m:t>
                          </m:r>
                        </m:sup>
                        <m:e>
                          <m:f>
                            <m:fPr>
                              <m:ctrlPr>
                                <a:rPr lang="es-419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s-419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419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s-419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b>
                              </m:sSub>
                              <m:r>
                                <a:rPr lang="es-419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𝑑𝑇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s-419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419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es-419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s-419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s-419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den>
                          </m:f>
                        </m:e>
                      </m:nary>
                      <m:r>
                        <a:rPr lang="es-419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419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419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419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s-419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s-419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419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s-419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r>
                            <a:rPr lang="es-419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s-419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den>
                      </m:f>
                      <m:nary>
                        <m:naryPr>
                          <m:ctrlPr>
                            <a:rPr lang="es-419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s-419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𝑩</m:t>
                          </m:r>
                          <m:r>
                            <a:rPr lang="es-419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𝒂𝒔𝒆</m:t>
                          </m:r>
                        </m:sub>
                        <m:sup>
                          <m:r>
                            <a:rPr lang="es-419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𝑻𝒐𝒑𝒆</m:t>
                          </m:r>
                        </m:sup>
                        <m:e>
                          <m:f>
                            <m:fPr>
                              <m:ctrlPr>
                                <a:rPr lang="es-419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419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𝑑𝐻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s-419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419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es-419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s-419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s-419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den>
                          </m:f>
                        </m:e>
                      </m:nary>
                      <m:r>
                        <a:rPr lang="es-419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419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𝑯</m:t>
                      </m:r>
                      <m:r>
                        <a:rPr lang="es-419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s-419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𝑵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60" name="Rectangle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480" y="5385661"/>
                <a:ext cx="6421758" cy="734688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Oval 14"/>
          <p:cNvSpPr/>
          <p:nvPr/>
        </p:nvSpPr>
        <p:spPr>
          <a:xfrm>
            <a:off x="5486400" y="5753005"/>
            <a:ext cx="330265" cy="36734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3318703" y="5752693"/>
            <a:ext cx="330265" cy="36734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338" name="Picture 2" descr="Los Simpsons Online Latino : Los Simpsons 05x11 ''Homero detective'' Online  Latino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4883" y="3931339"/>
            <a:ext cx="3048000" cy="230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3643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0" grpId="0"/>
      <p:bldP spid="4" grpId="0"/>
      <p:bldP spid="53" grpId="0"/>
      <p:bldP spid="14" grpId="0"/>
      <p:bldP spid="58" grpId="0"/>
      <p:bldP spid="59" grpId="0"/>
      <p:bldP spid="60" grpId="0" animBg="1"/>
      <p:bldP spid="15" grpId="0" animBg="1"/>
      <p:bldP spid="6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5375" y="246152"/>
            <a:ext cx="9875520" cy="919940"/>
          </a:xfrm>
        </p:spPr>
        <p:txBody>
          <a:bodyPr/>
          <a:lstStyle/>
          <a:p>
            <a:r>
              <a:rPr lang="es-419" dirty="0" smtClean="0"/>
              <a:t>Balances Microscópicos (Cont.)</a:t>
            </a:r>
            <a:endParaRPr lang="en-US" dirty="0"/>
          </a:p>
        </p:txBody>
      </p:sp>
      <p:sp>
        <p:nvSpPr>
          <p:cNvPr id="7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438912" y="6251260"/>
            <a:ext cx="11329416" cy="365125"/>
          </a:xfrm>
        </p:spPr>
        <p:txBody>
          <a:bodyPr/>
          <a:lstStyle/>
          <a:p>
            <a:pPr algn="l"/>
            <a:r>
              <a:rPr lang="en-US" sz="1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76.52/76.05 - </a:t>
            </a:r>
            <a:r>
              <a:rPr lang="en-US" sz="14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Operaciones</a:t>
            </a:r>
            <a:r>
              <a:rPr lang="en-US" sz="1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Unitarias</a:t>
            </a:r>
            <a:r>
              <a:rPr lang="en-US" sz="1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14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Transferencia</a:t>
            </a:r>
            <a:r>
              <a:rPr lang="en-US" sz="1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14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Materia</a:t>
            </a:r>
            <a:r>
              <a:rPr lang="en-US" sz="1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/ </a:t>
            </a:r>
            <a:r>
              <a:rPr lang="en-US" sz="14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Operaciones</a:t>
            </a:r>
            <a:r>
              <a:rPr lang="en-US" sz="1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Unitarias</a:t>
            </a:r>
            <a:r>
              <a:rPr lang="en-US" sz="1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III                                                                         2° </a:t>
            </a:r>
            <a:r>
              <a:rPr lang="en-US" sz="14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Cuatrimestre</a:t>
            </a:r>
            <a:r>
              <a:rPr lang="en-US" sz="1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2020</a:t>
            </a:r>
            <a:endParaRPr lang="en-US" sz="1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371475" y="340460"/>
            <a:ext cx="590550" cy="578882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04825" y="340460"/>
            <a:ext cx="1333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FAC912F-0B16-4E22-AC09-76DAFE3B28C0}" type="slidenum">
              <a:rPr lang="es-AR" sz="2800" smtClean="0"/>
              <a:t>15</a:t>
            </a:fld>
            <a:endParaRPr lang="en-US" sz="2800" dirty="0"/>
          </a:p>
        </p:txBody>
      </p:sp>
      <p:sp>
        <p:nvSpPr>
          <p:cNvPr id="18" name="Rectángulo 1">
            <a:extLst>
              <a:ext uri="{FF2B5EF4-FFF2-40B4-BE49-F238E27FC236}">
                <a16:creationId xmlns:a16="http://schemas.microsoft.com/office/drawing/2014/main" id="{38A3ACB6-1A96-4749-9F03-33D354FC08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7900" y="9699625"/>
            <a:ext cx="12700" cy="12700"/>
          </a:xfrm>
          <a:prstGeom prst="rect">
            <a:avLst/>
          </a:prstGeom>
          <a:solidFill>
            <a:srgbClr val="00000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s-AR"/>
          </a:p>
        </p:txBody>
      </p:sp>
      <p:pic>
        <p:nvPicPr>
          <p:cNvPr id="10" name="Imagen 2" descr="Nueva marca difusion - web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9223" y="254465"/>
            <a:ext cx="2120900" cy="66040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TextBox 114"/>
              <p:cNvSpPr txBox="1"/>
              <p:nvPr/>
            </p:nvSpPr>
            <p:spPr>
              <a:xfrm>
                <a:off x="962025" y="5579635"/>
                <a:ext cx="1545936" cy="567528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419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419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419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s-419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  <m:r>
                            <a:rPr lang="es-419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s-419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419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s-419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s-419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419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s-419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  <m:r>
                            <a:rPr lang="es-419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s-419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419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s-419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den>
                      </m:f>
                      <m:r>
                        <a:rPr lang="es-419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419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419" i="1">
                              <a:latin typeface="Cambria Math" panose="02040503050406030204" pitchFamily="18" charset="0"/>
                            </a:rPr>
                            <m:t>𝐿</m:t>
                          </m:r>
                          <m:sSub>
                            <m:sSubPr>
                              <m:ctrlPr>
                                <a:rPr lang="es-419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419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s-419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s-419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419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s-419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5" name="TextBox 1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025" y="5579635"/>
                <a:ext cx="1545936" cy="56752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/>
          <p:cNvCxnSpPr/>
          <p:nvPr/>
        </p:nvCxnSpPr>
        <p:spPr>
          <a:xfrm flipV="1">
            <a:off x="962025" y="1311215"/>
            <a:ext cx="0" cy="376111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962025" y="5072332"/>
            <a:ext cx="5507786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851257" y="1027592"/>
                <a:ext cx="22153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419" b="0" i="1" smtClean="0">
                          <a:latin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257" y="1027592"/>
                <a:ext cx="221536" cy="276999"/>
              </a:xfrm>
              <a:prstGeom prst="rect">
                <a:avLst/>
              </a:prstGeom>
              <a:blipFill>
                <a:blip r:embed="rId5"/>
                <a:stretch>
                  <a:fillRect l="-27778" r="-25000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924580" y="5131678"/>
                <a:ext cx="154523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419" b="0" i="1" smtClean="0">
                          <a:latin typeface="Cambria Math" panose="02040503050406030204" pitchFamily="18" charset="0"/>
                        </a:rPr>
                        <m:t>𝑇𝑒𝑚𝑝𝑒𝑟𝑎𝑡𝑢𝑟𝑎𝑠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4580" y="5131678"/>
                <a:ext cx="1545231" cy="276999"/>
              </a:xfrm>
              <a:prstGeom prst="rect">
                <a:avLst/>
              </a:prstGeom>
              <a:blipFill>
                <a:blip r:embed="rId6"/>
                <a:stretch>
                  <a:fillRect l="-5138" r="-5138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Arc 23"/>
          <p:cNvSpPr/>
          <p:nvPr/>
        </p:nvSpPr>
        <p:spPr>
          <a:xfrm rot="5400000">
            <a:off x="-2192997" y="-1620888"/>
            <a:ext cx="6310043" cy="5850956"/>
          </a:xfrm>
          <a:prstGeom prst="arc">
            <a:avLst>
              <a:gd name="adj1" fmla="val 16200000"/>
              <a:gd name="adj2" fmla="val 1"/>
            </a:avLst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4015284" y="1501813"/>
                <a:ext cx="47660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419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419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s-419" b="0" i="1" smtClean="0">
                              <a:latin typeface="Cambria Math" panose="02040503050406030204" pitchFamily="18" charset="0"/>
                            </a:rPr>
                            <m:t>𝑠𝑎𝑡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5284" y="1501813"/>
                <a:ext cx="476604" cy="276999"/>
              </a:xfrm>
              <a:prstGeom prst="rect">
                <a:avLst/>
              </a:prstGeom>
              <a:blipFill>
                <a:blip r:embed="rId7"/>
                <a:stretch>
                  <a:fillRect l="-12821" r="-5128"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Connector 26"/>
          <p:cNvCxnSpPr/>
          <p:nvPr/>
        </p:nvCxnSpPr>
        <p:spPr>
          <a:xfrm flipV="1">
            <a:off x="3174521" y="3099721"/>
            <a:ext cx="2392788" cy="1052423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5042232" y="1594146"/>
            <a:ext cx="17399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s-ES" b="1" dirty="0" smtClean="0"/>
              <a:t>Humidificación</a:t>
            </a:r>
            <a:endParaRPr lang="es-ES" b="1" dirty="0"/>
          </a:p>
        </p:txBody>
      </p:sp>
      <p:sp>
        <p:nvSpPr>
          <p:cNvPr id="68" name="Rectangle 67"/>
          <p:cNvSpPr/>
          <p:nvPr/>
        </p:nvSpPr>
        <p:spPr>
          <a:xfrm>
            <a:off x="1171575" y="1594146"/>
            <a:ext cx="20978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s-ES" b="1" dirty="0" err="1" smtClean="0"/>
              <a:t>Deshumidificación</a:t>
            </a:r>
            <a:endParaRPr lang="es-E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818128" y="5485476"/>
                <a:ext cx="3347519" cy="734688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419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s-419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s-419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s-419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s-419" i="1">
                              <a:latin typeface="Cambria Math" panose="02040503050406030204" pitchFamily="18" charset="0"/>
                            </a:rPr>
                            <m:t>𝑉</m:t>
                          </m:r>
                        </m:sup>
                        <m:e>
                          <m:r>
                            <a:rPr lang="es-419" i="1">
                              <a:latin typeface="Cambria Math" panose="02040503050406030204" pitchFamily="18" charset="0"/>
                            </a:rPr>
                            <m:t>𝑑𝑧</m:t>
                          </m:r>
                        </m:e>
                      </m:nary>
                      <m:r>
                        <a:rPr lang="es-419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419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419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419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s-419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s-419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419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s-419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r>
                            <a:rPr lang="es-419" i="1">
                              <a:latin typeface="Cambria Math" panose="02040503050406030204" pitchFamily="18" charset="0"/>
                            </a:rPr>
                            <m:t>𝑎𝑆</m:t>
                          </m:r>
                        </m:den>
                      </m:f>
                      <m:nary>
                        <m:naryPr>
                          <m:ctrlPr>
                            <a:rPr lang="es-419" b="1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s-419" b="1" i="1">
                              <a:latin typeface="Cambria Math" panose="02040503050406030204" pitchFamily="18" charset="0"/>
                            </a:rPr>
                            <m:t>𝑩</m:t>
                          </m:r>
                          <m:r>
                            <a:rPr lang="es-419" b="1" i="1">
                              <a:latin typeface="Cambria Math" panose="02040503050406030204" pitchFamily="18" charset="0"/>
                            </a:rPr>
                            <m:t>𝒂𝒔𝒆</m:t>
                          </m:r>
                        </m:sub>
                        <m:sup>
                          <m:r>
                            <a:rPr lang="es-419" b="1" i="1">
                              <a:latin typeface="Cambria Math" panose="02040503050406030204" pitchFamily="18" charset="0"/>
                            </a:rPr>
                            <m:t>𝑻𝒐𝒑𝒆</m:t>
                          </m:r>
                        </m:sup>
                        <m:e>
                          <m:f>
                            <m:fPr>
                              <m:ctrlPr>
                                <a:rPr lang="es-419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419" i="1">
                                  <a:latin typeface="Cambria Math" panose="02040503050406030204" pitchFamily="18" charset="0"/>
                                </a:rPr>
                                <m:t>𝑑𝐻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s-419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419" i="1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es-419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s-419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s-419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8128" y="5485476"/>
                <a:ext cx="3347519" cy="73468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7424283" y="1450098"/>
                <a:ext cx="3546612" cy="3912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419" i="1">
                          <a:latin typeface="Cambria Math" panose="02040503050406030204" pitchFamily="18" charset="0"/>
                        </a:rPr>
                        <m:t>𝐿</m:t>
                      </m:r>
                      <m:sSub>
                        <m:sSubPr>
                          <m:ctrlPr>
                            <a:rPr lang="es-419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419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s-419" i="1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s-419" i="1">
                          <a:latin typeface="Cambria Math" panose="02040503050406030204" pitchFamily="18" charset="0"/>
                        </a:rPr>
                        <m:t>𝑑𝑇</m:t>
                      </m:r>
                      <m:r>
                        <a:rPr lang="es-419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419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419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s-419" i="1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r>
                        <a:rPr lang="es-419" i="1">
                          <a:latin typeface="Cambria Math" panose="02040503050406030204" pitchFamily="18" charset="0"/>
                        </a:rPr>
                        <m:t>𝑑𝐻</m:t>
                      </m:r>
                      <m:r>
                        <a:rPr lang="es-419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419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419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s-419" i="1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s-419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s-419" b="0" i="1" smtClean="0">
                          <a:latin typeface="Cambria Math" panose="02040503050406030204" pitchFamily="18" charset="0"/>
                        </a:rPr>
                        <m:t>𝑑𝑉</m:t>
                      </m:r>
                      <m:d>
                        <m:dPr>
                          <m:ctrlPr>
                            <a:rPr lang="es-419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s-419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419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s-419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s-419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419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4283" y="1450098"/>
                <a:ext cx="3546612" cy="391261"/>
              </a:xfrm>
              <a:prstGeom prst="rect">
                <a:avLst/>
              </a:prstGeom>
              <a:blipFill>
                <a:blip r:embed="rId9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7889346" y="1872455"/>
                <a:ext cx="261648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419" i="1" smtClean="0">
                          <a:latin typeface="Cambria Math" panose="02040503050406030204" pitchFamily="18" charset="0"/>
                        </a:rPr>
                        <m:t>𝐿</m:t>
                      </m:r>
                      <m:sSub>
                        <m:sSubPr>
                          <m:ctrlPr>
                            <a:rPr lang="es-419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419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s-419" i="1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s-419" i="1">
                          <a:latin typeface="Cambria Math" panose="02040503050406030204" pitchFamily="18" charset="0"/>
                        </a:rPr>
                        <m:t>𝑑𝑇</m:t>
                      </m:r>
                      <m:r>
                        <a:rPr lang="es-419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419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419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s-419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s-419" i="1">
                          <a:latin typeface="Cambria Math" panose="02040503050406030204" pitchFamily="18" charset="0"/>
                        </a:rPr>
                        <m:t>𝑎</m:t>
                      </m:r>
                      <m:d>
                        <m:dPr>
                          <m:ctrlPr>
                            <a:rPr lang="es-419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419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s-419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s-419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419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s-419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s-419" i="1">
                          <a:latin typeface="Cambria Math" panose="02040503050406030204" pitchFamily="18" charset="0"/>
                        </a:rPr>
                        <m:t>𝑑𝑉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9346" y="1872455"/>
                <a:ext cx="2616486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8294649" y="2272883"/>
                <a:ext cx="1805879" cy="696024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419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419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es-419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s-419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419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s-419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es-419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s-419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s-419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419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s-419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r>
                        <a:rPr lang="es-419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s-419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419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419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s-419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  <m:r>
                            <a:rPr lang="es-419" i="1"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sSub>
                            <m:sSubPr>
                              <m:ctrlPr>
                                <a:rPr lang="es-419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419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s-419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r>
                            <a:rPr lang="es-419" i="1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4649" y="2272883"/>
                <a:ext cx="1805879" cy="69602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/>
          <p:cNvCxnSpPr/>
          <p:nvPr/>
        </p:nvCxnSpPr>
        <p:spPr>
          <a:xfrm flipH="1" flipV="1">
            <a:off x="3674349" y="2463304"/>
            <a:ext cx="938670" cy="1011323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 flipV="1">
            <a:off x="2818128" y="3712801"/>
            <a:ext cx="361647" cy="426367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564005" y="2121389"/>
                <a:ext cx="1114728" cy="4124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s-419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s-419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s-419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s-419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s-419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s-419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419" b="0" i="1" smtClean="0"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e>
                                  <m:sub>
                                    <m:r>
                                      <a:rPr lang="es-419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d>
                        <m:dPr>
                          <m:begChr m:val="|"/>
                          <m:endChr m:val=""/>
                          <m:ctrlPr>
                            <a:rPr lang="es-419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419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/>
                            </m:mr>
                            <m:mr>
                              <m:e>
                                <m:r>
                                  <a:rPr lang="es-419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4005" y="2121389"/>
                <a:ext cx="1114728" cy="412485"/>
              </a:xfrm>
              <a:prstGeom prst="rect">
                <a:avLst/>
              </a:prstGeom>
              <a:blipFill>
                <a:blip r:embed="rId12"/>
                <a:stretch>
                  <a:fillRect t="-222059" r="-55495" b="-317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4611923" y="3469046"/>
                <a:ext cx="1052148" cy="4124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s-419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s-419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s-419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e>
                                <m:r>
                                  <a:rPr lang="es-419" b="0" i="1" smtClean="0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|"/>
                          <m:endChr m:val=""/>
                          <m:ctrlPr>
                            <a:rPr lang="es-419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419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/>
                            </m:mr>
                            <m:mr>
                              <m:e>
                                <m:r>
                                  <a:rPr lang="es-419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1923" y="3469046"/>
                <a:ext cx="1052148" cy="412485"/>
              </a:xfrm>
              <a:prstGeom prst="rect">
                <a:avLst/>
              </a:prstGeom>
              <a:blipFill>
                <a:blip r:embed="rId13"/>
                <a:stretch>
                  <a:fillRect t="-220588" r="-56977" b="-319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4354975" y="2121389"/>
                <a:ext cx="824328" cy="6960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419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s-419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419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419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s-419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  <m:r>
                            <a:rPr lang="es-419" i="1"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sSub>
                            <m:sSubPr>
                              <m:ctrlPr>
                                <a:rPr lang="es-419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419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s-419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r>
                            <a:rPr lang="es-419" i="1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4975" y="2121389"/>
                <a:ext cx="824328" cy="69602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Curved Connector 18"/>
          <p:cNvCxnSpPr>
            <a:stCxn id="16" idx="2"/>
          </p:cNvCxnSpPr>
          <p:nvPr/>
        </p:nvCxnSpPr>
        <p:spPr>
          <a:xfrm rot="5400000">
            <a:off x="4379071" y="2623445"/>
            <a:ext cx="194100" cy="582036"/>
          </a:xfrm>
          <a:prstGeom prst="curvedConnector2">
            <a:avLst/>
          </a:prstGeom>
          <a:ln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6782132" y="1080766"/>
            <a:ext cx="51679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ES" b="1" dirty="0" smtClean="0"/>
              <a:t>Volviendo al BE diferencial de calor:</a:t>
            </a:r>
            <a:endParaRPr lang="es-E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/>
              <p:cNvSpPr/>
              <p:nvPr/>
            </p:nvSpPr>
            <p:spPr>
              <a:xfrm>
                <a:off x="6812982" y="3087841"/>
                <a:ext cx="5167991" cy="1077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 algn="just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Font typeface="Arial" panose="020B0604020202020204" pitchFamily="34" charset="0"/>
                  <a:buChar char="•"/>
                </a:pPr>
                <a:r>
                  <a:rPr lang="es-ES" b="1" dirty="0" smtClean="0"/>
                  <a:t>Casos límites:</a:t>
                </a:r>
              </a:p>
              <a:p>
                <a:pPr marL="742950" lvl="1" indent="-285750" algn="just">
                  <a:spcBef>
                    <a:spcPts val="300"/>
                  </a:spcBef>
                  <a:spcAft>
                    <a:spcPts val="3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3"/>
                              <m:mcJc m:val="center"/>
                            </m:mcPr>
                          </m:mc>
                        </m:mcs>
                        <m:ctrlPr>
                          <a:rPr lang="es-419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a:rPr lang="es-419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s-419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sSub>
                            <m:sSubPr>
                              <m:ctrlPr>
                                <a:rPr lang="es-419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419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𝒉</m:t>
                              </m:r>
                            </m:e>
                            <m:sub>
                              <m:r>
                                <a:rPr lang="es-419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𝑳</m:t>
                              </m:r>
                            </m:sub>
                          </m:sSub>
                          <m:r>
                            <a:rPr lang="es-419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⟶∞</m:t>
                          </m:r>
                        </m:e>
                        <m:e>
                          <m:sSub>
                            <m:sSubPr>
                              <m:ctrlPr>
                                <a:rPr lang="es-419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419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  <m:sub>
                              <m:r>
                                <a:rPr lang="es-419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  <m:r>
                            <a:rPr lang="es-419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s-419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419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  <m:sub>
                              <m:r>
                                <a:rPr lang="es-419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𝒔𝒂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s-419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419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𝑯</m:t>
                              </m:r>
                            </m:e>
                            <m:sub>
                              <m:r>
                                <a:rPr lang="es-419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  <m:r>
                            <a:rPr lang="es-419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s-419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</m:mr>
                    </m:m>
                  </m:oMath>
                </a14:m>
                <a:endParaRPr lang="es-419" b="1" dirty="0" smtClean="0"/>
              </a:p>
              <a:p>
                <a:pPr marL="742950" lvl="1" indent="-285750" algn="just">
                  <a:spcBef>
                    <a:spcPts val="300"/>
                  </a:spcBef>
                  <a:spcAft>
                    <a:spcPts val="3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3"/>
                              <m:mcJc m:val="center"/>
                            </m:mcPr>
                          </m:mc>
                        </m:mcs>
                        <m:ctrlPr>
                          <a:rPr lang="es-419" b="1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a:rPr lang="es-419" b="1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s-419" b="1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sSub>
                            <m:sSubPr>
                              <m:ctrlPr>
                                <a:rPr lang="es-419" b="1" i="1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419" b="1" i="1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𝒉</m:t>
                              </m:r>
                            </m:e>
                            <m:sub>
                              <m:r>
                                <a:rPr lang="es-419" b="1" i="1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𝑳</m:t>
                              </m:r>
                            </m:sub>
                          </m:sSub>
                          <m:r>
                            <a:rPr lang="es-419" b="1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⟶</m:t>
                          </m:r>
                          <m:r>
                            <a:rPr lang="es-419" b="1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</m:e>
                        <m:e>
                          <m:sSub>
                            <m:sSubPr>
                              <m:ctrlPr>
                                <a:rPr lang="es-419" b="1" i="1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419" b="1" i="1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  <m:sub>
                              <m:r>
                                <a:rPr lang="es-419" b="1" i="1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  <m:r>
                            <a:rPr lang="es-419" b="1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s-419" b="1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</m:e>
                        <m:e>
                          <m:sSub>
                            <m:sSubPr>
                              <m:ctrlPr>
                                <a:rPr lang="es-419" b="1" i="1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419" b="1" i="1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𝑯</m:t>
                              </m:r>
                            </m:e>
                            <m:sub>
                              <m:r>
                                <a:rPr lang="es-419" b="1" i="1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  <m:r>
                            <a:rPr lang="es-419" b="1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s-419" b="1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419" b="1" i="1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𝑯</m:t>
                              </m:r>
                            </m:e>
                            <m:sub>
                              <m:r>
                                <a:rPr lang="es-419" b="1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𝒔𝒂𝒕</m:t>
                              </m:r>
                            </m:sub>
                          </m:sSub>
                        </m:e>
                      </m:mr>
                    </m:m>
                  </m:oMath>
                </a14:m>
                <a:endParaRPr lang="es-ES" b="1" dirty="0"/>
              </a:p>
            </p:txBody>
          </p:sp>
        </mc:Choice>
        <mc:Fallback xmlns=""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2982" y="3087841"/>
                <a:ext cx="5167991" cy="1077218"/>
              </a:xfrm>
              <a:prstGeom prst="rect">
                <a:avLst/>
              </a:prstGeom>
              <a:blipFill>
                <a:blip r:embed="rId15"/>
                <a:stretch>
                  <a:fillRect l="-826" t="-3409" b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1" name="Straight Arrow Connector 50"/>
          <p:cNvCxnSpPr/>
          <p:nvPr/>
        </p:nvCxnSpPr>
        <p:spPr>
          <a:xfrm flipH="1">
            <a:off x="2244725" y="4143200"/>
            <a:ext cx="929798" cy="8944"/>
          </a:xfrm>
          <a:prstGeom prst="straightConnector1">
            <a:avLst/>
          </a:prstGeom>
          <a:ln w="190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V="1">
            <a:off x="3174521" y="3359036"/>
            <a:ext cx="0" cy="804184"/>
          </a:xfrm>
          <a:prstGeom prst="straightConnector1">
            <a:avLst/>
          </a:prstGeom>
          <a:ln w="190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362" name="Picture 2" descr="Los mejores consejos de Homero como padre - Los Simpsons - telefe.com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3980" y="4414763"/>
            <a:ext cx="3124293" cy="1759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8282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5" dur="2000" fill="hold"/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1" grpId="0"/>
      <p:bldP spid="32" grpId="0" animBg="1"/>
      <p:bldP spid="14" grpId="0"/>
      <p:bldP spid="42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5375" y="246152"/>
            <a:ext cx="9875520" cy="919940"/>
          </a:xfrm>
        </p:spPr>
        <p:txBody>
          <a:bodyPr/>
          <a:lstStyle/>
          <a:p>
            <a:r>
              <a:rPr lang="es-419" dirty="0" smtClean="0"/>
              <a:t>Método de </a:t>
            </a:r>
            <a:r>
              <a:rPr lang="es-419" dirty="0" err="1" smtClean="0"/>
              <a:t>Mickley</a:t>
            </a:r>
            <a:endParaRPr lang="en-US" dirty="0"/>
          </a:p>
        </p:txBody>
      </p:sp>
      <p:sp>
        <p:nvSpPr>
          <p:cNvPr id="7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438912" y="6251260"/>
            <a:ext cx="11329416" cy="365125"/>
          </a:xfrm>
        </p:spPr>
        <p:txBody>
          <a:bodyPr/>
          <a:lstStyle/>
          <a:p>
            <a:pPr algn="l"/>
            <a:r>
              <a:rPr lang="en-US" sz="1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76.52/76.05 - </a:t>
            </a:r>
            <a:r>
              <a:rPr lang="en-US" sz="14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Operaciones</a:t>
            </a:r>
            <a:r>
              <a:rPr lang="en-US" sz="1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Unitarias</a:t>
            </a:r>
            <a:r>
              <a:rPr lang="en-US" sz="1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14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Transferencia</a:t>
            </a:r>
            <a:r>
              <a:rPr lang="en-US" sz="1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14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Materia</a:t>
            </a:r>
            <a:r>
              <a:rPr lang="en-US" sz="1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/ </a:t>
            </a:r>
            <a:r>
              <a:rPr lang="en-US" sz="14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Operaciones</a:t>
            </a:r>
            <a:r>
              <a:rPr lang="en-US" sz="1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Unitarias</a:t>
            </a:r>
            <a:r>
              <a:rPr lang="en-US" sz="1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III                                                                         2° </a:t>
            </a:r>
            <a:r>
              <a:rPr lang="en-US" sz="14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Cuatrimestre</a:t>
            </a:r>
            <a:r>
              <a:rPr lang="en-US" sz="1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2020</a:t>
            </a:r>
            <a:endParaRPr lang="en-US" sz="1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371475" y="340460"/>
            <a:ext cx="590550" cy="578882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04825" y="340460"/>
            <a:ext cx="1333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FAC912F-0B16-4E22-AC09-76DAFE3B28C0}" type="slidenum">
              <a:rPr lang="es-AR" sz="2800" smtClean="0"/>
              <a:t>16</a:t>
            </a:fld>
            <a:endParaRPr lang="en-US" sz="2800" dirty="0"/>
          </a:p>
        </p:txBody>
      </p:sp>
      <p:sp>
        <p:nvSpPr>
          <p:cNvPr id="18" name="Rectángulo 1">
            <a:extLst>
              <a:ext uri="{FF2B5EF4-FFF2-40B4-BE49-F238E27FC236}">
                <a16:creationId xmlns:a16="http://schemas.microsoft.com/office/drawing/2014/main" id="{38A3ACB6-1A96-4749-9F03-33D354FC08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7900" y="9699625"/>
            <a:ext cx="12700" cy="12700"/>
          </a:xfrm>
          <a:prstGeom prst="rect">
            <a:avLst/>
          </a:prstGeom>
          <a:solidFill>
            <a:srgbClr val="00000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s-AR"/>
          </a:p>
        </p:txBody>
      </p:sp>
      <p:pic>
        <p:nvPicPr>
          <p:cNvPr id="10" name="Imagen 2" descr="Nueva marca difusion - web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9223" y="254465"/>
            <a:ext cx="2120900" cy="66040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TextBox 114"/>
              <p:cNvSpPr txBox="1"/>
              <p:nvPr/>
            </p:nvSpPr>
            <p:spPr>
              <a:xfrm>
                <a:off x="962025" y="5579635"/>
                <a:ext cx="1545936" cy="567528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419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419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419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s-419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  <m:r>
                            <a:rPr lang="es-419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s-419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419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s-419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s-419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419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s-419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  <m:r>
                            <a:rPr lang="es-419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s-419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419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s-419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den>
                      </m:f>
                      <m:r>
                        <a:rPr lang="es-419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419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419" i="1">
                              <a:latin typeface="Cambria Math" panose="02040503050406030204" pitchFamily="18" charset="0"/>
                            </a:rPr>
                            <m:t>𝐿</m:t>
                          </m:r>
                          <m:sSub>
                            <m:sSubPr>
                              <m:ctrlPr>
                                <a:rPr lang="es-419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419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s-419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s-419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419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s-419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5" name="TextBox 1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025" y="5579635"/>
                <a:ext cx="1545936" cy="56752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/>
          <p:cNvCxnSpPr/>
          <p:nvPr/>
        </p:nvCxnSpPr>
        <p:spPr>
          <a:xfrm flipV="1">
            <a:off x="962025" y="1311215"/>
            <a:ext cx="0" cy="376111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962025" y="5072332"/>
            <a:ext cx="5507786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851257" y="1027592"/>
                <a:ext cx="22153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419" b="0" i="1" smtClean="0">
                          <a:latin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257" y="1027592"/>
                <a:ext cx="221536" cy="276999"/>
              </a:xfrm>
              <a:prstGeom prst="rect">
                <a:avLst/>
              </a:prstGeom>
              <a:blipFill>
                <a:blip r:embed="rId5"/>
                <a:stretch>
                  <a:fillRect l="-27778" r="-25000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924580" y="5131678"/>
                <a:ext cx="154523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419" b="0" i="1" smtClean="0">
                          <a:latin typeface="Cambria Math" panose="02040503050406030204" pitchFamily="18" charset="0"/>
                        </a:rPr>
                        <m:t>𝑇𝑒𝑚𝑝𝑒𝑟𝑎𝑡𝑢𝑟𝑎𝑠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4580" y="5131678"/>
                <a:ext cx="1545231" cy="276999"/>
              </a:xfrm>
              <a:prstGeom prst="rect">
                <a:avLst/>
              </a:prstGeom>
              <a:blipFill>
                <a:blip r:embed="rId6"/>
                <a:stretch>
                  <a:fillRect l="-5138" r="-5138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Arc 23"/>
          <p:cNvSpPr/>
          <p:nvPr/>
        </p:nvSpPr>
        <p:spPr>
          <a:xfrm rot="5400000">
            <a:off x="-2192997" y="-1620888"/>
            <a:ext cx="6310043" cy="5850956"/>
          </a:xfrm>
          <a:prstGeom prst="arc">
            <a:avLst>
              <a:gd name="adj1" fmla="val 16200000"/>
              <a:gd name="adj2" fmla="val 1"/>
            </a:avLst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4015284" y="1501813"/>
                <a:ext cx="47660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419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419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s-419" b="0" i="1" smtClean="0">
                              <a:latin typeface="Cambria Math" panose="02040503050406030204" pitchFamily="18" charset="0"/>
                            </a:rPr>
                            <m:t>𝑠𝑎𝑡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5284" y="1501813"/>
                <a:ext cx="476604" cy="276999"/>
              </a:xfrm>
              <a:prstGeom prst="rect">
                <a:avLst/>
              </a:prstGeom>
              <a:blipFill>
                <a:blip r:embed="rId7"/>
                <a:stretch>
                  <a:fillRect l="-12821" r="-5128"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Connector 26"/>
          <p:cNvCxnSpPr/>
          <p:nvPr/>
        </p:nvCxnSpPr>
        <p:spPr>
          <a:xfrm flipV="1">
            <a:off x="3174521" y="3099721"/>
            <a:ext cx="2392788" cy="1052423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5042232" y="1594146"/>
            <a:ext cx="17399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s-ES" b="1" dirty="0" smtClean="0"/>
              <a:t>Humidificación</a:t>
            </a:r>
            <a:endParaRPr lang="es-ES" b="1" dirty="0"/>
          </a:p>
        </p:txBody>
      </p:sp>
      <p:sp>
        <p:nvSpPr>
          <p:cNvPr id="68" name="Rectangle 67"/>
          <p:cNvSpPr/>
          <p:nvPr/>
        </p:nvSpPr>
        <p:spPr>
          <a:xfrm>
            <a:off x="1171575" y="1594146"/>
            <a:ext cx="20978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s-ES" b="1" dirty="0" err="1" smtClean="0"/>
              <a:t>Deshumidificación</a:t>
            </a:r>
            <a:endParaRPr lang="es-E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818128" y="5485476"/>
                <a:ext cx="3347519" cy="734688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419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s-419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s-419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s-419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s-419" i="1">
                              <a:latin typeface="Cambria Math" panose="02040503050406030204" pitchFamily="18" charset="0"/>
                            </a:rPr>
                            <m:t>𝑉</m:t>
                          </m:r>
                        </m:sup>
                        <m:e>
                          <m:r>
                            <a:rPr lang="es-419" i="1">
                              <a:latin typeface="Cambria Math" panose="02040503050406030204" pitchFamily="18" charset="0"/>
                            </a:rPr>
                            <m:t>𝑑𝑧</m:t>
                          </m:r>
                        </m:e>
                      </m:nary>
                      <m:r>
                        <a:rPr lang="es-419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419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419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419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s-419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s-419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419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s-419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r>
                            <a:rPr lang="es-419" i="1">
                              <a:latin typeface="Cambria Math" panose="02040503050406030204" pitchFamily="18" charset="0"/>
                            </a:rPr>
                            <m:t>𝑎𝑆</m:t>
                          </m:r>
                        </m:den>
                      </m:f>
                      <m:nary>
                        <m:naryPr>
                          <m:ctrlPr>
                            <a:rPr lang="es-419" b="1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s-419" b="1" i="1">
                              <a:latin typeface="Cambria Math" panose="02040503050406030204" pitchFamily="18" charset="0"/>
                            </a:rPr>
                            <m:t>𝑩</m:t>
                          </m:r>
                          <m:r>
                            <a:rPr lang="es-419" b="1" i="1">
                              <a:latin typeface="Cambria Math" panose="02040503050406030204" pitchFamily="18" charset="0"/>
                            </a:rPr>
                            <m:t>𝒂𝒔𝒆</m:t>
                          </m:r>
                        </m:sub>
                        <m:sup>
                          <m:r>
                            <a:rPr lang="es-419" b="1" i="1">
                              <a:latin typeface="Cambria Math" panose="02040503050406030204" pitchFamily="18" charset="0"/>
                            </a:rPr>
                            <m:t>𝑻𝒐𝒑𝒆</m:t>
                          </m:r>
                        </m:sup>
                        <m:e>
                          <m:f>
                            <m:fPr>
                              <m:ctrlPr>
                                <a:rPr lang="es-419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419" i="1">
                                  <a:latin typeface="Cambria Math" panose="02040503050406030204" pitchFamily="18" charset="0"/>
                                </a:rPr>
                                <m:t>𝑑𝐻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s-419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419" i="1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es-419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s-419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s-419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8128" y="5485476"/>
                <a:ext cx="3347519" cy="73468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/>
          <p:cNvCxnSpPr/>
          <p:nvPr/>
        </p:nvCxnSpPr>
        <p:spPr>
          <a:xfrm flipH="1" flipV="1">
            <a:off x="3674349" y="2463304"/>
            <a:ext cx="938670" cy="1011323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 flipV="1">
            <a:off x="2818128" y="3712801"/>
            <a:ext cx="361647" cy="426367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564005" y="2121389"/>
                <a:ext cx="1114728" cy="4124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s-419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s-419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s-419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s-419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s-419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s-419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419" b="0" i="1" smtClean="0"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e>
                                  <m:sub>
                                    <m:r>
                                      <a:rPr lang="es-419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d>
                        <m:dPr>
                          <m:begChr m:val="|"/>
                          <m:endChr m:val=""/>
                          <m:ctrlPr>
                            <a:rPr lang="es-419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419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/>
                            </m:mr>
                            <m:mr>
                              <m:e>
                                <m:r>
                                  <a:rPr lang="es-419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4005" y="2121389"/>
                <a:ext cx="1114728" cy="412485"/>
              </a:xfrm>
              <a:prstGeom prst="rect">
                <a:avLst/>
              </a:prstGeom>
              <a:blipFill>
                <a:blip r:embed="rId9"/>
                <a:stretch>
                  <a:fillRect t="-222059" r="-55495" b="-317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4611923" y="3469046"/>
                <a:ext cx="1052148" cy="4124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s-419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s-419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s-419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e>
                                <m:r>
                                  <a:rPr lang="es-419" b="0" i="1" smtClean="0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|"/>
                          <m:endChr m:val=""/>
                          <m:ctrlPr>
                            <a:rPr lang="es-419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419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/>
                            </m:mr>
                            <m:mr>
                              <m:e>
                                <m:r>
                                  <a:rPr lang="es-419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1923" y="3469046"/>
                <a:ext cx="1052148" cy="412485"/>
              </a:xfrm>
              <a:prstGeom prst="rect">
                <a:avLst/>
              </a:prstGeom>
              <a:blipFill>
                <a:blip r:embed="rId10"/>
                <a:stretch>
                  <a:fillRect t="-220588" r="-56977" b="-319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4354975" y="2121389"/>
                <a:ext cx="824328" cy="6960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419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s-419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419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419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s-419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  <m:r>
                            <a:rPr lang="es-419" i="1"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sSub>
                            <m:sSubPr>
                              <m:ctrlPr>
                                <a:rPr lang="es-419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419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s-419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r>
                            <a:rPr lang="es-419" i="1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4975" y="2121389"/>
                <a:ext cx="824328" cy="69602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Curved Connector 18"/>
          <p:cNvCxnSpPr>
            <a:stCxn id="16" idx="2"/>
          </p:cNvCxnSpPr>
          <p:nvPr/>
        </p:nvCxnSpPr>
        <p:spPr>
          <a:xfrm rot="5400000">
            <a:off x="4379071" y="2623445"/>
            <a:ext cx="194100" cy="582036"/>
          </a:xfrm>
          <a:prstGeom prst="curvedConnector2">
            <a:avLst/>
          </a:prstGeom>
          <a:ln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H="1">
            <a:off x="2244725" y="4143200"/>
            <a:ext cx="929798" cy="8944"/>
          </a:xfrm>
          <a:prstGeom prst="straightConnector1">
            <a:avLst/>
          </a:prstGeom>
          <a:ln w="190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V="1">
            <a:off x="3174521" y="3359036"/>
            <a:ext cx="0" cy="804184"/>
          </a:xfrm>
          <a:prstGeom prst="straightConnector1">
            <a:avLst/>
          </a:prstGeom>
          <a:ln w="190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6782132" y="1080766"/>
            <a:ext cx="5167991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ES" b="1" dirty="0" smtClean="0"/>
              <a:t>Una de las restricciones a este tipo de transferencia de materia es la tangencia de la recta de operación a la curva de equilibrio.</a:t>
            </a:r>
          </a:p>
          <a:p>
            <a:pPr marL="285750" indent="-28575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ES" b="1" dirty="0"/>
              <a:t>Otra restricción, con frecuencia más limitante, para </a:t>
            </a:r>
            <a:r>
              <a:rPr lang="es-ES" b="1" dirty="0" smtClean="0"/>
              <a:t>el intervalo </a:t>
            </a:r>
            <a:r>
              <a:rPr lang="es-ES" b="1" dirty="0"/>
              <a:t>de condiciones prácticas de operación, es </a:t>
            </a:r>
            <a:r>
              <a:rPr lang="es-ES" b="1" dirty="0" smtClean="0"/>
              <a:t>la que </a:t>
            </a:r>
            <a:r>
              <a:rPr lang="es-ES" b="1" dirty="0"/>
              <a:t>se presenta cuando se forma niebla </a:t>
            </a:r>
            <a:r>
              <a:rPr lang="es-ES" b="1" dirty="0" smtClean="0"/>
              <a:t>en la fase vapor.</a:t>
            </a:r>
          </a:p>
          <a:p>
            <a:pPr marL="285750" indent="-28575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ES" b="1" dirty="0"/>
              <a:t>La niebla se formará cuando la fase gaseosa </a:t>
            </a:r>
            <a:r>
              <a:rPr lang="es-ES" b="1" dirty="0" smtClean="0"/>
              <a:t>global alcanza </a:t>
            </a:r>
            <a:r>
              <a:rPr lang="es-ES" b="1" dirty="0"/>
              <a:t>la </a:t>
            </a:r>
            <a:r>
              <a:rPr lang="es-ES" b="1" dirty="0" err="1"/>
              <a:t>supersaturación</a:t>
            </a:r>
            <a:r>
              <a:rPr lang="es-ES" b="1" dirty="0"/>
              <a:t>. </a:t>
            </a:r>
            <a:endParaRPr lang="es-ES" b="1" dirty="0" smtClean="0"/>
          </a:p>
          <a:p>
            <a:pPr marL="285750" indent="-28575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ES" b="1" dirty="0" smtClean="0"/>
              <a:t>Consecuencias negativas:</a:t>
            </a:r>
          </a:p>
          <a:p>
            <a:pPr marL="742950" lvl="1" indent="-285750" algn="just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ES" b="1" dirty="0" smtClean="0"/>
              <a:t>Separación de gotas cara e inconveniente.</a:t>
            </a:r>
          </a:p>
          <a:p>
            <a:pPr marL="742950" lvl="1" indent="-285750" algn="just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ES" b="1" dirty="0" smtClean="0"/>
              <a:t>Pérdidas de agua elevadas.</a:t>
            </a:r>
          </a:p>
          <a:p>
            <a:pPr marL="742950" lvl="1" indent="-285750" algn="just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ES" b="1" dirty="0" smtClean="0"/>
              <a:t>En una </a:t>
            </a:r>
            <a:r>
              <a:rPr lang="es-ES" b="1" dirty="0" err="1" smtClean="0"/>
              <a:t>deshumidificación</a:t>
            </a:r>
            <a:r>
              <a:rPr lang="es-ES" b="1" dirty="0" smtClean="0"/>
              <a:t>, pierde el sentido.</a:t>
            </a:r>
          </a:p>
        </p:txBody>
      </p:sp>
    </p:spTree>
    <p:extLst>
      <p:ext uri="{BB962C8B-B14F-4D97-AF65-F5344CB8AC3E}">
        <p14:creationId xmlns:p14="http://schemas.microsoft.com/office/powerpoint/2010/main" val="4090164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5375" y="246152"/>
            <a:ext cx="9875520" cy="919940"/>
          </a:xfrm>
        </p:spPr>
        <p:txBody>
          <a:bodyPr/>
          <a:lstStyle/>
          <a:p>
            <a:r>
              <a:rPr lang="es-419" dirty="0" smtClean="0"/>
              <a:t>Método de </a:t>
            </a:r>
            <a:r>
              <a:rPr lang="es-419" dirty="0" err="1" smtClean="0"/>
              <a:t>Mickley</a:t>
            </a:r>
            <a:endParaRPr lang="en-US" dirty="0"/>
          </a:p>
        </p:txBody>
      </p:sp>
      <p:sp>
        <p:nvSpPr>
          <p:cNvPr id="7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438912" y="6251260"/>
            <a:ext cx="11329416" cy="365125"/>
          </a:xfrm>
        </p:spPr>
        <p:txBody>
          <a:bodyPr/>
          <a:lstStyle/>
          <a:p>
            <a:pPr algn="l"/>
            <a:r>
              <a:rPr lang="en-US" sz="1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76.52/76.05 - </a:t>
            </a:r>
            <a:r>
              <a:rPr lang="en-US" sz="14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Operaciones</a:t>
            </a:r>
            <a:r>
              <a:rPr lang="en-US" sz="1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Unitarias</a:t>
            </a:r>
            <a:r>
              <a:rPr lang="en-US" sz="1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14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Transferencia</a:t>
            </a:r>
            <a:r>
              <a:rPr lang="en-US" sz="1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14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Materia</a:t>
            </a:r>
            <a:r>
              <a:rPr lang="en-US" sz="1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/ </a:t>
            </a:r>
            <a:r>
              <a:rPr lang="en-US" sz="14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Operaciones</a:t>
            </a:r>
            <a:r>
              <a:rPr lang="en-US" sz="1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Unitarias</a:t>
            </a:r>
            <a:r>
              <a:rPr lang="en-US" sz="1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III                                                                         2° </a:t>
            </a:r>
            <a:r>
              <a:rPr lang="en-US" sz="14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Cuatrimestre</a:t>
            </a:r>
            <a:r>
              <a:rPr lang="en-US" sz="1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2020</a:t>
            </a:r>
            <a:endParaRPr lang="en-US" sz="1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371475" y="340460"/>
            <a:ext cx="590550" cy="578882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04825" y="340460"/>
            <a:ext cx="1333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FAC912F-0B16-4E22-AC09-76DAFE3B28C0}" type="slidenum">
              <a:rPr lang="es-AR" sz="2800" smtClean="0"/>
              <a:t>17</a:t>
            </a:fld>
            <a:endParaRPr lang="en-US" sz="2800" dirty="0"/>
          </a:p>
        </p:txBody>
      </p:sp>
      <p:sp>
        <p:nvSpPr>
          <p:cNvPr id="18" name="Rectángulo 1">
            <a:extLst>
              <a:ext uri="{FF2B5EF4-FFF2-40B4-BE49-F238E27FC236}">
                <a16:creationId xmlns:a16="http://schemas.microsoft.com/office/drawing/2014/main" id="{38A3ACB6-1A96-4749-9F03-33D354FC08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7900" y="9699625"/>
            <a:ext cx="12700" cy="12700"/>
          </a:xfrm>
          <a:prstGeom prst="rect">
            <a:avLst/>
          </a:prstGeom>
          <a:solidFill>
            <a:srgbClr val="00000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s-AR"/>
          </a:p>
        </p:txBody>
      </p:sp>
      <p:pic>
        <p:nvPicPr>
          <p:cNvPr id="10" name="Imagen 2" descr="Nueva marca difusion - web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9223" y="254465"/>
            <a:ext cx="2120900" cy="66040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TextBox 114"/>
              <p:cNvSpPr txBox="1"/>
              <p:nvPr/>
            </p:nvSpPr>
            <p:spPr>
              <a:xfrm>
                <a:off x="962025" y="5579635"/>
                <a:ext cx="1545936" cy="567528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419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419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419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s-419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  <m:r>
                            <a:rPr lang="es-419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s-419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419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s-419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s-419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419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s-419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  <m:r>
                            <a:rPr lang="es-419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s-419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419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s-419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den>
                      </m:f>
                      <m:r>
                        <a:rPr lang="es-419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419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419" i="1">
                              <a:latin typeface="Cambria Math" panose="02040503050406030204" pitchFamily="18" charset="0"/>
                            </a:rPr>
                            <m:t>𝐿</m:t>
                          </m:r>
                          <m:sSub>
                            <m:sSubPr>
                              <m:ctrlPr>
                                <a:rPr lang="es-419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419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s-419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s-419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419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s-419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5" name="TextBox 1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025" y="5579635"/>
                <a:ext cx="1545936" cy="56752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/>
          <p:cNvCxnSpPr/>
          <p:nvPr/>
        </p:nvCxnSpPr>
        <p:spPr>
          <a:xfrm flipV="1">
            <a:off x="962025" y="1311215"/>
            <a:ext cx="0" cy="376111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962025" y="5072332"/>
            <a:ext cx="5507786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851257" y="1027592"/>
                <a:ext cx="22153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419" b="0" i="1" smtClean="0">
                          <a:latin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257" y="1027592"/>
                <a:ext cx="221536" cy="276999"/>
              </a:xfrm>
              <a:prstGeom prst="rect">
                <a:avLst/>
              </a:prstGeom>
              <a:blipFill>
                <a:blip r:embed="rId5"/>
                <a:stretch>
                  <a:fillRect l="-27778" r="-25000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924580" y="5131678"/>
                <a:ext cx="154523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419" b="0" i="1" smtClean="0">
                          <a:latin typeface="Cambria Math" panose="02040503050406030204" pitchFamily="18" charset="0"/>
                        </a:rPr>
                        <m:t>𝑇𝑒𝑚𝑝𝑒𝑟𝑎𝑡𝑢𝑟𝑎𝑠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4580" y="5131678"/>
                <a:ext cx="1545231" cy="276999"/>
              </a:xfrm>
              <a:prstGeom prst="rect">
                <a:avLst/>
              </a:prstGeom>
              <a:blipFill>
                <a:blip r:embed="rId6"/>
                <a:stretch>
                  <a:fillRect l="-5138" r="-5138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Arc 23"/>
          <p:cNvSpPr/>
          <p:nvPr/>
        </p:nvSpPr>
        <p:spPr>
          <a:xfrm rot="5400000">
            <a:off x="-2192997" y="-1620888"/>
            <a:ext cx="6310043" cy="5850956"/>
          </a:xfrm>
          <a:prstGeom prst="arc">
            <a:avLst>
              <a:gd name="adj1" fmla="val 16200000"/>
              <a:gd name="adj2" fmla="val 1"/>
            </a:avLst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4015284" y="1501813"/>
                <a:ext cx="47660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419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419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s-419" b="0" i="1" smtClean="0">
                              <a:latin typeface="Cambria Math" panose="02040503050406030204" pitchFamily="18" charset="0"/>
                            </a:rPr>
                            <m:t>𝑠𝑎𝑡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5284" y="1501813"/>
                <a:ext cx="476604" cy="276999"/>
              </a:xfrm>
              <a:prstGeom prst="rect">
                <a:avLst/>
              </a:prstGeom>
              <a:blipFill>
                <a:blip r:embed="rId7"/>
                <a:stretch>
                  <a:fillRect l="-12821" r="-5128"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Connector 26"/>
          <p:cNvCxnSpPr/>
          <p:nvPr/>
        </p:nvCxnSpPr>
        <p:spPr>
          <a:xfrm flipV="1">
            <a:off x="3174521" y="3099721"/>
            <a:ext cx="2392788" cy="1052423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5042232" y="1594146"/>
            <a:ext cx="17399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s-ES" b="1" dirty="0" smtClean="0"/>
              <a:t>Humidificación</a:t>
            </a:r>
            <a:endParaRPr lang="es-ES" b="1" dirty="0"/>
          </a:p>
        </p:txBody>
      </p:sp>
      <p:sp>
        <p:nvSpPr>
          <p:cNvPr id="68" name="Rectangle 67"/>
          <p:cNvSpPr/>
          <p:nvPr/>
        </p:nvSpPr>
        <p:spPr>
          <a:xfrm>
            <a:off x="1171575" y="1594146"/>
            <a:ext cx="20978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s-ES" b="1" dirty="0" err="1" smtClean="0"/>
              <a:t>Deshumidificación</a:t>
            </a:r>
            <a:endParaRPr lang="es-E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818128" y="5485476"/>
                <a:ext cx="3347519" cy="734688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419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s-419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s-419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s-419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s-419" i="1">
                              <a:latin typeface="Cambria Math" panose="02040503050406030204" pitchFamily="18" charset="0"/>
                            </a:rPr>
                            <m:t>𝑉</m:t>
                          </m:r>
                        </m:sup>
                        <m:e>
                          <m:r>
                            <a:rPr lang="es-419" i="1">
                              <a:latin typeface="Cambria Math" panose="02040503050406030204" pitchFamily="18" charset="0"/>
                            </a:rPr>
                            <m:t>𝑑𝑧</m:t>
                          </m:r>
                        </m:e>
                      </m:nary>
                      <m:r>
                        <a:rPr lang="es-419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419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419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419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s-419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s-419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419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s-419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r>
                            <a:rPr lang="es-419" i="1">
                              <a:latin typeface="Cambria Math" panose="02040503050406030204" pitchFamily="18" charset="0"/>
                            </a:rPr>
                            <m:t>𝑎𝑆</m:t>
                          </m:r>
                        </m:den>
                      </m:f>
                      <m:nary>
                        <m:naryPr>
                          <m:ctrlPr>
                            <a:rPr lang="es-419" b="1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s-419" b="1" i="1">
                              <a:latin typeface="Cambria Math" panose="02040503050406030204" pitchFamily="18" charset="0"/>
                            </a:rPr>
                            <m:t>𝑩</m:t>
                          </m:r>
                          <m:r>
                            <a:rPr lang="es-419" b="1" i="1">
                              <a:latin typeface="Cambria Math" panose="02040503050406030204" pitchFamily="18" charset="0"/>
                            </a:rPr>
                            <m:t>𝒂𝒔𝒆</m:t>
                          </m:r>
                        </m:sub>
                        <m:sup>
                          <m:r>
                            <a:rPr lang="es-419" b="1" i="1">
                              <a:latin typeface="Cambria Math" panose="02040503050406030204" pitchFamily="18" charset="0"/>
                            </a:rPr>
                            <m:t>𝑻𝒐𝒑𝒆</m:t>
                          </m:r>
                        </m:sup>
                        <m:e>
                          <m:f>
                            <m:fPr>
                              <m:ctrlPr>
                                <a:rPr lang="es-419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419" i="1">
                                  <a:latin typeface="Cambria Math" panose="02040503050406030204" pitchFamily="18" charset="0"/>
                                </a:rPr>
                                <m:t>𝑑𝐻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s-419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419" i="1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es-419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s-419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s-419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8128" y="5485476"/>
                <a:ext cx="3347519" cy="73468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/>
          <p:cNvCxnSpPr/>
          <p:nvPr/>
        </p:nvCxnSpPr>
        <p:spPr>
          <a:xfrm flipH="1" flipV="1">
            <a:off x="3674349" y="2463304"/>
            <a:ext cx="938670" cy="1011323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 flipV="1">
            <a:off x="2818128" y="3712801"/>
            <a:ext cx="361647" cy="426367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564005" y="2121389"/>
                <a:ext cx="1114728" cy="4124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s-419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s-419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s-419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s-419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s-419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s-419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419" b="0" i="1" smtClean="0"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e>
                                  <m:sub>
                                    <m:r>
                                      <a:rPr lang="es-419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d>
                        <m:dPr>
                          <m:begChr m:val="|"/>
                          <m:endChr m:val=""/>
                          <m:ctrlPr>
                            <a:rPr lang="es-419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419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/>
                            </m:mr>
                            <m:mr>
                              <m:e>
                                <m:r>
                                  <a:rPr lang="es-419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4005" y="2121389"/>
                <a:ext cx="1114728" cy="412485"/>
              </a:xfrm>
              <a:prstGeom prst="rect">
                <a:avLst/>
              </a:prstGeom>
              <a:blipFill>
                <a:blip r:embed="rId9"/>
                <a:stretch>
                  <a:fillRect t="-222059" r="-55495" b="-317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4611923" y="3469046"/>
                <a:ext cx="1052148" cy="4124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s-419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s-419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s-419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e>
                                <m:r>
                                  <a:rPr lang="es-419" b="0" i="1" smtClean="0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|"/>
                          <m:endChr m:val=""/>
                          <m:ctrlPr>
                            <a:rPr lang="es-419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419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/>
                            </m:mr>
                            <m:mr>
                              <m:e>
                                <m:r>
                                  <a:rPr lang="es-419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1923" y="3469046"/>
                <a:ext cx="1052148" cy="412485"/>
              </a:xfrm>
              <a:prstGeom prst="rect">
                <a:avLst/>
              </a:prstGeom>
              <a:blipFill>
                <a:blip r:embed="rId10"/>
                <a:stretch>
                  <a:fillRect t="-220588" r="-56977" b="-319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4354975" y="2121389"/>
                <a:ext cx="824328" cy="6960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419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s-419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419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419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s-419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  <m:r>
                            <a:rPr lang="es-419" i="1"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sSub>
                            <m:sSubPr>
                              <m:ctrlPr>
                                <a:rPr lang="es-419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419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s-419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r>
                            <a:rPr lang="es-419" i="1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4975" y="2121389"/>
                <a:ext cx="824328" cy="69602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Curved Connector 18"/>
          <p:cNvCxnSpPr>
            <a:stCxn id="16" idx="2"/>
          </p:cNvCxnSpPr>
          <p:nvPr/>
        </p:nvCxnSpPr>
        <p:spPr>
          <a:xfrm rot="5400000">
            <a:off x="4379071" y="2623445"/>
            <a:ext cx="194100" cy="582036"/>
          </a:xfrm>
          <a:prstGeom prst="curvedConnector2">
            <a:avLst/>
          </a:prstGeom>
          <a:ln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H="1">
            <a:off x="2244725" y="4143200"/>
            <a:ext cx="929798" cy="8944"/>
          </a:xfrm>
          <a:prstGeom prst="straightConnector1">
            <a:avLst/>
          </a:prstGeom>
          <a:ln w="190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V="1">
            <a:off x="3174521" y="3359036"/>
            <a:ext cx="0" cy="804184"/>
          </a:xfrm>
          <a:prstGeom prst="straightConnector1">
            <a:avLst/>
          </a:prstGeom>
          <a:ln w="190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6782132" y="1080766"/>
            <a:ext cx="5167991" cy="21082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ES" b="1" dirty="0" err="1" smtClean="0"/>
              <a:t>Mickley</a:t>
            </a:r>
            <a:r>
              <a:rPr lang="es-ES" b="1" dirty="0" smtClean="0"/>
              <a:t> descubrió la manera de graficar la evolución del vapor a lo largo de la columna (equipo).</a:t>
            </a:r>
          </a:p>
          <a:p>
            <a:pPr marL="285750" indent="-28575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ES" b="1" dirty="0" smtClean="0"/>
              <a:t>La </a:t>
            </a:r>
            <a:r>
              <a:rPr lang="es-ES" b="1" dirty="0"/>
              <a:t>intersección de esta curva </a:t>
            </a:r>
            <a:r>
              <a:rPr lang="es-ES" b="1" dirty="0" smtClean="0"/>
              <a:t>con </a:t>
            </a:r>
            <a:r>
              <a:rPr lang="es-ES" b="1" dirty="0"/>
              <a:t>la </a:t>
            </a:r>
            <a:r>
              <a:rPr lang="es-ES" b="1" dirty="0" smtClean="0"/>
              <a:t>curva de </a:t>
            </a:r>
            <a:r>
              <a:rPr lang="es-ES" b="1" dirty="0" err="1"/>
              <a:t>interfases</a:t>
            </a:r>
            <a:r>
              <a:rPr lang="es-ES" b="1" dirty="0"/>
              <a:t> representaría una condición de </a:t>
            </a:r>
            <a:r>
              <a:rPr lang="es-ES" b="1" dirty="0" smtClean="0"/>
              <a:t>niebla: es </a:t>
            </a:r>
            <a:r>
              <a:rPr lang="es-ES" b="1" dirty="0"/>
              <a:t>decir, la fase gaseosa global alcanzaría la </a:t>
            </a:r>
            <a:r>
              <a:rPr lang="es-ES" b="1" dirty="0" smtClean="0"/>
              <a:t>saturación.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942502" y="3241849"/>
                <a:ext cx="3028393" cy="3157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419" b="0" i="1" smtClean="0">
                          <a:latin typeface="Cambria Math" panose="02040503050406030204" pitchFamily="18" charset="0"/>
                        </a:rPr>
                        <m:t>𝛿</m:t>
                      </m:r>
                      <m:acc>
                        <m:accPr>
                          <m:chr m:val="̇"/>
                          <m:ctrlPr>
                            <a:rPr lang="es-419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419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</m:acc>
                      <m:r>
                        <a:rPr lang="es-419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419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419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s-419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r>
                        <a:rPr lang="es-419" b="0" i="1" smtClean="0">
                          <a:latin typeface="Cambria Math" panose="02040503050406030204" pitchFamily="18" charset="0"/>
                        </a:rPr>
                        <m:t>𝑑𝐻</m:t>
                      </m:r>
                      <m:r>
                        <a:rPr lang="es-419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419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419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s-419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s-419" b="0" i="1" smtClean="0">
                          <a:latin typeface="Cambria Math" panose="02040503050406030204" pitchFamily="18" charset="0"/>
                        </a:rPr>
                        <m:t>𝑎</m:t>
                      </m:r>
                      <m:d>
                        <m:dPr>
                          <m:ctrlPr>
                            <a:rPr lang="es-419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s-419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419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s-419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s-419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419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d>
                      <m:r>
                        <a:rPr lang="es-419" b="0" i="1" smtClean="0">
                          <a:latin typeface="Cambria Math" panose="02040503050406030204" pitchFamily="18" charset="0"/>
                        </a:rPr>
                        <m:t>𝑑𝑉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2502" y="3241849"/>
                <a:ext cx="3028393" cy="315792"/>
              </a:xfrm>
              <a:prstGeom prst="rect">
                <a:avLst/>
              </a:prstGeom>
              <a:blipFill>
                <a:blip r:embed="rId12"/>
                <a:stretch>
                  <a:fillRect l="-1610" t="-11538" r="-1408" b="-1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7816600" y="3661738"/>
                <a:ext cx="3099054" cy="3164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419" b="0" i="1" smtClean="0">
                          <a:latin typeface="Cambria Math" panose="02040503050406030204" pitchFamily="18" charset="0"/>
                        </a:rPr>
                        <m:t>𝛿</m:t>
                      </m:r>
                      <m:acc>
                        <m:accPr>
                          <m:chr m:val="̇"/>
                          <m:ctrlPr>
                            <a:rPr lang="es-419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s-419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419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s-419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e>
                      </m:acc>
                      <m:r>
                        <a:rPr lang="es-419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419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419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s-419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sSub>
                        <m:sSubPr>
                          <m:ctrlPr>
                            <a:rPr lang="es-419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419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s-419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s-419" b="0" i="1" smtClean="0">
                          <a:latin typeface="Cambria Math" panose="02040503050406030204" pitchFamily="18" charset="0"/>
                        </a:rPr>
                        <m:t>𝑑𝑡</m:t>
                      </m:r>
                      <m:r>
                        <a:rPr lang="es-419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419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419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s-419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es-419" b="0" i="1" smtClean="0">
                          <a:latin typeface="Cambria Math" panose="02040503050406030204" pitchFamily="18" charset="0"/>
                        </a:rPr>
                        <m:t>𝑎</m:t>
                      </m:r>
                      <m:d>
                        <m:dPr>
                          <m:ctrlPr>
                            <a:rPr lang="es-419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s-419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419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s-419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s-419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419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s-419" b="0" i="1" smtClean="0">
                          <a:latin typeface="Cambria Math" panose="02040503050406030204" pitchFamily="18" charset="0"/>
                        </a:rPr>
                        <m:t>𝑑𝑉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6600" y="3661738"/>
                <a:ext cx="3099054" cy="316433"/>
              </a:xfrm>
              <a:prstGeom prst="rect">
                <a:avLst/>
              </a:prstGeom>
              <a:blipFill>
                <a:blip r:embed="rId13"/>
                <a:stretch>
                  <a:fillRect l="-1572" t="-11538" r="-1375" b="-1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8035027" y="4100744"/>
                <a:ext cx="2854371" cy="6455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419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419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  <m:acc>
                            <m:accPr>
                              <m:chr m:val="̇"/>
                              <m:ctrlPr>
                                <a:rPr lang="es-419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419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</m:acc>
                        </m:num>
                        <m:den>
                          <m:r>
                            <a:rPr lang="es-419" i="1">
                              <a:latin typeface="Cambria Math" panose="02040503050406030204" pitchFamily="18" charset="0"/>
                            </a:rPr>
                            <m:t>𝛿</m:t>
                          </m:r>
                          <m:acc>
                            <m:accPr>
                              <m:chr m:val="̇"/>
                              <m:ctrlPr>
                                <a:rPr lang="es-419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s-419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419" i="1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es-419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sub>
                              </m:sSub>
                            </m:e>
                          </m:acc>
                        </m:den>
                      </m:f>
                      <m:r>
                        <a:rPr lang="es-419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419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419" b="0" i="1" smtClean="0">
                              <a:latin typeface="Cambria Math" panose="02040503050406030204" pitchFamily="18" charset="0"/>
                            </a:rPr>
                            <m:t>𝑑𝐻</m:t>
                          </m:r>
                        </m:num>
                        <m:den>
                          <m:sSub>
                            <m:sSubPr>
                              <m:ctrlPr>
                                <a:rPr lang="es-419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419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s-419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  <m:r>
                            <a:rPr lang="es-419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s-419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419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419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419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s-419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r>
                            <a:rPr lang="es-419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sSub>
                            <m:sSubPr>
                              <m:ctrlPr>
                                <a:rPr lang="es-419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419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s-419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sub>
                          </m:sSub>
                          <m:r>
                            <a:rPr lang="es-419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d>
                        <m:dPr>
                          <m:ctrlPr>
                            <a:rPr lang="es-419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s-419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s-419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419" i="1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es-419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s-419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s-419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s-419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419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s-419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s-419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s-419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5027" y="4100744"/>
                <a:ext cx="2854371" cy="64556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8390924" y="4868878"/>
                <a:ext cx="1950406" cy="57278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419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419" b="0" i="1" smtClean="0">
                              <a:latin typeface="Cambria Math" panose="02040503050406030204" pitchFamily="18" charset="0"/>
                            </a:rPr>
                            <m:t>𝑑𝐻</m:t>
                          </m:r>
                        </m:num>
                        <m:den>
                          <m:r>
                            <a:rPr lang="es-419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s-419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419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419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419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s-419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s-419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419" i="1">
                              <a:latin typeface="Cambria Math" panose="02040503050406030204" pitchFamily="18" charset="0"/>
                            </a:rPr>
                            <m:t>𝐻</m:t>
                          </m:r>
                        </m:num>
                        <m:den>
                          <m:sSub>
                            <m:sSubPr>
                              <m:ctrlPr>
                                <a:rPr lang="es-419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419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s-419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s-419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419" i="1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s-419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f>
                        <m:fPr>
                          <m:ctrlPr>
                            <a:rPr lang="es-419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s-419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  <m:r>
                            <a:rPr lang="es-419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s-419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  <m:r>
                            <a:rPr lang="es-419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0924" y="4868878"/>
                <a:ext cx="1950406" cy="572786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Freeform 16"/>
          <p:cNvSpPr/>
          <p:nvPr/>
        </p:nvSpPr>
        <p:spPr>
          <a:xfrm>
            <a:off x="3706654" y="3115610"/>
            <a:ext cx="903446" cy="1037290"/>
          </a:xfrm>
          <a:custGeom>
            <a:avLst/>
            <a:gdLst>
              <a:gd name="connsiteX0" fmla="*/ 903446 w 903446"/>
              <a:gd name="connsiteY0" fmla="*/ 1257300 h 1257300"/>
              <a:gd name="connsiteX1" fmla="*/ 458946 w 903446"/>
              <a:gd name="connsiteY1" fmla="*/ 1143000 h 1257300"/>
              <a:gd name="connsiteX2" fmla="*/ 90646 w 903446"/>
              <a:gd name="connsiteY2" fmla="*/ 812800 h 1257300"/>
              <a:gd name="connsiteX3" fmla="*/ 1746 w 903446"/>
              <a:gd name="connsiteY3" fmla="*/ 304800 h 1257300"/>
              <a:gd name="connsiteX4" fmla="*/ 141446 w 903446"/>
              <a:gd name="connsiteY4" fmla="*/ 0 h 1257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3446" h="1257300">
                <a:moveTo>
                  <a:pt x="903446" y="1257300"/>
                </a:moveTo>
                <a:cubicBezTo>
                  <a:pt x="748929" y="1237191"/>
                  <a:pt x="594413" y="1217083"/>
                  <a:pt x="458946" y="1143000"/>
                </a:cubicBezTo>
                <a:cubicBezTo>
                  <a:pt x="323479" y="1068917"/>
                  <a:pt x="166846" y="952500"/>
                  <a:pt x="90646" y="812800"/>
                </a:cubicBezTo>
                <a:cubicBezTo>
                  <a:pt x="14446" y="673100"/>
                  <a:pt x="-6721" y="440267"/>
                  <a:pt x="1746" y="304800"/>
                </a:cubicBezTo>
                <a:cubicBezTo>
                  <a:pt x="10213" y="169333"/>
                  <a:pt x="75829" y="84666"/>
                  <a:pt x="141446" y="0"/>
                </a:cubicBezTo>
              </a:path>
            </a:pathLst>
          </a:custGeom>
          <a:noFill/>
          <a:ln>
            <a:prstDash val="lgDash"/>
            <a:headEnd type="none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4582663" y="3940876"/>
            <a:ext cx="20167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s-ES" b="1" dirty="0" smtClean="0"/>
              <a:t>Evolución del aire</a:t>
            </a:r>
            <a:endParaRPr lang="es-ES" b="1" dirty="0"/>
          </a:p>
        </p:txBody>
      </p:sp>
      <p:cxnSp>
        <p:nvCxnSpPr>
          <p:cNvPr id="26" name="Straight Connector 25"/>
          <p:cNvCxnSpPr>
            <a:stCxn id="40" idx="1"/>
          </p:cNvCxnSpPr>
          <p:nvPr/>
        </p:nvCxnSpPr>
        <p:spPr>
          <a:xfrm>
            <a:off x="4582663" y="4125542"/>
            <a:ext cx="0" cy="946790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17" idx="4"/>
          </p:cNvCxnSpPr>
          <p:nvPr/>
        </p:nvCxnSpPr>
        <p:spPr>
          <a:xfrm>
            <a:off x="3848100" y="3115610"/>
            <a:ext cx="8555" cy="1956722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4451505" y="5060458"/>
                <a:ext cx="26231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419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419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s-419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1505" y="5060458"/>
                <a:ext cx="262316" cy="276999"/>
              </a:xfrm>
              <a:prstGeom prst="rect">
                <a:avLst/>
              </a:prstGeom>
              <a:blipFill>
                <a:blip r:embed="rId16"/>
                <a:stretch>
                  <a:fillRect l="-18605" r="-9302" b="-15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3725497" y="5078436"/>
                <a:ext cx="26231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419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419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s-419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5497" y="5078436"/>
                <a:ext cx="262316" cy="276999"/>
              </a:xfrm>
              <a:prstGeom prst="rect">
                <a:avLst/>
              </a:prstGeom>
              <a:blipFill>
                <a:blip r:embed="rId17"/>
                <a:stretch>
                  <a:fillRect l="-18605" r="-6977" b="-15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Rectangle 37"/>
          <p:cNvSpPr/>
          <p:nvPr/>
        </p:nvSpPr>
        <p:spPr>
          <a:xfrm>
            <a:off x="6782420" y="5543886"/>
            <a:ext cx="51677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ES" b="1" dirty="0" smtClean="0"/>
              <a:t>Como adicional al método, se pueden conocer los valores de los coeficientes peliculares.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659713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9" grpId="0"/>
      <p:bldP spid="30" grpId="0"/>
      <p:bldP spid="31" grpId="0"/>
      <p:bldP spid="17" grpId="0" animBg="1"/>
      <p:bldP spid="40" grpId="0"/>
      <p:bldP spid="37" grpId="0"/>
      <p:bldP spid="47" grpId="0"/>
      <p:bldP spid="3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5375" y="246152"/>
            <a:ext cx="9875520" cy="919940"/>
          </a:xfrm>
        </p:spPr>
        <p:txBody>
          <a:bodyPr/>
          <a:lstStyle/>
          <a:p>
            <a:r>
              <a:rPr lang="es-419" dirty="0" err="1" smtClean="0"/>
              <a:t>Deshumidificación</a:t>
            </a:r>
            <a:endParaRPr lang="en-US" dirty="0"/>
          </a:p>
        </p:txBody>
      </p:sp>
      <p:sp>
        <p:nvSpPr>
          <p:cNvPr id="7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438912" y="6251260"/>
            <a:ext cx="11329416" cy="365125"/>
          </a:xfrm>
        </p:spPr>
        <p:txBody>
          <a:bodyPr/>
          <a:lstStyle/>
          <a:p>
            <a:pPr algn="l"/>
            <a:r>
              <a:rPr lang="en-US" sz="1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76.52/76.05 - </a:t>
            </a:r>
            <a:r>
              <a:rPr lang="en-US" sz="14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Operaciones</a:t>
            </a:r>
            <a:r>
              <a:rPr lang="en-US" sz="1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Unitarias</a:t>
            </a:r>
            <a:r>
              <a:rPr lang="en-US" sz="1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14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Transferencia</a:t>
            </a:r>
            <a:r>
              <a:rPr lang="en-US" sz="1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14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Materia</a:t>
            </a:r>
            <a:r>
              <a:rPr lang="en-US" sz="1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/ </a:t>
            </a:r>
            <a:r>
              <a:rPr lang="en-US" sz="14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Operaciones</a:t>
            </a:r>
            <a:r>
              <a:rPr lang="en-US" sz="1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Unitarias</a:t>
            </a:r>
            <a:r>
              <a:rPr lang="en-US" sz="1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III                                                                         2° </a:t>
            </a:r>
            <a:r>
              <a:rPr lang="en-US" sz="14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Cuatrimestre</a:t>
            </a:r>
            <a:r>
              <a:rPr lang="en-US" sz="1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2020</a:t>
            </a:r>
            <a:endParaRPr lang="en-US" sz="1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371475" y="340460"/>
            <a:ext cx="590550" cy="578882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04825" y="340460"/>
            <a:ext cx="1333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FAC912F-0B16-4E22-AC09-76DAFE3B28C0}" type="slidenum">
              <a:rPr lang="es-AR" sz="2800" smtClean="0"/>
              <a:t>18</a:t>
            </a:fld>
            <a:endParaRPr lang="en-US" sz="2800" dirty="0"/>
          </a:p>
        </p:txBody>
      </p:sp>
      <p:sp>
        <p:nvSpPr>
          <p:cNvPr id="18" name="Rectángulo 1">
            <a:extLst>
              <a:ext uri="{FF2B5EF4-FFF2-40B4-BE49-F238E27FC236}">
                <a16:creationId xmlns:a16="http://schemas.microsoft.com/office/drawing/2014/main" id="{38A3ACB6-1A96-4749-9F03-33D354FC08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7900" y="9699625"/>
            <a:ext cx="12700" cy="12700"/>
          </a:xfrm>
          <a:prstGeom prst="rect">
            <a:avLst/>
          </a:prstGeom>
          <a:solidFill>
            <a:srgbClr val="00000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s-AR"/>
          </a:p>
        </p:txBody>
      </p:sp>
      <p:pic>
        <p:nvPicPr>
          <p:cNvPr id="10" name="Imagen 2" descr="Nueva marca difusion - web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9223" y="254465"/>
            <a:ext cx="2120900" cy="66040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TextBox 114"/>
              <p:cNvSpPr txBox="1"/>
              <p:nvPr/>
            </p:nvSpPr>
            <p:spPr>
              <a:xfrm>
                <a:off x="962025" y="5579635"/>
                <a:ext cx="1545936" cy="567528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419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419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419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s-419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  <m:r>
                            <a:rPr lang="es-419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s-419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419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s-419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s-419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419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s-419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  <m:r>
                            <a:rPr lang="es-419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s-419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419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s-419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den>
                      </m:f>
                      <m:r>
                        <a:rPr lang="es-419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419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419" i="1">
                              <a:latin typeface="Cambria Math" panose="02040503050406030204" pitchFamily="18" charset="0"/>
                            </a:rPr>
                            <m:t>𝐿</m:t>
                          </m:r>
                          <m:sSub>
                            <m:sSubPr>
                              <m:ctrlPr>
                                <a:rPr lang="es-419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419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s-419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s-419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419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s-419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5" name="TextBox 1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025" y="5579635"/>
                <a:ext cx="1545936" cy="56752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/>
          <p:cNvCxnSpPr/>
          <p:nvPr/>
        </p:nvCxnSpPr>
        <p:spPr>
          <a:xfrm flipV="1">
            <a:off x="962025" y="1311215"/>
            <a:ext cx="0" cy="376111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962025" y="5072332"/>
            <a:ext cx="5507786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851257" y="1027592"/>
                <a:ext cx="22153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419" b="0" i="1" smtClean="0">
                          <a:latin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257" y="1027592"/>
                <a:ext cx="221536" cy="276999"/>
              </a:xfrm>
              <a:prstGeom prst="rect">
                <a:avLst/>
              </a:prstGeom>
              <a:blipFill>
                <a:blip r:embed="rId5"/>
                <a:stretch>
                  <a:fillRect l="-27778" r="-25000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924580" y="5131678"/>
                <a:ext cx="154523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419" b="0" i="1" smtClean="0">
                          <a:latin typeface="Cambria Math" panose="02040503050406030204" pitchFamily="18" charset="0"/>
                        </a:rPr>
                        <m:t>𝑇𝑒𝑚𝑝𝑒𝑟𝑎𝑡𝑢𝑟𝑎𝑠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4580" y="5131678"/>
                <a:ext cx="1545231" cy="276999"/>
              </a:xfrm>
              <a:prstGeom prst="rect">
                <a:avLst/>
              </a:prstGeom>
              <a:blipFill>
                <a:blip r:embed="rId6"/>
                <a:stretch>
                  <a:fillRect l="-5138" r="-5138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Arc 23"/>
          <p:cNvSpPr/>
          <p:nvPr/>
        </p:nvSpPr>
        <p:spPr>
          <a:xfrm rot="5400000">
            <a:off x="-2192997" y="-1620888"/>
            <a:ext cx="6310043" cy="5850956"/>
          </a:xfrm>
          <a:prstGeom prst="arc">
            <a:avLst>
              <a:gd name="adj1" fmla="val 16200000"/>
              <a:gd name="adj2" fmla="val 1"/>
            </a:avLst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4015284" y="1501813"/>
                <a:ext cx="47660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419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419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s-419" b="0" i="1" smtClean="0">
                              <a:latin typeface="Cambria Math" panose="02040503050406030204" pitchFamily="18" charset="0"/>
                            </a:rPr>
                            <m:t>𝑠𝑎𝑡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5284" y="1501813"/>
                <a:ext cx="476604" cy="276999"/>
              </a:xfrm>
              <a:prstGeom prst="rect">
                <a:avLst/>
              </a:prstGeom>
              <a:blipFill>
                <a:blip r:embed="rId7"/>
                <a:stretch>
                  <a:fillRect l="-12821" r="-5128"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Connector 26"/>
          <p:cNvCxnSpPr/>
          <p:nvPr/>
        </p:nvCxnSpPr>
        <p:spPr>
          <a:xfrm flipV="1">
            <a:off x="1302366" y="2249225"/>
            <a:ext cx="2067499" cy="930769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5042232" y="1594146"/>
            <a:ext cx="17399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s-ES" b="1" dirty="0" smtClean="0"/>
              <a:t>Humidificación</a:t>
            </a:r>
            <a:endParaRPr lang="es-ES" b="1" dirty="0"/>
          </a:p>
        </p:txBody>
      </p:sp>
      <p:sp>
        <p:nvSpPr>
          <p:cNvPr id="68" name="Rectangle 67"/>
          <p:cNvSpPr/>
          <p:nvPr/>
        </p:nvSpPr>
        <p:spPr>
          <a:xfrm>
            <a:off x="1171575" y="1594146"/>
            <a:ext cx="20978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s-ES" b="1" dirty="0" err="1" smtClean="0"/>
              <a:t>Deshumidificación</a:t>
            </a:r>
            <a:endParaRPr lang="es-E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818128" y="5485476"/>
                <a:ext cx="3347519" cy="734688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419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s-419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s-419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s-419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s-419" i="1">
                              <a:latin typeface="Cambria Math" panose="02040503050406030204" pitchFamily="18" charset="0"/>
                            </a:rPr>
                            <m:t>𝑉</m:t>
                          </m:r>
                        </m:sup>
                        <m:e>
                          <m:r>
                            <a:rPr lang="es-419" i="1">
                              <a:latin typeface="Cambria Math" panose="02040503050406030204" pitchFamily="18" charset="0"/>
                            </a:rPr>
                            <m:t>𝑑𝑧</m:t>
                          </m:r>
                        </m:e>
                      </m:nary>
                      <m:r>
                        <a:rPr lang="es-419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419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419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419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s-419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s-419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419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s-419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r>
                            <a:rPr lang="es-419" i="1">
                              <a:latin typeface="Cambria Math" panose="02040503050406030204" pitchFamily="18" charset="0"/>
                            </a:rPr>
                            <m:t>𝑎𝑆</m:t>
                          </m:r>
                        </m:den>
                      </m:f>
                      <m:nary>
                        <m:naryPr>
                          <m:ctrlPr>
                            <a:rPr lang="es-419" b="1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s-419" b="1" i="1">
                              <a:latin typeface="Cambria Math" panose="02040503050406030204" pitchFamily="18" charset="0"/>
                            </a:rPr>
                            <m:t>𝑩</m:t>
                          </m:r>
                          <m:r>
                            <a:rPr lang="es-419" b="1" i="1">
                              <a:latin typeface="Cambria Math" panose="02040503050406030204" pitchFamily="18" charset="0"/>
                            </a:rPr>
                            <m:t>𝒂𝒔𝒆</m:t>
                          </m:r>
                        </m:sub>
                        <m:sup>
                          <m:r>
                            <a:rPr lang="es-419" b="1" i="1">
                              <a:latin typeface="Cambria Math" panose="02040503050406030204" pitchFamily="18" charset="0"/>
                            </a:rPr>
                            <m:t>𝑻𝒐𝒑𝒆</m:t>
                          </m:r>
                        </m:sup>
                        <m:e>
                          <m:f>
                            <m:fPr>
                              <m:ctrlPr>
                                <a:rPr lang="es-419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419" i="1">
                                  <a:latin typeface="Cambria Math" panose="02040503050406030204" pitchFamily="18" charset="0"/>
                                </a:rPr>
                                <m:t>𝑑𝐻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s-419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419" i="1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es-419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s-419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s-419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8128" y="5485476"/>
                <a:ext cx="3347519" cy="73468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/>
          <p:cNvCxnSpPr/>
          <p:nvPr/>
        </p:nvCxnSpPr>
        <p:spPr>
          <a:xfrm>
            <a:off x="2307660" y="2731725"/>
            <a:ext cx="679259" cy="86442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3366983" y="2248824"/>
            <a:ext cx="260245" cy="316964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900556" y="3537224"/>
                <a:ext cx="1114728" cy="4124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s-419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s-419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s-419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s-419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s-419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s-419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419" b="0" i="1" smtClean="0"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e>
                                  <m:sub>
                                    <m:r>
                                      <a:rPr lang="es-419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d>
                        <m:dPr>
                          <m:begChr m:val="|"/>
                          <m:endChr m:val=""/>
                          <m:ctrlPr>
                            <a:rPr lang="es-419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419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/>
                            </m:mr>
                            <m:mr>
                              <m:e>
                                <m:r>
                                  <a:rPr lang="es-419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0556" y="3537224"/>
                <a:ext cx="1114728" cy="412485"/>
              </a:xfrm>
              <a:prstGeom prst="rect">
                <a:avLst/>
              </a:prstGeom>
              <a:blipFill>
                <a:blip r:embed="rId9"/>
                <a:stretch>
                  <a:fillRect t="-220588" r="-54645" b="-319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1361883" y="2279591"/>
                <a:ext cx="1052148" cy="4124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s-419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s-419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s-419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e>
                                <m:r>
                                  <a:rPr lang="es-419" b="0" i="1" smtClean="0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|"/>
                          <m:endChr m:val=""/>
                          <m:ctrlPr>
                            <a:rPr lang="es-419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419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/>
                            </m:mr>
                            <m:mr>
                              <m:e>
                                <m:r>
                                  <a:rPr lang="es-419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1883" y="2279591"/>
                <a:ext cx="1052148" cy="412485"/>
              </a:xfrm>
              <a:prstGeom prst="rect">
                <a:avLst/>
              </a:prstGeom>
              <a:blipFill>
                <a:blip r:embed="rId10"/>
                <a:stretch>
                  <a:fillRect t="-222059" r="-56647" b="-317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1278417" y="3179994"/>
                <a:ext cx="824328" cy="6960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419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s-419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419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419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s-419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  <m:r>
                            <a:rPr lang="es-419" i="1"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sSub>
                            <m:sSubPr>
                              <m:ctrlPr>
                                <a:rPr lang="es-419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419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s-419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r>
                            <a:rPr lang="es-419" i="1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8417" y="3179994"/>
                <a:ext cx="824328" cy="69602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Curved Connector 18"/>
          <p:cNvCxnSpPr>
            <a:stCxn id="16" idx="3"/>
          </p:cNvCxnSpPr>
          <p:nvPr/>
        </p:nvCxnSpPr>
        <p:spPr>
          <a:xfrm flipV="1">
            <a:off x="2102745" y="3251153"/>
            <a:ext cx="613037" cy="276853"/>
          </a:xfrm>
          <a:prstGeom prst="curvedConnector3">
            <a:avLst>
              <a:gd name="adj1" fmla="val 50000"/>
            </a:avLst>
          </a:prstGeom>
          <a:ln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V="1">
            <a:off x="3378392" y="2248824"/>
            <a:ext cx="399953" cy="5161"/>
          </a:xfrm>
          <a:prstGeom prst="straightConnector1">
            <a:avLst/>
          </a:prstGeom>
          <a:ln w="190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3366983" y="2248824"/>
            <a:ext cx="11409" cy="832514"/>
          </a:xfrm>
          <a:prstGeom prst="straightConnector1">
            <a:avLst/>
          </a:prstGeom>
          <a:ln w="190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6782132" y="1080766"/>
            <a:ext cx="5167991" cy="2970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ES" b="1" dirty="0" smtClean="0"/>
              <a:t>Es el proceso por el cual el aire ambiente pierde su humedad.</a:t>
            </a:r>
          </a:p>
          <a:p>
            <a:pPr marL="285750" indent="-28575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ES" b="1" dirty="0" smtClean="0"/>
              <a:t>En los perfiles de transferencia de materia cambia el sentido del flujo de materia hacia el seno de la fase gaseosa.</a:t>
            </a:r>
          </a:p>
          <a:p>
            <a:pPr marL="285750" indent="-28575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ES" b="1" dirty="0" smtClean="0"/>
              <a:t>La recta de operación cruza el equilibrio</a:t>
            </a:r>
          </a:p>
          <a:p>
            <a:pPr marL="285750" indent="-28575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ES" b="1" dirty="0" smtClean="0"/>
              <a:t>La evolución del gas </a:t>
            </a:r>
            <a:r>
              <a:rPr lang="es-ES" b="1" u="sng" dirty="0" smtClean="0"/>
              <a:t>NO</a:t>
            </a:r>
            <a:r>
              <a:rPr lang="es-ES" b="1" dirty="0" smtClean="0"/>
              <a:t>.</a:t>
            </a:r>
          </a:p>
          <a:p>
            <a:pPr marL="742950" lvl="1" indent="-285750" algn="just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ES" b="1" dirty="0" smtClean="0"/>
              <a:t>Ni por asomo.</a:t>
            </a:r>
          </a:p>
          <a:p>
            <a:pPr marL="742950" lvl="1" indent="-285750" algn="just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ES" b="1" dirty="0" smtClean="0"/>
              <a:t>No lo hagan. Posta.</a:t>
            </a:r>
          </a:p>
        </p:txBody>
      </p:sp>
      <p:sp>
        <p:nvSpPr>
          <p:cNvPr id="17" name="Freeform 16"/>
          <p:cNvSpPr/>
          <p:nvPr/>
        </p:nvSpPr>
        <p:spPr>
          <a:xfrm flipV="1">
            <a:off x="4373717" y="2237937"/>
            <a:ext cx="903446" cy="938682"/>
          </a:xfrm>
          <a:custGeom>
            <a:avLst/>
            <a:gdLst>
              <a:gd name="connsiteX0" fmla="*/ 903446 w 903446"/>
              <a:gd name="connsiteY0" fmla="*/ 1257300 h 1257300"/>
              <a:gd name="connsiteX1" fmla="*/ 458946 w 903446"/>
              <a:gd name="connsiteY1" fmla="*/ 1143000 h 1257300"/>
              <a:gd name="connsiteX2" fmla="*/ 90646 w 903446"/>
              <a:gd name="connsiteY2" fmla="*/ 812800 h 1257300"/>
              <a:gd name="connsiteX3" fmla="*/ 1746 w 903446"/>
              <a:gd name="connsiteY3" fmla="*/ 304800 h 1257300"/>
              <a:gd name="connsiteX4" fmla="*/ 141446 w 903446"/>
              <a:gd name="connsiteY4" fmla="*/ 0 h 1257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3446" h="1257300">
                <a:moveTo>
                  <a:pt x="903446" y="1257300"/>
                </a:moveTo>
                <a:cubicBezTo>
                  <a:pt x="748929" y="1237191"/>
                  <a:pt x="594413" y="1217083"/>
                  <a:pt x="458946" y="1143000"/>
                </a:cubicBezTo>
                <a:cubicBezTo>
                  <a:pt x="323479" y="1068917"/>
                  <a:pt x="166846" y="952500"/>
                  <a:pt x="90646" y="812800"/>
                </a:cubicBezTo>
                <a:cubicBezTo>
                  <a:pt x="14446" y="673100"/>
                  <a:pt x="-6721" y="440267"/>
                  <a:pt x="1746" y="304800"/>
                </a:cubicBezTo>
                <a:cubicBezTo>
                  <a:pt x="10213" y="169333"/>
                  <a:pt x="75829" y="84666"/>
                  <a:pt x="141446" y="0"/>
                </a:cubicBezTo>
              </a:path>
            </a:pathLst>
          </a:custGeom>
          <a:noFill/>
          <a:ln>
            <a:prstDash val="lgDash"/>
            <a:headEnd type="none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4582663" y="3124756"/>
            <a:ext cx="20167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s-ES" b="1" dirty="0" smtClean="0"/>
              <a:t>Evolución del aire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243220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4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5375" y="246152"/>
            <a:ext cx="9875520" cy="919940"/>
          </a:xfrm>
        </p:spPr>
        <p:txBody>
          <a:bodyPr/>
          <a:lstStyle/>
          <a:p>
            <a:r>
              <a:rPr lang="es-419" dirty="0" smtClean="0"/>
              <a:t>Equipos – Clasificación</a:t>
            </a:r>
            <a:endParaRPr lang="en-US" dirty="0"/>
          </a:p>
        </p:txBody>
      </p:sp>
      <p:sp>
        <p:nvSpPr>
          <p:cNvPr id="7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438912" y="6251260"/>
            <a:ext cx="11329416" cy="365125"/>
          </a:xfrm>
        </p:spPr>
        <p:txBody>
          <a:bodyPr/>
          <a:lstStyle/>
          <a:p>
            <a:pPr algn="l"/>
            <a:r>
              <a:rPr lang="en-US" sz="1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76.52/76.05 - </a:t>
            </a:r>
            <a:r>
              <a:rPr lang="en-US" sz="14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Operaciones</a:t>
            </a:r>
            <a:r>
              <a:rPr lang="en-US" sz="1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Unitarias</a:t>
            </a:r>
            <a:r>
              <a:rPr lang="en-US" sz="1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14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Transferencia</a:t>
            </a:r>
            <a:r>
              <a:rPr lang="en-US" sz="1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14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Materia</a:t>
            </a:r>
            <a:r>
              <a:rPr lang="en-US" sz="1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/ </a:t>
            </a:r>
            <a:r>
              <a:rPr lang="en-US" sz="14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Operaciones</a:t>
            </a:r>
            <a:r>
              <a:rPr lang="en-US" sz="1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Unitarias</a:t>
            </a:r>
            <a:r>
              <a:rPr lang="en-US" sz="1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III                                                                         2° </a:t>
            </a:r>
            <a:r>
              <a:rPr lang="en-US" sz="14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Cuatrimestre</a:t>
            </a:r>
            <a:r>
              <a:rPr lang="en-US" sz="1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2020</a:t>
            </a:r>
            <a:endParaRPr lang="en-US" sz="1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371475" y="340460"/>
            <a:ext cx="590550" cy="578882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04825" y="340460"/>
            <a:ext cx="1333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FAC912F-0B16-4E22-AC09-76DAFE3B28C0}" type="slidenum">
              <a:rPr lang="es-AR" sz="2800" smtClean="0"/>
              <a:t>19</a:t>
            </a:fld>
            <a:endParaRPr lang="en-US" sz="2800" dirty="0"/>
          </a:p>
        </p:txBody>
      </p:sp>
      <p:sp>
        <p:nvSpPr>
          <p:cNvPr id="18" name="Rectángulo 1">
            <a:extLst>
              <a:ext uri="{FF2B5EF4-FFF2-40B4-BE49-F238E27FC236}">
                <a16:creationId xmlns:a16="http://schemas.microsoft.com/office/drawing/2014/main" id="{38A3ACB6-1A96-4749-9F03-33D354FC08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7900" y="9699625"/>
            <a:ext cx="12700" cy="12700"/>
          </a:xfrm>
          <a:prstGeom prst="rect">
            <a:avLst/>
          </a:prstGeom>
          <a:solidFill>
            <a:srgbClr val="00000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s-AR"/>
          </a:p>
        </p:txBody>
      </p:sp>
      <p:pic>
        <p:nvPicPr>
          <p:cNvPr id="10" name="Imagen 2" descr="Nueva marca difusion - web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9223" y="254465"/>
            <a:ext cx="2120900" cy="66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image 2020 02 11T07 33 58 123Z - Classification of cooling tower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847"/>
          <a:stretch/>
        </p:blipFill>
        <p:spPr bwMode="auto">
          <a:xfrm>
            <a:off x="301534" y="957988"/>
            <a:ext cx="5119759" cy="5309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2020 02 11T07 34 14 218Z - Classification of cooling tower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9223" y="1473237"/>
            <a:ext cx="1409789" cy="1346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2020 02 11T07 34 26 016Z - Classification of cooling tower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0748" y="1365280"/>
            <a:ext cx="1508125" cy="1562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2020 02 11T07 35 36 401Z - Classification of cooling tower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276" y="3219676"/>
            <a:ext cx="1036967" cy="1270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image 2020 02 11T07 34 14 218Z - Classification of cooling tower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9222" y="3243053"/>
            <a:ext cx="1409789" cy="1346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image 2020 02 11T07 34 14 218Z - Classification of cooling tower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9222" y="4744321"/>
            <a:ext cx="1409789" cy="1346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2020 02 11T07 35 58 883Z 1 - Classification of cooling tower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1293" y="4840096"/>
            <a:ext cx="3264503" cy="1160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Resultado de imagen para cooling tower forced draft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4754" y="1416785"/>
            <a:ext cx="1347394" cy="1347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0458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5375" y="246152"/>
            <a:ext cx="9875520" cy="919940"/>
          </a:xfrm>
        </p:spPr>
        <p:txBody>
          <a:bodyPr/>
          <a:lstStyle/>
          <a:p>
            <a:r>
              <a:rPr lang="es-AR" dirty="0" smtClean="0"/>
              <a:t>Saludo y bienvenida</a:t>
            </a:r>
            <a:r>
              <a:rPr lang="x-none" dirty="0"/>
              <a:t>	</a:t>
            </a:r>
            <a:endParaRPr lang="en-US" dirty="0"/>
          </a:p>
        </p:txBody>
      </p:sp>
      <p:sp>
        <p:nvSpPr>
          <p:cNvPr id="7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438912" y="6251260"/>
            <a:ext cx="11329416" cy="365125"/>
          </a:xfrm>
        </p:spPr>
        <p:txBody>
          <a:bodyPr/>
          <a:lstStyle/>
          <a:p>
            <a:pPr algn="l"/>
            <a:r>
              <a:rPr lang="en-US" sz="1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76.52/76.05 - </a:t>
            </a:r>
            <a:r>
              <a:rPr lang="en-US" sz="14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Operaciones</a:t>
            </a:r>
            <a:r>
              <a:rPr lang="en-US" sz="1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Unitarias</a:t>
            </a:r>
            <a:r>
              <a:rPr lang="en-US" sz="1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14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Transferencia</a:t>
            </a:r>
            <a:r>
              <a:rPr lang="en-US" sz="1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14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Materia</a:t>
            </a:r>
            <a:r>
              <a:rPr lang="en-US" sz="1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/ </a:t>
            </a:r>
            <a:r>
              <a:rPr lang="en-US" sz="14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Operaciones</a:t>
            </a:r>
            <a:r>
              <a:rPr lang="en-US" sz="1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Unitarias</a:t>
            </a:r>
            <a:r>
              <a:rPr lang="en-US" sz="1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III                                                                         2° </a:t>
            </a:r>
            <a:r>
              <a:rPr lang="en-US" sz="14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Cuatrimestre</a:t>
            </a:r>
            <a:r>
              <a:rPr lang="en-US" sz="1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2020</a:t>
            </a:r>
            <a:endParaRPr lang="en-US" sz="1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371475" y="340460"/>
            <a:ext cx="590550" cy="578882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04825" y="340460"/>
            <a:ext cx="1333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FAC912F-0B16-4E22-AC09-76DAFE3B28C0}" type="slidenum">
              <a:rPr lang="es-AR" sz="2800" smtClean="0"/>
              <a:t>2</a:t>
            </a:fld>
            <a:endParaRPr lang="en-US" sz="2800" dirty="0"/>
          </a:p>
        </p:txBody>
      </p:sp>
      <p:sp>
        <p:nvSpPr>
          <p:cNvPr id="18" name="Rectángulo 1">
            <a:extLst>
              <a:ext uri="{FF2B5EF4-FFF2-40B4-BE49-F238E27FC236}">
                <a16:creationId xmlns:a16="http://schemas.microsoft.com/office/drawing/2014/main" id="{38A3ACB6-1A96-4749-9F03-33D354FC08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7900" y="9699625"/>
            <a:ext cx="12700" cy="12700"/>
          </a:xfrm>
          <a:prstGeom prst="rect">
            <a:avLst/>
          </a:prstGeom>
          <a:solidFill>
            <a:srgbClr val="00000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s-AR"/>
          </a:p>
        </p:txBody>
      </p:sp>
      <p:pic>
        <p:nvPicPr>
          <p:cNvPr id="10" name="Imagen 2" descr="Nueva marca difusion - web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9223" y="254465"/>
            <a:ext cx="2120900" cy="66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8808" y="1410909"/>
            <a:ext cx="6148654" cy="4595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971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5375" y="246152"/>
            <a:ext cx="9875520" cy="919940"/>
          </a:xfrm>
        </p:spPr>
        <p:txBody>
          <a:bodyPr/>
          <a:lstStyle/>
          <a:p>
            <a:r>
              <a:rPr lang="es-419" dirty="0" smtClean="0"/>
              <a:t>Equipos – Materiales de Construcción</a:t>
            </a:r>
            <a:endParaRPr lang="en-US" dirty="0"/>
          </a:p>
        </p:txBody>
      </p:sp>
      <p:sp>
        <p:nvSpPr>
          <p:cNvPr id="7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438912" y="6251260"/>
            <a:ext cx="11329416" cy="365125"/>
          </a:xfrm>
        </p:spPr>
        <p:txBody>
          <a:bodyPr/>
          <a:lstStyle/>
          <a:p>
            <a:pPr algn="l"/>
            <a:r>
              <a:rPr lang="en-US" sz="1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76.52/76.05 - </a:t>
            </a:r>
            <a:r>
              <a:rPr lang="en-US" sz="14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Operaciones</a:t>
            </a:r>
            <a:r>
              <a:rPr lang="en-US" sz="1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Unitarias</a:t>
            </a:r>
            <a:r>
              <a:rPr lang="en-US" sz="1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14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Transferencia</a:t>
            </a:r>
            <a:r>
              <a:rPr lang="en-US" sz="1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14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Materia</a:t>
            </a:r>
            <a:r>
              <a:rPr lang="en-US" sz="1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/ </a:t>
            </a:r>
            <a:r>
              <a:rPr lang="en-US" sz="14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Operaciones</a:t>
            </a:r>
            <a:r>
              <a:rPr lang="en-US" sz="1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Unitarias</a:t>
            </a:r>
            <a:r>
              <a:rPr lang="en-US" sz="1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III                                                                         2° </a:t>
            </a:r>
            <a:r>
              <a:rPr lang="en-US" sz="14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Cuatrimestre</a:t>
            </a:r>
            <a:r>
              <a:rPr lang="en-US" sz="1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2020</a:t>
            </a:r>
            <a:endParaRPr lang="en-US" sz="1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371475" y="340460"/>
            <a:ext cx="590550" cy="578882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04825" y="340460"/>
            <a:ext cx="1333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FAC912F-0B16-4E22-AC09-76DAFE3B28C0}" type="slidenum">
              <a:rPr lang="es-AR" sz="2800" smtClean="0"/>
              <a:t>20</a:t>
            </a:fld>
            <a:endParaRPr lang="en-US" sz="2800" dirty="0"/>
          </a:p>
        </p:txBody>
      </p:sp>
      <p:sp>
        <p:nvSpPr>
          <p:cNvPr id="18" name="Rectángulo 1">
            <a:extLst>
              <a:ext uri="{FF2B5EF4-FFF2-40B4-BE49-F238E27FC236}">
                <a16:creationId xmlns:a16="http://schemas.microsoft.com/office/drawing/2014/main" id="{38A3ACB6-1A96-4749-9F03-33D354FC08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7900" y="9699625"/>
            <a:ext cx="12700" cy="12700"/>
          </a:xfrm>
          <a:prstGeom prst="rect">
            <a:avLst/>
          </a:prstGeom>
          <a:solidFill>
            <a:srgbClr val="00000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s-AR"/>
          </a:p>
        </p:txBody>
      </p:sp>
      <p:pic>
        <p:nvPicPr>
          <p:cNvPr id="10" name="Imagen 2" descr="Nueva marca difusion - web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9223" y="254465"/>
            <a:ext cx="2120900" cy="66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https://player.slideplayer.com/91/15114715/slides/slide_1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06" t="11832"/>
          <a:stretch/>
        </p:blipFill>
        <p:spPr bwMode="auto">
          <a:xfrm>
            <a:off x="2966041" y="1021734"/>
            <a:ext cx="6863182" cy="5122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2936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5375" y="246152"/>
            <a:ext cx="9875520" cy="919940"/>
          </a:xfrm>
        </p:spPr>
        <p:txBody>
          <a:bodyPr/>
          <a:lstStyle/>
          <a:p>
            <a:r>
              <a:rPr lang="es-419" dirty="0" smtClean="0"/>
              <a:t>Equipos – Dimensiones</a:t>
            </a:r>
            <a:endParaRPr lang="en-US" dirty="0"/>
          </a:p>
        </p:txBody>
      </p:sp>
      <p:sp>
        <p:nvSpPr>
          <p:cNvPr id="7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438912" y="6251260"/>
            <a:ext cx="11329416" cy="365125"/>
          </a:xfrm>
        </p:spPr>
        <p:txBody>
          <a:bodyPr/>
          <a:lstStyle/>
          <a:p>
            <a:pPr algn="l"/>
            <a:r>
              <a:rPr lang="en-US" sz="1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76.52/76.05 - </a:t>
            </a:r>
            <a:r>
              <a:rPr lang="en-US" sz="14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Operaciones</a:t>
            </a:r>
            <a:r>
              <a:rPr lang="en-US" sz="1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Unitarias</a:t>
            </a:r>
            <a:r>
              <a:rPr lang="en-US" sz="1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14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Transferencia</a:t>
            </a:r>
            <a:r>
              <a:rPr lang="en-US" sz="1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14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Materia</a:t>
            </a:r>
            <a:r>
              <a:rPr lang="en-US" sz="1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/ </a:t>
            </a:r>
            <a:r>
              <a:rPr lang="en-US" sz="14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Operaciones</a:t>
            </a:r>
            <a:r>
              <a:rPr lang="en-US" sz="1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Unitarias</a:t>
            </a:r>
            <a:r>
              <a:rPr lang="en-US" sz="1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III                                                                         2° </a:t>
            </a:r>
            <a:r>
              <a:rPr lang="en-US" sz="14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Cuatrimestre</a:t>
            </a:r>
            <a:r>
              <a:rPr lang="en-US" sz="1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2020</a:t>
            </a:r>
            <a:endParaRPr lang="en-US" sz="1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371475" y="340460"/>
            <a:ext cx="590550" cy="578882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04825" y="340460"/>
            <a:ext cx="1333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FAC912F-0B16-4E22-AC09-76DAFE3B28C0}" type="slidenum">
              <a:rPr lang="es-AR" sz="2800" smtClean="0"/>
              <a:t>21</a:t>
            </a:fld>
            <a:endParaRPr lang="en-US" sz="2800" dirty="0"/>
          </a:p>
        </p:txBody>
      </p:sp>
      <p:sp>
        <p:nvSpPr>
          <p:cNvPr id="18" name="Rectángulo 1">
            <a:extLst>
              <a:ext uri="{FF2B5EF4-FFF2-40B4-BE49-F238E27FC236}">
                <a16:creationId xmlns:a16="http://schemas.microsoft.com/office/drawing/2014/main" id="{38A3ACB6-1A96-4749-9F03-33D354FC08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7900" y="9699625"/>
            <a:ext cx="12700" cy="12700"/>
          </a:xfrm>
          <a:prstGeom prst="rect">
            <a:avLst/>
          </a:prstGeom>
          <a:solidFill>
            <a:srgbClr val="00000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s-AR"/>
          </a:p>
        </p:txBody>
      </p:sp>
      <p:pic>
        <p:nvPicPr>
          <p:cNvPr id="10" name="Imagen 2" descr="Nueva marca difusion - web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9223" y="254465"/>
            <a:ext cx="2120900" cy="66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8265" y="1045301"/>
            <a:ext cx="7620000" cy="50800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3198" y="3515368"/>
            <a:ext cx="3336925" cy="2644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0930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5375" y="246152"/>
            <a:ext cx="9875520" cy="919940"/>
          </a:xfrm>
        </p:spPr>
        <p:txBody>
          <a:bodyPr/>
          <a:lstStyle/>
          <a:p>
            <a:r>
              <a:rPr lang="es-419" dirty="0" smtClean="0"/>
              <a:t>Equipos – Relleno</a:t>
            </a:r>
            <a:endParaRPr lang="en-US" dirty="0"/>
          </a:p>
        </p:txBody>
      </p:sp>
      <p:sp>
        <p:nvSpPr>
          <p:cNvPr id="7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438912" y="6251260"/>
            <a:ext cx="11329416" cy="365125"/>
          </a:xfrm>
        </p:spPr>
        <p:txBody>
          <a:bodyPr/>
          <a:lstStyle/>
          <a:p>
            <a:pPr algn="l"/>
            <a:r>
              <a:rPr lang="en-US" sz="1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76.52/76.05 - </a:t>
            </a:r>
            <a:r>
              <a:rPr lang="en-US" sz="14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Operaciones</a:t>
            </a:r>
            <a:r>
              <a:rPr lang="en-US" sz="1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Unitarias</a:t>
            </a:r>
            <a:r>
              <a:rPr lang="en-US" sz="1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14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Transferencia</a:t>
            </a:r>
            <a:r>
              <a:rPr lang="en-US" sz="1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14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Materia</a:t>
            </a:r>
            <a:r>
              <a:rPr lang="en-US" sz="1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/ </a:t>
            </a:r>
            <a:r>
              <a:rPr lang="en-US" sz="14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Operaciones</a:t>
            </a:r>
            <a:r>
              <a:rPr lang="en-US" sz="1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Unitarias</a:t>
            </a:r>
            <a:r>
              <a:rPr lang="en-US" sz="1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III                                                                         2° </a:t>
            </a:r>
            <a:r>
              <a:rPr lang="en-US" sz="14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Cuatrimestre</a:t>
            </a:r>
            <a:r>
              <a:rPr lang="en-US" sz="1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2020</a:t>
            </a:r>
            <a:endParaRPr lang="en-US" sz="1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371475" y="340460"/>
            <a:ext cx="590550" cy="578882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04825" y="340460"/>
            <a:ext cx="1333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FAC912F-0B16-4E22-AC09-76DAFE3B28C0}" type="slidenum">
              <a:rPr lang="es-AR" sz="2800" smtClean="0"/>
              <a:t>22</a:t>
            </a:fld>
            <a:endParaRPr lang="en-US" sz="2800" dirty="0"/>
          </a:p>
        </p:txBody>
      </p:sp>
      <p:sp>
        <p:nvSpPr>
          <p:cNvPr id="18" name="Rectángulo 1">
            <a:extLst>
              <a:ext uri="{FF2B5EF4-FFF2-40B4-BE49-F238E27FC236}">
                <a16:creationId xmlns:a16="http://schemas.microsoft.com/office/drawing/2014/main" id="{38A3ACB6-1A96-4749-9F03-33D354FC08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7900" y="9699625"/>
            <a:ext cx="12700" cy="12700"/>
          </a:xfrm>
          <a:prstGeom prst="rect">
            <a:avLst/>
          </a:prstGeom>
          <a:solidFill>
            <a:srgbClr val="00000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s-AR"/>
          </a:p>
        </p:txBody>
      </p:sp>
      <p:pic>
        <p:nvPicPr>
          <p:cNvPr id="10" name="Imagen 2" descr="Nueva marca difusion - web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9223" y="254465"/>
            <a:ext cx="2120900" cy="66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8" name="Picture 2" descr="https://player.slideplayer.com/91/15114715/slides/slide_10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89" t="20558" r="5192" b="10456"/>
          <a:stretch/>
        </p:blipFill>
        <p:spPr bwMode="auto">
          <a:xfrm>
            <a:off x="7348194" y="2110236"/>
            <a:ext cx="4073179" cy="2704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player.slideplayer.com/91/15114715/slides/slide_11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31" t="17870" r="12004" b="6523"/>
          <a:stretch/>
        </p:blipFill>
        <p:spPr bwMode="auto">
          <a:xfrm>
            <a:off x="740837" y="1260400"/>
            <a:ext cx="5853597" cy="4404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8992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5375" y="246152"/>
            <a:ext cx="9875520" cy="919940"/>
          </a:xfrm>
        </p:spPr>
        <p:txBody>
          <a:bodyPr/>
          <a:lstStyle/>
          <a:p>
            <a:r>
              <a:rPr lang="es-419" dirty="0" smtClean="0"/>
              <a:t>Equipos – Comparativa </a:t>
            </a:r>
            <a:endParaRPr lang="en-US" dirty="0"/>
          </a:p>
        </p:txBody>
      </p:sp>
      <p:sp>
        <p:nvSpPr>
          <p:cNvPr id="7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438912" y="6251260"/>
            <a:ext cx="11329416" cy="365125"/>
          </a:xfrm>
        </p:spPr>
        <p:txBody>
          <a:bodyPr/>
          <a:lstStyle/>
          <a:p>
            <a:pPr algn="l"/>
            <a:r>
              <a:rPr lang="en-US" sz="1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76.52/76.05 - </a:t>
            </a:r>
            <a:r>
              <a:rPr lang="en-US" sz="14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Operaciones</a:t>
            </a:r>
            <a:r>
              <a:rPr lang="en-US" sz="1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Unitarias</a:t>
            </a:r>
            <a:r>
              <a:rPr lang="en-US" sz="1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14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Transferencia</a:t>
            </a:r>
            <a:r>
              <a:rPr lang="en-US" sz="1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14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Materia</a:t>
            </a:r>
            <a:r>
              <a:rPr lang="en-US" sz="1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/ </a:t>
            </a:r>
            <a:r>
              <a:rPr lang="en-US" sz="14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Operaciones</a:t>
            </a:r>
            <a:r>
              <a:rPr lang="en-US" sz="1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Unitarias</a:t>
            </a:r>
            <a:r>
              <a:rPr lang="en-US" sz="1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III                                                                         2° </a:t>
            </a:r>
            <a:r>
              <a:rPr lang="en-US" sz="14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Cuatrimestre</a:t>
            </a:r>
            <a:r>
              <a:rPr lang="en-US" sz="1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2020</a:t>
            </a:r>
            <a:endParaRPr lang="en-US" sz="1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371475" y="340460"/>
            <a:ext cx="590550" cy="578882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04825" y="340460"/>
            <a:ext cx="1333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FAC912F-0B16-4E22-AC09-76DAFE3B28C0}" type="slidenum">
              <a:rPr lang="es-AR" sz="2800" smtClean="0"/>
              <a:t>23</a:t>
            </a:fld>
            <a:endParaRPr lang="en-US" sz="2800" dirty="0"/>
          </a:p>
        </p:txBody>
      </p:sp>
      <p:sp>
        <p:nvSpPr>
          <p:cNvPr id="18" name="Rectángulo 1">
            <a:extLst>
              <a:ext uri="{FF2B5EF4-FFF2-40B4-BE49-F238E27FC236}">
                <a16:creationId xmlns:a16="http://schemas.microsoft.com/office/drawing/2014/main" id="{38A3ACB6-1A96-4749-9F03-33D354FC08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7900" y="9699625"/>
            <a:ext cx="12700" cy="12700"/>
          </a:xfrm>
          <a:prstGeom prst="rect">
            <a:avLst/>
          </a:prstGeom>
          <a:solidFill>
            <a:srgbClr val="00000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s-AR"/>
          </a:p>
        </p:txBody>
      </p:sp>
      <p:pic>
        <p:nvPicPr>
          <p:cNvPr id="10" name="Imagen 2" descr="Nueva marca difusion - web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9223" y="254465"/>
            <a:ext cx="2120900" cy="66040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58657842"/>
                  </p:ext>
                </p:extLst>
              </p:nvPr>
            </p:nvGraphicFramePr>
            <p:xfrm>
              <a:off x="2650019" y="1099228"/>
              <a:ext cx="7179204" cy="38252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760538">
                      <a:extLst>
                        <a:ext uri="{9D8B030D-6E8A-4147-A177-3AD203B41FA5}">
                          <a16:colId xmlns:a16="http://schemas.microsoft.com/office/drawing/2014/main" val="3935048145"/>
                        </a:ext>
                      </a:extLst>
                    </a:gridCol>
                    <a:gridCol w="2709333">
                      <a:extLst>
                        <a:ext uri="{9D8B030D-6E8A-4147-A177-3AD203B41FA5}">
                          <a16:colId xmlns:a16="http://schemas.microsoft.com/office/drawing/2014/main" val="3038680009"/>
                        </a:ext>
                      </a:extLst>
                    </a:gridCol>
                    <a:gridCol w="2709333">
                      <a:extLst>
                        <a:ext uri="{9D8B030D-6E8A-4147-A177-3AD203B41FA5}">
                          <a16:colId xmlns:a16="http://schemas.microsoft.com/office/drawing/2014/main" val="296555493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419" dirty="0" smtClean="0"/>
                            <a:t>Tiro inducido</a:t>
                          </a:r>
                          <a:r>
                            <a:rPr lang="es-419" baseline="0" dirty="0" smtClean="0"/>
                            <a:t> (mecánico)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419" dirty="0" smtClean="0"/>
                            <a:t>Tiro Natural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5176456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just"/>
                          <a:r>
                            <a:rPr lang="es-419" sz="1400" dirty="0" smtClean="0"/>
                            <a:t>Ubicación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just"/>
                          <a:r>
                            <a:rPr lang="es-419" sz="1400" dirty="0" smtClean="0"/>
                            <a:t>Lejos de otros procesos o partes</a:t>
                          </a:r>
                          <a:r>
                            <a:rPr lang="es-419" sz="1400" baseline="0" dirty="0" smtClean="0"/>
                            <a:t> con personal de la planta (ruidos, aire húmedo, niebla)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just"/>
                          <a:r>
                            <a:rPr lang="es-419" sz="1400" dirty="0" smtClean="0"/>
                            <a:t>A 1,5D de otras áreas</a:t>
                          </a:r>
                          <a:endParaRPr lang="en-US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2977166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just"/>
                          <a:r>
                            <a:rPr lang="es-419" sz="1400" dirty="0" smtClean="0"/>
                            <a:t>Materiales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just"/>
                          <a:r>
                            <a:rPr lang="es-419" sz="1400" dirty="0" smtClean="0"/>
                            <a:t>Madera, metal, cemento.</a:t>
                          </a:r>
                        </a:p>
                        <a:p>
                          <a:pPr algn="just"/>
                          <a:r>
                            <a:rPr lang="es-419" sz="1400" dirty="0" smtClean="0"/>
                            <a:t>Deben resistir sismos, vientos y vibraciones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just"/>
                          <a:r>
                            <a:rPr lang="es-419" sz="1400" dirty="0" smtClean="0"/>
                            <a:t>Láminas delgadas de cemento.</a:t>
                          </a:r>
                          <a:endParaRPr lang="en-US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4252592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just"/>
                          <a:r>
                            <a:rPr lang="es-419" sz="1400" dirty="0" smtClean="0"/>
                            <a:t>Inversión inicial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just"/>
                          <a:r>
                            <a:rPr lang="es-419" sz="1400" dirty="0" smtClean="0"/>
                            <a:t>Más barata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just"/>
                          <a:r>
                            <a:rPr lang="es-419" sz="1400" dirty="0" smtClean="0"/>
                            <a:t>Más</a:t>
                          </a:r>
                          <a:r>
                            <a:rPr lang="es-419" sz="1400" baseline="0" dirty="0" smtClean="0"/>
                            <a:t> cara</a:t>
                          </a:r>
                          <a:endParaRPr lang="en-US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5568888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just"/>
                          <a:r>
                            <a:rPr lang="es-419" sz="1400" dirty="0" smtClean="0"/>
                            <a:t>Costos operativos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just"/>
                          <a:r>
                            <a:rPr lang="es-419" sz="1400" dirty="0" smtClean="0"/>
                            <a:t>Altos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just"/>
                          <a:r>
                            <a:rPr lang="es-419" sz="1400" dirty="0" smtClean="0"/>
                            <a:t>Bajos</a:t>
                          </a:r>
                          <a:endParaRPr lang="en-US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26079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just"/>
                          <a:r>
                            <a:rPr lang="es-419" sz="1400" dirty="0" smtClean="0"/>
                            <a:t>Recirculación / niebla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just"/>
                          <a:r>
                            <a:rPr lang="es-419" sz="1400" dirty="0" smtClean="0"/>
                            <a:t>Puede ser un problema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just"/>
                          <a:r>
                            <a:rPr lang="es-419" sz="1400" dirty="0" smtClean="0"/>
                            <a:t>No hay problemas (las torres son muy altas)</a:t>
                          </a:r>
                          <a:endParaRPr lang="en-US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1876996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just"/>
                          <a:r>
                            <a:rPr lang="es-419" sz="1400" dirty="0" smtClean="0"/>
                            <a:t>Aplicación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just"/>
                          <a:r>
                            <a:rPr lang="es-419" sz="1400" dirty="0" smtClean="0"/>
                            <a:t>Capacidades pequeñas</a:t>
                          </a:r>
                        </a:p>
                        <a:p>
                          <a:pPr algn="just"/>
                          <a:r>
                            <a:rPr lang="es-419" sz="1400" dirty="0" smtClean="0"/>
                            <a:t>Poco espacio</a:t>
                          </a:r>
                        </a:p>
                        <a:p>
                          <a:pPr algn="just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s-419" sz="1400" b="0" i="0" smtClean="0">
                                    <a:latin typeface="Cambria Math" panose="02040503050406030204" pitchFamily="18" charset="0"/>
                                  </a:rPr>
                                  <m:t>Δ</m:t>
                                </m:r>
                                <m:sSub>
                                  <m:sSubPr>
                                    <m:ctrlPr>
                                      <a:rPr lang="es-419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419" sz="14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s-419" sz="1400" b="0" i="1" smtClean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sub>
                                </m:sSub>
                                <m:r>
                                  <a:rPr lang="es-419" sz="1400" b="0" i="1" smtClean="0">
                                    <a:latin typeface="Cambria Math" panose="02040503050406030204" pitchFamily="18" charset="0"/>
                                  </a:rPr>
                                  <m:t>=2°</m:t>
                                </m:r>
                                <m:r>
                                  <a:rPr lang="es-419" sz="1400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  <m:r>
                                  <a:rPr lang="es-419" sz="1400" b="0" i="1" smtClean="0">
                                    <a:latin typeface="Cambria Math" panose="02040503050406030204" pitchFamily="18" charset="0"/>
                                  </a:rPr>
                                  <m:t> ~5°</m:t>
                                </m:r>
                                <m:r>
                                  <a:rPr lang="es-419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𝐶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just"/>
                          <a:r>
                            <a:rPr lang="es-419" sz="1400" dirty="0" smtClean="0"/>
                            <a:t>Grandes capacidades</a:t>
                          </a:r>
                        </a:p>
                        <a:p>
                          <a:pPr marL="0" marR="0" lvl="0" indent="0" algn="just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s-419" sz="1400" b="0" i="0" smtClean="0">
                                    <a:latin typeface="Cambria Math" panose="02040503050406030204" pitchFamily="18" charset="0"/>
                                  </a:rPr>
                                  <m:t>Δ</m:t>
                                </m:r>
                                <m:sSub>
                                  <m:sSubPr>
                                    <m:ctrlPr>
                                      <a:rPr lang="es-419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419" sz="14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s-419" sz="1400" b="0" i="1" smtClean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sub>
                                </m:sSub>
                                <m:r>
                                  <a:rPr lang="es-419" sz="1400" b="0" i="1" smtClean="0">
                                    <a:latin typeface="Cambria Math" panose="02040503050406030204" pitchFamily="18" charset="0"/>
                                  </a:rPr>
                                  <m:t>=2°</m:t>
                                </m:r>
                                <m:r>
                                  <a:rPr lang="es-419" sz="1400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  <m:r>
                                  <a:rPr lang="es-419" sz="1400" b="0" i="1" smtClean="0">
                                    <a:latin typeface="Cambria Math" panose="02040503050406030204" pitchFamily="18" charset="0"/>
                                  </a:rPr>
                                  <m:t> ~5°</m:t>
                                </m:r>
                                <m:r>
                                  <a:rPr lang="es-419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𝐶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  <a:p>
                          <a:pPr algn="just"/>
                          <a:endParaRPr lang="en-US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28431770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58657842"/>
                  </p:ext>
                </p:extLst>
              </p:nvPr>
            </p:nvGraphicFramePr>
            <p:xfrm>
              <a:off x="2650019" y="1099228"/>
              <a:ext cx="7179204" cy="38252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760538">
                      <a:extLst>
                        <a:ext uri="{9D8B030D-6E8A-4147-A177-3AD203B41FA5}">
                          <a16:colId xmlns:a16="http://schemas.microsoft.com/office/drawing/2014/main" val="3935048145"/>
                        </a:ext>
                      </a:extLst>
                    </a:gridCol>
                    <a:gridCol w="2709333">
                      <a:extLst>
                        <a:ext uri="{9D8B030D-6E8A-4147-A177-3AD203B41FA5}">
                          <a16:colId xmlns:a16="http://schemas.microsoft.com/office/drawing/2014/main" val="3038680009"/>
                        </a:ext>
                      </a:extLst>
                    </a:gridCol>
                    <a:gridCol w="2709333">
                      <a:extLst>
                        <a:ext uri="{9D8B030D-6E8A-4147-A177-3AD203B41FA5}">
                          <a16:colId xmlns:a16="http://schemas.microsoft.com/office/drawing/2014/main" val="296555493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419" dirty="0" smtClean="0"/>
                            <a:t>Tiro inducido</a:t>
                          </a:r>
                          <a:r>
                            <a:rPr lang="es-419" baseline="0" dirty="0" smtClean="0"/>
                            <a:t> (mecánico)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419" dirty="0" smtClean="0"/>
                            <a:t>Tiro Natural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51764562"/>
                      </a:ext>
                    </a:extLst>
                  </a:tr>
                  <a:tr h="731520">
                    <a:tc>
                      <a:txBody>
                        <a:bodyPr/>
                        <a:lstStyle/>
                        <a:p>
                          <a:pPr algn="just"/>
                          <a:r>
                            <a:rPr lang="es-419" sz="1400" dirty="0" smtClean="0"/>
                            <a:t>Ubicación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just"/>
                          <a:r>
                            <a:rPr lang="es-419" sz="1400" dirty="0" smtClean="0"/>
                            <a:t>Lejos de otros procesos o partes</a:t>
                          </a:r>
                          <a:r>
                            <a:rPr lang="es-419" sz="1400" baseline="0" dirty="0" smtClean="0"/>
                            <a:t> con personal de la planta (ruidos, aire húmedo, niebla)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just"/>
                          <a:r>
                            <a:rPr lang="es-419" sz="1400" dirty="0" smtClean="0"/>
                            <a:t>A 1,5D de otras áreas</a:t>
                          </a:r>
                          <a:endParaRPr lang="en-US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29771665"/>
                      </a:ext>
                    </a:extLst>
                  </a:tr>
                  <a:tr h="731520">
                    <a:tc>
                      <a:txBody>
                        <a:bodyPr/>
                        <a:lstStyle/>
                        <a:p>
                          <a:pPr algn="just"/>
                          <a:r>
                            <a:rPr lang="es-419" sz="1400" dirty="0" smtClean="0"/>
                            <a:t>Materiales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just"/>
                          <a:r>
                            <a:rPr lang="es-419" sz="1400" dirty="0" smtClean="0"/>
                            <a:t>Madera, metal, cemento.</a:t>
                          </a:r>
                        </a:p>
                        <a:p>
                          <a:pPr algn="just"/>
                          <a:r>
                            <a:rPr lang="es-419" sz="1400" dirty="0" smtClean="0"/>
                            <a:t>Deben resistir sismos, vientos y vibraciones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just"/>
                          <a:r>
                            <a:rPr lang="es-419" sz="1400" dirty="0" smtClean="0"/>
                            <a:t>Láminas delgadas de cemento.</a:t>
                          </a:r>
                          <a:endParaRPr lang="en-US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4252592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just"/>
                          <a:r>
                            <a:rPr lang="es-419" sz="1400" dirty="0" smtClean="0"/>
                            <a:t>Inversión inicial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just"/>
                          <a:r>
                            <a:rPr lang="es-419" sz="1400" dirty="0" smtClean="0"/>
                            <a:t>Más barata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just"/>
                          <a:r>
                            <a:rPr lang="es-419" sz="1400" dirty="0" smtClean="0"/>
                            <a:t>Más</a:t>
                          </a:r>
                          <a:r>
                            <a:rPr lang="es-419" sz="1400" baseline="0" dirty="0" smtClean="0"/>
                            <a:t> cara</a:t>
                          </a:r>
                          <a:endParaRPr lang="en-US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5568888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just"/>
                          <a:r>
                            <a:rPr lang="es-419" sz="1400" dirty="0" smtClean="0"/>
                            <a:t>Costos operativos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just"/>
                          <a:r>
                            <a:rPr lang="es-419" sz="1400" dirty="0" smtClean="0"/>
                            <a:t>Altos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just"/>
                          <a:r>
                            <a:rPr lang="es-419" sz="1400" dirty="0" smtClean="0"/>
                            <a:t>Bajos</a:t>
                          </a:r>
                          <a:endParaRPr lang="en-US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260796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pPr algn="just"/>
                          <a:r>
                            <a:rPr lang="es-419" sz="1400" dirty="0" smtClean="0"/>
                            <a:t>Recirculación / niebla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just"/>
                          <a:r>
                            <a:rPr lang="es-419" sz="1400" dirty="0" smtClean="0"/>
                            <a:t>Puede ser un problema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just"/>
                          <a:r>
                            <a:rPr lang="es-419" sz="1400" dirty="0" smtClean="0"/>
                            <a:t>No hay problemas (las torres son muy altas)</a:t>
                          </a:r>
                          <a:endParaRPr lang="en-US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18769964"/>
                      </a:ext>
                    </a:extLst>
                  </a:tr>
                  <a:tr h="731520">
                    <a:tc>
                      <a:txBody>
                        <a:bodyPr/>
                        <a:lstStyle/>
                        <a:p>
                          <a:pPr algn="just"/>
                          <a:r>
                            <a:rPr lang="es-419" sz="1400" dirty="0" smtClean="0"/>
                            <a:t>Aplicación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65169" t="-427500" r="-100899" b="-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65169" t="-427500" r="-899" b="-1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28431770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379509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5375" y="246152"/>
            <a:ext cx="9875520" cy="919940"/>
          </a:xfrm>
        </p:spPr>
        <p:txBody>
          <a:bodyPr/>
          <a:lstStyle/>
          <a:p>
            <a:r>
              <a:rPr lang="es-419" dirty="0" smtClean="0"/>
              <a:t>Equipos – Problemas Operativos</a:t>
            </a:r>
            <a:endParaRPr lang="en-US" dirty="0"/>
          </a:p>
        </p:txBody>
      </p:sp>
      <p:sp>
        <p:nvSpPr>
          <p:cNvPr id="7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438912" y="6251260"/>
            <a:ext cx="11329416" cy="365125"/>
          </a:xfrm>
        </p:spPr>
        <p:txBody>
          <a:bodyPr/>
          <a:lstStyle/>
          <a:p>
            <a:pPr algn="l"/>
            <a:r>
              <a:rPr lang="en-US" sz="1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76.52/76.05 - </a:t>
            </a:r>
            <a:r>
              <a:rPr lang="en-US" sz="14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Operaciones</a:t>
            </a:r>
            <a:r>
              <a:rPr lang="en-US" sz="1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Unitarias</a:t>
            </a:r>
            <a:r>
              <a:rPr lang="en-US" sz="1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14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Transferencia</a:t>
            </a:r>
            <a:r>
              <a:rPr lang="en-US" sz="1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14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Materia</a:t>
            </a:r>
            <a:r>
              <a:rPr lang="en-US" sz="1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/ </a:t>
            </a:r>
            <a:r>
              <a:rPr lang="en-US" sz="14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Operaciones</a:t>
            </a:r>
            <a:r>
              <a:rPr lang="en-US" sz="1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Unitarias</a:t>
            </a:r>
            <a:r>
              <a:rPr lang="en-US" sz="1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III                                                                         2° </a:t>
            </a:r>
            <a:r>
              <a:rPr lang="en-US" sz="14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Cuatrimestre</a:t>
            </a:r>
            <a:r>
              <a:rPr lang="en-US" sz="1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2020</a:t>
            </a:r>
            <a:endParaRPr lang="en-US" sz="1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371475" y="340460"/>
            <a:ext cx="590550" cy="578882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04825" y="340460"/>
            <a:ext cx="1333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FAC912F-0B16-4E22-AC09-76DAFE3B28C0}" type="slidenum">
              <a:rPr lang="es-AR" sz="2800" smtClean="0"/>
              <a:t>24</a:t>
            </a:fld>
            <a:endParaRPr lang="en-US" sz="2800" dirty="0"/>
          </a:p>
        </p:txBody>
      </p:sp>
      <p:sp>
        <p:nvSpPr>
          <p:cNvPr id="18" name="Rectángulo 1">
            <a:extLst>
              <a:ext uri="{FF2B5EF4-FFF2-40B4-BE49-F238E27FC236}">
                <a16:creationId xmlns:a16="http://schemas.microsoft.com/office/drawing/2014/main" id="{38A3ACB6-1A96-4749-9F03-33D354FC08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7900" y="9699625"/>
            <a:ext cx="12700" cy="12700"/>
          </a:xfrm>
          <a:prstGeom prst="rect">
            <a:avLst/>
          </a:prstGeom>
          <a:solidFill>
            <a:srgbClr val="00000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s-AR"/>
          </a:p>
        </p:txBody>
      </p:sp>
      <p:pic>
        <p:nvPicPr>
          <p:cNvPr id="10" name="Imagen 2" descr="Nueva marca difusion - web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9223" y="254465"/>
            <a:ext cx="2120900" cy="66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2" name="Picture 2" descr="https://player.slideplayer.com/91/15114715/slides/slide_15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44" t="23388" r="5103" b="7154"/>
          <a:stretch/>
        </p:blipFill>
        <p:spPr bwMode="auto">
          <a:xfrm>
            <a:off x="592908" y="1037363"/>
            <a:ext cx="3759499" cy="2449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player.slideplayer.com/91/15114715/slides/slide_16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25" t="21502" r="10941" b="3027"/>
          <a:stretch/>
        </p:blipFill>
        <p:spPr bwMode="auto">
          <a:xfrm>
            <a:off x="592908" y="3596283"/>
            <a:ext cx="3602582" cy="2728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57955" y="1748227"/>
            <a:ext cx="3210373" cy="40677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06403" y="2196174"/>
            <a:ext cx="3865260" cy="2581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035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3000" y="543100"/>
            <a:ext cx="9875520" cy="919940"/>
          </a:xfrm>
        </p:spPr>
        <p:txBody>
          <a:bodyPr/>
          <a:lstStyle/>
          <a:p>
            <a:r>
              <a:rPr lang="es-AR" dirty="0" err="1"/>
              <a:t>Feel</a:t>
            </a:r>
            <a:r>
              <a:rPr lang="es-AR" dirty="0"/>
              <a:t> Free </a:t>
            </a:r>
            <a:r>
              <a:rPr lang="es-AR" dirty="0" err="1"/>
              <a:t>to</a:t>
            </a:r>
            <a:r>
              <a:rPr lang="es-AR" dirty="0"/>
              <a:t> </a:t>
            </a:r>
            <a:r>
              <a:rPr lang="es-AR" dirty="0" err="1"/>
              <a:t>Draw</a:t>
            </a:r>
            <a:endParaRPr lang="en-US" dirty="0"/>
          </a:p>
        </p:txBody>
      </p:sp>
      <p:sp>
        <p:nvSpPr>
          <p:cNvPr id="7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438912" y="6251260"/>
            <a:ext cx="11329416" cy="365125"/>
          </a:xfrm>
        </p:spPr>
        <p:txBody>
          <a:bodyPr/>
          <a:lstStyle/>
          <a:p>
            <a:pPr algn="l"/>
            <a:r>
              <a:rPr lang="en-US" sz="140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76.52/76.05 - Operaciones Unitarias de Transferencia de Materia / Operaciones Unitarias III                                                                         2° Cuatrimestre 2020</a:t>
            </a:r>
            <a:endParaRPr lang="en-US" sz="1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Imagen 2" descr="Nueva marca difusion - web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9223" y="254465"/>
            <a:ext cx="2120900" cy="660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26713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61288" y="2966260"/>
            <a:ext cx="9880092" cy="919940"/>
          </a:xfrm>
        </p:spPr>
        <p:txBody>
          <a:bodyPr>
            <a:normAutofit/>
          </a:bodyPr>
          <a:lstStyle/>
          <a:p>
            <a:pPr algn="ctr"/>
            <a:r>
              <a:rPr lang="es-AR" sz="5400" dirty="0"/>
              <a:t>¡</a:t>
            </a:r>
            <a:r>
              <a:rPr lang="x-none" sz="5400"/>
              <a:t>Buen </a:t>
            </a:r>
            <a:r>
              <a:rPr lang="x-none" sz="5400" dirty="0"/>
              <a:t>fin de semana!</a:t>
            </a:r>
            <a:endParaRPr lang="en-US" sz="5400" dirty="0"/>
          </a:p>
        </p:txBody>
      </p:sp>
      <p:sp>
        <p:nvSpPr>
          <p:cNvPr id="7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438912" y="6251260"/>
            <a:ext cx="11329416" cy="365125"/>
          </a:xfrm>
        </p:spPr>
        <p:txBody>
          <a:bodyPr/>
          <a:lstStyle/>
          <a:p>
            <a:pPr algn="l"/>
            <a:r>
              <a:rPr lang="en-US" sz="140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76.52/76.05 - Operaciones Unitarias de Transferencia de Materia / Operaciones Unitarias III                                                                         2° Cuatrimestre 2020</a:t>
            </a:r>
            <a:endParaRPr lang="en-US" sz="1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Imagen 2" descr="Nueva marca difusion - web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9223" y="254465"/>
            <a:ext cx="2120900" cy="660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00855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5375" y="246152"/>
            <a:ext cx="9875520" cy="919940"/>
          </a:xfrm>
        </p:spPr>
        <p:txBody>
          <a:bodyPr/>
          <a:lstStyle/>
          <a:p>
            <a:r>
              <a:rPr lang="es-AR" dirty="0" smtClean="0"/>
              <a:t>Introducción</a:t>
            </a:r>
            <a:r>
              <a:rPr lang="x-none" dirty="0"/>
              <a:t>	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71475" y="1009173"/>
            <a:ext cx="7951115" cy="5297749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s-ES" sz="2000" b="1" dirty="0" smtClean="0">
                <a:solidFill>
                  <a:schemeClr val="tx1"/>
                </a:solidFill>
              </a:rPr>
              <a:t>Es una operación unitaria en la que además de transferirse materia, se transfiere inexorablemente calor.</a:t>
            </a:r>
          </a:p>
          <a:p>
            <a:pPr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s-ES" sz="2000" b="1" dirty="0" smtClean="0">
                <a:solidFill>
                  <a:schemeClr val="tx1"/>
                </a:solidFill>
              </a:rPr>
              <a:t>La tasa de transferencia de calor limita la tasa de transferencia de materia.</a:t>
            </a:r>
          </a:p>
          <a:p>
            <a:pPr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s-ES" sz="2000" b="1" dirty="0" smtClean="0">
                <a:solidFill>
                  <a:schemeClr val="tx1"/>
                </a:solidFill>
              </a:rPr>
              <a:t>Habrá transferencia tanto de calor latente como de calor sensible.</a:t>
            </a:r>
          </a:p>
          <a:p>
            <a:pPr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s-ES" sz="2000" b="1" dirty="0" smtClean="0">
                <a:solidFill>
                  <a:schemeClr val="tx1"/>
                </a:solidFill>
              </a:rPr>
              <a:t>Trabajaremos con una fase líquida (la que cambiará su estado) y una base gas (</a:t>
            </a:r>
            <a:r>
              <a:rPr lang="es-ES" sz="2000" b="1" dirty="0" err="1" smtClean="0">
                <a:solidFill>
                  <a:schemeClr val="tx1"/>
                </a:solidFill>
              </a:rPr>
              <a:t>incondensable</a:t>
            </a:r>
            <a:r>
              <a:rPr lang="es-ES" sz="2000" b="1" dirty="0" smtClean="0">
                <a:solidFill>
                  <a:schemeClr val="tx1"/>
                </a:solidFill>
              </a:rPr>
              <a:t>).</a:t>
            </a:r>
          </a:p>
          <a:p>
            <a:pPr lvl="1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s-ES" sz="1800" b="1" dirty="0" smtClean="0">
                <a:solidFill>
                  <a:schemeClr val="tx1"/>
                </a:solidFill>
              </a:rPr>
              <a:t>Agua</a:t>
            </a:r>
          </a:p>
          <a:p>
            <a:pPr lvl="1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s-ES" sz="1800" b="1" dirty="0" smtClean="0">
                <a:solidFill>
                  <a:schemeClr val="tx1"/>
                </a:solidFill>
              </a:rPr>
              <a:t>Aire</a:t>
            </a:r>
          </a:p>
          <a:p>
            <a:pPr lvl="1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s-ES" sz="1800" b="1" dirty="0" smtClean="0">
                <a:solidFill>
                  <a:schemeClr val="tx1"/>
                </a:solidFill>
              </a:rPr>
              <a:t>Es decir: mezcla conocida (propiedades conocidas)</a:t>
            </a:r>
          </a:p>
          <a:p>
            <a:pPr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endParaRPr lang="es-ES" sz="2000" b="1" dirty="0">
              <a:solidFill>
                <a:schemeClr val="tx1"/>
              </a:solidFill>
            </a:endParaRPr>
          </a:p>
        </p:txBody>
      </p:sp>
      <p:sp>
        <p:nvSpPr>
          <p:cNvPr id="7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438912" y="6251260"/>
            <a:ext cx="11329416" cy="365125"/>
          </a:xfrm>
        </p:spPr>
        <p:txBody>
          <a:bodyPr/>
          <a:lstStyle/>
          <a:p>
            <a:pPr algn="l"/>
            <a:r>
              <a:rPr lang="en-US" sz="1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76.52/76.05 - </a:t>
            </a:r>
            <a:r>
              <a:rPr lang="en-US" sz="14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Operaciones</a:t>
            </a:r>
            <a:r>
              <a:rPr lang="en-US" sz="1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Unitarias</a:t>
            </a:r>
            <a:r>
              <a:rPr lang="en-US" sz="1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14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Transferencia</a:t>
            </a:r>
            <a:r>
              <a:rPr lang="en-US" sz="1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14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Materia</a:t>
            </a:r>
            <a:r>
              <a:rPr lang="en-US" sz="1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/ </a:t>
            </a:r>
            <a:r>
              <a:rPr lang="en-US" sz="14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Operaciones</a:t>
            </a:r>
            <a:r>
              <a:rPr lang="en-US" sz="1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Unitarias</a:t>
            </a:r>
            <a:r>
              <a:rPr lang="en-US" sz="1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III                                                                         2° </a:t>
            </a:r>
            <a:r>
              <a:rPr lang="en-US" sz="14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Cuatrimestre</a:t>
            </a:r>
            <a:r>
              <a:rPr lang="en-US" sz="1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2020</a:t>
            </a:r>
            <a:endParaRPr lang="en-US" sz="1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371475" y="340460"/>
            <a:ext cx="590550" cy="578882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04825" y="340460"/>
            <a:ext cx="1333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FAC912F-0B16-4E22-AC09-76DAFE3B28C0}" type="slidenum">
              <a:rPr lang="es-AR" sz="2800" smtClean="0"/>
              <a:t>3</a:t>
            </a:fld>
            <a:endParaRPr lang="en-US" sz="2800" dirty="0"/>
          </a:p>
        </p:txBody>
      </p:sp>
      <p:sp>
        <p:nvSpPr>
          <p:cNvPr id="18" name="Rectángulo 1">
            <a:extLst>
              <a:ext uri="{FF2B5EF4-FFF2-40B4-BE49-F238E27FC236}">
                <a16:creationId xmlns:a16="http://schemas.microsoft.com/office/drawing/2014/main" id="{38A3ACB6-1A96-4749-9F03-33D354FC08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7900" y="9699625"/>
            <a:ext cx="12700" cy="12700"/>
          </a:xfrm>
          <a:prstGeom prst="rect">
            <a:avLst/>
          </a:prstGeom>
          <a:solidFill>
            <a:srgbClr val="00000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s-AR"/>
          </a:p>
        </p:txBody>
      </p:sp>
      <p:pic>
        <p:nvPicPr>
          <p:cNvPr id="10" name="Imagen 2" descr="Nueva marca difusion - web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9223" y="254465"/>
            <a:ext cx="2120900" cy="66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https://static.wikia.nocookie.net/avatar/images/4/43/Opening_Pakku_waterbending.png/revision/latest/scale-to-width-down/333?cb=2015081312304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6503" y="1009173"/>
            <a:ext cx="3171825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static.wikia.nocookie.net/avatar/images/d/de/Opening_unknown_airbending.png/revision/latest/scale-to-width-down/333?cb=2015081312304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6503" y="3618783"/>
            <a:ext cx="3171825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5085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5375" y="246152"/>
            <a:ext cx="9875520" cy="919940"/>
          </a:xfrm>
        </p:spPr>
        <p:txBody>
          <a:bodyPr/>
          <a:lstStyle/>
          <a:p>
            <a:r>
              <a:rPr lang="es-AR" dirty="0" smtClean="0"/>
              <a:t>Aplicaciones</a:t>
            </a:r>
            <a:r>
              <a:rPr lang="x-none" dirty="0"/>
              <a:t>	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71475" y="1009173"/>
            <a:ext cx="7951115" cy="5297749"/>
          </a:xfrm>
        </p:spPr>
        <p:txBody>
          <a:bodyPr>
            <a:normAutofit/>
          </a:bodyPr>
          <a:lstStyle/>
          <a:p>
            <a:pPr marL="45720" indent="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s-ES" sz="2000" b="1" u="sng" dirty="0" smtClean="0">
                <a:solidFill>
                  <a:schemeClr val="tx1"/>
                </a:solidFill>
              </a:rPr>
              <a:t>Operaciones Adiabáticas</a:t>
            </a:r>
            <a:endParaRPr lang="es-ES" sz="1800" b="1" u="sng" dirty="0" smtClean="0">
              <a:solidFill>
                <a:schemeClr val="tx1"/>
              </a:solidFill>
            </a:endParaRPr>
          </a:p>
          <a:p>
            <a:pPr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s-ES" sz="2000" b="1" dirty="0" smtClean="0">
                <a:solidFill>
                  <a:schemeClr val="tx1"/>
                </a:solidFill>
              </a:rPr>
              <a:t>Enfriamiento de un líquido (agua).</a:t>
            </a:r>
          </a:p>
          <a:p>
            <a:pPr lvl="1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s-ES" sz="1800" b="1" dirty="0" smtClean="0">
                <a:solidFill>
                  <a:schemeClr val="tx1"/>
                </a:solidFill>
              </a:rPr>
              <a:t>Transferencia de Calor sensible y por evaporación.</a:t>
            </a:r>
          </a:p>
          <a:p>
            <a:pPr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s-ES" sz="2000" b="1" dirty="0" smtClean="0">
                <a:solidFill>
                  <a:schemeClr val="tx1"/>
                </a:solidFill>
              </a:rPr>
              <a:t>Enfriamiento de un gas caliente.</a:t>
            </a:r>
          </a:p>
          <a:p>
            <a:pPr lvl="1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s-ES" sz="1800" b="1" dirty="0" smtClean="0">
                <a:solidFill>
                  <a:schemeClr val="tx1"/>
                </a:solidFill>
              </a:rPr>
              <a:t>Transferencia rápida.</a:t>
            </a:r>
          </a:p>
          <a:p>
            <a:pPr lvl="1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s-ES" sz="1800" b="1" dirty="0" smtClean="0">
                <a:solidFill>
                  <a:schemeClr val="tx1"/>
                </a:solidFill>
              </a:rPr>
              <a:t>Se usa cuando no importa una pequeña cantidad de vapor en el líquido.</a:t>
            </a:r>
          </a:p>
          <a:p>
            <a:pPr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s-ES" sz="2000" b="1" dirty="0" smtClean="0">
                <a:solidFill>
                  <a:schemeClr val="tx1"/>
                </a:solidFill>
              </a:rPr>
              <a:t>Humidificación de un gas</a:t>
            </a:r>
          </a:p>
          <a:p>
            <a:pPr lvl="1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s-ES" sz="1800" b="1" dirty="0" smtClean="0">
                <a:solidFill>
                  <a:schemeClr val="tx1"/>
                </a:solidFill>
              </a:rPr>
              <a:t>Secado (SPOILER ALERT: próxima Unidad)</a:t>
            </a:r>
          </a:p>
          <a:p>
            <a:pPr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s-ES" sz="2000" b="1" dirty="0" err="1" smtClean="0">
                <a:solidFill>
                  <a:schemeClr val="tx1"/>
                </a:solidFill>
              </a:rPr>
              <a:t>Deshumidificación</a:t>
            </a:r>
            <a:r>
              <a:rPr lang="es-ES" sz="2000" b="1" dirty="0" smtClean="0">
                <a:solidFill>
                  <a:schemeClr val="tx1"/>
                </a:solidFill>
              </a:rPr>
              <a:t> de un gas</a:t>
            </a:r>
          </a:p>
          <a:p>
            <a:pPr lvl="1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s-ES" sz="1800" b="1" dirty="0" smtClean="0">
                <a:solidFill>
                  <a:schemeClr val="tx1"/>
                </a:solidFill>
              </a:rPr>
              <a:t>Acondicionamiento de pequeños recintos.</a:t>
            </a:r>
            <a:endParaRPr lang="es-ES" sz="1800" b="1" dirty="0">
              <a:solidFill>
                <a:schemeClr val="tx1"/>
              </a:solidFill>
            </a:endParaRPr>
          </a:p>
          <a:p>
            <a:pPr marL="45720" indent="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s-ES" sz="2000" b="1" u="sng" dirty="0" smtClean="0">
                <a:solidFill>
                  <a:schemeClr val="tx1"/>
                </a:solidFill>
              </a:rPr>
              <a:t>Operaciones no Adiabáticas</a:t>
            </a:r>
            <a:endParaRPr lang="es-ES" sz="1800" b="1" u="sng" dirty="0">
              <a:solidFill>
                <a:schemeClr val="tx1"/>
              </a:solidFill>
            </a:endParaRPr>
          </a:p>
          <a:p>
            <a:pPr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s-ES" sz="2000" b="1" dirty="0">
                <a:solidFill>
                  <a:schemeClr val="tx1"/>
                </a:solidFill>
              </a:rPr>
              <a:t>Enfriamiento </a:t>
            </a:r>
            <a:r>
              <a:rPr lang="es-ES" sz="2000" b="1" dirty="0" smtClean="0">
                <a:solidFill>
                  <a:schemeClr val="tx1"/>
                </a:solidFill>
              </a:rPr>
              <a:t>por evaporación</a:t>
            </a:r>
            <a:endParaRPr lang="es-ES" sz="2000" b="1" dirty="0">
              <a:solidFill>
                <a:schemeClr val="tx1"/>
              </a:solidFill>
            </a:endParaRPr>
          </a:p>
          <a:p>
            <a:pPr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s-ES" sz="2000" b="1" dirty="0" err="1" smtClean="0">
                <a:solidFill>
                  <a:schemeClr val="tx1"/>
                </a:solidFill>
              </a:rPr>
              <a:t>Deshumidificación</a:t>
            </a:r>
            <a:r>
              <a:rPr lang="es-ES" sz="2000" b="1" dirty="0" smtClean="0">
                <a:solidFill>
                  <a:schemeClr val="tx1"/>
                </a:solidFill>
              </a:rPr>
              <a:t> de un gas</a:t>
            </a:r>
            <a:endParaRPr lang="es-ES" sz="2000" b="1" dirty="0">
              <a:solidFill>
                <a:schemeClr val="tx1"/>
              </a:solidFill>
            </a:endParaRPr>
          </a:p>
          <a:p>
            <a:pPr lvl="1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s-ES" sz="1800" b="1" dirty="0" smtClean="0">
                <a:solidFill>
                  <a:schemeClr val="tx1"/>
                </a:solidFill>
              </a:rPr>
              <a:t>Contacto de gas-vapor con tubos refrigerantes y el vapor condensa.</a:t>
            </a:r>
            <a:endParaRPr lang="es-ES" sz="1800" b="1" dirty="0">
              <a:solidFill>
                <a:schemeClr val="tx1"/>
              </a:solidFill>
            </a:endParaRPr>
          </a:p>
          <a:p>
            <a:pPr marL="274320" lvl="1" indent="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endParaRPr lang="es-ES" sz="1800" b="1" dirty="0" smtClean="0">
              <a:solidFill>
                <a:schemeClr val="tx1"/>
              </a:solidFill>
            </a:endParaRPr>
          </a:p>
        </p:txBody>
      </p:sp>
      <p:sp>
        <p:nvSpPr>
          <p:cNvPr id="7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438912" y="6251260"/>
            <a:ext cx="11329416" cy="365125"/>
          </a:xfrm>
        </p:spPr>
        <p:txBody>
          <a:bodyPr/>
          <a:lstStyle/>
          <a:p>
            <a:pPr algn="l"/>
            <a:r>
              <a:rPr lang="en-US" sz="1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76.52/76.05 - </a:t>
            </a:r>
            <a:r>
              <a:rPr lang="en-US" sz="14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Operaciones</a:t>
            </a:r>
            <a:r>
              <a:rPr lang="en-US" sz="1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Unitarias</a:t>
            </a:r>
            <a:r>
              <a:rPr lang="en-US" sz="1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14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Transferencia</a:t>
            </a:r>
            <a:r>
              <a:rPr lang="en-US" sz="1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14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Materia</a:t>
            </a:r>
            <a:r>
              <a:rPr lang="en-US" sz="1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/ </a:t>
            </a:r>
            <a:r>
              <a:rPr lang="en-US" sz="14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Operaciones</a:t>
            </a:r>
            <a:r>
              <a:rPr lang="en-US" sz="1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Unitarias</a:t>
            </a:r>
            <a:r>
              <a:rPr lang="en-US" sz="1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III                                                                         2° </a:t>
            </a:r>
            <a:r>
              <a:rPr lang="en-US" sz="14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Cuatrimestre</a:t>
            </a:r>
            <a:r>
              <a:rPr lang="en-US" sz="1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2020</a:t>
            </a:r>
            <a:endParaRPr lang="en-US" sz="1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371475" y="340460"/>
            <a:ext cx="590550" cy="578882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04825" y="340460"/>
            <a:ext cx="1333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FAC912F-0B16-4E22-AC09-76DAFE3B28C0}" type="slidenum">
              <a:rPr lang="es-AR" sz="2800" smtClean="0"/>
              <a:t>4</a:t>
            </a:fld>
            <a:endParaRPr lang="en-US" sz="2800" dirty="0"/>
          </a:p>
        </p:txBody>
      </p:sp>
      <p:sp>
        <p:nvSpPr>
          <p:cNvPr id="18" name="Rectángulo 1">
            <a:extLst>
              <a:ext uri="{FF2B5EF4-FFF2-40B4-BE49-F238E27FC236}">
                <a16:creationId xmlns:a16="http://schemas.microsoft.com/office/drawing/2014/main" id="{38A3ACB6-1A96-4749-9F03-33D354FC08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7900" y="9699625"/>
            <a:ext cx="12700" cy="12700"/>
          </a:xfrm>
          <a:prstGeom prst="rect">
            <a:avLst/>
          </a:prstGeom>
          <a:solidFill>
            <a:srgbClr val="00000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s-AR"/>
          </a:p>
        </p:txBody>
      </p:sp>
      <p:pic>
        <p:nvPicPr>
          <p:cNvPr id="10" name="Imagen 2" descr="Nueva marca difusion - web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9223" y="254465"/>
            <a:ext cx="2120900" cy="66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 descr="La verdadera central nuclear de Los Simpson pasa a mejor vida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583"/>
          <a:stretch/>
        </p:blipFill>
        <p:spPr bwMode="auto">
          <a:xfrm>
            <a:off x="8152632" y="1677886"/>
            <a:ext cx="3353181" cy="334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5452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5375" y="246152"/>
            <a:ext cx="9875520" cy="919940"/>
          </a:xfrm>
        </p:spPr>
        <p:txBody>
          <a:bodyPr/>
          <a:lstStyle/>
          <a:p>
            <a:r>
              <a:rPr lang="es-AR" dirty="0" smtClean="0"/>
              <a:t>Definiciones</a:t>
            </a:r>
            <a:r>
              <a:rPr lang="x-none" dirty="0"/>
              <a:t>	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>
              <a:xfrm>
                <a:off x="371475" y="1009173"/>
                <a:ext cx="8874125" cy="5297749"/>
              </a:xfrm>
            </p:spPr>
            <p:txBody>
              <a:bodyPr>
                <a:normAutofit lnSpcReduction="10000"/>
              </a:bodyPr>
              <a:lstStyle/>
              <a:p>
                <a:pPr algn="just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s-ES" sz="2000" b="1" dirty="0" smtClean="0">
                    <a:solidFill>
                      <a:schemeClr val="tx1"/>
                    </a:solidFill>
                  </a:rPr>
                  <a:t>Humedad Molar</a:t>
                </a:r>
              </a:p>
              <a:p>
                <a:pPr marL="45720" indent="0" algn="just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419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𝒀</m:t>
                      </m:r>
                      <m:r>
                        <a:rPr lang="es-419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419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419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419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𝑵</m:t>
                              </m:r>
                            </m:e>
                            <m:sub>
                              <m:r>
                                <a:rPr lang="es-419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s-419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419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𝑵</m:t>
                              </m:r>
                            </m:e>
                            <m:sub>
                              <m:r>
                                <a:rPr lang="es-419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𝒂𝒊𝒓𝒆</m:t>
                              </m:r>
                            </m:sub>
                          </m:sSub>
                        </m:den>
                      </m:f>
                      <m:r>
                        <a:rPr lang="es-419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419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419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419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𝑷</m:t>
                              </m:r>
                            </m:e>
                            <m:sub>
                              <m:r>
                                <a:rPr lang="es-419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s-419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419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𝑷</m:t>
                              </m:r>
                            </m:e>
                            <m:sub>
                              <m:r>
                                <a:rPr lang="es-419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sub>
                          </m:sSub>
                          <m:r>
                            <a:rPr lang="es-419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s-419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419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𝑷</m:t>
                              </m:r>
                            </m:e>
                            <m:sub>
                              <m:r>
                                <a:rPr lang="es-419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𝒂𝒊𝒓𝒆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s-ES" sz="2000" b="1" dirty="0" smtClean="0">
                  <a:solidFill>
                    <a:schemeClr val="tx1"/>
                  </a:solidFill>
                </a:endParaRPr>
              </a:p>
              <a:p>
                <a:pPr algn="just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s-ES" sz="2000" b="1" dirty="0" smtClean="0">
                    <a:solidFill>
                      <a:schemeClr val="tx1"/>
                    </a:solidFill>
                  </a:rPr>
                  <a:t>Humedad Absoluta (Másica)</a:t>
                </a:r>
              </a:p>
              <a:p>
                <a:pPr marL="45720" indent="0" algn="just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419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419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𝒀</m:t>
                          </m:r>
                        </m:e>
                        <m:sup>
                          <m:r>
                            <a:rPr lang="es-419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s-419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419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419" sz="2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419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s-419" sz="2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s-419" sz="2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419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s-419" sz="2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𝒂𝒊𝒓𝒆</m:t>
                              </m:r>
                            </m:sub>
                          </m:sSub>
                        </m:den>
                      </m:f>
                      <m:r>
                        <a:rPr lang="es-419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419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419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𝑴</m:t>
                          </m:r>
                          <m:sSub>
                            <m:sSubPr>
                              <m:ctrlPr>
                                <a:rPr lang="es-419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419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  <m:sub>
                              <m:r>
                                <a:rPr lang="es-419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sub>
                          </m:sSub>
                          <m:sSub>
                            <m:sSubPr>
                              <m:ctrlPr>
                                <a:rPr lang="es-419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419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𝑵</m:t>
                              </m:r>
                            </m:e>
                            <m:sub>
                              <m:r>
                                <a:rPr lang="es-419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sub>
                          </m:sSub>
                        </m:num>
                        <m:den>
                          <m:r>
                            <a:rPr lang="es-419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𝑴</m:t>
                          </m:r>
                          <m:sSub>
                            <m:sSubPr>
                              <m:ctrlPr>
                                <a:rPr lang="es-419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419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  <m:sub>
                              <m:r>
                                <a:rPr lang="es-419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sub>
                          </m:sSub>
                          <m:sSub>
                            <m:sSubPr>
                              <m:ctrlPr>
                                <a:rPr lang="es-419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419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𝑵</m:t>
                              </m:r>
                            </m:e>
                            <m:sub>
                              <m:r>
                                <a:rPr lang="es-419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sub>
                          </m:sSub>
                        </m:den>
                      </m:f>
                      <m:r>
                        <a:rPr lang="es-419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419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s-419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s-419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𝟔𝟐</m:t>
                      </m:r>
                      <m:r>
                        <a:rPr lang="es-419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𝒀</m:t>
                      </m:r>
                    </m:oMath>
                  </m:oMathPara>
                </a14:m>
                <a:endParaRPr lang="es-ES" sz="2000" b="1" dirty="0" smtClean="0">
                  <a:solidFill>
                    <a:schemeClr val="tx1"/>
                  </a:solidFill>
                </a:endParaRPr>
              </a:p>
              <a:p>
                <a:pPr algn="just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s-ES" sz="2000" b="1" dirty="0" smtClean="0">
                    <a:solidFill>
                      <a:schemeClr val="tx1"/>
                    </a:solidFill>
                  </a:rPr>
                  <a:t>Calor Húmedo</a:t>
                </a:r>
              </a:p>
              <a:p>
                <a:pPr marL="45720" indent="0" algn="just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2"/>
                                <m:mcJc m:val="center"/>
                              </m:mcPr>
                            </m:mc>
                          </m:mcs>
                          <m:ctrlPr>
                            <a:rPr lang="es-419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sSub>
                              <m:sSubPr>
                                <m:ctrlPr>
                                  <a:rPr lang="es-419" sz="20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s-419" sz="20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𝑪</m:t>
                                </m:r>
                              </m:e>
                              <m:sub>
                                <m:r>
                                  <a:rPr lang="es-419" sz="20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𝑺</m:t>
                                </m:r>
                              </m:sub>
                            </m:sSub>
                            <m:r>
                              <a:rPr lang="es-419" sz="2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s-419" sz="2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𝑪</m:t>
                            </m:r>
                            <m:sSub>
                              <m:sSubPr>
                                <m:ctrlPr>
                                  <a:rPr lang="es-419" sz="20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s-419" sz="20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</m:e>
                              <m:sub>
                                <m:r>
                                  <a:rPr lang="es-419" sz="20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sub>
                            </m:sSub>
                            <m:r>
                              <a:rPr lang="es-419" sz="2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s-419" sz="2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𝑪</m:t>
                            </m:r>
                            <m:sSub>
                              <m:sSubPr>
                                <m:ctrlPr>
                                  <a:rPr lang="es-419" sz="20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s-419" sz="20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</m:e>
                              <m:sub>
                                <m:r>
                                  <a:rPr lang="es-419" sz="20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𝒗</m:t>
                                </m:r>
                              </m:sub>
                            </m:sSub>
                            <m:r>
                              <a:rPr lang="es-419" sz="2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𝒀</m:t>
                            </m:r>
                            <m:r>
                              <a:rPr lang="es-419" sz="2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s-419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s-419" sz="20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419" sz="20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𝒌𝑱</m:t>
                                    </m:r>
                                  </m:num>
                                  <m:den>
                                    <m:r>
                                      <a:rPr lang="es-419" sz="20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𝒌</m:t>
                                    </m:r>
                                    <m:sSub>
                                      <m:sSubPr>
                                        <m:ctrlPr>
                                          <a:rPr lang="es-419" sz="20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s-419" sz="20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𝒈</m:t>
                                        </m:r>
                                      </m:e>
                                      <m:sub>
                                        <m:r>
                                          <a:rPr lang="es-419" sz="20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𝒂𝒔</m:t>
                                        </m:r>
                                      </m:sub>
                                    </m:sSub>
                                    <m:r>
                                      <a:rPr lang="es-419" sz="20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°</m:t>
                                    </m:r>
                                    <m:r>
                                      <a:rPr lang="es-419" sz="20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𝑪</m:t>
                                    </m:r>
                                  </m:den>
                                </m:f>
                              </m:e>
                            </m:d>
                          </m:e>
                        </m:mr>
                      </m:m>
                    </m:oMath>
                  </m:oMathPara>
                </a14:m>
                <a:endParaRPr lang="es-ES" sz="2000" b="1" dirty="0">
                  <a:solidFill>
                    <a:schemeClr val="tx1"/>
                  </a:solidFill>
                </a:endParaRPr>
              </a:p>
              <a:p>
                <a:pPr algn="just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s-ES" sz="2000" b="1" dirty="0" smtClean="0">
                    <a:solidFill>
                      <a:schemeClr val="tx1"/>
                    </a:solidFill>
                  </a:rPr>
                  <a:t>Entalpía del Aire Húmedo</a:t>
                </a:r>
              </a:p>
              <a:p>
                <a:pPr marL="45720" indent="0" algn="just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2"/>
                                <m:mcJc m:val="center"/>
                              </m:mcPr>
                            </m:mc>
                          </m:mcs>
                          <m:ctrlPr>
                            <a:rPr lang="es-419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a:rPr lang="es-419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𝑯</m:t>
                            </m:r>
                            <m:r>
                              <a:rPr lang="es-419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s-419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s-419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𝑯</m:t>
                                </m:r>
                              </m:e>
                              <m:sub>
                                <m:r>
                                  <a:rPr lang="es-419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𝒓𝒆𝒇</m:t>
                                </m:r>
                              </m:sub>
                            </m:sSub>
                            <m:r>
                              <a:rPr lang="es-419" sz="2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s-419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s-419" sz="20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𝑪</m:t>
                                </m:r>
                              </m:e>
                              <m:sub>
                                <m:r>
                                  <a:rPr lang="es-419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𝒔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s-419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s-419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𝒕</m:t>
                                </m:r>
                                <m:r>
                                  <a:rPr lang="es-419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s-419" sz="20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419" sz="20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𝒕</m:t>
                                    </m:r>
                                  </m:e>
                                  <m:sub>
                                    <m:r>
                                      <a:rPr lang="es-419" sz="20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𝒓𝒆𝒇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s-419" sz="2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s-419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s-419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𝝀</m:t>
                                </m:r>
                              </m:e>
                              <m:sub>
                                <m:r>
                                  <a:rPr lang="es-419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𝒓𝒆𝒇</m:t>
                                </m:r>
                              </m:sub>
                            </m:sSub>
                            <m:r>
                              <a:rPr lang="es-419" sz="2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𝒀</m:t>
                            </m:r>
                            <m:r>
                              <a:rPr lang="es-419" sz="2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s-419" sz="20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s-419" sz="20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419" sz="20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𝒌𝑱</m:t>
                                    </m:r>
                                  </m:num>
                                  <m:den>
                                    <m:r>
                                      <a:rPr lang="es-419" sz="20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𝒌</m:t>
                                    </m:r>
                                    <m:sSub>
                                      <m:sSubPr>
                                        <m:ctrlPr>
                                          <a:rPr lang="es-419" sz="2000" b="1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s-419" sz="2000" b="1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𝒈</m:t>
                                        </m:r>
                                      </m:e>
                                      <m:sub>
                                        <m:r>
                                          <a:rPr lang="es-419" sz="2000" b="1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𝒂𝒔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d>
                          </m:e>
                        </m:mr>
                      </m:m>
                    </m:oMath>
                  </m:oMathPara>
                </a14:m>
                <a:endParaRPr lang="es-ES" sz="2000" b="1" dirty="0" smtClean="0">
                  <a:solidFill>
                    <a:schemeClr val="tx1"/>
                  </a:solidFill>
                </a:endParaRPr>
              </a:p>
              <a:p>
                <a:pPr algn="just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s-ES" sz="2000" b="1" dirty="0" smtClean="0">
                    <a:solidFill>
                      <a:schemeClr val="tx1"/>
                    </a:solidFill>
                  </a:rPr>
                  <a:t>Condiciones de referencia</a:t>
                </a:r>
              </a:p>
              <a:p>
                <a:pPr lvl="1" algn="just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s-ES" sz="1800" b="1" dirty="0" smtClean="0">
                    <a:solidFill>
                      <a:schemeClr val="tx1"/>
                    </a:solidFill>
                  </a:rPr>
                  <a:t>Agua: Nula para el agua líquida a </a:t>
                </a:r>
                <a14:m>
                  <m:oMath xmlns:m="http://schemas.openxmlformats.org/officeDocument/2006/math">
                    <m:r>
                      <a:rPr lang="es-ES" sz="18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s-ES" sz="18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°</m:t>
                    </m:r>
                    <m:r>
                      <a:rPr lang="es-ES" sz="18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endParaRPr lang="es-ES" sz="1800" b="1" dirty="0" smtClean="0">
                  <a:solidFill>
                    <a:schemeClr val="tx1"/>
                  </a:solidFill>
                </a:endParaRPr>
              </a:p>
              <a:p>
                <a:pPr lvl="1" algn="just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s-ES" sz="1800" b="1" dirty="0" smtClean="0">
                    <a:solidFill>
                      <a:schemeClr val="tx1"/>
                    </a:solidFill>
                  </a:rPr>
                  <a:t>Aire: Mezcla a </a:t>
                </a:r>
                <a14:m>
                  <m:oMath xmlns:m="http://schemas.openxmlformats.org/officeDocument/2006/math">
                    <m:r>
                      <a:rPr lang="es-ES" sz="18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s-ES" sz="18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s-ES" sz="18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𝒃𝒂𝒓</m:t>
                    </m:r>
                  </m:oMath>
                </a14:m>
                <a:r>
                  <a:rPr lang="es-ES" sz="1800" b="1" dirty="0" smtClean="0">
                    <a:solidFill>
                      <a:schemeClr val="tx1"/>
                    </a:solidFill>
                  </a:rPr>
                  <a:t> y </a:t>
                </a:r>
                <a14:m>
                  <m:oMath xmlns:m="http://schemas.openxmlformats.org/officeDocument/2006/math">
                    <m:r>
                      <a:rPr lang="es-ES" sz="18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s-ES" sz="18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°</m:t>
                    </m:r>
                    <m:r>
                      <a:rPr lang="es-ES" sz="18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endParaRPr lang="es-ES" sz="1800" b="1" dirty="0">
                  <a:solidFill>
                    <a:schemeClr val="tx1"/>
                  </a:solidFill>
                </a:endParaRPr>
              </a:p>
              <a:p>
                <a:pPr marL="45720" indent="0" algn="just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None/>
                </a:pPr>
                <a:endParaRPr lang="es-ES" sz="2000" b="1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71475" y="1009173"/>
                <a:ext cx="8874125" cy="5297749"/>
              </a:xfrm>
              <a:blipFill>
                <a:blip r:embed="rId3"/>
                <a:stretch>
                  <a:fillRect t="-12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438912" y="6251260"/>
            <a:ext cx="11329416" cy="365125"/>
          </a:xfrm>
        </p:spPr>
        <p:txBody>
          <a:bodyPr/>
          <a:lstStyle/>
          <a:p>
            <a:pPr algn="l"/>
            <a:r>
              <a:rPr lang="en-US" sz="1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76.52/76.05 - </a:t>
            </a:r>
            <a:r>
              <a:rPr lang="en-US" sz="14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Operaciones</a:t>
            </a:r>
            <a:r>
              <a:rPr lang="en-US" sz="1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Unitarias</a:t>
            </a:r>
            <a:r>
              <a:rPr lang="en-US" sz="1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14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Transferencia</a:t>
            </a:r>
            <a:r>
              <a:rPr lang="en-US" sz="1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14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Materia</a:t>
            </a:r>
            <a:r>
              <a:rPr lang="en-US" sz="1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/ </a:t>
            </a:r>
            <a:r>
              <a:rPr lang="en-US" sz="14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Operaciones</a:t>
            </a:r>
            <a:r>
              <a:rPr lang="en-US" sz="1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Unitarias</a:t>
            </a:r>
            <a:r>
              <a:rPr lang="en-US" sz="1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III                                                                         2° </a:t>
            </a:r>
            <a:r>
              <a:rPr lang="en-US" sz="14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Cuatrimestre</a:t>
            </a:r>
            <a:r>
              <a:rPr lang="en-US" sz="1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2020</a:t>
            </a:r>
            <a:endParaRPr lang="en-US" sz="1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371475" y="340460"/>
            <a:ext cx="590550" cy="578882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04825" y="340460"/>
            <a:ext cx="1333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FAC912F-0B16-4E22-AC09-76DAFE3B28C0}" type="slidenum">
              <a:rPr lang="es-AR" sz="2800" smtClean="0"/>
              <a:t>5</a:t>
            </a:fld>
            <a:endParaRPr lang="en-US" sz="2800" dirty="0"/>
          </a:p>
        </p:txBody>
      </p:sp>
      <p:sp>
        <p:nvSpPr>
          <p:cNvPr id="18" name="Rectángulo 1">
            <a:extLst>
              <a:ext uri="{FF2B5EF4-FFF2-40B4-BE49-F238E27FC236}">
                <a16:creationId xmlns:a16="http://schemas.microsoft.com/office/drawing/2014/main" id="{38A3ACB6-1A96-4749-9F03-33D354FC08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7900" y="9699625"/>
            <a:ext cx="12700" cy="12700"/>
          </a:xfrm>
          <a:prstGeom prst="rect">
            <a:avLst/>
          </a:prstGeom>
          <a:solidFill>
            <a:srgbClr val="00000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s-AR"/>
          </a:p>
        </p:txBody>
      </p:sp>
      <p:pic>
        <p:nvPicPr>
          <p:cNvPr id="10" name="Imagen 2" descr="Nueva marca difusion - web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9223" y="254465"/>
            <a:ext cx="2120900" cy="66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8" name="Picture 2" descr="Homero intelecual | Dibujos de los simpson, Imágenes de los simpson,  Personajes de los simpson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4079" y="1225752"/>
            <a:ext cx="3976429" cy="4716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1415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5375" y="246152"/>
            <a:ext cx="9875520" cy="919940"/>
          </a:xfrm>
        </p:spPr>
        <p:txBody>
          <a:bodyPr/>
          <a:lstStyle/>
          <a:p>
            <a:r>
              <a:rPr lang="es-AR" dirty="0" smtClean="0"/>
              <a:t>Consideraciones</a:t>
            </a:r>
            <a:r>
              <a:rPr lang="x-none" dirty="0"/>
              <a:t>	</a:t>
            </a:r>
            <a:endParaRPr lang="en-US" dirty="0"/>
          </a:p>
        </p:txBody>
      </p:sp>
      <p:sp>
        <p:nvSpPr>
          <p:cNvPr id="7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438912" y="6251260"/>
            <a:ext cx="11329416" cy="365125"/>
          </a:xfrm>
        </p:spPr>
        <p:txBody>
          <a:bodyPr/>
          <a:lstStyle/>
          <a:p>
            <a:pPr algn="l"/>
            <a:r>
              <a:rPr lang="en-US" sz="1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76.52/76.05 - </a:t>
            </a:r>
            <a:r>
              <a:rPr lang="en-US" sz="14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Operaciones</a:t>
            </a:r>
            <a:r>
              <a:rPr lang="en-US" sz="1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Unitarias</a:t>
            </a:r>
            <a:r>
              <a:rPr lang="en-US" sz="1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14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Transferencia</a:t>
            </a:r>
            <a:r>
              <a:rPr lang="en-US" sz="1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14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Materia</a:t>
            </a:r>
            <a:r>
              <a:rPr lang="en-US" sz="1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/ </a:t>
            </a:r>
            <a:r>
              <a:rPr lang="en-US" sz="14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Operaciones</a:t>
            </a:r>
            <a:r>
              <a:rPr lang="en-US" sz="1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Unitarias</a:t>
            </a:r>
            <a:r>
              <a:rPr lang="en-US" sz="1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III                                                                         2° </a:t>
            </a:r>
            <a:r>
              <a:rPr lang="en-US" sz="14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Cuatrimestre</a:t>
            </a:r>
            <a:r>
              <a:rPr lang="en-US" sz="1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2020</a:t>
            </a:r>
            <a:endParaRPr lang="en-US" sz="1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371475" y="340460"/>
            <a:ext cx="590550" cy="578882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04825" y="340460"/>
            <a:ext cx="1333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FAC912F-0B16-4E22-AC09-76DAFE3B28C0}" type="slidenum">
              <a:rPr lang="es-AR" sz="2800" smtClean="0"/>
              <a:t>6</a:t>
            </a:fld>
            <a:endParaRPr lang="en-US" sz="2800" dirty="0"/>
          </a:p>
        </p:txBody>
      </p:sp>
      <p:sp>
        <p:nvSpPr>
          <p:cNvPr id="18" name="Rectángulo 1">
            <a:extLst>
              <a:ext uri="{FF2B5EF4-FFF2-40B4-BE49-F238E27FC236}">
                <a16:creationId xmlns:a16="http://schemas.microsoft.com/office/drawing/2014/main" id="{38A3ACB6-1A96-4749-9F03-33D354FC08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7900" y="9699625"/>
            <a:ext cx="12700" cy="12700"/>
          </a:xfrm>
          <a:prstGeom prst="rect">
            <a:avLst/>
          </a:prstGeom>
          <a:solidFill>
            <a:srgbClr val="00000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s-AR"/>
          </a:p>
        </p:txBody>
      </p:sp>
      <p:pic>
        <p:nvPicPr>
          <p:cNvPr id="10" name="Imagen 2" descr="Nueva marca difusion - web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9223" y="254465"/>
            <a:ext cx="2120900" cy="66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1094799"/>
            <a:ext cx="6179820" cy="5036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Conector recto 2">
            <a:extLst>
              <a:ext uri="{FF2B5EF4-FFF2-40B4-BE49-F238E27FC236}">
                <a16:creationId xmlns:a16="http://schemas.microsoft.com/office/drawing/2014/main" id="{F5E9A059-1191-4AA9-84C3-29D2A82F729A}"/>
              </a:ext>
            </a:extLst>
          </p:cNvPr>
          <p:cNvCxnSpPr>
            <a:cxnSpLocks/>
          </p:cNvCxnSpPr>
          <p:nvPr/>
        </p:nvCxnSpPr>
        <p:spPr>
          <a:xfrm flipV="1">
            <a:off x="1245870" y="4472089"/>
            <a:ext cx="1390650" cy="90678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4">
            <a:extLst>
              <a:ext uri="{FF2B5EF4-FFF2-40B4-BE49-F238E27FC236}">
                <a16:creationId xmlns:a16="http://schemas.microsoft.com/office/drawing/2014/main" id="{7E4F5E5B-ADEC-4197-A67C-81B6DE825856}"/>
              </a:ext>
            </a:extLst>
          </p:cNvPr>
          <p:cNvCxnSpPr>
            <a:cxnSpLocks/>
          </p:cNvCxnSpPr>
          <p:nvPr/>
        </p:nvCxnSpPr>
        <p:spPr>
          <a:xfrm flipV="1">
            <a:off x="2636520" y="3166747"/>
            <a:ext cx="11430" cy="124968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6">
            <a:extLst>
              <a:ext uri="{FF2B5EF4-FFF2-40B4-BE49-F238E27FC236}">
                <a16:creationId xmlns:a16="http://schemas.microsoft.com/office/drawing/2014/main" id="{7682CA40-43C7-401C-8F5A-58521C532DCA}"/>
              </a:ext>
            </a:extLst>
          </p:cNvPr>
          <p:cNvCxnSpPr>
            <a:cxnSpLocks/>
          </p:cNvCxnSpPr>
          <p:nvPr/>
        </p:nvCxnSpPr>
        <p:spPr>
          <a:xfrm flipV="1">
            <a:off x="2647950" y="2785747"/>
            <a:ext cx="560070" cy="381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cto 13">
            <a:extLst>
              <a:ext uri="{FF2B5EF4-FFF2-40B4-BE49-F238E27FC236}">
                <a16:creationId xmlns:a16="http://schemas.microsoft.com/office/drawing/2014/main" id="{D0DAF89A-082C-48BB-BCEB-E723A710B31A}"/>
              </a:ext>
            </a:extLst>
          </p:cNvPr>
          <p:cNvCxnSpPr>
            <a:cxnSpLocks/>
          </p:cNvCxnSpPr>
          <p:nvPr/>
        </p:nvCxnSpPr>
        <p:spPr>
          <a:xfrm flipV="1">
            <a:off x="1664970" y="3617355"/>
            <a:ext cx="0" cy="1445285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cto 15">
            <a:extLst>
              <a:ext uri="{FF2B5EF4-FFF2-40B4-BE49-F238E27FC236}">
                <a16:creationId xmlns:a16="http://schemas.microsoft.com/office/drawing/2014/main" id="{FB9C408A-47F6-451B-BB4E-CD0962C2BD62}"/>
              </a:ext>
            </a:extLst>
          </p:cNvPr>
          <p:cNvCxnSpPr>
            <a:cxnSpLocks/>
          </p:cNvCxnSpPr>
          <p:nvPr/>
        </p:nvCxnSpPr>
        <p:spPr>
          <a:xfrm flipV="1">
            <a:off x="1664970" y="2785747"/>
            <a:ext cx="1421130" cy="782584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cto 28">
            <a:extLst>
              <a:ext uri="{FF2B5EF4-FFF2-40B4-BE49-F238E27FC236}">
                <a16:creationId xmlns:a16="http://schemas.microsoft.com/office/drawing/2014/main" id="{B17420A9-72C1-420A-97A0-426CE86DB1F2}"/>
              </a:ext>
            </a:extLst>
          </p:cNvPr>
          <p:cNvCxnSpPr/>
          <p:nvPr/>
        </p:nvCxnSpPr>
        <p:spPr>
          <a:xfrm flipH="1">
            <a:off x="1245870" y="5062640"/>
            <a:ext cx="419100" cy="267206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Marcador de contenido 2"/>
          <p:cNvSpPr>
            <a:spLocks noGrp="1"/>
          </p:cNvSpPr>
          <p:nvPr>
            <p:ph idx="1"/>
          </p:nvPr>
        </p:nvSpPr>
        <p:spPr>
          <a:xfrm>
            <a:off x="6551295" y="919457"/>
            <a:ext cx="5268654" cy="730294"/>
          </a:xfrm>
        </p:spPr>
        <p:txBody>
          <a:bodyPr>
            <a:normAutofit/>
          </a:bodyPr>
          <a:lstStyle/>
          <a:p>
            <a:pPr marL="274320" lvl="1" indent="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s-ES" sz="1800" b="1" dirty="0" smtClean="0">
                <a:solidFill>
                  <a:schemeClr val="tx1"/>
                </a:solidFill>
              </a:rPr>
              <a:t>A las temperaturas y presiones de trabajo para este tipo de fenómenos…</a:t>
            </a:r>
          </a:p>
          <a:p>
            <a:pPr marL="274320" lvl="1" indent="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endParaRPr lang="es-ES" sz="1800" b="1" dirty="0" smtClean="0">
              <a:solidFill>
                <a:schemeClr val="tx1"/>
              </a:solidFill>
            </a:endParaRPr>
          </a:p>
          <a:p>
            <a:pPr marL="274320" lvl="1" indent="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endParaRPr lang="es-ES" sz="1800" b="1" dirty="0" smtClean="0">
              <a:solidFill>
                <a:schemeClr val="tx1"/>
              </a:solidFill>
            </a:endParaRPr>
          </a:p>
          <a:p>
            <a:pPr marL="274320" lvl="1" indent="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endParaRPr lang="es-ES" sz="1800" b="1" dirty="0" smtClean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0" name="Table 2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67281034"/>
                  </p:ext>
                </p:extLst>
              </p:nvPr>
            </p:nvGraphicFramePr>
            <p:xfrm>
              <a:off x="7575367" y="1769546"/>
              <a:ext cx="1068000" cy="37084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068000">
                      <a:extLst>
                        <a:ext uri="{9D8B030D-6E8A-4147-A177-3AD203B41FA5}">
                          <a16:colId xmlns:a16="http://schemas.microsoft.com/office/drawing/2014/main" val="343430169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s-419" sz="18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419" sz="18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𝑯</m:t>
                                    </m:r>
                                  </m:e>
                                  <m:sub>
                                    <m:r>
                                      <a:rPr lang="es-419" sz="18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lang="es-419" sz="18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s-419" sz="18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419" sz="18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𝑯</m:t>
                                    </m:r>
                                  </m:e>
                                  <m:sub>
                                    <m:r>
                                      <a:rPr lang="es-419" sz="18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𝟒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02320687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0" name="Table 2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67281034"/>
                  </p:ext>
                </p:extLst>
              </p:nvPr>
            </p:nvGraphicFramePr>
            <p:xfrm>
              <a:off x="7575367" y="1769546"/>
              <a:ext cx="1068000" cy="37084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068000">
                      <a:extLst>
                        <a:ext uri="{9D8B030D-6E8A-4147-A177-3AD203B41FA5}">
                          <a16:colId xmlns:a16="http://schemas.microsoft.com/office/drawing/2014/main" val="343430169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2320687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6" name="Table 3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49725552"/>
                  </p:ext>
                </p:extLst>
              </p:nvPr>
            </p:nvGraphicFramePr>
            <p:xfrm>
              <a:off x="8651622" y="1771544"/>
              <a:ext cx="1068000" cy="37084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068000">
                      <a:extLst>
                        <a:ext uri="{9D8B030D-6E8A-4147-A177-3AD203B41FA5}">
                          <a16:colId xmlns:a16="http://schemas.microsoft.com/office/drawing/2014/main" val="343430169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S" sz="1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≅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02320687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6" name="Table 3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49725552"/>
                  </p:ext>
                </p:extLst>
              </p:nvPr>
            </p:nvGraphicFramePr>
            <p:xfrm>
              <a:off x="8651622" y="1771544"/>
              <a:ext cx="1068000" cy="37084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068000">
                      <a:extLst>
                        <a:ext uri="{9D8B030D-6E8A-4147-A177-3AD203B41FA5}">
                          <a16:colId xmlns:a16="http://schemas.microsoft.com/office/drawing/2014/main" val="343430169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2320687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7" name="Table 3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41323297"/>
                  </p:ext>
                </p:extLst>
              </p:nvPr>
            </p:nvGraphicFramePr>
            <p:xfrm>
              <a:off x="9719622" y="1769546"/>
              <a:ext cx="1068000" cy="37084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068000">
                      <a:extLst>
                        <a:ext uri="{9D8B030D-6E8A-4147-A177-3AD203B41FA5}">
                          <a16:colId xmlns:a16="http://schemas.microsoft.com/office/drawing/2014/main" val="246481830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s-419" sz="1800" b="1" i="1" smtClean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s-419" sz="1800" b="1" i="1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𝑯</m:t>
                                    </m:r>
                                  </m:e>
                                  <m:sub>
                                    <m:r>
                                      <a:rPr lang="es-419" sz="1800" b="1" i="1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  <m:sup>
                                    <m:r>
                                      <a:rPr lang="es-419" sz="1800" b="1" i="1" smtClean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bSup>
                                <m:r>
                                  <a:rPr lang="es-419" sz="1800" b="1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s-419" sz="1800" b="1" i="1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419" sz="1800" b="1" i="1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𝑯</m:t>
                                    </m:r>
                                  </m:e>
                                  <m:sub>
                                    <m:r>
                                      <a:rPr lang="es-419" sz="1800" b="1" i="1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𝟒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02320687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7" name="Table 3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41323297"/>
                  </p:ext>
                </p:extLst>
              </p:nvPr>
            </p:nvGraphicFramePr>
            <p:xfrm>
              <a:off x="9719622" y="1769546"/>
              <a:ext cx="1068000" cy="37084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068000">
                      <a:extLst>
                        <a:ext uri="{9D8B030D-6E8A-4147-A177-3AD203B41FA5}">
                          <a16:colId xmlns:a16="http://schemas.microsoft.com/office/drawing/2014/main" val="246481830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7"/>
                          <a:stretch>
                            <a:fillRect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2320687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8" name="Marcador de contenido 2"/>
          <p:cNvSpPr txBox="1">
            <a:spLocks/>
          </p:cNvSpPr>
          <p:nvPr/>
        </p:nvSpPr>
        <p:spPr>
          <a:xfrm>
            <a:off x="6551295" y="2140386"/>
            <a:ext cx="5268654" cy="7302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lvl="1" indent="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Corbel" pitchFamily="34" charset="0"/>
              <a:buNone/>
            </a:pPr>
            <a:r>
              <a:rPr lang="es-ES" sz="1800" b="1" dirty="0" smtClean="0">
                <a:solidFill>
                  <a:schemeClr val="tx1"/>
                </a:solidFill>
              </a:rPr>
              <a:t>Y además…</a:t>
            </a:r>
          </a:p>
          <a:p>
            <a:pPr marL="274320" lvl="1" indent="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Corbel" pitchFamily="34" charset="0"/>
              <a:buNone/>
            </a:pPr>
            <a:endParaRPr lang="es-ES" sz="1800" b="1" dirty="0" smtClean="0">
              <a:solidFill>
                <a:schemeClr val="tx1"/>
              </a:solidFill>
            </a:endParaRPr>
          </a:p>
          <a:p>
            <a:pPr marL="274320" lvl="1" indent="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Corbel" pitchFamily="34" charset="0"/>
              <a:buNone/>
            </a:pPr>
            <a:endParaRPr lang="es-ES" sz="1800" b="1" dirty="0" smtClean="0">
              <a:solidFill>
                <a:schemeClr val="tx1"/>
              </a:solidFill>
            </a:endParaRPr>
          </a:p>
          <a:p>
            <a:pPr marL="274320" lvl="1" indent="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Corbel" pitchFamily="34" charset="0"/>
              <a:buNone/>
            </a:pPr>
            <a:endParaRPr lang="es-ES" sz="1800" b="1" dirty="0" smtClean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9" name="Table 3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73986322"/>
                  </p:ext>
                </p:extLst>
              </p:nvPr>
            </p:nvGraphicFramePr>
            <p:xfrm>
              <a:off x="7575367" y="2819532"/>
              <a:ext cx="1068000" cy="389319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068000">
                      <a:extLst>
                        <a:ext uri="{9D8B030D-6E8A-4147-A177-3AD203B41FA5}">
                          <a16:colId xmlns:a16="http://schemas.microsoft.com/office/drawing/2014/main" val="343430169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s-419" sz="18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419" sz="18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𝝀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s-419" sz="1800" b="1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419" sz="1800" b="1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𝒕</m:t>
                                      </m:r>
                                    </m:e>
                                    <m:sub>
                                      <m:r>
                                        <a:rPr lang="es-419" sz="1800" b="1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sub>
                                  </m:sSub>
                                </m:sub>
                              </m:sSub>
                              <m:r>
                                <a:rPr lang="es-419" sz="18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</m:oMath>
                          </a14:m>
                          <a:r>
                            <a:rPr lang="es-419" sz="1800" b="1" dirty="0" smtClean="0">
                              <a:solidFill>
                                <a:srgbClr val="00B0F0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s-419" sz="1800" b="1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419" sz="1800" b="1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𝝀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s-419" sz="1800" b="1" i="1" smtClean="0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419" sz="1800" b="1" i="1" smtClean="0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𝒕</m:t>
                                      </m:r>
                                    </m:e>
                                    <m:sub>
                                      <m:r>
                                        <a:rPr lang="es-419" sz="1800" b="1" i="1" smtClean="0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b>
                                  </m:sSub>
                                </m:sub>
                              </m:sSub>
                            </m:oMath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02320687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9" name="Table 3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73986322"/>
                  </p:ext>
                </p:extLst>
              </p:nvPr>
            </p:nvGraphicFramePr>
            <p:xfrm>
              <a:off x="7575367" y="2819532"/>
              <a:ext cx="1068000" cy="389319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068000">
                      <a:extLst>
                        <a:ext uri="{9D8B030D-6E8A-4147-A177-3AD203B41FA5}">
                          <a16:colId xmlns:a16="http://schemas.microsoft.com/office/drawing/2014/main" val="3434301699"/>
                        </a:ext>
                      </a:extLst>
                    </a:gridCol>
                  </a:tblGrid>
                  <a:tr h="38931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8"/>
                          <a:stretch>
                            <a:fillRect b="-153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2320687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0" name="Table 3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96231673"/>
                  </p:ext>
                </p:extLst>
              </p:nvPr>
            </p:nvGraphicFramePr>
            <p:xfrm>
              <a:off x="8651622" y="2821530"/>
              <a:ext cx="1068000" cy="37084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068000">
                      <a:extLst>
                        <a:ext uri="{9D8B030D-6E8A-4147-A177-3AD203B41FA5}">
                          <a16:colId xmlns:a16="http://schemas.microsoft.com/office/drawing/2014/main" val="343430169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S" sz="1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≅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02320687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0" name="Table 3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96231673"/>
                  </p:ext>
                </p:extLst>
              </p:nvPr>
            </p:nvGraphicFramePr>
            <p:xfrm>
              <a:off x="8651622" y="2821530"/>
              <a:ext cx="1068000" cy="37084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068000">
                      <a:extLst>
                        <a:ext uri="{9D8B030D-6E8A-4147-A177-3AD203B41FA5}">
                          <a16:colId xmlns:a16="http://schemas.microsoft.com/office/drawing/2014/main" val="343430169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9"/>
                          <a:stretch>
                            <a:fillRect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2320687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1" name="Table 4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65301479"/>
                  </p:ext>
                </p:extLst>
              </p:nvPr>
            </p:nvGraphicFramePr>
            <p:xfrm>
              <a:off x="9719622" y="2819532"/>
              <a:ext cx="1068000" cy="419735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068000">
                      <a:extLst>
                        <a:ext uri="{9D8B030D-6E8A-4147-A177-3AD203B41FA5}">
                          <a16:colId xmlns:a16="http://schemas.microsoft.com/office/drawing/2014/main" val="246481830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s-419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419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𝝀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s-419" sz="18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s-419" sz="18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𝒕</m:t>
                                        </m:r>
                                      </m:e>
                                      <m:sub>
                                        <m:r>
                                          <a:rPr lang="es-419" sz="18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𝒓𝒆𝒇</m:t>
                                        </m:r>
                                      </m:sub>
                                    </m:sSub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02320687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1" name="Table 4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65301479"/>
                  </p:ext>
                </p:extLst>
              </p:nvPr>
            </p:nvGraphicFramePr>
            <p:xfrm>
              <a:off x="9719622" y="2819532"/>
              <a:ext cx="1068000" cy="419735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068000">
                      <a:extLst>
                        <a:ext uri="{9D8B030D-6E8A-4147-A177-3AD203B41FA5}">
                          <a16:colId xmlns:a16="http://schemas.microsoft.com/office/drawing/2014/main" val="2464818300"/>
                        </a:ext>
                      </a:extLst>
                    </a:gridCol>
                  </a:tblGrid>
                  <a:tr h="41973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0"/>
                          <a:stretch>
                            <a:fillRect b="-571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23206871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5122" name="Picture 2" descr="File:Bart - Good Night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4997" y="3621527"/>
            <a:ext cx="2161343" cy="1873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joven don nadie on Twitter: &quot;Me re identifico con Bart Simpsons… &quot;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61" t="40217"/>
          <a:stretch/>
        </p:blipFill>
        <p:spPr bwMode="auto">
          <a:xfrm>
            <a:off x="9592622" y="3598652"/>
            <a:ext cx="2048706" cy="1896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6127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5375" y="246152"/>
            <a:ext cx="9875520" cy="919940"/>
          </a:xfrm>
        </p:spPr>
        <p:txBody>
          <a:bodyPr/>
          <a:lstStyle/>
          <a:p>
            <a:r>
              <a:rPr lang="es-AR" dirty="0" smtClean="0"/>
              <a:t>Definiciones (Continuación)</a:t>
            </a:r>
            <a:r>
              <a:rPr lang="x-none" dirty="0"/>
              <a:t>	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71475" y="1009173"/>
            <a:ext cx="7343775" cy="5297749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s-ES" sz="2000" b="1" dirty="0" smtClean="0">
                <a:solidFill>
                  <a:schemeClr val="tx1"/>
                </a:solidFill>
              </a:rPr>
              <a:t>Temperatura de saturación adiabática</a:t>
            </a:r>
          </a:p>
          <a:p>
            <a:pPr lvl="1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s-ES" sz="1800" b="1" dirty="0" smtClean="0">
                <a:solidFill>
                  <a:schemeClr val="tx1"/>
                </a:solidFill>
              </a:rPr>
              <a:t>Temperatura </a:t>
            </a:r>
            <a:r>
              <a:rPr lang="es-ES" sz="1800" b="1" dirty="0">
                <a:solidFill>
                  <a:schemeClr val="tx1"/>
                </a:solidFill>
              </a:rPr>
              <a:t>que alcanzaría una corriente de aire húmedo a </a:t>
            </a:r>
            <a:r>
              <a:rPr lang="es-ES" sz="1800" b="1" dirty="0" smtClean="0">
                <a:solidFill>
                  <a:schemeClr val="tx1"/>
                </a:solidFill>
              </a:rPr>
              <a:t>si </a:t>
            </a:r>
            <a:r>
              <a:rPr lang="es-ES" sz="1800" b="1" dirty="0">
                <a:solidFill>
                  <a:schemeClr val="tx1"/>
                </a:solidFill>
              </a:rPr>
              <a:t>se le añadiese agua suficiente como para llevarla a la saturación adiabáticamente, estando el agua añadida a la temperatura de equilibrio </a:t>
            </a:r>
            <a:r>
              <a:rPr lang="es-ES" sz="1800" b="1" dirty="0" smtClean="0">
                <a:solidFill>
                  <a:schemeClr val="tx1"/>
                </a:solidFill>
              </a:rPr>
              <a:t>final</a:t>
            </a:r>
          </a:p>
          <a:p>
            <a:pPr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s-ES" sz="2000" b="1" dirty="0" smtClean="0">
                <a:solidFill>
                  <a:schemeClr val="tx1"/>
                </a:solidFill>
              </a:rPr>
              <a:t>Temperatura de bulbo húmedo</a:t>
            </a:r>
          </a:p>
          <a:p>
            <a:pPr lvl="1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s-ES" sz="1800" b="1" dirty="0" smtClean="0">
                <a:solidFill>
                  <a:schemeClr val="tx1"/>
                </a:solidFill>
              </a:rPr>
              <a:t>Temperatura </a:t>
            </a:r>
            <a:r>
              <a:rPr lang="es-ES" sz="1800" b="1" dirty="0">
                <a:solidFill>
                  <a:schemeClr val="tx1"/>
                </a:solidFill>
              </a:rPr>
              <a:t>que adquirirá e indicará </a:t>
            </a:r>
            <a:r>
              <a:rPr lang="es-ES" sz="1800" b="1" dirty="0" smtClean="0">
                <a:solidFill>
                  <a:schemeClr val="tx1"/>
                </a:solidFill>
              </a:rPr>
              <a:t>un </a:t>
            </a:r>
            <a:r>
              <a:rPr lang="es-ES" sz="2000" b="1" dirty="0" smtClean="0">
                <a:solidFill>
                  <a:schemeClr val="tx1"/>
                </a:solidFill>
              </a:rPr>
              <a:t>termómetro </a:t>
            </a:r>
            <a:r>
              <a:rPr lang="es-ES" sz="2000" b="1" dirty="0">
                <a:solidFill>
                  <a:schemeClr val="tx1"/>
                </a:solidFill>
              </a:rPr>
              <a:t>cuyo bulbo se ha puesto en contacto con un paño mojado, colocado en contacto con </a:t>
            </a:r>
            <a:r>
              <a:rPr lang="es-ES" sz="2000" b="1" dirty="0" smtClean="0">
                <a:solidFill>
                  <a:schemeClr val="tx1"/>
                </a:solidFill>
              </a:rPr>
              <a:t>una masa </a:t>
            </a:r>
            <a:r>
              <a:rPr lang="es-ES" sz="2000" b="1" dirty="0">
                <a:solidFill>
                  <a:schemeClr val="tx1"/>
                </a:solidFill>
              </a:rPr>
              <a:t>de aire húmedo</a:t>
            </a:r>
            <a:r>
              <a:rPr lang="es-ES" sz="2000" b="1" dirty="0" smtClean="0">
                <a:solidFill>
                  <a:schemeClr val="tx1"/>
                </a:solidFill>
              </a:rPr>
              <a:t>.</a:t>
            </a:r>
          </a:p>
          <a:p>
            <a:pPr lvl="1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s-ES" b="1" dirty="0" smtClean="0">
                <a:solidFill>
                  <a:schemeClr val="tx1"/>
                </a:solidFill>
              </a:rPr>
              <a:t>Depende del sistema de medida y de la geometría. Está estandarizado.</a:t>
            </a:r>
            <a:endParaRPr lang="es-ES" sz="2000" b="1" dirty="0">
              <a:solidFill>
                <a:schemeClr val="tx1"/>
              </a:solidFill>
            </a:endParaRPr>
          </a:p>
          <a:p>
            <a:pPr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s-ES" sz="2000" b="1" dirty="0" smtClean="0">
                <a:solidFill>
                  <a:schemeClr val="tx1"/>
                </a:solidFill>
              </a:rPr>
              <a:t>Temperatura de Rocío</a:t>
            </a:r>
          </a:p>
          <a:p>
            <a:pPr lvl="1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s-ES" sz="1800" b="1" dirty="0" smtClean="0">
                <a:solidFill>
                  <a:schemeClr val="tx1"/>
                </a:solidFill>
              </a:rPr>
              <a:t>Temperatura </a:t>
            </a:r>
            <a:r>
              <a:rPr lang="es-ES" sz="1800" b="1" dirty="0">
                <a:solidFill>
                  <a:schemeClr val="tx1"/>
                </a:solidFill>
              </a:rPr>
              <a:t>a la cual el </a:t>
            </a:r>
            <a:r>
              <a:rPr lang="es-ES" sz="1800" b="1" dirty="0" smtClean="0">
                <a:solidFill>
                  <a:schemeClr val="tx1"/>
                </a:solidFill>
              </a:rPr>
              <a:t>vapor comienza a condensarse cuando se enfría la fase gaseosa a presión constante.</a:t>
            </a:r>
          </a:p>
        </p:txBody>
      </p:sp>
      <p:sp>
        <p:nvSpPr>
          <p:cNvPr id="7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438912" y="6251260"/>
            <a:ext cx="11329416" cy="365125"/>
          </a:xfrm>
        </p:spPr>
        <p:txBody>
          <a:bodyPr/>
          <a:lstStyle/>
          <a:p>
            <a:pPr algn="l"/>
            <a:r>
              <a:rPr lang="en-US" sz="1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76.52/76.05 - </a:t>
            </a:r>
            <a:r>
              <a:rPr lang="en-US" sz="14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Operaciones</a:t>
            </a:r>
            <a:r>
              <a:rPr lang="en-US" sz="1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Unitarias</a:t>
            </a:r>
            <a:r>
              <a:rPr lang="en-US" sz="1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14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Transferencia</a:t>
            </a:r>
            <a:r>
              <a:rPr lang="en-US" sz="1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14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Materia</a:t>
            </a:r>
            <a:r>
              <a:rPr lang="en-US" sz="1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/ </a:t>
            </a:r>
            <a:r>
              <a:rPr lang="en-US" sz="14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Operaciones</a:t>
            </a:r>
            <a:r>
              <a:rPr lang="en-US" sz="1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Unitarias</a:t>
            </a:r>
            <a:r>
              <a:rPr lang="en-US" sz="1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III                                                                         2° </a:t>
            </a:r>
            <a:r>
              <a:rPr lang="en-US" sz="14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Cuatrimestre</a:t>
            </a:r>
            <a:r>
              <a:rPr lang="en-US" sz="1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2020</a:t>
            </a:r>
            <a:endParaRPr lang="en-US" sz="1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371475" y="340460"/>
            <a:ext cx="590550" cy="578882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04825" y="340460"/>
            <a:ext cx="1333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FAC912F-0B16-4E22-AC09-76DAFE3B28C0}" type="slidenum">
              <a:rPr lang="es-AR" sz="2800" smtClean="0"/>
              <a:t>7</a:t>
            </a:fld>
            <a:endParaRPr lang="en-US" sz="2800" dirty="0"/>
          </a:p>
        </p:txBody>
      </p:sp>
      <p:sp>
        <p:nvSpPr>
          <p:cNvPr id="18" name="Rectángulo 1">
            <a:extLst>
              <a:ext uri="{FF2B5EF4-FFF2-40B4-BE49-F238E27FC236}">
                <a16:creationId xmlns:a16="http://schemas.microsoft.com/office/drawing/2014/main" id="{38A3ACB6-1A96-4749-9F03-33D354FC08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7900" y="9699625"/>
            <a:ext cx="12700" cy="12700"/>
          </a:xfrm>
          <a:prstGeom prst="rect">
            <a:avLst/>
          </a:prstGeom>
          <a:solidFill>
            <a:srgbClr val="00000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s-AR"/>
          </a:p>
        </p:txBody>
      </p:sp>
      <p:pic>
        <p:nvPicPr>
          <p:cNvPr id="10" name="Imagen 2" descr="Nueva marca difusion - web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9223" y="254465"/>
            <a:ext cx="2120900" cy="66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8" name="Picture 4" descr="🎄☃️Geo D'Incau☃️🎄 on Twitter: &quot;Termómetro infrarrojo mis polainas.  Aflojate muchacho que esto está frío… 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9585" y="1735211"/>
            <a:ext cx="3660094" cy="2741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1394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5375" y="246152"/>
            <a:ext cx="9875520" cy="919940"/>
          </a:xfrm>
        </p:spPr>
        <p:txBody>
          <a:bodyPr/>
          <a:lstStyle/>
          <a:p>
            <a:r>
              <a:rPr lang="es-AR" dirty="0" smtClean="0"/>
              <a:t>Temperatura de Bulbo Húmedo</a:t>
            </a:r>
            <a:r>
              <a:rPr lang="x-none" dirty="0"/>
              <a:t>	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71475" y="1009173"/>
            <a:ext cx="7129653" cy="5297749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s-ES" sz="2000" b="1" dirty="0" smtClean="0">
                <a:solidFill>
                  <a:schemeClr val="tx1"/>
                </a:solidFill>
              </a:rPr>
              <a:t>Método más antiguo para determinar la humedad de una corriente gaseosa</a:t>
            </a:r>
          </a:p>
          <a:p>
            <a:pPr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s-ES" sz="2000" b="1" dirty="0" smtClean="0">
                <a:solidFill>
                  <a:schemeClr val="tx1"/>
                </a:solidFill>
              </a:rPr>
              <a:t>En EE, la velocidad de transferencia de materia se iguala a la de transferencia de calor (pues son fenómenos acoplados).</a:t>
            </a:r>
          </a:p>
          <a:p>
            <a:pPr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s-ES" sz="2000" b="1" dirty="0" smtClean="0">
                <a:solidFill>
                  <a:schemeClr val="tx1"/>
                </a:solidFill>
              </a:rPr>
              <a:t>Si el gas no está saturado, se evapora algo de líquido de la mecha saturada hacia la corriente gaseosa, llevándose calor latente asociado. </a:t>
            </a:r>
          </a:p>
          <a:p>
            <a:pPr lvl="1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s-ES" sz="1800" b="1" dirty="0" smtClean="0">
                <a:solidFill>
                  <a:schemeClr val="tx1"/>
                </a:solidFill>
              </a:rPr>
              <a:t>La eliminación de calor latente produce una disminución de la temperatura del bulbo y la mecha.</a:t>
            </a:r>
          </a:p>
          <a:p>
            <a:pPr lvl="1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s-ES" sz="1800" b="1" dirty="0" smtClean="0">
                <a:solidFill>
                  <a:schemeClr val="tx1"/>
                </a:solidFill>
              </a:rPr>
              <a:t>Se produce una transferencia de calor sensible hacia la superficie de la mecha por convección.</a:t>
            </a:r>
            <a:endParaRPr lang="es-ES" sz="1600" b="1" dirty="0" smtClean="0">
              <a:solidFill>
                <a:schemeClr val="tx1"/>
              </a:solidFill>
            </a:endParaRPr>
          </a:p>
        </p:txBody>
      </p:sp>
      <p:sp>
        <p:nvSpPr>
          <p:cNvPr id="7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438912" y="6251260"/>
            <a:ext cx="11329416" cy="365125"/>
          </a:xfrm>
        </p:spPr>
        <p:txBody>
          <a:bodyPr/>
          <a:lstStyle/>
          <a:p>
            <a:pPr algn="l"/>
            <a:r>
              <a:rPr lang="en-US" sz="1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76.52/76.05 - </a:t>
            </a:r>
            <a:r>
              <a:rPr lang="en-US" sz="14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Operaciones</a:t>
            </a:r>
            <a:r>
              <a:rPr lang="en-US" sz="1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Unitarias</a:t>
            </a:r>
            <a:r>
              <a:rPr lang="en-US" sz="1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14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Transferencia</a:t>
            </a:r>
            <a:r>
              <a:rPr lang="en-US" sz="1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14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Materia</a:t>
            </a:r>
            <a:r>
              <a:rPr lang="en-US" sz="1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/ </a:t>
            </a:r>
            <a:r>
              <a:rPr lang="en-US" sz="14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Operaciones</a:t>
            </a:r>
            <a:r>
              <a:rPr lang="en-US" sz="1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Unitarias</a:t>
            </a:r>
            <a:r>
              <a:rPr lang="en-US" sz="1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III                                                                         2° </a:t>
            </a:r>
            <a:r>
              <a:rPr lang="en-US" sz="14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Cuatrimestre</a:t>
            </a:r>
            <a:r>
              <a:rPr lang="en-US" sz="1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2020</a:t>
            </a:r>
            <a:endParaRPr lang="en-US" sz="1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371475" y="340460"/>
            <a:ext cx="590550" cy="578882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04825" y="340460"/>
            <a:ext cx="1333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FAC912F-0B16-4E22-AC09-76DAFE3B28C0}" type="slidenum">
              <a:rPr lang="es-AR" sz="2800" smtClean="0"/>
              <a:t>8</a:t>
            </a:fld>
            <a:endParaRPr lang="en-US" sz="2800" dirty="0"/>
          </a:p>
        </p:txBody>
      </p:sp>
      <p:sp>
        <p:nvSpPr>
          <p:cNvPr id="18" name="Rectángulo 1">
            <a:extLst>
              <a:ext uri="{FF2B5EF4-FFF2-40B4-BE49-F238E27FC236}">
                <a16:creationId xmlns:a16="http://schemas.microsoft.com/office/drawing/2014/main" id="{38A3ACB6-1A96-4749-9F03-33D354FC08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7900" y="9699625"/>
            <a:ext cx="12700" cy="12700"/>
          </a:xfrm>
          <a:prstGeom prst="rect">
            <a:avLst/>
          </a:prstGeom>
          <a:solidFill>
            <a:srgbClr val="00000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s-AR"/>
          </a:p>
        </p:txBody>
      </p:sp>
      <p:pic>
        <p:nvPicPr>
          <p:cNvPr id="10" name="Imagen 2" descr="Nueva marca difusion - web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9223" y="254465"/>
            <a:ext cx="2120900" cy="66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70" name="Picture 2" descr="Tabla 13.7 Termómetros de bulbo seco y bulbo húmed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2578" y="1423236"/>
            <a:ext cx="4267200" cy="391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962025" y="4714875"/>
                <a:ext cx="2258952" cy="2875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s-419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419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</m:acc>
                      <m:r>
                        <a:rPr lang="es-419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419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419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s-419" i="1">
                              <a:latin typeface="Cambria Math" panose="02040503050406030204" pitchFamily="18" charset="0"/>
                            </a:rPr>
                            <m:t>𝑐𝑜𝑛𝑣</m:t>
                          </m:r>
                        </m:sub>
                      </m:sSub>
                      <m:r>
                        <a:rPr lang="es-419" b="0" i="1" smtClean="0"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s-419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s-419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419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s-419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</m:sub>
                          </m:sSub>
                          <m:r>
                            <a:rPr lang="es-419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s-419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419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s-419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𝑏h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025" y="4714875"/>
                <a:ext cx="2258952" cy="287515"/>
              </a:xfrm>
              <a:prstGeom prst="rect">
                <a:avLst/>
              </a:prstGeom>
              <a:blipFill>
                <a:blip r:embed="rId5"/>
                <a:stretch>
                  <a:fillRect l="-3243" t="-12500" b="-270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962025" y="5582234"/>
                <a:ext cx="2081211" cy="3139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s-419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s-419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419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s-419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</m:e>
                      </m:acc>
                      <m:r>
                        <a:rPr lang="es-419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419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419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s-419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s-419" b="0" i="1" smtClean="0"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s-419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s-419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419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s-419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𝑠𝑎</m:t>
                              </m:r>
                            </m:sub>
                          </m:sSub>
                          <m:r>
                            <a:rPr lang="es-419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s-419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419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s-419" b="0" i="1" smtClean="0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025" y="5582234"/>
                <a:ext cx="2081211" cy="313932"/>
              </a:xfrm>
              <a:prstGeom prst="rect">
                <a:avLst/>
              </a:prstGeom>
              <a:blipFill>
                <a:blip r:embed="rId6"/>
                <a:stretch>
                  <a:fillRect l="-2639" t="-11765" b="-196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742238" y="4668131"/>
                <a:ext cx="1305486" cy="3342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s-419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acc>
                            <m:accPr>
                              <m:chr m:val="̇"/>
                              <m:ctrlPr>
                                <a:rPr lang="es-419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419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</m:acc>
                        </m:e>
                      </m:acc>
                      <m:r>
                        <a:rPr lang="es-419" b="0" i="1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s-419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419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s-419" i="1">
                              <a:latin typeface="Cambria Math" panose="02040503050406030204" pitchFamily="18" charset="0"/>
                            </a:rPr>
                            <m:t>𝑤</m:t>
                          </m:r>
                        </m:sub>
                      </m:sSub>
                      <m:sSub>
                        <m:sSubPr>
                          <m:ctrlPr>
                            <a:rPr lang="es-419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419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s-419" b="0" i="1" smtClean="0">
                              <a:latin typeface="Cambria Math" panose="02040503050406030204" pitchFamily="18" charset="0"/>
                            </a:rPr>
                            <m:t>𝑠𝑎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2238" y="4668131"/>
                <a:ext cx="1305486" cy="334259"/>
              </a:xfrm>
              <a:prstGeom prst="rect">
                <a:avLst/>
              </a:prstGeom>
              <a:blipFill>
                <a:blip r:embed="rId7"/>
                <a:stretch>
                  <a:fillRect l="-5607" t="-10909" r="-467" b="-25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ight Arrow 8"/>
          <p:cNvSpPr/>
          <p:nvPr/>
        </p:nvSpPr>
        <p:spPr>
          <a:xfrm>
            <a:off x="3392427" y="4714875"/>
            <a:ext cx="2082514" cy="2875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 rot="20916731">
            <a:off x="3150739" y="5323958"/>
            <a:ext cx="2382422" cy="3521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4866998" y="5645738"/>
                <a:ext cx="3055965" cy="672685"/>
              </a:xfrm>
              <a:prstGeom prst="rect">
                <a:avLst/>
              </a:prstGeom>
              <a:ln>
                <a:solidFill>
                  <a:srgbClr val="00B0F0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419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419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s-419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</m:sSub>
                      <m:r>
                        <a:rPr lang="es-419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s-419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419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s-419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𝑏h</m:t>
                          </m:r>
                        </m:sub>
                      </m:sSub>
                      <m:r>
                        <a:rPr lang="es-419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419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419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419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s-419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sSub>
                            <m:sSubPr>
                              <m:ctrlPr>
                                <a:rPr lang="es-419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419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s-419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𝑠𝑎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s-419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419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s-419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𝑐𝑜𝑛𝑣</m:t>
                              </m:r>
                            </m:sub>
                          </m:sSub>
                        </m:den>
                      </m:f>
                      <m:d>
                        <m:dPr>
                          <m:ctrlPr>
                            <a:rPr lang="es-419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s-419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419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s-419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𝑠𝑎</m:t>
                              </m:r>
                            </m:sub>
                          </m:sSub>
                          <m:r>
                            <a:rPr lang="es-419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s-419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419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s-419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6998" y="5645738"/>
                <a:ext cx="3055965" cy="67268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ight Arrow 18"/>
          <p:cNvSpPr/>
          <p:nvPr/>
        </p:nvSpPr>
        <p:spPr>
          <a:xfrm rot="5400000">
            <a:off x="6138918" y="5167189"/>
            <a:ext cx="533697" cy="3837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8688685" y="5625921"/>
                <a:ext cx="3147080" cy="696024"/>
              </a:xfrm>
              <a:prstGeom prst="rect">
                <a:avLst/>
              </a:prstGeom>
              <a:ln>
                <a:solidFill>
                  <a:srgbClr val="00B0F0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419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419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419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s-419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𝑐𝑜𝑛𝑣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s-419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419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s-419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den>
                      </m:f>
                      <m:r>
                        <a:rPr lang="es-419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419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419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s-419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r>
                        <a:rPr lang="es-419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≅29.08</m:t>
                      </m:r>
                      <m:f>
                        <m:fPr>
                          <m:ctrlPr>
                            <a:rPr lang="es-419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419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𝑘𝐽</m:t>
                          </m:r>
                        </m:num>
                        <m:den>
                          <m:r>
                            <a:rPr lang="es-419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𝑘𝑚𝑜𝑙</m:t>
                          </m:r>
                          <m:r>
                            <a:rPr lang="es-419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s-419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8685" y="5625921"/>
                <a:ext cx="3147080" cy="69602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/>
          <p:cNvCxnSpPr>
            <a:stCxn id="11" idx="3"/>
            <a:endCxn id="20" idx="1"/>
          </p:cNvCxnSpPr>
          <p:nvPr/>
        </p:nvCxnSpPr>
        <p:spPr>
          <a:xfrm flipV="1">
            <a:off x="7922963" y="5973933"/>
            <a:ext cx="765722" cy="814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0369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  <p:bldP spid="13" grpId="0"/>
      <p:bldP spid="9" grpId="0" animBg="1"/>
      <p:bldP spid="16" grpId="0" animBg="1"/>
      <p:bldP spid="11" grpId="0" animBg="1"/>
      <p:bldP spid="19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5375" y="246152"/>
            <a:ext cx="9875520" cy="919940"/>
          </a:xfrm>
        </p:spPr>
        <p:txBody>
          <a:bodyPr/>
          <a:lstStyle/>
          <a:p>
            <a:r>
              <a:rPr lang="es-419" dirty="0" smtClean="0"/>
              <a:t>Relación de Lewis - Perfiles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>
              <a:xfrm>
                <a:off x="371475" y="1009173"/>
                <a:ext cx="7129653" cy="5297749"/>
              </a:xfrm>
            </p:spPr>
            <p:txBody>
              <a:bodyPr>
                <a:normAutofit/>
              </a:bodyPr>
              <a:lstStyle/>
              <a:p>
                <a:pPr algn="just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s-ES" sz="2000" b="1" dirty="0" smtClean="0">
                    <a:solidFill>
                      <a:schemeClr val="tx1"/>
                    </a:solidFill>
                  </a:rPr>
                  <a:t>Se presentan los perfiles para el transporte de calor y materia que se presenta entre la </a:t>
                </a:r>
                <a:r>
                  <a:rPr lang="es-ES" sz="2000" b="1" dirty="0" err="1" smtClean="0">
                    <a:solidFill>
                      <a:schemeClr val="tx1"/>
                    </a:solidFill>
                  </a:rPr>
                  <a:t>interfase</a:t>
                </a:r>
                <a:r>
                  <a:rPr lang="es-ES" sz="2000" b="1" dirty="0" smtClean="0">
                    <a:solidFill>
                      <a:schemeClr val="tx1"/>
                    </a:solidFill>
                  </a:rPr>
                  <a:t> y un punto dentro del cuerpo global de una corriente gaseosa.</a:t>
                </a:r>
              </a:p>
              <a:p>
                <a:pPr algn="just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s-ES" sz="2000" b="1" dirty="0" smtClean="0">
                    <a:solidFill>
                      <a:schemeClr val="tx1"/>
                    </a:solidFill>
                  </a:rPr>
                  <a:t>Se asume </a:t>
                </a:r>
                <a:r>
                  <a:rPr lang="es-ES" sz="2000" b="1" u="sng" dirty="0" smtClean="0">
                    <a:solidFill>
                      <a:schemeClr val="tx1"/>
                    </a:solidFill>
                  </a:rPr>
                  <a:t>flujo turbulento</a:t>
                </a:r>
                <a:r>
                  <a:rPr lang="es-ES" sz="2000" b="1" dirty="0" smtClean="0">
                    <a:solidFill>
                      <a:schemeClr val="tx1"/>
                    </a:solidFill>
                  </a:rPr>
                  <a:t>.</a:t>
                </a:r>
              </a:p>
              <a:p>
                <a:pPr algn="just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s-ES" sz="2000" b="1" dirty="0" smtClean="0">
                    <a:solidFill>
                      <a:schemeClr val="tx1"/>
                    </a:solidFill>
                  </a:rPr>
                  <a:t>En ese caso el </a:t>
                </a:r>
                <a14:m>
                  <m:oMath xmlns:m="http://schemas.openxmlformats.org/officeDocument/2006/math">
                    <m:r>
                      <a:rPr lang="es-ES" sz="20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𝑺𝒄</m:t>
                    </m:r>
                  </m:oMath>
                </a14:m>
                <a:r>
                  <a:rPr lang="es-ES" sz="2000" b="1" dirty="0" smtClean="0">
                    <a:solidFill>
                      <a:schemeClr val="tx1"/>
                    </a:solidFill>
                  </a:rPr>
                  <a:t> y el </a:t>
                </a:r>
                <a14:m>
                  <m:oMath xmlns:m="http://schemas.openxmlformats.org/officeDocument/2006/math">
                    <m:r>
                      <a:rPr lang="es-ES" sz="20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𝑷𝒓</m:t>
                    </m:r>
                  </m:oMath>
                </a14:m>
                <a:r>
                  <a:rPr lang="es-ES" sz="2000" b="1" dirty="0" smtClean="0">
                    <a:solidFill>
                      <a:schemeClr val="tx1"/>
                    </a:solidFill>
                  </a:rPr>
                  <a:t> son iguales.</a:t>
                </a:r>
              </a:p>
              <a:p>
                <a:pPr algn="just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s-ES" sz="2000" b="1" dirty="0" smtClean="0">
                    <a:solidFill>
                      <a:schemeClr val="tx1"/>
                    </a:solidFill>
                  </a:rPr>
                  <a:t>En las concentraciones de humedad “normales” se da que</a:t>
                </a:r>
              </a:p>
              <a:p>
                <a:pPr marL="45720" indent="0" algn="just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None/>
                </a:pPr>
                <a:endParaRPr lang="es-ES" sz="1600" b="1" dirty="0" smtClean="0">
                  <a:solidFill>
                    <a:schemeClr val="tx1"/>
                  </a:solidFill>
                </a:endParaRPr>
              </a:p>
              <a:p>
                <a:pPr algn="just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s-ES" sz="2000" b="1" dirty="0" smtClean="0">
                    <a:solidFill>
                      <a:schemeClr val="tx1"/>
                    </a:solidFill>
                  </a:rPr>
                  <a:t>Es válida para gases monoatómicos y </a:t>
                </a:r>
                <a:r>
                  <a:rPr lang="es-ES" sz="2000" b="1" dirty="0" err="1" smtClean="0">
                    <a:solidFill>
                      <a:schemeClr val="tx1"/>
                    </a:solidFill>
                  </a:rPr>
                  <a:t>diatómicos</a:t>
                </a:r>
                <a:r>
                  <a:rPr lang="es-ES" sz="2000" b="1" dirty="0" smtClean="0">
                    <a:solidFill>
                      <a:schemeClr val="tx1"/>
                    </a:solidFill>
                  </a:rPr>
                  <a:t> simples.</a:t>
                </a:r>
              </a:p>
              <a:p>
                <a:pPr algn="just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s-ES" sz="2000" b="1" dirty="0" smtClean="0">
                    <a:solidFill>
                      <a:schemeClr val="tx1"/>
                    </a:solidFill>
                  </a:rPr>
                  <a:t>Implica que los mecanismos de transferencia de calor y masa dependen de manera idéntica de las condiciones de flujo.</a:t>
                </a:r>
                <a:endParaRPr lang="es-ES" sz="1600" b="1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71475" y="1009173"/>
                <a:ext cx="7129653" cy="5297749"/>
              </a:xfrm>
              <a:blipFill>
                <a:blip r:embed="rId3"/>
                <a:stretch>
                  <a:fillRect t="-690" r="-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438912" y="6251260"/>
            <a:ext cx="11329416" cy="365125"/>
          </a:xfrm>
        </p:spPr>
        <p:txBody>
          <a:bodyPr/>
          <a:lstStyle/>
          <a:p>
            <a:pPr algn="l"/>
            <a:r>
              <a:rPr lang="en-US" sz="1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76.52/76.05 - </a:t>
            </a:r>
            <a:r>
              <a:rPr lang="en-US" sz="14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Operaciones</a:t>
            </a:r>
            <a:r>
              <a:rPr lang="en-US" sz="1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Unitarias</a:t>
            </a:r>
            <a:r>
              <a:rPr lang="en-US" sz="1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14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Transferencia</a:t>
            </a:r>
            <a:r>
              <a:rPr lang="en-US" sz="1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14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Materia</a:t>
            </a:r>
            <a:r>
              <a:rPr lang="en-US" sz="1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/ </a:t>
            </a:r>
            <a:r>
              <a:rPr lang="en-US" sz="14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Operaciones</a:t>
            </a:r>
            <a:r>
              <a:rPr lang="en-US" sz="1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Unitarias</a:t>
            </a:r>
            <a:r>
              <a:rPr lang="en-US" sz="1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III                                                                         2° </a:t>
            </a:r>
            <a:r>
              <a:rPr lang="en-US" sz="14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Cuatrimestre</a:t>
            </a:r>
            <a:r>
              <a:rPr lang="en-US" sz="1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2020</a:t>
            </a:r>
            <a:endParaRPr lang="en-US" sz="1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371475" y="340460"/>
            <a:ext cx="590550" cy="578882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04825" y="340460"/>
            <a:ext cx="1333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FAC912F-0B16-4E22-AC09-76DAFE3B28C0}" type="slidenum">
              <a:rPr lang="es-AR" sz="2800" smtClean="0"/>
              <a:t>9</a:t>
            </a:fld>
            <a:endParaRPr lang="en-US" sz="2800" dirty="0"/>
          </a:p>
        </p:txBody>
      </p:sp>
      <p:sp>
        <p:nvSpPr>
          <p:cNvPr id="18" name="Rectángulo 1">
            <a:extLst>
              <a:ext uri="{FF2B5EF4-FFF2-40B4-BE49-F238E27FC236}">
                <a16:creationId xmlns:a16="http://schemas.microsoft.com/office/drawing/2014/main" id="{38A3ACB6-1A96-4749-9F03-33D354FC08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7900" y="9699625"/>
            <a:ext cx="12700" cy="12700"/>
          </a:xfrm>
          <a:prstGeom prst="rect">
            <a:avLst/>
          </a:prstGeom>
          <a:solidFill>
            <a:srgbClr val="00000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s-AR"/>
          </a:p>
        </p:txBody>
      </p:sp>
      <p:pic>
        <p:nvPicPr>
          <p:cNvPr id="10" name="Imagen 2" descr="Nueva marca difusion - web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9223" y="254465"/>
            <a:ext cx="2120900" cy="6604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" name="Straight Arrow Connector 13"/>
          <p:cNvCxnSpPr/>
          <p:nvPr/>
        </p:nvCxnSpPr>
        <p:spPr>
          <a:xfrm flipV="1">
            <a:off x="9677400" y="1009173"/>
            <a:ext cx="0" cy="23245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Arc 16"/>
          <p:cNvSpPr/>
          <p:nvPr/>
        </p:nvSpPr>
        <p:spPr>
          <a:xfrm rot="10800000">
            <a:off x="9677400" y="629901"/>
            <a:ext cx="2272723" cy="1445780"/>
          </a:xfrm>
          <a:prstGeom prst="arc">
            <a:avLst>
              <a:gd name="adj1" fmla="val 15585435"/>
              <a:gd name="adj2" fmla="val 21444877"/>
            </a:avLst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rc 22"/>
          <p:cNvSpPr/>
          <p:nvPr/>
        </p:nvSpPr>
        <p:spPr>
          <a:xfrm rot="10800000">
            <a:off x="9677399" y="1863797"/>
            <a:ext cx="2272723" cy="1445780"/>
          </a:xfrm>
          <a:prstGeom prst="arc">
            <a:avLst>
              <a:gd name="adj1" fmla="val 15585435"/>
              <a:gd name="adj2" fmla="val 21444877"/>
            </a:avLst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rc 23"/>
          <p:cNvSpPr/>
          <p:nvPr/>
        </p:nvSpPr>
        <p:spPr>
          <a:xfrm>
            <a:off x="7404677" y="1985870"/>
            <a:ext cx="2272723" cy="1445780"/>
          </a:xfrm>
          <a:prstGeom prst="arc">
            <a:avLst>
              <a:gd name="adj1" fmla="val 15585435"/>
              <a:gd name="adj2" fmla="val 21444877"/>
            </a:avLst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Arrow 25"/>
          <p:cNvSpPr/>
          <p:nvPr/>
        </p:nvSpPr>
        <p:spPr>
          <a:xfrm>
            <a:off x="9829223" y="1549840"/>
            <a:ext cx="1141672" cy="191874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10970895" y="1478712"/>
                <a:ext cx="373564" cy="28565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s-419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s-419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419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s-419" i="1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0895" y="1478712"/>
                <a:ext cx="373564" cy="285656"/>
              </a:xfrm>
              <a:prstGeom prst="rect">
                <a:avLst/>
              </a:prstGeom>
              <a:blipFill>
                <a:blip r:embed="rId5"/>
                <a:stretch>
                  <a:fillRect l="-16393" t="-15217" r="-6557" b="-17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ight Arrow 28"/>
          <p:cNvSpPr/>
          <p:nvPr/>
        </p:nvSpPr>
        <p:spPr>
          <a:xfrm>
            <a:off x="8380274" y="2702258"/>
            <a:ext cx="1141672" cy="191874"/>
          </a:xfrm>
          <a:prstGeom prst="right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11075843" y="2606617"/>
                <a:ext cx="289438" cy="2875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s-419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s-419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419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s-419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75843" y="2606617"/>
                <a:ext cx="289438" cy="287515"/>
              </a:xfrm>
              <a:prstGeom prst="rect">
                <a:avLst/>
              </a:prstGeom>
              <a:blipFill>
                <a:blip r:embed="rId6"/>
                <a:stretch>
                  <a:fillRect l="-27660" t="-14894" r="-12766" b="-29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ight Arrow 30"/>
          <p:cNvSpPr/>
          <p:nvPr/>
        </p:nvSpPr>
        <p:spPr>
          <a:xfrm>
            <a:off x="9928206" y="2690646"/>
            <a:ext cx="1141672" cy="191874"/>
          </a:xfrm>
          <a:prstGeom prst="right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11066814" y="2901782"/>
                <a:ext cx="304891" cy="2875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s-419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s-419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419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s-419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66814" y="2901782"/>
                <a:ext cx="304891" cy="287515"/>
              </a:xfrm>
              <a:prstGeom prst="rect">
                <a:avLst/>
              </a:prstGeom>
              <a:blipFill>
                <a:blip r:embed="rId7"/>
                <a:stretch>
                  <a:fillRect l="-26000" t="-12766" r="-12000" b="-29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ight Arrow 32"/>
          <p:cNvSpPr/>
          <p:nvPr/>
        </p:nvSpPr>
        <p:spPr>
          <a:xfrm>
            <a:off x="9919177" y="2985811"/>
            <a:ext cx="1141672" cy="191874"/>
          </a:xfrm>
          <a:prstGeom prst="right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8444289" y="2395354"/>
                <a:ext cx="289438" cy="2875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s-419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s-419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419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s-419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4289" y="2395354"/>
                <a:ext cx="289438" cy="287515"/>
              </a:xfrm>
              <a:prstGeom prst="rect">
                <a:avLst/>
              </a:prstGeom>
              <a:blipFill>
                <a:blip r:embed="rId8"/>
                <a:stretch>
                  <a:fillRect l="-27083" t="-14894" r="-12500" b="-29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11001128" y="1972109"/>
                <a:ext cx="31309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419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419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s-419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</m:sSub>
                    </m:oMath>
                  </m:oMathPara>
                </a14:m>
                <a:endParaRPr lang="es-419" b="0" dirty="0" smtClean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01128" y="1972109"/>
                <a:ext cx="313099" cy="276999"/>
              </a:xfrm>
              <a:prstGeom prst="rect">
                <a:avLst/>
              </a:prstGeom>
              <a:blipFill>
                <a:blip r:embed="rId9"/>
                <a:stretch>
                  <a:fillRect l="-19608" r="-5882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9706705" y="1166092"/>
                <a:ext cx="22269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419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419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s-419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s-419" b="0" dirty="0" smtClean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06705" y="1166092"/>
                <a:ext cx="222690" cy="276999"/>
              </a:xfrm>
              <a:prstGeom prst="rect">
                <a:avLst/>
              </a:prstGeom>
              <a:blipFill>
                <a:blip r:embed="rId10"/>
                <a:stretch>
                  <a:fillRect l="-24324" r="-13514" b="-17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8322773" y="1605481"/>
                <a:ext cx="31784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419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419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s-419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</m:sSub>
                    </m:oMath>
                  </m:oMathPara>
                </a14:m>
                <a:endParaRPr lang="es-419" b="0" dirty="0" smtClean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2773" y="1605481"/>
                <a:ext cx="317844" cy="276999"/>
              </a:xfrm>
              <a:prstGeom prst="rect">
                <a:avLst/>
              </a:prstGeom>
              <a:blipFill>
                <a:blip r:embed="rId11"/>
                <a:stretch>
                  <a:fillRect l="-17308" r="-7692" b="-10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9766550" y="2329618"/>
                <a:ext cx="69814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419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419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s-419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s-419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419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419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s-419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s-419" b="0" dirty="0" smtClean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66550" y="2329618"/>
                <a:ext cx="698140" cy="276999"/>
              </a:xfrm>
              <a:prstGeom prst="rect">
                <a:avLst/>
              </a:prstGeom>
              <a:blipFill>
                <a:blip r:embed="rId12"/>
                <a:stretch>
                  <a:fillRect l="-7826" r="-3478" b="-17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11001128" y="3222723"/>
                <a:ext cx="29950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419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419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s-419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</m:sSub>
                    </m:oMath>
                  </m:oMathPara>
                </a14:m>
                <a:endParaRPr lang="es-419" b="0" dirty="0" smtClean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01128" y="3222723"/>
                <a:ext cx="299506" cy="276999"/>
              </a:xfrm>
              <a:prstGeom prst="rect">
                <a:avLst/>
              </a:prstGeom>
              <a:blipFill>
                <a:blip r:embed="rId13"/>
                <a:stretch>
                  <a:fillRect l="-18367" r="-4082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/>
          <p:cNvSpPr txBox="1"/>
          <p:nvPr/>
        </p:nvSpPr>
        <p:spPr>
          <a:xfrm>
            <a:off x="8481695" y="846741"/>
            <a:ext cx="1077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b="1" dirty="0" smtClean="0">
                <a:solidFill>
                  <a:srgbClr val="FF0000"/>
                </a:solidFill>
              </a:rPr>
              <a:t>Líquido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0222977" y="888392"/>
            <a:ext cx="1077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b="1" dirty="0" smtClean="0">
                <a:solidFill>
                  <a:schemeClr val="accent4"/>
                </a:solidFill>
              </a:rPr>
              <a:t>Gas</a:t>
            </a:r>
            <a:endParaRPr lang="en-US" b="1" dirty="0">
              <a:solidFill>
                <a:schemeClr val="accent4"/>
              </a:solidFill>
            </a:endParaRPr>
          </a:p>
        </p:txBody>
      </p:sp>
      <p:cxnSp>
        <p:nvCxnSpPr>
          <p:cNvPr id="60" name="Straight Arrow Connector 59"/>
          <p:cNvCxnSpPr/>
          <p:nvPr/>
        </p:nvCxnSpPr>
        <p:spPr>
          <a:xfrm flipV="1">
            <a:off x="9864767" y="3653193"/>
            <a:ext cx="0" cy="23245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Arc 60"/>
          <p:cNvSpPr/>
          <p:nvPr/>
        </p:nvSpPr>
        <p:spPr>
          <a:xfrm rot="10800000">
            <a:off x="9864767" y="3273921"/>
            <a:ext cx="2272723" cy="1445780"/>
          </a:xfrm>
          <a:prstGeom prst="arc">
            <a:avLst>
              <a:gd name="adj1" fmla="val 15585435"/>
              <a:gd name="adj2" fmla="val 21444877"/>
            </a:avLst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Arc 61"/>
          <p:cNvSpPr/>
          <p:nvPr/>
        </p:nvSpPr>
        <p:spPr>
          <a:xfrm flipH="1">
            <a:off x="9864766" y="4945967"/>
            <a:ext cx="2272723" cy="1445780"/>
          </a:xfrm>
          <a:prstGeom prst="arc">
            <a:avLst>
              <a:gd name="adj1" fmla="val 15585435"/>
              <a:gd name="adj2" fmla="val 21444877"/>
            </a:avLst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Arc 62"/>
          <p:cNvSpPr/>
          <p:nvPr/>
        </p:nvSpPr>
        <p:spPr>
          <a:xfrm>
            <a:off x="7592044" y="4963265"/>
            <a:ext cx="2272723" cy="1445780"/>
          </a:xfrm>
          <a:prstGeom prst="arc">
            <a:avLst>
              <a:gd name="adj1" fmla="val 15585435"/>
              <a:gd name="adj2" fmla="val 21444877"/>
            </a:avLst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ight Arrow 63"/>
          <p:cNvSpPr/>
          <p:nvPr/>
        </p:nvSpPr>
        <p:spPr>
          <a:xfrm>
            <a:off x="10016590" y="4193860"/>
            <a:ext cx="1141672" cy="191874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11158262" y="4122732"/>
                <a:ext cx="373564" cy="28565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s-419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s-419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419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s-419" i="1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8262" y="4122732"/>
                <a:ext cx="373564" cy="285656"/>
              </a:xfrm>
              <a:prstGeom prst="rect">
                <a:avLst/>
              </a:prstGeom>
              <a:blipFill>
                <a:blip r:embed="rId14"/>
                <a:stretch>
                  <a:fillRect l="-14516" t="-12766" r="-6452" b="-170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Right Arrow 65"/>
          <p:cNvSpPr/>
          <p:nvPr/>
        </p:nvSpPr>
        <p:spPr>
          <a:xfrm>
            <a:off x="8567641" y="5346278"/>
            <a:ext cx="1141672" cy="191874"/>
          </a:xfrm>
          <a:prstGeom prst="right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11263210" y="5250637"/>
                <a:ext cx="289438" cy="2875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s-419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s-419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419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s-419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63210" y="5250637"/>
                <a:ext cx="289438" cy="287515"/>
              </a:xfrm>
              <a:prstGeom prst="rect">
                <a:avLst/>
              </a:prstGeom>
              <a:blipFill>
                <a:blip r:embed="rId15"/>
                <a:stretch>
                  <a:fillRect l="-27660" t="-12766" r="-12766" b="-29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Right Arrow 67"/>
          <p:cNvSpPr/>
          <p:nvPr/>
        </p:nvSpPr>
        <p:spPr>
          <a:xfrm rot="10800000">
            <a:off x="10115573" y="5334666"/>
            <a:ext cx="1141672" cy="191874"/>
          </a:xfrm>
          <a:prstGeom prst="right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11254181" y="5545802"/>
                <a:ext cx="304891" cy="2875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s-419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s-419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419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s-419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54181" y="5545802"/>
                <a:ext cx="304891" cy="287515"/>
              </a:xfrm>
              <a:prstGeom prst="rect">
                <a:avLst/>
              </a:prstGeom>
              <a:blipFill>
                <a:blip r:embed="rId16"/>
                <a:stretch>
                  <a:fillRect l="-26000" t="-14894" r="-12000" b="-29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Right Arrow 69"/>
          <p:cNvSpPr/>
          <p:nvPr/>
        </p:nvSpPr>
        <p:spPr>
          <a:xfrm>
            <a:off x="10106544" y="5629831"/>
            <a:ext cx="1141672" cy="191874"/>
          </a:xfrm>
          <a:prstGeom prst="right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8631656" y="5039374"/>
                <a:ext cx="289438" cy="2875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s-419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s-419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419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s-419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1656" y="5039374"/>
                <a:ext cx="289438" cy="287515"/>
              </a:xfrm>
              <a:prstGeom prst="rect">
                <a:avLst/>
              </a:prstGeom>
              <a:blipFill>
                <a:blip r:embed="rId17"/>
                <a:stretch>
                  <a:fillRect l="-27660" t="-14894" r="-12766" b="-29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11188495" y="4616129"/>
                <a:ext cx="31309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419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419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s-419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</m:sSub>
                    </m:oMath>
                  </m:oMathPara>
                </a14:m>
                <a:endParaRPr lang="es-419" b="0" dirty="0" smtClean="0"/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88495" y="4616129"/>
                <a:ext cx="313099" cy="276999"/>
              </a:xfrm>
              <a:prstGeom prst="rect">
                <a:avLst/>
              </a:prstGeom>
              <a:blipFill>
                <a:blip r:embed="rId18"/>
                <a:stretch>
                  <a:fillRect l="-17308" r="-5769" b="-10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9894072" y="3810112"/>
                <a:ext cx="22269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419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419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s-419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s-419" b="0" dirty="0" smtClean="0"/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4072" y="3810112"/>
                <a:ext cx="222690" cy="276999"/>
              </a:xfrm>
              <a:prstGeom prst="rect">
                <a:avLst/>
              </a:prstGeom>
              <a:blipFill>
                <a:blip r:embed="rId19"/>
                <a:stretch>
                  <a:fillRect l="-24324" r="-13514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8510140" y="4666877"/>
                <a:ext cx="31784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419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419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s-419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</m:sSub>
                    </m:oMath>
                  </m:oMathPara>
                </a14:m>
                <a:endParaRPr lang="es-419" b="0" dirty="0" smtClean="0"/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0140" y="4666877"/>
                <a:ext cx="317844" cy="276999"/>
              </a:xfrm>
              <a:prstGeom prst="rect">
                <a:avLst/>
              </a:prstGeom>
              <a:blipFill>
                <a:blip r:embed="rId20"/>
                <a:stretch>
                  <a:fillRect l="-17308" r="-7692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9145223" y="5629831"/>
                <a:ext cx="69814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419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419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s-419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s-419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419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419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s-419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s-419" b="0" dirty="0" smtClean="0"/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5223" y="5629831"/>
                <a:ext cx="698140" cy="276999"/>
              </a:xfrm>
              <a:prstGeom prst="rect">
                <a:avLst/>
              </a:prstGeom>
              <a:blipFill>
                <a:blip r:embed="rId21"/>
                <a:stretch>
                  <a:fillRect l="-7826" r="-3478" b="-1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11134980" y="4830386"/>
                <a:ext cx="29950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419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419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s-419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</m:sSub>
                    </m:oMath>
                  </m:oMathPara>
                </a14:m>
                <a:endParaRPr lang="es-419" b="0" dirty="0" smtClean="0"/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34980" y="4830386"/>
                <a:ext cx="299506" cy="276999"/>
              </a:xfrm>
              <a:prstGeom prst="rect">
                <a:avLst/>
              </a:prstGeom>
              <a:blipFill>
                <a:blip r:embed="rId22"/>
                <a:stretch>
                  <a:fillRect l="-18367" r="-4082" b="-10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" name="TextBox 76"/>
          <p:cNvSpPr txBox="1"/>
          <p:nvPr/>
        </p:nvSpPr>
        <p:spPr>
          <a:xfrm>
            <a:off x="8669062" y="3490761"/>
            <a:ext cx="1077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b="1" dirty="0" smtClean="0">
                <a:solidFill>
                  <a:srgbClr val="FF0000"/>
                </a:solidFill>
              </a:rPr>
              <a:t>Líquido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10410344" y="3532412"/>
            <a:ext cx="1077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b="1" dirty="0" smtClean="0">
                <a:solidFill>
                  <a:schemeClr val="accent4"/>
                </a:solidFill>
              </a:rPr>
              <a:t>Gas</a:t>
            </a:r>
            <a:endParaRPr lang="en-US" b="1" dirty="0">
              <a:solidFill>
                <a:schemeClr val="accent4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3396243" y="3168020"/>
                <a:ext cx="983667" cy="29956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419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419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s-419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es-419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s-419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sSub>
                        <m:sSubPr>
                          <m:ctrlPr>
                            <a:rPr lang="es-419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419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s-419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6243" y="3168020"/>
                <a:ext cx="983667" cy="299569"/>
              </a:xfrm>
              <a:prstGeom prst="rect">
                <a:avLst/>
              </a:prstGeom>
              <a:blipFill>
                <a:blip r:embed="rId23"/>
                <a:stretch>
                  <a:fillRect l="-6211" r="-2484" b="-22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68" name="TextBox 7167"/>
              <p:cNvSpPr txBox="1"/>
              <p:nvPr/>
            </p:nvSpPr>
            <p:spPr>
              <a:xfrm>
                <a:off x="2689638" y="4450661"/>
                <a:ext cx="2396875" cy="19831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f>
                                <m:fPr>
                                  <m:ctrlPr>
                                    <a:rPr lang="es-419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419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  <m:r>
                                    <a:rPr lang="es-419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s-419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419" b="0" i="1" smtClean="0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es-419" b="0" i="1" smtClean="0">
                                          <a:latin typeface="Cambria Math" panose="02040503050406030204" pitchFamily="18" charset="0"/>
                                        </a:rPr>
                                        <m:t>𝑏h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s-419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419" b="0" i="1" smtClean="0"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</m:e>
                                    <m:sub>
                                      <m:r>
                                        <a:rPr lang="es-419" b="0" i="1" smtClean="0">
                                          <a:latin typeface="Cambria Math" panose="02040503050406030204" pitchFamily="18" charset="0"/>
                                        </a:rPr>
                                        <m:t>𝑏h</m:t>
                                      </m:r>
                                    </m:sub>
                                  </m:sSub>
                                  <m:r>
                                    <a:rPr lang="es-419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s-419" b="0" i="1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den>
                              </m:f>
                              <m:r>
                                <a:rPr lang="es-419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s-419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419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  <m:r>
                                    <a:rPr lang="es-419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s-419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419" b="0" i="1" smtClean="0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es-419" b="0" i="1" smtClean="0">
                                          <a:latin typeface="Cambria Math" panose="02040503050406030204" pitchFamily="18" charset="0"/>
                                        </a:rPr>
                                        <m:t>𝑠𝑎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s-419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419" b="0" i="1" smtClean="0"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</m:e>
                                    <m:sub>
                                      <m:r>
                                        <a:rPr lang="es-419" b="0" i="1" smtClean="0">
                                          <a:latin typeface="Cambria Math" panose="02040503050406030204" pitchFamily="18" charset="0"/>
                                        </a:rPr>
                                        <m:t>𝑠𝑎</m:t>
                                      </m:r>
                                    </m:sub>
                                  </m:sSub>
                                  <m:r>
                                    <a:rPr lang="es-419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s-419" b="0" i="1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den>
                              </m:f>
                              <m:r>
                                <a:rPr lang="es-419" b="0" i="1" smtClean="0"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s-419" b="0" i="1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e>
                              <m:r>
                                <a:rPr lang="es-419" b="0" i="1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  <m:r>
                                <a:rPr lang="es-419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s-419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s-419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s-419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s-419" b="0" i="1" smtClean="0">
                                              <a:latin typeface="Cambria Math" panose="02040503050406030204" pitchFamily="18" charset="0"/>
                                            </a:rPr>
                                            <m:t>𝑆𝑐</m:t>
                                          </m:r>
                                        </m:num>
                                        <m:den>
                                          <m:r>
                                            <a:rPr lang="es-419" b="0" i="1" smtClean="0">
                                              <a:latin typeface="Cambria Math" panose="02040503050406030204" pitchFamily="18" charset="0"/>
                                            </a:rPr>
                                            <m:t>𝑃𝑟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s-419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es-419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s-419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  <m:sSup>
                                <m:sSupPr>
                                  <m:ctrlPr>
                                    <a:rPr lang="es-419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419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s-419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s-419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s-419" b="0" i="1" smtClean="0">
                                  <a:latin typeface="Cambria Math" panose="02040503050406030204" pitchFamily="18" charset="0"/>
                                </a:rPr>
                                <m:t>𝐿𝑒</m:t>
                              </m:r>
                              <m:r>
                                <a:rPr lang="es-419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s-419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s-419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419" b="0" i="1" smtClean="0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  <m:sub>
                                      <m:r>
                                        <a:rPr lang="es-419" b="0" i="1" smtClean="0"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s-419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419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s-419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s-419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419" b="0" i="1" smtClean="0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s-419" b="0" i="1" smtClean="0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168" name="TextBox 71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9638" y="4450661"/>
                <a:ext cx="2396875" cy="1983107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04427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9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500"/>
                            </p:stCondLst>
                            <p:childTnLst>
                              <p:par>
                                <p:cTn id="1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2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500"/>
                            </p:stCondLst>
                            <p:childTnLst>
                              <p:par>
                                <p:cTn id="1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1000"/>
                            </p:stCondLst>
                            <p:childTnLst>
                              <p:par>
                                <p:cTn id="1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7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3" grpId="0" animBg="1"/>
      <p:bldP spid="24" grpId="0" animBg="1"/>
      <p:bldP spid="26" grpId="0" animBg="1"/>
      <p:bldP spid="26" grpId="1" animBg="1"/>
      <p:bldP spid="27" grpId="0"/>
      <p:bldP spid="29" grpId="0" animBg="1"/>
      <p:bldP spid="30" grpId="0"/>
      <p:bldP spid="31" grpId="0" animBg="1"/>
      <p:bldP spid="32" grpId="0"/>
      <p:bldP spid="33" grpId="0" animBg="1"/>
      <p:bldP spid="33" grpId="1" animBg="1"/>
      <p:bldP spid="34" grpId="0"/>
      <p:bldP spid="35" grpId="0"/>
      <p:bldP spid="36" grpId="0"/>
      <p:bldP spid="37" grpId="0"/>
      <p:bldP spid="38" grpId="0"/>
      <p:bldP spid="39" grpId="0"/>
      <p:bldP spid="28" grpId="0"/>
      <p:bldP spid="41" grpId="0"/>
      <p:bldP spid="61" grpId="0" animBg="1"/>
      <p:bldP spid="62" grpId="0" animBg="1"/>
      <p:bldP spid="63" grpId="0" animBg="1"/>
      <p:bldP spid="64" grpId="0" animBg="1"/>
      <p:bldP spid="64" grpId="1" animBg="1"/>
      <p:bldP spid="65" grpId="0"/>
      <p:bldP spid="66" grpId="0" animBg="1"/>
      <p:bldP spid="67" grpId="0"/>
      <p:bldP spid="68" grpId="0" animBg="1"/>
      <p:bldP spid="69" grpId="0"/>
      <p:bldP spid="70" grpId="0" animBg="1"/>
      <p:bldP spid="70" grpId="1" animBg="1"/>
      <p:bldP spid="71" grpId="0"/>
      <p:bldP spid="72" grpId="0"/>
      <p:bldP spid="73" grpId="0"/>
      <p:bldP spid="74" grpId="0"/>
      <p:bldP spid="75" grpId="0"/>
      <p:bldP spid="76" grpId="0"/>
      <p:bldP spid="77" grpId="0"/>
      <p:bldP spid="78" grpId="0"/>
      <p:bldP spid="40" grpId="0"/>
      <p:bldP spid="7168" grpId="0"/>
    </p:bldLst>
  </p:timing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Base">
  <a:themeElements>
    <a:clrScheme name="Base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e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e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4465</TotalTime>
  <Words>1389</Words>
  <Application>Microsoft Office PowerPoint</Application>
  <PresentationFormat>Widescreen</PresentationFormat>
  <Paragraphs>327</Paragraphs>
  <Slides>26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Arial</vt:lpstr>
      <vt:lpstr>Calibri</vt:lpstr>
      <vt:lpstr>Cambria Math</vt:lpstr>
      <vt:lpstr>Corbel</vt:lpstr>
      <vt:lpstr>Trebuchet MS</vt:lpstr>
      <vt:lpstr>Wingdings 3</vt:lpstr>
      <vt:lpstr>Faceta</vt:lpstr>
      <vt:lpstr>Base</vt:lpstr>
      <vt:lpstr>GUÍA 8 – Humidificación  Teórica</vt:lpstr>
      <vt:lpstr>Saludo y bienvenida </vt:lpstr>
      <vt:lpstr>Introducción </vt:lpstr>
      <vt:lpstr>Aplicaciones </vt:lpstr>
      <vt:lpstr>Definiciones </vt:lpstr>
      <vt:lpstr>Consideraciones </vt:lpstr>
      <vt:lpstr>Definiciones (Continuación) </vt:lpstr>
      <vt:lpstr>Temperatura de Bulbo Húmedo </vt:lpstr>
      <vt:lpstr>Relación de Lewis - Perfiles</vt:lpstr>
      <vt:lpstr>Diagrama Psicrométrico </vt:lpstr>
      <vt:lpstr>Diagrama Psicrométrico </vt:lpstr>
      <vt:lpstr>Balances Macroscópicos</vt:lpstr>
      <vt:lpstr>Balances Macroscópicos</vt:lpstr>
      <vt:lpstr>Balances Microscópicos</vt:lpstr>
      <vt:lpstr>Balances Microscópicos (Cont.)</vt:lpstr>
      <vt:lpstr>Método de Mickley</vt:lpstr>
      <vt:lpstr>Método de Mickley</vt:lpstr>
      <vt:lpstr>Deshumidificación</vt:lpstr>
      <vt:lpstr>Equipos – Clasificación</vt:lpstr>
      <vt:lpstr>Equipos – Materiales de Construcción</vt:lpstr>
      <vt:lpstr>Equipos – Dimensiones</vt:lpstr>
      <vt:lpstr>Equipos – Relleno</vt:lpstr>
      <vt:lpstr>Equipos – Comparativa </vt:lpstr>
      <vt:lpstr>Equipos – Problemas Operativos</vt:lpstr>
      <vt:lpstr>Feel Free to Draw</vt:lpstr>
      <vt:lpstr>¡Buen fin de semana!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MEDINA Julieta         TECHINT</dc:creator>
  <cp:lastModifiedBy>MOLINA Ernesto    TECHINT</cp:lastModifiedBy>
  <cp:revision>617</cp:revision>
  <dcterms:created xsi:type="dcterms:W3CDTF">2020-04-06T19:11:16Z</dcterms:created>
  <dcterms:modified xsi:type="dcterms:W3CDTF">2021-02-05T13:04:19Z</dcterms:modified>
</cp:coreProperties>
</file>