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9" r:id="rId3"/>
    <p:sldId id="260" r:id="rId4"/>
    <p:sldId id="330" r:id="rId5"/>
    <p:sldId id="351" r:id="rId6"/>
    <p:sldId id="332" r:id="rId7"/>
    <p:sldId id="340" r:id="rId8"/>
    <p:sldId id="354" r:id="rId9"/>
    <p:sldId id="355" r:id="rId10"/>
    <p:sldId id="352" r:id="rId11"/>
    <p:sldId id="353" r:id="rId1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26697A"/>
    <a:srgbClr val="0CD4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00" autoAdjust="0"/>
    <p:restoredTop sz="94680" autoAdjust="0"/>
  </p:normalViewPr>
  <p:slideViewPr>
    <p:cSldViewPr>
      <p:cViewPr>
        <p:scale>
          <a:sx n="100" d="100"/>
          <a:sy n="100" d="100"/>
        </p:scale>
        <p:origin x="192" y="-10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B6103-6365-43C3-869D-5A73235107DF}" type="datetimeFigureOut">
              <a:rPr lang="es-AR" smtClean="0"/>
              <a:t>23/10/2024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AR" smtClean="0"/>
              <a:t>Inga. Graciela Ladaga</a:t>
            </a:r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1A787-C627-4AF8-B049-5E2239F0C1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2337753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02F878-C0A3-4E98-9846-F7731612121E}" type="datetimeFigureOut">
              <a:rPr lang="es-AR" smtClean="0"/>
              <a:t>23/10/2024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AR" smtClean="0"/>
              <a:t>Inga. Graciela Ladaga</a:t>
            </a: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CB5A9-18AF-412C-A964-CCAE5A8093D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7558052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CB5A9-18AF-412C-A964-CCAE5A8093D5}" type="slidenum">
              <a:rPr lang="es-AR" smtClean="0"/>
              <a:t>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Inga. Graciela Ladaga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97990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1578-2BF9-4A45-A1A2-4DD05ADB696F}" type="datetime1">
              <a:rPr lang="es-AR" smtClean="0"/>
              <a:t>23/10/2024</a:t>
            </a:fld>
            <a:endParaRPr lang="es-AR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91F49-A69B-48A0-9916-E9CD7992D2E8}" type="datetime1">
              <a:rPr lang="es-AR" smtClean="0"/>
              <a:t>23/10/2024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5D52-36E1-41A5-8C03-36A33390D230}" type="datetime1">
              <a:rPr lang="es-AR" smtClean="0"/>
              <a:t>23/10/2024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51D3-78C6-4E36-B5C9-DEBD62138ABB}" type="datetime1">
              <a:rPr lang="es-AR" smtClean="0"/>
              <a:t>23/10/2024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1F54-155E-46B6-BDB0-C82F2966E991}" type="datetime1">
              <a:rPr lang="es-AR" smtClean="0"/>
              <a:t>23/10/2024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9AD56-5962-4B75-886D-0AFA48799211}" type="datetime1">
              <a:rPr lang="es-AR" smtClean="0"/>
              <a:t>23/10/2024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365F-D6FD-422A-A007-BA3323840E91}" type="datetime1">
              <a:rPr lang="es-AR" smtClean="0"/>
              <a:t>23/10/2024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8EF9-0C01-4971-8C17-FEDE88A4E99E}" type="datetime1">
              <a:rPr lang="es-AR" smtClean="0"/>
              <a:t>23/10/2024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A511-E16D-4D93-B50C-30D55A56C498}" type="datetime1">
              <a:rPr lang="es-AR" smtClean="0"/>
              <a:t>23/10/2024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6434-6EED-4C56-8CF0-EBB6A7A8BB5D}" type="datetime1">
              <a:rPr lang="es-AR" smtClean="0"/>
              <a:t>23/10/2024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E739-DA7B-44DD-88E9-497EEE903531}" type="datetime1">
              <a:rPr lang="es-AR" smtClean="0"/>
              <a:t>23/10/2024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82000">
              <a:schemeClr val="bg2">
                <a:tint val="85000"/>
                <a:satMod val="320000"/>
              </a:schemeClr>
            </a:gs>
            <a:gs pos="100000">
              <a:schemeClr val="bg2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869E993-100E-4086-BB27-01FD6422DCDB}" type="datetime1">
              <a:rPr lang="es-AR" smtClean="0"/>
              <a:t>23/10/2024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eg"/><Relationship Id="rId13" Type="http://schemas.openxmlformats.org/officeDocument/2006/relationships/image" Target="../media/image34.png"/><Relationship Id="rId7" Type="http://schemas.openxmlformats.org/officeDocument/2006/relationships/image" Target="../media/image45.png"/><Relationship Id="rId12" Type="http://schemas.openxmlformats.org/officeDocument/2006/relationships/image" Target="../media/image33.png"/><Relationship Id="rId17" Type="http://schemas.openxmlformats.org/officeDocument/2006/relationships/image" Target="../media/image42.png"/><Relationship Id="rId16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10.png"/><Relationship Id="rId15" Type="http://schemas.openxmlformats.org/officeDocument/2006/relationships/image" Target="../media/image38.png"/><Relationship Id="rId10" Type="http://schemas.openxmlformats.org/officeDocument/2006/relationships/image" Target="../media/image200.png"/><Relationship Id="rId9" Type="http://schemas.openxmlformats.org/officeDocument/2006/relationships/image" Target="../media/image120.png"/><Relationship Id="rId1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4.png"/><Relationship Id="rId7" Type="http://schemas.openxmlformats.org/officeDocument/2006/relationships/image" Target="../media/image1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2.png"/><Relationship Id="rId5" Type="http://schemas.openxmlformats.org/officeDocument/2006/relationships/image" Target="../media/image141.png"/><Relationship Id="rId9" Type="http://schemas.openxmlformats.org/officeDocument/2006/relationships/image" Target="../media/image14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7" Type="http://schemas.openxmlformats.org/officeDocument/2006/relationships/image" Target="../media/image16.png"/><Relationship Id="rId12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8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41.png"/><Relationship Id="rId18" Type="http://schemas.openxmlformats.org/officeDocument/2006/relationships/image" Target="../media/image212.png"/><Relationship Id="rId26" Type="http://schemas.openxmlformats.org/officeDocument/2006/relationships/image" Target="../media/image25.png"/><Relationship Id="rId3" Type="http://schemas.openxmlformats.org/officeDocument/2006/relationships/image" Target="../media/image18.png"/><Relationship Id="rId21" Type="http://schemas.openxmlformats.org/officeDocument/2006/relationships/image" Target="../media/image49.png"/><Relationship Id="rId34" Type="http://schemas.openxmlformats.org/officeDocument/2006/relationships/image" Target="../media/image62.png"/><Relationship Id="rId7" Type="http://schemas.openxmlformats.org/officeDocument/2006/relationships/image" Target="../media/image11.png"/><Relationship Id="rId12" Type="http://schemas.openxmlformats.org/officeDocument/2006/relationships/image" Target="../media/image40.png"/><Relationship Id="rId17" Type="http://schemas.openxmlformats.org/officeDocument/2006/relationships/image" Target="../media/image22.png"/><Relationship Id="rId25" Type="http://schemas.openxmlformats.org/officeDocument/2006/relationships/image" Target="../media/image53.png"/><Relationship Id="rId33" Type="http://schemas.openxmlformats.org/officeDocument/2006/relationships/image" Target="../media/image61.png"/><Relationship Id="rId2" Type="http://schemas.openxmlformats.org/officeDocument/2006/relationships/image" Target="../media/image23.png"/><Relationship Id="rId16" Type="http://schemas.openxmlformats.org/officeDocument/2006/relationships/image" Target="../media/image44.png"/><Relationship Id="rId20" Type="http://schemas.openxmlformats.org/officeDocument/2006/relationships/image" Target="../media/image48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20.png"/><Relationship Id="rId24" Type="http://schemas.openxmlformats.org/officeDocument/2006/relationships/image" Target="../media/image52.png"/><Relationship Id="rId32" Type="http://schemas.openxmlformats.org/officeDocument/2006/relationships/image" Target="../media/image60.png"/><Relationship Id="rId5" Type="http://schemas.openxmlformats.org/officeDocument/2006/relationships/image" Target="../media/image36.png"/><Relationship Id="rId15" Type="http://schemas.openxmlformats.org/officeDocument/2006/relationships/image" Target="../media/image43.png"/><Relationship Id="rId23" Type="http://schemas.openxmlformats.org/officeDocument/2006/relationships/image" Target="../media/image24.png"/><Relationship Id="rId28" Type="http://schemas.openxmlformats.org/officeDocument/2006/relationships/image" Target="../media/image56.png"/><Relationship Id="rId10" Type="http://schemas.openxmlformats.org/officeDocument/2006/relationships/image" Target="../media/image122.png"/><Relationship Id="rId19" Type="http://schemas.openxmlformats.org/officeDocument/2006/relationships/image" Target="../media/image222.png"/><Relationship Id="rId31" Type="http://schemas.openxmlformats.org/officeDocument/2006/relationships/image" Target="../media/image59.png"/><Relationship Id="rId4" Type="http://schemas.openxmlformats.org/officeDocument/2006/relationships/image" Target="../media/image19.png"/><Relationship Id="rId9" Type="http://schemas.openxmlformats.org/officeDocument/2006/relationships/image" Target="../media/image37.png"/><Relationship Id="rId14" Type="http://schemas.openxmlformats.org/officeDocument/2006/relationships/image" Target="../media/image21.png"/><Relationship Id="rId22" Type="http://schemas.openxmlformats.org/officeDocument/2006/relationships/image" Target="../media/image50.png"/><Relationship Id="rId27" Type="http://schemas.openxmlformats.org/officeDocument/2006/relationships/image" Target="../media/image26.png"/><Relationship Id="rId30" Type="http://schemas.openxmlformats.org/officeDocument/2006/relationships/image" Target="../media/image5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1.png"/><Relationship Id="rId5" Type="http://schemas.openxmlformats.org/officeDocument/2006/relationships/image" Target="../media/image201.png"/><Relationship Id="rId4" Type="http://schemas.openxmlformats.org/officeDocument/2006/relationships/image" Target="../media/image1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AR" b="1" dirty="0" smtClean="0"/>
              <a:t>ESTATICA Y RESISTENCIA DE LOS MATERIALES</a:t>
            </a:r>
            <a:endParaRPr lang="es-AR" b="1" dirty="0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76256" y="6525344"/>
            <a:ext cx="2895600" cy="256456"/>
          </a:xfrm>
        </p:spPr>
        <p:txBody>
          <a:bodyPr/>
          <a:lstStyle/>
          <a:p>
            <a:r>
              <a:rPr lang="es-AR" sz="1000" dirty="0" smtClean="0"/>
              <a:t>ERM CURSO 2 - LADAGA</a:t>
            </a:r>
            <a:endParaRPr lang="es-AR" sz="1000" dirty="0"/>
          </a:p>
        </p:txBody>
      </p:sp>
      <p:sp>
        <p:nvSpPr>
          <p:cNvPr id="6" name="AutoShape 2" descr="Ensay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987140"/>
            <a:ext cx="3893700" cy="2409227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717643"/>
            <a:ext cx="3560839" cy="1773945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59" y="3933056"/>
            <a:ext cx="3316025" cy="2094367"/>
          </a:xfrm>
          <a:prstGeom prst="rect">
            <a:avLst/>
          </a:prstGeom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3" y="1722160"/>
            <a:ext cx="3321292" cy="1813600"/>
          </a:xfrm>
          <a:prstGeom prst="rect">
            <a:avLst/>
          </a:prstGeom>
        </p:spPr>
      </p:pic>
      <p:pic>
        <p:nvPicPr>
          <p:cNvPr id="12" name="11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39" y="3989432"/>
            <a:ext cx="3393299" cy="2089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74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FLEXION PURA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ERM CURSO 2 - LADAGA</a:t>
            </a:r>
            <a:endParaRPr lang="es-AR"/>
          </a:p>
        </p:txBody>
      </p:sp>
      <p:pic>
        <p:nvPicPr>
          <p:cNvPr id="7" name="6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268759"/>
            <a:ext cx="4176464" cy="3941425"/>
          </a:xfrm>
        </p:spPr>
      </p:pic>
      <p:sp>
        <p:nvSpPr>
          <p:cNvPr id="8" name="7 CuadroTexto"/>
          <p:cNvSpPr txBox="1"/>
          <p:nvPr/>
        </p:nvSpPr>
        <p:spPr>
          <a:xfrm>
            <a:off x="6660232" y="1412776"/>
            <a:ext cx="23762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Dimensionar las correas de 4 m de longitud separadas entre si 3,20 m y 2 m en horizontal.</a:t>
            </a:r>
          </a:p>
          <a:p>
            <a:endParaRPr lang="es-AR" dirty="0"/>
          </a:p>
          <a:p>
            <a:r>
              <a:rPr lang="es-AR" dirty="0" smtClean="0"/>
              <a:t>La carga permanente es de 500 kg/m</a:t>
            </a:r>
          </a:p>
          <a:p>
            <a:endParaRPr lang="es-AR" dirty="0"/>
          </a:p>
          <a:p>
            <a:r>
              <a:rPr lang="es-AR" dirty="0" smtClean="0"/>
              <a:t>F24      </a:t>
            </a:r>
            <a:r>
              <a:rPr lang="es-AR" dirty="0" smtClean="0">
                <a:sym typeface="Symbol"/>
              </a:rPr>
              <a:t>=1,5</a:t>
            </a:r>
            <a:endParaRPr lang="es-AR" dirty="0"/>
          </a:p>
        </p:txBody>
      </p:sp>
      <p:cxnSp>
        <p:nvCxnSpPr>
          <p:cNvPr id="10" name="9 Conector recto"/>
          <p:cNvCxnSpPr/>
          <p:nvPr/>
        </p:nvCxnSpPr>
        <p:spPr>
          <a:xfrm flipV="1">
            <a:off x="4139952" y="2636912"/>
            <a:ext cx="2016224" cy="10081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32 Grupo"/>
          <p:cNvGrpSpPr/>
          <p:nvPr/>
        </p:nvGrpSpPr>
        <p:grpSpPr>
          <a:xfrm>
            <a:off x="5862880" y="4365077"/>
            <a:ext cx="3096344" cy="2040013"/>
            <a:chOff x="5862880" y="4365077"/>
            <a:chExt cx="3096344" cy="2040013"/>
          </a:xfrm>
        </p:grpSpPr>
        <p:grpSp>
          <p:nvGrpSpPr>
            <p:cNvPr id="19" name="18 Grupo"/>
            <p:cNvGrpSpPr/>
            <p:nvPr/>
          </p:nvGrpSpPr>
          <p:grpSpPr>
            <a:xfrm rot="1025029">
              <a:off x="5862880" y="4365077"/>
              <a:ext cx="3096344" cy="1707229"/>
              <a:chOff x="5940152" y="4208579"/>
              <a:chExt cx="3096344" cy="1707229"/>
            </a:xfrm>
          </p:grpSpPr>
          <p:grpSp>
            <p:nvGrpSpPr>
              <p:cNvPr id="15" name="14 Grupo"/>
              <p:cNvGrpSpPr/>
              <p:nvPr/>
            </p:nvGrpSpPr>
            <p:grpSpPr>
              <a:xfrm>
                <a:off x="5940152" y="4509120"/>
                <a:ext cx="3096344" cy="1406688"/>
                <a:chOff x="5940152" y="4509120"/>
                <a:chExt cx="3096344" cy="1406688"/>
              </a:xfrm>
            </p:grpSpPr>
            <p:pic>
              <p:nvPicPr>
                <p:cNvPr id="11" name="10 Imagen"/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167" r="53000" b="24667"/>
                <a:stretch/>
              </p:blipFill>
              <p:spPr>
                <a:xfrm>
                  <a:off x="6090612" y="4531568"/>
                  <a:ext cx="1316866" cy="1384240"/>
                </a:xfrm>
                <a:prstGeom prst="rect">
                  <a:avLst/>
                </a:prstGeom>
              </p:spPr>
            </p:pic>
            <p:pic>
              <p:nvPicPr>
                <p:cNvPr id="12" name="11 Imagen"/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167" r="53000" b="24667"/>
                <a:stretch/>
              </p:blipFill>
              <p:spPr>
                <a:xfrm>
                  <a:off x="7599392" y="4509120"/>
                  <a:ext cx="1316866" cy="1384240"/>
                </a:xfrm>
                <a:prstGeom prst="rect">
                  <a:avLst/>
                </a:prstGeom>
              </p:spPr>
            </p:pic>
            <p:cxnSp>
              <p:nvCxnSpPr>
                <p:cNvPr id="14" name="13 Conector recto"/>
                <p:cNvCxnSpPr/>
                <p:nvPr/>
              </p:nvCxnSpPr>
              <p:spPr>
                <a:xfrm>
                  <a:off x="5940152" y="5805264"/>
                  <a:ext cx="3096344" cy="0"/>
                </a:xfrm>
                <a:prstGeom prst="lin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" name="16 Conector recto"/>
              <p:cNvCxnSpPr/>
              <p:nvPr/>
            </p:nvCxnSpPr>
            <p:spPr>
              <a:xfrm rot="20574971">
                <a:off x="6685865" y="4281706"/>
                <a:ext cx="1433174" cy="467010"/>
              </a:xfrm>
              <a:prstGeom prst="line">
                <a:avLst/>
              </a:prstGeom>
              <a:ln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17 CuadroTexto"/>
              <p:cNvSpPr txBox="1"/>
              <p:nvPr/>
            </p:nvSpPr>
            <p:spPr>
              <a:xfrm>
                <a:off x="6981057" y="4208579"/>
                <a:ext cx="104411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dirty="0" smtClean="0"/>
                  <a:t>3,20 m</a:t>
                </a:r>
                <a:endParaRPr lang="es-AR" sz="1600" dirty="0"/>
              </a:p>
            </p:txBody>
          </p:sp>
        </p:grpSp>
        <p:cxnSp>
          <p:nvCxnSpPr>
            <p:cNvPr id="21" name="20 Conector recto"/>
            <p:cNvCxnSpPr/>
            <p:nvPr/>
          </p:nvCxnSpPr>
          <p:spPr>
            <a:xfrm>
              <a:off x="6552000" y="6383782"/>
              <a:ext cx="1448997" cy="0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>
              <a:off x="6552000" y="5107612"/>
              <a:ext cx="0" cy="12767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recto"/>
            <p:cNvCxnSpPr/>
            <p:nvPr/>
          </p:nvCxnSpPr>
          <p:spPr>
            <a:xfrm>
              <a:off x="8000997" y="5407892"/>
              <a:ext cx="0" cy="976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31 CuadroTexto"/>
            <p:cNvSpPr txBox="1"/>
            <p:nvPr/>
          </p:nvSpPr>
          <p:spPr>
            <a:xfrm>
              <a:off x="6904728" y="6066536"/>
              <a:ext cx="5760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600" dirty="0" smtClean="0"/>
                <a:t>2 m</a:t>
              </a:r>
              <a:endParaRPr lang="es-AR" sz="1600" dirty="0"/>
            </a:p>
          </p:txBody>
        </p:sp>
      </p:grpSp>
      <p:cxnSp>
        <p:nvCxnSpPr>
          <p:cNvPr id="35" name="34 Conector recto de flecha"/>
          <p:cNvCxnSpPr/>
          <p:nvPr/>
        </p:nvCxnSpPr>
        <p:spPr>
          <a:xfrm>
            <a:off x="6558420" y="5155882"/>
            <a:ext cx="0" cy="64541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 flipH="1">
            <a:off x="8000994" y="5595110"/>
            <a:ext cx="3" cy="5399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CuadroTexto"/>
          <p:cNvSpPr txBox="1"/>
          <p:nvPr/>
        </p:nvSpPr>
        <p:spPr>
          <a:xfrm>
            <a:off x="6700434" y="5155882"/>
            <a:ext cx="11479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/>
              <a:t>500 kg/m</a:t>
            </a:r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141970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498080" cy="1143000"/>
          </a:xfrm>
        </p:spPr>
        <p:txBody>
          <a:bodyPr>
            <a:normAutofit/>
          </a:bodyPr>
          <a:lstStyle/>
          <a:p>
            <a:r>
              <a:rPr lang="es-AR" sz="3600" dirty="0" smtClean="0"/>
              <a:t>FLEXION PURA</a:t>
            </a:r>
            <a:endParaRPr lang="es-AR" sz="360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604342" y="6525344"/>
            <a:ext cx="2895600" cy="332656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p:grpSp>
        <p:nvGrpSpPr>
          <p:cNvPr id="92" name="24 Grupo"/>
          <p:cNvGrpSpPr/>
          <p:nvPr/>
        </p:nvGrpSpPr>
        <p:grpSpPr>
          <a:xfrm>
            <a:off x="5328420" y="576784"/>
            <a:ext cx="1882140" cy="771257"/>
            <a:chOff x="0" y="0"/>
            <a:chExt cx="2171700" cy="990600"/>
          </a:xfrm>
        </p:grpSpPr>
        <p:grpSp>
          <p:nvGrpSpPr>
            <p:cNvPr id="93" name="23 Grupo"/>
            <p:cNvGrpSpPr/>
            <p:nvPr/>
          </p:nvGrpSpPr>
          <p:grpSpPr>
            <a:xfrm>
              <a:off x="0" y="182880"/>
              <a:ext cx="937260" cy="662940"/>
              <a:chOff x="0" y="0"/>
              <a:chExt cx="937260" cy="662940"/>
            </a:xfrm>
          </p:grpSpPr>
          <p:sp>
            <p:nvSpPr>
              <p:cNvPr id="105" name="14 Rectángulo"/>
              <p:cNvSpPr/>
              <p:nvPr/>
            </p:nvSpPr>
            <p:spPr>
              <a:xfrm flipH="1">
                <a:off x="0" y="274320"/>
                <a:ext cx="579120" cy="17526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/>
              </a:p>
            </p:txBody>
          </p:sp>
          <p:cxnSp>
            <p:nvCxnSpPr>
              <p:cNvPr id="106" name="15 Conector recto de flecha"/>
              <p:cNvCxnSpPr/>
              <p:nvPr/>
            </p:nvCxnSpPr>
            <p:spPr>
              <a:xfrm>
                <a:off x="594360" y="373380"/>
                <a:ext cx="243840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16 Conector recto de flecha"/>
              <p:cNvCxnSpPr/>
              <p:nvPr/>
            </p:nvCxnSpPr>
            <p:spPr>
              <a:xfrm flipV="1">
                <a:off x="594360" y="0"/>
                <a:ext cx="7620" cy="35814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17 Flecha curvada hacia la izquierda"/>
              <p:cNvSpPr/>
              <p:nvPr/>
            </p:nvSpPr>
            <p:spPr>
              <a:xfrm rot="10467234" flipH="1">
                <a:off x="701040" y="60960"/>
                <a:ext cx="236220" cy="601980"/>
              </a:xfrm>
              <a:prstGeom prst="curvedLef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/>
              </a:p>
            </p:txBody>
          </p:sp>
        </p:grpSp>
        <p:grpSp>
          <p:nvGrpSpPr>
            <p:cNvPr id="94" name="22 Grupo"/>
            <p:cNvGrpSpPr/>
            <p:nvPr/>
          </p:nvGrpSpPr>
          <p:grpSpPr>
            <a:xfrm>
              <a:off x="1234440" y="144780"/>
              <a:ext cx="937260" cy="845820"/>
              <a:chOff x="0" y="0"/>
              <a:chExt cx="937260" cy="845820"/>
            </a:xfrm>
          </p:grpSpPr>
          <p:grpSp>
            <p:nvGrpSpPr>
              <p:cNvPr id="98" name="12 Grupo"/>
              <p:cNvGrpSpPr/>
              <p:nvPr/>
            </p:nvGrpSpPr>
            <p:grpSpPr>
              <a:xfrm>
                <a:off x="0" y="68580"/>
                <a:ext cx="937260" cy="670560"/>
                <a:chOff x="0" y="0"/>
                <a:chExt cx="937260" cy="670560"/>
              </a:xfrm>
            </p:grpSpPr>
            <p:sp>
              <p:nvSpPr>
                <p:cNvPr id="101" name="2 Rectángulo"/>
                <p:cNvSpPr/>
                <p:nvPr/>
              </p:nvSpPr>
              <p:spPr>
                <a:xfrm>
                  <a:off x="358140" y="213360"/>
                  <a:ext cx="579120" cy="17526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AR"/>
                </a:p>
              </p:txBody>
            </p:sp>
            <p:cxnSp>
              <p:nvCxnSpPr>
                <p:cNvPr id="102" name="3 Conector recto de flecha"/>
                <p:cNvCxnSpPr/>
                <p:nvPr/>
              </p:nvCxnSpPr>
              <p:spPr>
                <a:xfrm flipH="1">
                  <a:off x="99060" y="312420"/>
                  <a:ext cx="243840" cy="0"/>
                </a:xfrm>
                <a:prstGeom prst="straightConnector1">
                  <a:avLst/>
                </a:prstGeom>
                <a:ln w="19050"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5 Conector recto de flecha"/>
                <p:cNvCxnSpPr/>
                <p:nvPr/>
              </p:nvCxnSpPr>
              <p:spPr>
                <a:xfrm flipH="1">
                  <a:off x="358140" y="312420"/>
                  <a:ext cx="7620" cy="35814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4" name="11 Flecha curvada hacia la izquierda"/>
                <p:cNvSpPr/>
                <p:nvPr/>
              </p:nvSpPr>
              <p:spPr>
                <a:xfrm rot="11132766">
                  <a:off x="0" y="0"/>
                  <a:ext cx="236220" cy="601980"/>
                </a:xfrm>
                <a:prstGeom prst="curvedLeftArrow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AR"/>
                </a:p>
              </p:txBody>
            </p:sp>
          </p:grpSp>
          <p:sp>
            <p:nvSpPr>
              <p:cNvPr id="99" name="Cuadro de texto 2"/>
              <p:cNvSpPr txBox="1">
                <a:spLocks noChangeArrowheads="1"/>
              </p:cNvSpPr>
              <p:nvPr/>
            </p:nvSpPr>
            <p:spPr bwMode="auto">
              <a:xfrm>
                <a:off x="495300" y="563880"/>
                <a:ext cx="335280" cy="2819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s-AR" sz="1200" b="1">
                    <a:effectLst/>
                    <a:latin typeface="Calibri"/>
                    <a:ea typeface="Calibri"/>
                    <a:cs typeface="Times New Roman"/>
                  </a:rPr>
                  <a:t>Q</a:t>
                </a:r>
                <a:endParaRPr lang="es-AR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00" name="Cuadro de texto 2"/>
              <p:cNvSpPr txBox="1">
                <a:spLocks noChangeArrowheads="1"/>
              </p:cNvSpPr>
              <p:nvPr/>
            </p:nvSpPr>
            <p:spPr bwMode="auto">
              <a:xfrm>
                <a:off x="403860" y="0"/>
                <a:ext cx="335280" cy="2819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s-AR" sz="1200" b="1">
                    <a:effectLst/>
                    <a:latin typeface="Calibri"/>
                    <a:ea typeface="Calibri"/>
                    <a:cs typeface="Times New Roman"/>
                  </a:rPr>
                  <a:t>N</a:t>
                </a:r>
                <a:endParaRPr lang="es-AR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sp>
          <p:nvSpPr>
            <p:cNvPr id="95" name="Cuadro de texto 2"/>
            <p:cNvSpPr txBox="1">
              <a:spLocks noChangeArrowheads="1"/>
            </p:cNvSpPr>
            <p:nvPr/>
          </p:nvSpPr>
          <p:spPr bwMode="auto">
            <a:xfrm>
              <a:off x="914400" y="53340"/>
              <a:ext cx="335280" cy="2819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AR" sz="1200" b="1">
                  <a:effectLst/>
                  <a:latin typeface="Calibri"/>
                  <a:ea typeface="Calibri"/>
                  <a:cs typeface="Times New Roman"/>
                </a:rPr>
                <a:t>M</a:t>
              </a:r>
              <a:endParaRPr lang="es-A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96" name="Cuadro de texto 2"/>
            <p:cNvSpPr txBox="1">
              <a:spLocks noChangeArrowheads="1"/>
            </p:cNvSpPr>
            <p:nvPr/>
          </p:nvSpPr>
          <p:spPr bwMode="auto">
            <a:xfrm>
              <a:off x="175260" y="0"/>
              <a:ext cx="335280" cy="2819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AR" sz="1200" b="1">
                  <a:effectLst/>
                  <a:latin typeface="Calibri"/>
                  <a:ea typeface="Calibri"/>
                  <a:cs typeface="Times New Roman"/>
                </a:rPr>
                <a:t>Q</a:t>
              </a:r>
              <a:endParaRPr lang="es-A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97" name="Cuadro de texto 2"/>
            <p:cNvSpPr txBox="1">
              <a:spLocks noChangeArrowheads="1"/>
            </p:cNvSpPr>
            <p:nvPr/>
          </p:nvSpPr>
          <p:spPr bwMode="auto">
            <a:xfrm>
              <a:off x="335280" y="708660"/>
              <a:ext cx="335280" cy="2819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AR" sz="1200" b="1">
                  <a:effectLst/>
                  <a:latin typeface="Calibri"/>
                  <a:ea typeface="Calibri"/>
                  <a:cs typeface="Times New Roman"/>
                </a:rPr>
                <a:t>N</a:t>
              </a:r>
              <a:endParaRPr lang="es-AR" sz="110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cxnSp>
        <p:nvCxnSpPr>
          <p:cNvPr id="13" name="12 Conector recto"/>
          <p:cNvCxnSpPr/>
          <p:nvPr/>
        </p:nvCxnSpPr>
        <p:spPr>
          <a:xfrm>
            <a:off x="1818629" y="1866548"/>
            <a:ext cx="278769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>
            <a:off x="1781614" y="2281302"/>
            <a:ext cx="2824713" cy="0"/>
          </a:xfrm>
          <a:prstGeom prst="line">
            <a:avLst/>
          </a:prstGeom>
          <a:ln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125 CuadroTexto"/>
          <p:cNvSpPr txBox="1"/>
          <p:nvPr/>
        </p:nvSpPr>
        <p:spPr>
          <a:xfrm>
            <a:off x="4559864" y="1462118"/>
            <a:ext cx="1224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/>
              <a:t>500 kg/m</a:t>
            </a:r>
            <a:endParaRPr lang="es-AR" sz="1600" dirty="0"/>
          </a:p>
        </p:txBody>
      </p:sp>
      <p:sp>
        <p:nvSpPr>
          <p:cNvPr id="127" name="126 CuadroTexto"/>
          <p:cNvSpPr txBox="1"/>
          <p:nvPr/>
        </p:nvSpPr>
        <p:spPr>
          <a:xfrm>
            <a:off x="2813810" y="1942748"/>
            <a:ext cx="6176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/>
              <a:t>4m</a:t>
            </a:r>
            <a:endParaRPr lang="es-AR" sz="1600" dirty="0"/>
          </a:p>
        </p:txBody>
      </p:sp>
      <p:sp>
        <p:nvSpPr>
          <p:cNvPr id="131" name="130 Rectángulo"/>
          <p:cNvSpPr/>
          <p:nvPr/>
        </p:nvSpPr>
        <p:spPr>
          <a:xfrm>
            <a:off x="1811010" y="1555752"/>
            <a:ext cx="2688982" cy="198681"/>
          </a:xfrm>
          <a:prstGeom prst="rect">
            <a:avLst/>
          </a:prstGeom>
          <a:pattFill prst="ltVert">
            <a:fgClr>
              <a:schemeClr val="accent1"/>
            </a:fgClr>
            <a:bgClr>
              <a:schemeClr val="bg1"/>
            </a:bgClr>
          </a:patt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25" name="124 Conector recto"/>
          <p:cNvCxnSpPr/>
          <p:nvPr/>
        </p:nvCxnSpPr>
        <p:spPr>
          <a:xfrm>
            <a:off x="4471743" y="2086429"/>
            <a:ext cx="26916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138 Triángulo isósceles"/>
          <p:cNvSpPr/>
          <p:nvPr/>
        </p:nvSpPr>
        <p:spPr>
          <a:xfrm>
            <a:off x="1697760" y="1866194"/>
            <a:ext cx="283740" cy="16818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0" name="139 Triángulo isósceles"/>
          <p:cNvSpPr/>
          <p:nvPr/>
        </p:nvSpPr>
        <p:spPr>
          <a:xfrm>
            <a:off x="4461701" y="1861890"/>
            <a:ext cx="269167" cy="138214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pSp>
        <p:nvGrpSpPr>
          <p:cNvPr id="14" name="13 Grupo"/>
          <p:cNvGrpSpPr/>
          <p:nvPr/>
        </p:nvGrpSpPr>
        <p:grpSpPr>
          <a:xfrm>
            <a:off x="1417013" y="2350165"/>
            <a:ext cx="3247956" cy="998565"/>
            <a:chOff x="1428014" y="5404574"/>
            <a:chExt cx="3247956" cy="998565"/>
          </a:xfrm>
        </p:grpSpPr>
        <p:cxnSp>
          <p:nvCxnSpPr>
            <p:cNvPr id="231" name="230 Conector recto"/>
            <p:cNvCxnSpPr/>
            <p:nvPr/>
          </p:nvCxnSpPr>
          <p:spPr>
            <a:xfrm>
              <a:off x="2632496" y="6034535"/>
              <a:ext cx="1226084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241 Conector recto"/>
            <p:cNvCxnSpPr/>
            <p:nvPr/>
          </p:nvCxnSpPr>
          <p:spPr>
            <a:xfrm>
              <a:off x="3225426" y="5581673"/>
              <a:ext cx="0" cy="45720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11 Grupo"/>
            <p:cNvGrpSpPr/>
            <p:nvPr/>
          </p:nvGrpSpPr>
          <p:grpSpPr>
            <a:xfrm>
              <a:off x="1428014" y="5404574"/>
              <a:ext cx="3247956" cy="998565"/>
              <a:chOff x="1428014" y="5404574"/>
              <a:chExt cx="3247956" cy="998565"/>
            </a:xfrm>
          </p:grpSpPr>
          <p:cxnSp>
            <p:nvCxnSpPr>
              <p:cNvPr id="179" name="178 Conector recto"/>
              <p:cNvCxnSpPr/>
              <p:nvPr/>
            </p:nvCxnSpPr>
            <p:spPr>
              <a:xfrm>
                <a:off x="1888272" y="5589240"/>
                <a:ext cx="2787698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1" name="210 CuadroTexto"/>
              <p:cNvSpPr txBox="1"/>
              <p:nvPr/>
            </p:nvSpPr>
            <p:spPr>
              <a:xfrm>
                <a:off x="1428014" y="5404574"/>
                <a:ext cx="4116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b="1" dirty="0" smtClean="0"/>
                  <a:t>M</a:t>
                </a:r>
                <a:endParaRPr lang="es-AR" b="1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7" name="236 CuadroTexto"/>
                  <p:cNvSpPr txBox="1"/>
                  <p:nvPr/>
                </p:nvSpPr>
                <p:spPr>
                  <a:xfrm>
                    <a:off x="2870987" y="6064585"/>
                    <a:ext cx="1120943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es-AR" sz="160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1600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s-AR" sz="1600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𝑞𝐿</m:t>
                            </m:r>
                          </m:e>
                          <m:sup>
                            <m:r>
                              <a:rPr lang="es-AR" sz="1600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s-AR" sz="16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)</m:t>
                        </m:r>
                      </m:oMath>
                    </a14:m>
                    <a:r>
                      <a:rPr lang="es-AR" sz="1600" dirty="0" smtClean="0">
                        <a:solidFill>
                          <a:srgbClr val="0070C0"/>
                        </a:solidFill>
                      </a:rPr>
                      <a:t>/8</a:t>
                    </a:r>
                    <a:endParaRPr lang="es-AR" sz="1600" dirty="0">
                      <a:solidFill>
                        <a:srgbClr val="0070C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37" name="236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870987" y="6064585"/>
                    <a:ext cx="1120943" cy="338554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 l="-543" t="-5455" b="-23636"/>
                    </a:stretch>
                  </a:blipFill>
                </p:spPr>
                <p:txBody>
                  <a:bodyPr/>
                  <a:lstStyle/>
                  <a:p>
                    <a:r>
                      <a:rPr lang="es-A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44" name="243 Conector recto"/>
              <p:cNvCxnSpPr/>
              <p:nvPr/>
            </p:nvCxnSpPr>
            <p:spPr>
              <a:xfrm>
                <a:off x="2600136" y="5627990"/>
                <a:ext cx="0" cy="216024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258 Conector recto"/>
              <p:cNvCxnSpPr/>
              <p:nvPr/>
            </p:nvCxnSpPr>
            <p:spPr>
              <a:xfrm>
                <a:off x="3963316" y="5601733"/>
                <a:ext cx="0" cy="26409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4" name="123 CuadroTexto"/>
              <p:cNvSpPr txBox="1"/>
              <p:nvPr/>
            </p:nvSpPr>
            <p:spPr>
              <a:xfrm>
                <a:off x="2947972" y="5601733"/>
                <a:ext cx="2774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/>
                  <a:t>+</a:t>
                </a:r>
                <a:endParaRPr lang="es-AR" dirty="0"/>
              </a:p>
            </p:txBody>
          </p:sp>
          <p:sp>
            <p:nvSpPr>
              <p:cNvPr id="7" name="6 Forma libre"/>
              <p:cNvSpPr/>
              <p:nvPr/>
            </p:nvSpPr>
            <p:spPr>
              <a:xfrm>
                <a:off x="1920240" y="5593080"/>
                <a:ext cx="2712720" cy="434386"/>
              </a:xfrm>
              <a:custGeom>
                <a:avLst/>
                <a:gdLst>
                  <a:gd name="connsiteX0" fmla="*/ 0 w 2712720"/>
                  <a:gd name="connsiteY0" fmla="*/ 0 h 434386"/>
                  <a:gd name="connsiteX1" fmla="*/ 1325880 w 2712720"/>
                  <a:gd name="connsiteY1" fmla="*/ 434340 h 434386"/>
                  <a:gd name="connsiteX2" fmla="*/ 2712720 w 2712720"/>
                  <a:gd name="connsiteY2" fmla="*/ 30480 h 434386"/>
                  <a:gd name="connsiteX3" fmla="*/ 2712720 w 2712720"/>
                  <a:gd name="connsiteY3" fmla="*/ 30480 h 4343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12720" h="434386">
                    <a:moveTo>
                      <a:pt x="0" y="0"/>
                    </a:moveTo>
                    <a:cubicBezTo>
                      <a:pt x="436880" y="214630"/>
                      <a:pt x="873760" y="429260"/>
                      <a:pt x="1325880" y="434340"/>
                    </a:cubicBezTo>
                    <a:cubicBezTo>
                      <a:pt x="1778000" y="439420"/>
                      <a:pt x="2712720" y="30480"/>
                      <a:pt x="2712720" y="30480"/>
                    </a:cubicBezTo>
                    <a:lnTo>
                      <a:pt x="2712720" y="30480"/>
                    </a:ln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</p:grpSp>
      <p:grpSp>
        <p:nvGrpSpPr>
          <p:cNvPr id="118" name="117 Grupo"/>
          <p:cNvGrpSpPr/>
          <p:nvPr/>
        </p:nvGrpSpPr>
        <p:grpSpPr>
          <a:xfrm>
            <a:off x="5438583" y="1559360"/>
            <a:ext cx="3096344" cy="2040013"/>
            <a:chOff x="5862880" y="4365077"/>
            <a:chExt cx="3096344" cy="2040013"/>
          </a:xfrm>
        </p:grpSpPr>
        <p:grpSp>
          <p:nvGrpSpPr>
            <p:cNvPr id="119" name="118 Grupo"/>
            <p:cNvGrpSpPr/>
            <p:nvPr/>
          </p:nvGrpSpPr>
          <p:grpSpPr>
            <a:xfrm rot="1025029">
              <a:off x="5862880" y="4365077"/>
              <a:ext cx="3096344" cy="1707229"/>
              <a:chOff x="5940152" y="4208579"/>
              <a:chExt cx="3096344" cy="1707229"/>
            </a:xfrm>
          </p:grpSpPr>
          <p:grpSp>
            <p:nvGrpSpPr>
              <p:cNvPr id="130" name="129 Grupo"/>
              <p:cNvGrpSpPr/>
              <p:nvPr/>
            </p:nvGrpSpPr>
            <p:grpSpPr>
              <a:xfrm>
                <a:off x="5940152" y="4509120"/>
                <a:ext cx="3096344" cy="1406688"/>
                <a:chOff x="5940152" y="4509120"/>
                <a:chExt cx="3096344" cy="1406688"/>
              </a:xfrm>
            </p:grpSpPr>
            <p:pic>
              <p:nvPicPr>
                <p:cNvPr id="163" name="162 Imagen"/>
                <p:cNvPicPr>
                  <a:picLocks noChangeAspect="1"/>
                </p:cNvPicPr>
                <p:nvPr/>
              </p:nvPicPr>
              <p:blipFill rotWithShape="1"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167" r="53000" b="24667"/>
                <a:stretch/>
              </p:blipFill>
              <p:spPr>
                <a:xfrm>
                  <a:off x="6090612" y="4531568"/>
                  <a:ext cx="1316866" cy="1384240"/>
                </a:xfrm>
                <a:prstGeom prst="rect">
                  <a:avLst/>
                </a:prstGeom>
              </p:spPr>
            </p:pic>
            <p:pic>
              <p:nvPicPr>
                <p:cNvPr id="164" name="163 Imagen"/>
                <p:cNvPicPr>
                  <a:picLocks noChangeAspect="1"/>
                </p:cNvPicPr>
                <p:nvPr/>
              </p:nvPicPr>
              <p:blipFill rotWithShape="1"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167" r="53000" b="24667"/>
                <a:stretch/>
              </p:blipFill>
              <p:spPr>
                <a:xfrm>
                  <a:off x="7599392" y="4509120"/>
                  <a:ext cx="1316866" cy="1384240"/>
                </a:xfrm>
                <a:prstGeom prst="rect">
                  <a:avLst/>
                </a:prstGeom>
              </p:spPr>
            </p:pic>
            <p:cxnSp>
              <p:nvCxnSpPr>
                <p:cNvPr id="171" name="170 Conector recto"/>
                <p:cNvCxnSpPr/>
                <p:nvPr/>
              </p:nvCxnSpPr>
              <p:spPr>
                <a:xfrm>
                  <a:off x="5940152" y="5805264"/>
                  <a:ext cx="3096344" cy="0"/>
                </a:xfrm>
                <a:prstGeom prst="lin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4" name="143 Conector recto"/>
              <p:cNvCxnSpPr/>
              <p:nvPr/>
            </p:nvCxnSpPr>
            <p:spPr>
              <a:xfrm rot="20574971">
                <a:off x="6685865" y="4281706"/>
                <a:ext cx="1433174" cy="467010"/>
              </a:xfrm>
              <a:prstGeom prst="line">
                <a:avLst/>
              </a:prstGeom>
              <a:ln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4" name="153 CuadroTexto"/>
              <p:cNvSpPr txBox="1"/>
              <p:nvPr/>
            </p:nvSpPr>
            <p:spPr>
              <a:xfrm>
                <a:off x="6981057" y="4208579"/>
                <a:ext cx="104411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dirty="0" smtClean="0"/>
                  <a:t>3,20 m</a:t>
                </a:r>
                <a:endParaRPr lang="es-AR" sz="1600" dirty="0"/>
              </a:p>
            </p:txBody>
          </p:sp>
        </p:grpSp>
        <p:cxnSp>
          <p:nvCxnSpPr>
            <p:cNvPr id="120" name="119 Conector recto"/>
            <p:cNvCxnSpPr/>
            <p:nvPr/>
          </p:nvCxnSpPr>
          <p:spPr>
            <a:xfrm>
              <a:off x="6552000" y="6383782"/>
              <a:ext cx="1448997" cy="0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120 Conector recto"/>
            <p:cNvCxnSpPr/>
            <p:nvPr/>
          </p:nvCxnSpPr>
          <p:spPr>
            <a:xfrm>
              <a:off x="6552000" y="5107612"/>
              <a:ext cx="0" cy="12767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121 Conector recto"/>
            <p:cNvCxnSpPr/>
            <p:nvPr/>
          </p:nvCxnSpPr>
          <p:spPr>
            <a:xfrm>
              <a:off x="8000997" y="5407892"/>
              <a:ext cx="0" cy="976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128 CuadroTexto"/>
            <p:cNvSpPr txBox="1"/>
            <p:nvPr/>
          </p:nvSpPr>
          <p:spPr>
            <a:xfrm>
              <a:off x="6904728" y="6066536"/>
              <a:ext cx="5760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600" dirty="0" smtClean="0"/>
                <a:t>2 m</a:t>
              </a:r>
              <a:endParaRPr lang="es-AR" sz="1600" dirty="0"/>
            </a:p>
          </p:txBody>
        </p:sp>
      </p:grpSp>
      <p:cxnSp>
        <p:nvCxnSpPr>
          <p:cNvPr id="172" name="171 Conector recto de flecha"/>
          <p:cNvCxnSpPr/>
          <p:nvPr/>
        </p:nvCxnSpPr>
        <p:spPr>
          <a:xfrm>
            <a:off x="6134123" y="2350165"/>
            <a:ext cx="0" cy="64541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 de flecha"/>
          <p:cNvCxnSpPr/>
          <p:nvPr/>
        </p:nvCxnSpPr>
        <p:spPr>
          <a:xfrm flipH="1">
            <a:off x="7576697" y="2789393"/>
            <a:ext cx="3" cy="5399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182 CuadroTexto"/>
          <p:cNvSpPr txBox="1"/>
          <p:nvPr/>
        </p:nvSpPr>
        <p:spPr>
          <a:xfrm>
            <a:off x="6464891" y="1900551"/>
            <a:ext cx="11479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/>
              <a:t>M</a:t>
            </a:r>
            <a:endParaRPr lang="es-AR" sz="1600" dirty="0"/>
          </a:p>
        </p:txBody>
      </p:sp>
      <p:sp>
        <p:nvSpPr>
          <p:cNvPr id="184" name="183 CuadroTexto"/>
          <p:cNvSpPr txBox="1"/>
          <p:nvPr/>
        </p:nvSpPr>
        <p:spPr>
          <a:xfrm>
            <a:off x="3887923" y="1128529"/>
            <a:ext cx="1224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err="1" smtClean="0"/>
              <a:t>qy</a:t>
            </a:r>
            <a:endParaRPr lang="es-AR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CuadroTexto"/>
              <p:cNvSpPr txBox="1"/>
              <p:nvPr/>
            </p:nvSpPr>
            <p:spPr>
              <a:xfrm>
                <a:off x="5224526" y="3800376"/>
                <a:ext cx="3972068" cy="5859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600" i="1" smtClean="0">
                              <a:latin typeface="Cambria Math"/>
                              <a:ea typeface="Cambria Math"/>
                            </a:rPr>
                            <m:t>𝜎</m:t>
                          </m:r>
                        </m:e>
                        <m:sub>
                          <m:r>
                            <a:rPr lang="es-AR" sz="1600" b="0" i="1" smtClean="0">
                              <a:latin typeface="Cambria Math"/>
                            </a:rPr>
                            <m:t>𝑎𝑑𝑚</m:t>
                          </m:r>
                        </m:sub>
                      </m:sSub>
                      <m:r>
                        <a:rPr lang="es-AR" sz="16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s-A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1600" b="0" i="1" smtClean="0">
                              <a:latin typeface="Cambria Math"/>
                            </a:rPr>
                            <m:t>2400 </m:t>
                          </m:r>
                          <m:r>
                            <a:rPr lang="es-AR" sz="1600" b="0" i="1" smtClean="0">
                              <a:latin typeface="Cambria Math"/>
                            </a:rPr>
                            <m:t>𝑘𝑔</m:t>
                          </m:r>
                          <m:r>
                            <a:rPr lang="es-AR" sz="1600" b="0" i="1" smtClean="0">
                              <a:latin typeface="Cambria Math"/>
                            </a:rPr>
                            <m:t>/</m:t>
                          </m:r>
                          <m:r>
                            <a:rPr lang="es-AR" sz="1600" b="0" i="1" smtClean="0">
                              <a:latin typeface="Cambria Math"/>
                            </a:rPr>
                            <m:t>𝑐𝑚</m:t>
                          </m:r>
                          <m:r>
                            <a:rPr lang="es-AR" sz="16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s-AR" sz="1600" b="0" i="1" smtClean="0">
                              <a:latin typeface="Cambria Math"/>
                            </a:rPr>
                            <m:t>1,5</m:t>
                          </m:r>
                        </m:den>
                      </m:f>
                      <m:r>
                        <a:rPr lang="es-AR" sz="1600" b="0" i="1" smtClean="0">
                          <a:latin typeface="Cambria Math"/>
                        </a:rPr>
                        <m:t>=1600 </m:t>
                      </m:r>
                      <m:r>
                        <a:rPr lang="es-AR" sz="1600" b="0" i="1" smtClean="0">
                          <a:latin typeface="Cambria Math"/>
                        </a:rPr>
                        <m:t>𝑘𝑔</m:t>
                      </m:r>
                      <m:r>
                        <a:rPr lang="es-AR" sz="1600" b="0" i="1" smtClean="0">
                          <a:latin typeface="Cambria Math"/>
                        </a:rPr>
                        <m:t>/</m:t>
                      </m:r>
                      <m:r>
                        <a:rPr lang="es-AR" sz="1600" b="0" i="1" smtClean="0">
                          <a:latin typeface="Cambria Math"/>
                        </a:rPr>
                        <m:t>𝑐𝑚</m:t>
                      </m:r>
                      <m:r>
                        <a:rPr lang="es-AR" sz="16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s-AR" sz="1600" dirty="0"/>
              </a:p>
            </p:txBody>
          </p:sp>
        </mc:Choice>
        <mc:Fallback xmlns="">
          <p:sp>
            <p:nvSpPr>
              <p:cNvPr id="3" name="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4526" y="3800376"/>
                <a:ext cx="3972068" cy="58599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5" name="184 CuadroTexto"/>
              <p:cNvSpPr txBox="1"/>
              <p:nvPr/>
            </p:nvSpPr>
            <p:spPr>
              <a:xfrm>
                <a:off x="5454412" y="4293096"/>
                <a:ext cx="3972068" cy="521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s-AR" sz="16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AR" sz="160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s-AR" sz="160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func>
                    <m:r>
                      <a:rPr lang="es-AR" sz="16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s-AR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16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s-AR" sz="1600" b="0" i="1" smtClean="0">
                            <a:latin typeface="Cambria Math"/>
                          </a:rPr>
                          <m:t>3,20</m:t>
                        </m:r>
                      </m:den>
                    </m:f>
                  </m:oMath>
                </a14:m>
                <a:r>
                  <a:rPr lang="es-AR" sz="1600" dirty="0" smtClean="0"/>
                  <a:t>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AR" sz="160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AR" sz="1600" i="0" dirty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s-AR" sz="1600" i="1" dirty="0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func>
                    <m:r>
                      <a:rPr lang="es-AR" sz="1600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AR" sz="16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s-AR" sz="1600" b="0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AR" sz="1600" b="0" i="1" dirty="0" smtClean="0">
                                <a:latin typeface="Cambria Math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es-AR" sz="16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sz="1600" b="0" i="1" dirty="0" smtClean="0">
                                    <a:latin typeface="Cambria Math"/>
                                  </a:rPr>
                                  <m:t>3,2</m:t>
                                </m:r>
                              </m:e>
                              <m:sup>
                                <m:r>
                                  <a:rPr lang="es-AR" sz="1600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AR" sz="1600" b="0" i="1" dirty="0" smtClean="0">
                                <a:latin typeface="Cambria Math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s-AR" sz="16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sz="1600" b="0" i="1" dirty="0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s-AR" sz="1600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AR" sz="1600" b="0" i="1" dirty="0" smtClean="0">
                                <a:latin typeface="Cambria Math"/>
                              </a:rPr>
                              <m:t>)</m:t>
                            </m:r>
                          </m:e>
                        </m:rad>
                      </m:num>
                      <m:den>
                        <m:r>
                          <a:rPr lang="es-AR" sz="1600" b="0" i="1" dirty="0" smtClean="0">
                            <a:latin typeface="Cambria Math"/>
                          </a:rPr>
                          <m:t>3,20</m:t>
                        </m:r>
                      </m:den>
                    </m:f>
                  </m:oMath>
                </a14:m>
                <a:r>
                  <a:rPr lang="es-AR" sz="16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1600" b="0" i="1" dirty="0" smtClean="0">
                            <a:latin typeface="Cambria Math"/>
                          </a:rPr>
                          <m:t>2,5</m:t>
                        </m:r>
                      </m:num>
                      <m:den>
                        <m:r>
                          <a:rPr lang="es-AR" sz="1600" b="0" i="1" dirty="0" smtClean="0">
                            <a:latin typeface="Cambria Math"/>
                          </a:rPr>
                          <m:t>3,2</m:t>
                        </m:r>
                      </m:den>
                    </m:f>
                  </m:oMath>
                </a14:m>
                <a:endParaRPr lang="es-AR" sz="1600" dirty="0"/>
              </a:p>
            </p:txBody>
          </p:sp>
        </mc:Choice>
        <mc:Fallback xmlns="">
          <p:sp>
            <p:nvSpPr>
              <p:cNvPr id="185" name="18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4412" y="4293096"/>
                <a:ext cx="3972068" cy="52142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5 Conector recto"/>
          <p:cNvCxnSpPr/>
          <p:nvPr/>
        </p:nvCxnSpPr>
        <p:spPr>
          <a:xfrm>
            <a:off x="7576700" y="3578682"/>
            <a:ext cx="6716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7275873" y="3260819"/>
            <a:ext cx="601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ym typeface="Symbol"/>
              </a:rPr>
              <a:t></a:t>
            </a:r>
            <a:endParaRPr lang="es-AR" b="1" dirty="0"/>
          </a:p>
        </p:txBody>
      </p:sp>
      <p:cxnSp>
        <p:nvCxnSpPr>
          <p:cNvPr id="186" name="185 Conector recto de flecha"/>
          <p:cNvCxnSpPr/>
          <p:nvPr/>
        </p:nvCxnSpPr>
        <p:spPr>
          <a:xfrm>
            <a:off x="6120195" y="2350165"/>
            <a:ext cx="54100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186 CuadroTexto"/>
          <p:cNvSpPr txBox="1"/>
          <p:nvPr/>
        </p:nvSpPr>
        <p:spPr>
          <a:xfrm>
            <a:off x="7750683" y="2921151"/>
            <a:ext cx="11479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/>
              <a:t>500 kg/m</a:t>
            </a:r>
            <a:endParaRPr lang="es-AR" sz="1600" dirty="0"/>
          </a:p>
        </p:txBody>
      </p:sp>
      <p:cxnSp>
        <p:nvCxnSpPr>
          <p:cNvPr id="188" name="187 Conector recto de flecha"/>
          <p:cNvCxnSpPr/>
          <p:nvPr/>
        </p:nvCxnSpPr>
        <p:spPr>
          <a:xfrm>
            <a:off x="6266188" y="2350165"/>
            <a:ext cx="54100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5747170" y="2277437"/>
            <a:ext cx="1029832" cy="31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190 Conector recto"/>
          <p:cNvCxnSpPr/>
          <p:nvPr/>
        </p:nvCxnSpPr>
        <p:spPr>
          <a:xfrm>
            <a:off x="7056495" y="2672870"/>
            <a:ext cx="1029832" cy="31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3" name="192 CuadroTexto"/>
              <p:cNvSpPr txBox="1"/>
              <p:nvPr/>
            </p:nvSpPr>
            <p:spPr>
              <a:xfrm>
                <a:off x="1279565" y="3388649"/>
                <a:ext cx="3972068" cy="4766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b="0" dirty="0" smtClean="0"/>
                  <a:t>M</a:t>
                </a:r>
                <a14:m>
                  <m:oMath xmlns:m="http://schemas.openxmlformats.org/officeDocument/2006/math">
                    <m:r>
                      <a:rPr lang="es-AR" sz="1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AR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1600" b="0" i="1" smtClean="0">
                            <a:latin typeface="Cambria Math"/>
                          </a:rPr>
                          <m:t>𝑞</m:t>
                        </m:r>
                        <m:r>
                          <a:rPr lang="es-AR" sz="1600" b="0" i="1" smtClean="0">
                            <a:latin typeface="Cambria Math"/>
                          </a:rPr>
                          <m:t>.</m:t>
                        </m:r>
                        <m:sSup>
                          <m:sSupPr>
                            <m:ctrlPr>
                              <a:rPr lang="es-AR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1600" b="0" i="1" smtClean="0">
                                <a:latin typeface="Cambria Math"/>
                              </a:rPr>
                              <m:t>𝑙</m:t>
                            </m:r>
                          </m:e>
                          <m:sup>
                            <m:r>
                              <a:rPr lang="es-AR" sz="16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s-AR" sz="16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s-AR" sz="16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1600" b="0" i="1" dirty="0" smtClean="0">
                            <a:latin typeface="Cambria Math"/>
                          </a:rPr>
                          <m:t>500,</m:t>
                        </m:r>
                        <m:sSup>
                          <m:sSupPr>
                            <m:ctrlPr>
                              <a:rPr lang="es-AR" sz="16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1600" b="0" i="1" dirty="0" smtClean="0">
                                <a:latin typeface="Cambria Math"/>
                              </a:rPr>
                              <m:t>4</m:t>
                            </m:r>
                          </m:e>
                          <m:sup>
                            <m:r>
                              <a:rPr lang="es-AR" sz="1600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s-AR" sz="1600" b="0" i="1" dirty="0" smtClean="0">
                            <a:latin typeface="Cambria Math"/>
                          </a:rPr>
                          <m:t>8</m:t>
                        </m:r>
                      </m:den>
                    </m:f>
                    <m:r>
                      <a:rPr lang="es-AR" sz="1600" b="0" i="1" dirty="0" smtClean="0">
                        <a:latin typeface="Cambria Math"/>
                      </a:rPr>
                      <m:t>=1000 </m:t>
                    </m:r>
                    <m:r>
                      <a:rPr lang="es-AR" sz="1600" b="0" i="1" dirty="0" smtClean="0">
                        <a:latin typeface="Cambria Math"/>
                      </a:rPr>
                      <m:t>𝑘𝑔𝑚</m:t>
                    </m:r>
                  </m:oMath>
                </a14:m>
                <a:endParaRPr lang="es-AR" sz="1600" dirty="0"/>
              </a:p>
            </p:txBody>
          </p:sp>
        </mc:Choice>
        <mc:Fallback xmlns="">
          <p:sp>
            <p:nvSpPr>
              <p:cNvPr id="193" name="19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9565" y="3388649"/>
                <a:ext cx="3972068" cy="476605"/>
              </a:xfrm>
              <a:prstGeom prst="rect">
                <a:avLst/>
              </a:prstGeom>
              <a:blipFill rotWithShape="1">
                <a:blip r:embed="rId11"/>
                <a:stretch>
                  <a:fillRect l="-922" b="-384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2" name="201 CuadroTexto"/>
              <p:cNvSpPr txBox="1"/>
              <p:nvPr/>
            </p:nvSpPr>
            <p:spPr>
              <a:xfrm>
                <a:off x="1331422" y="3800376"/>
                <a:ext cx="3972068" cy="4641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b="0" dirty="0" smtClean="0"/>
                  <a:t>M</a:t>
                </a:r>
                <a:r>
                  <a:rPr lang="es-AR" sz="1600" b="0" dirty="0" smtClean="0"/>
                  <a:t>y</a:t>
                </a:r>
                <a14:m>
                  <m:oMath xmlns:m="http://schemas.openxmlformats.org/officeDocument/2006/math">
                    <m:r>
                      <a:rPr lang="es-AR" sz="1600" b="0" i="1" smtClean="0">
                        <a:latin typeface="Cambria Math"/>
                      </a:rPr>
                      <m:t>=</m:t>
                    </m:r>
                    <m:r>
                      <a:rPr lang="es-AR" sz="1600" b="0" i="1" smtClean="0">
                        <a:latin typeface="Cambria Math"/>
                      </a:rPr>
                      <m:t>𝑀</m:t>
                    </m:r>
                    <m:func>
                      <m:funcPr>
                        <m:ctrlPr>
                          <a:rPr lang="es-AR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AR" sz="1600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s-AR" sz="1600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func>
                    <m:r>
                      <a:rPr lang="es-AR" sz="1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AR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1600" b="0" i="1" smtClean="0">
                            <a:latin typeface="Cambria Math"/>
                          </a:rPr>
                          <m:t>1000.2,5</m:t>
                        </m:r>
                      </m:num>
                      <m:den>
                        <m:r>
                          <a:rPr lang="es-AR" sz="1600" b="0" i="1" smtClean="0">
                            <a:latin typeface="Cambria Math"/>
                          </a:rPr>
                          <m:t>3,2</m:t>
                        </m:r>
                      </m:den>
                    </m:f>
                  </m:oMath>
                </a14:m>
                <a:r>
                  <a:rPr lang="es-AR" sz="1600" dirty="0" smtClean="0"/>
                  <a:t>= 781,25 </a:t>
                </a:r>
                <a:r>
                  <a:rPr lang="es-AR" sz="1600" dirty="0" err="1" smtClean="0"/>
                  <a:t>kgm</a:t>
                </a:r>
                <a:endParaRPr lang="es-AR" sz="1600" dirty="0"/>
              </a:p>
            </p:txBody>
          </p:sp>
        </mc:Choice>
        <mc:Fallback>
          <p:sp>
            <p:nvSpPr>
              <p:cNvPr id="202" name="20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422" y="3800376"/>
                <a:ext cx="3972068" cy="464166"/>
              </a:xfrm>
              <a:prstGeom prst="rect">
                <a:avLst/>
              </a:prstGeom>
              <a:blipFill>
                <a:blip r:embed="rId12"/>
                <a:stretch>
                  <a:fillRect l="-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5" name="204 CuadroTexto"/>
              <p:cNvSpPr txBox="1"/>
              <p:nvPr/>
            </p:nvSpPr>
            <p:spPr>
              <a:xfrm>
                <a:off x="1356352" y="4154287"/>
                <a:ext cx="3972068" cy="4641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b="0" dirty="0" smtClean="0"/>
                  <a:t>M</a:t>
                </a:r>
                <a:r>
                  <a:rPr lang="es-AR" sz="1600" b="0" dirty="0" smtClean="0"/>
                  <a:t>x</a:t>
                </a:r>
                <a14:m>
                  <m:oMath xmlns:m="http://schemas.openxmlformats.org/officeDocument/2006/math">
                    <m:r>
                      <a:rPr lang="es-AR" sz="1600" b="0" i="1" smtClean="0">
                        <a:latin typeface="Cambria Math"/>
                      </a:rPr>
                      <m:t>=</m:t>
                    </m:r>
                    <m:r>
                      <a:rPr lang="es-AR" sz="1600" b="0" i="1" smtClean="0">
                        <a:latin typeface="Cambria Math"/>
                      </a:rPr>
                      <m:t>𝑀</m:t>
                    </m:r>
                    <m:func>
                      <m:funcPr>
                        <m:ctrlPr>
                          <a:rPr lang="es-AR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AR" sz="1600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s-AR" sz="1600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func>
                    <m:r>
                      <a:rPr lang="es-AR" sz="1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AR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1600" b="0" i="1" smtClean="0">
                            <a:latin typeface="Cambria Math"/>
                          </a:rPr>
                          <m:t>1000.2</m:t>
                        </m:r>
                      </m:num>
                      <m:den>
                        <m:r>
                          <a:rPr lang="es-AR" sz="1600" b="0" i="1" smtClean="0">
                            <a:latin typeface="Cambria Math"/>
                          </a:rPr>
                          <m:t>3,2</m:t>
                        </m:r>
                      </m:den>
                    </m:f>
                  </m:oMath>
                </a14:m>
                <a:r>
                  <a:rPr lang="es-AR" sz="1600" dirty="0" smtClean="0"/>
                  <a:t>= 625 </a:t>
                </a:r>
                <a:r>
                  <a:rPr lang="es-AR" sz="1600" dirty="0" err="1" smtClean="0"/>
                  <a:t>kgm</a:t>
                </a:r>
                <a:endParaRPr lang="es-AR" sz="1600" dirty="0"/>
              </a:p>
            </p:txBody>
          </p:sp>
        </mc:Choice>
        <mc:Fallback>
          <p:sp>
            <p:nvSpPr>
              <p:cNvPr id="205" name="20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6352" y="4154287"/>
                <a:ext cx="3972068" cy="464166"/>
              </a:xfrm>
              <a:prstGeom prst="rect">
                <a:avLst/>
              </a:prstGeom>
              <a:blipFill>
                <a:blip r:embed="rId13"/>
                <a:stretch>
                  <a:fillRect l="-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6" name="205 CuadroTexto"/>
              <p:cNvSpPr txBox="1"/>
              <p:nvPr/>
            </p:nvSpPr>
            <p:spPr>
              <a:xfrm>
                <a:off x="1356764" y="4538770"/>
                <a:ext cx="4992008" cy="7854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b="0" dirty="0" smtClean="0"/>
                  <a:t>Primera Aproximación:</a:t>
                </a:r>
              </a:p>
              <a:p>
                <a:endParaRPr lang="es-AR" sz="600" b="0" dirty="0" smtClean="0"/>
              </a:p>
              <a:p>
                <a14:m>
                  <m:oMath xmlns:m="http://schemas.openxmlformats.org/officeDocument/2006/math">
                    <m:r>
                      <a:rPr lang="es-AR" sz="1600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es-AR" sz="1600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s-AR" sz="16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s-AR" sz="16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s-AR" sz="1600" b="0" i="1" smtClean="0">
                            <a:latin typeface="Cambria Math"/>
                            <a:ea typeface="Cambria Math"/>
                          </a:rPr>
                          <m:t>𝑀𝑥</m:t>
                        </m:r>
                      </m:num>
                      <m:den>
                        <m:r>
                          <a:rPr lang="es-AR" sz="1600" b="0" i="1" smtClean="0">
                            <a:latin typeface="Cambria Math"/>
                            <a:ea typeface="Cambria Math"/>
                          </a:rPr>
                          <m:t>𝑊𝑥</m:t>
                        </m:r>
                      </m:den>
                    </m:f>
                    <m:r>
                      <a:rPr lang="es-AR" sz="1600" b="0" i="1" smtClean="0">
                        <a:latin typeface="Cambria Math"/>
                        <a:ea typeface="Cambria Math"/>
                      </a:rPr>
                      <m:t>≤1600</m:t>
                    </m:r>
                    <m:f>
                      <m:fPr>
                        <m:ctrlPr>
                          <a:rPr lang="es-AR" sz="16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s-AR" sz="1600" b="0" i="1" smtClean="0">
                            <a:latin typeface="Cambria Math"/>
                            <a:ea typeface="Cambria Math"/>
                          </a:rPr>
                          <m:t>𝑘𝑔</m:t>
                        </m:r>
                      </m:num>
                      <m:den>
                        <m:r>
                          <a:rPr lang="es-AR" sz="1600" b="0" i="1" smtClean="0">
                            <a:latin typeface="Cambria Math"/>
                            <a:ea typeface="Cambria Math"/>
                          </a:rPr>
                          <m:t>𝑐𝑚</m:t>
                        </m:r>
                        <m:r>
                          <a:rPr lang="es-AR" sz="16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s-AR" sz="1600" dirty="0" smtClean="0">
                    <a:sym typeface="Symbol"/>
                  </a:rPr>
                  <a:t> </a:t>
                </a:r>
                <a:r>
                  <a:rPr lang="es-AR" sz="1600" dirty="0" err="1" smtClean="0">
                    <a:sym typeface="Symbol"/>
                  </a:rPr>
                  <a:t>Wx</a:t>
                </a:r>
                <a:r>
                  <a:rPr lang="es-AR" sz="1600" dirty="0" smtClean="0">
                    <a:sym typeface="Symbol"/>
                  </a:rPr>
                  <a:t>= </a:t>
                </a:r>
                <a:r>
                  <a:rPr lang="es-AR" sz="1600" dirty="0" smtClean="0">
                    <a:sym typeface="Symbol"/>
                  </a:rPr>
                  <a:t>39 </a:t>
                </a:r>
                <a:r>
                  <a:rPr lang="es-AR" sz="1600" dirty="0" smtClean="0">
                    <a:sym typeface="Symbol"/>
                  </a:rPr>
                  <a:t>cm3 IPN 120</a:t>
                </a:r>
                <a:endParaRPr lang="es-AR" sz="1600" dirty="0"/>
              </a:p>
            </p:txBody>
          </p:sp>
        </mc:Choice>
        <mc:Fallback>
          <p:sp>
            <p:nvSpPr>
              <p:cNvPr id="206" name="20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6764" y="4538770"/>
                <a:ext cx="4992008" cy="785471"/>
              </a:xfrm>
              <a:prstGeom prst="rect">
                <a:avLst/>
              </a:prstGeom>
              <a:blipFill>
                <a:blip r:embed="rId14"/>
                <a:stretch>
                  <a:fillRect l="-733" t="-2344"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7" name="206 CuadroTexto"/>
              <p:cNvSpPr txBox="1"/>
              <p:nvPr/>
            </p:nvSpPr>
            <p:spPr>
              <a:xfrm>
                <a:off x="1274292" y="5430493"/>
                <a:ext cx="6781354" cy="9835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b="0" dirty="0" smtClean="0"/>
                  <a:t>Adopto IPN 200:   </a:t>
                </a:r>
                <a14:m>
                  <m:oMath xmlns:m="http://schemas.openxmlformats.org/officeDocument/2006/math">
                    <m:r>
                      <a:rPr lang="es-AR" sz="1600" b="0" i="0" smtClean="0">
                        <a:latin typeface="Cambria Math"/>
                        <a:ea typeface="Cambria Math"/>
                      </a:rPr>
                      <m:t>     </m:t>
                    </m:r>
                    <m:r>
                      <a:rPr lang="es-AR" sz="1600" i="1" smtClean="0">
                        <a:latin typeface="Cambria Math"/>
                        <a:ea typeface="Cambria Math"/>
                      </a:rPr>
                      <m:t>𝑊</m:t>
                    </m:r>
                    <m:r>
                      <a:rPr lang="es-AR" sz="1600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s-AR" sz="1600" b="0" i="1" smtClean="0">
                        <a:latin typeface="Cambria Math"/>
                        <a:ea typeface="Cambria Math"/>
                      </a:rPr>
                      <m:t>=314 ; </m:t>
                    </m:r>
                    <m:r>
                      <a:rPr lang="es-AR" sz="1600" b="0" i="1" smtClean="0">
                        <a:latin typeface="Cambria Math"/>
                        <a:ea typeface="Cambria Math"/>
                      </a:rPr>
                      <m:t>𝑊𝑦</m:t>
                    </m:r>
                    <m:r>
                      <a:rPr lang="es-AR" sz="1600" b="0" i="1" smtClean="0">
                        <a:latin typeface="Cambria Math"/>
                        <a:ea typeface="Cambria Math"/>
                      </a:rPr>
                      <m:t>=26</m:t>
                    </m:r>
                  </m:oMath>
                </a14:m>
                <a:endParaRPr lang="es-AR" sz="1600" b="0" dirty="0" smtClean="0">
                  <a:ea typeface="Cambria Math"/>
                </a:endParaRPr>
              </a:p>
              <a:p>
                <a:endParaRPr lang="es-AR" sz="1600" dirty="0" smtClean="0"/>
              </a:p>
              <a:p>
                <a14:m>
                  <m:oMath xmlns:m="http://schemas.openxmlformats.org/officeDocument/2006/math">
                    <m:r>
                      <a:rPr lang="es-AR" sz="1600" i="1">
                        <a:latin typeface="Cambria Math"/>
                        <a:ea typeface="Cambria Math"/>
                      </a:rPr>
                      <m:t>𝜎</m:t>
                    </m:r>
                    <m:r>
                      <a:rPr lang="es-AR" sz="1600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s-AR" sz="16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s-AR" sz="1600" i="1">
                            <a:latin typeface="Cambria Math"/>
                            <a:ea typeface="Cambria Math"/>
                          </a:rPr>
                          <m:t>𝑀𝑥</m:t>
                        </m:r>
                      </m:num>
                      <m:den>
                        <m:r>
                          <a:rPr lang="es-AR" sz="1600" i="1">
                            <a:latin typeface="Cambria Math"/>
                            <a:ea typeface="Cambria Math"/>
                          </a:rPr>
                          <m:t>𝑊𝑥</m:t>
                        </m:r>
                      </m:den>
                    </m:f>
                  </m:oMath>
                </a14:m>
                <a:r>
                  <a:rPr lang="es-AR" sz="1600" dirty="0" smtClean="0"/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1600" b="0" i="1" dirty="0" smtClean="0">
                            <a:latin typeface="Cambria Math"/>
                          </a:rPr>
                          <m:t>𝑀𝑦</m:t>
                        </m:r>
                      </m:num>
                      <m:den>
                        <m:r>
                          <a:rPr lang="es-AR" sz="1600" b="0" i="1" dirty="0" smtClean="0">
                            <a:latin typeface="Cambria Math"/>
                          </a:rPr>
                          <m:t>𝑊𝑦</m:t>
                        </m:r>
                      </m:den>
                    </m:f>
                    <m:r>
                      <a:rPr lang="es-AR" sz="1600" b="0" i="1" dirty="0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s-AR" sz="16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1600" i="1" dirty="0">
                            <a:latin typeface="Cambria Math"/>
                          </a:rPr>
                          <m:t>625</m:t>
                        </m:r>
                      </m:num>
                      <m:den>
                        <m:r>
                          <a:rPr lang="es-AR" sz="1600" b="0" i="1" dirty="0" smtClean="0">
                            <a:latin typeface="Cambria Math"/>
                          </a:rPr>
                          <m:t>314</m:t>
                        </m:r>
                      </m:den>
                    </m:f>
                  </m:oMath>
                </a14:m>
                <a:r>
                  <a:rPr lang="es-AR" sz="1600" dirty="0" smtClean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1600" i="1" dirty="0">
                            <a:latin typeface="Cambria Math"/>
                          </a:rPr>
                          <m:t>781,25</m:t>
                        </m:r>
                      </m:num>
                      <m:den>
                        <m:r>
                          <a:rPr lang="es-AR" sz="1600" b="0" i="1" dirty="0" smtClean="0">
                            <a:latin typeface="Cambria Math"/>
                          </a:rPr>
                          <m:t>26</m:t>
                        </m:r>
                      </m:den>
                    </m:f>
                  </m:oMath>
                </a14:m>
                <a:r>
                  <a:rPr lang="es-AR" sz="1600" dirty="0" smtClean="0"/>
                  <a:t>= </a:t>
                </a:r>
                <a:r>
                  <a:rPr lang="es-AR" sz="1600" dirty="0" smtClean="0"/>
                  <a:t>3203,85 </a:t>
                </a:r>
                <a:r>
                  <a:rPr lang="es-AR" sz="1600" dirty="0" smtClean="0"/>
                  <a:t>kg/cm2 &gt; 1600 kg/cm2 </a:t>
                </a:r>
                <a:r>
                  <a:rPr lang="es-AR" sz="1600" b="1" dirty="0" smtClean="0">
                    <a:solidFill>
                      <a:srgbClr val="FF0000"/>
                    </a:solidFill>
                  </a:rPr>
                  <a:t> NO VERIFICA</a:t>
                </a:r>
                <a:endParaRPr lang="es-AR" sz="16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07" name="20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292" y="5430493"/>
                <a:ext cx="6781354" cy="983539"/>
              </a:xfrm>
              <a:prstGeom prst="rect">
                <a:avLst/>
              </a:prstGeom>
              <a:blipFill>
                <a:blip r:embed="rId15"/>
                <a:stretch>
                  <a:fillRect l="-450" t="-18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8" name="207 CuadroTexto"/>
              <p:cNvSpPr txBox="1"/>
              <p:nvPr/>
            </p:nvSpPr>
            <p:spPr>
              <a:xfrm>
                <a:off x="1270788" y="5424882"/>
                <a:ext cx="6781354" cy="719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b="0" dirty="0" smtClean="0"/>
                  <a:t>Adopto IPN 280</a:t>
                </a:r>
                <a:r>
                  <a:rPr lang="es-AR" sz="1600" b="0" dirty="0" smtClean="0"/>
                  <a:t>:   </a:t>
                </a:r>
                <a14:m>
                  <m:oMath xmlns:m="http://schemas.openxmlformats.org/officeDocument/2006/math">
                    <m:r>
                      <a:rPr lang="es-AR" sz="1600" b="0" i="0" smtClean="0">
                        <a:latin typeface="Cambria Math"/>
                        <a:ea typeface="Cambria Math"/>
                      </a:rPr>
                      <m:t>     </m:t>
                    </m:r>
                    <m:r>
                      <a:rPr lang="es-AR" sz="1600" i="1" smtClean="0">
                        <a:latin typeface="Cambria Math"/>
                        <a:ea typeface="Cambria Math"/>
                      </a:rPr>
                      <m:t>𝑊</m:t>
                    </m:r>
                    <m:r>
                      <a:rPr lang="es-AR" sz="1600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s-AR" sz="1600" b="0" i="1" smtClean="0">
                        <a:latin typeface="Cambria Math"/>
                        <a:ea typeface="Cambria Math"/>
                      </a:rPr>
                      <m:t>=542 </m:t>
                    </m:r>
                    <m:r>
                      <a:rPr lang="es-AR" sz="1600" b="0" i="1" smtClean="0">
                        <a:latin typeface="Cambria Math"/>
                        <a:ea typeface="Cambria Math"/>
                      </a:rPr>
                      <m:t>; </m:t>
                    </m:r>
                    <m:r>
                      <a:rPr lang="es-AR" sz="1600" b="0" i="1" smtClean="0">
                        <a:latin typeface="Cambria Math"/>
                        <a:ea typeface="Cambria Math"/>
                      </a:rPr>
                      <m:t>𝑊𝑦</m:t>
                    </m:r>
                    <m:r>
                      <a:rPr lang="es-AR" sz="1600" b="0" i="1" smtClean="0">
                        <a:latin typeface="Cambria Math"/>
                        <a:ea typeface="Cambria Math"/>
                      </a:rPr>
                      <m:t>=61</m:t>
                    </m:r>
                  </m:oMath>
                </a14:m>
                <a:endParaRPr lang="es-AR" sz="1600" dirty="0" smtClean="0"/>
              </a:p>
              <a:p>
                <a14:m>
                  <m:oMath xmlns:m="http://schemas.openxmlformats.org/officeDocument/2006/math">
                    <m:r>
                      <a:rPr lang="es-AR" sz="1600" i="1">
                        <a:latin typeface="Cambria Math"/>
                        <a:ea typeface="Cambria Math"/>
                      </a:rPr>
                      <m:t>𝜎</m:t>
                    </m:r>
                    <m:r>
                      <a:rPr lang="es-AR" sz="1600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s-AR" sz="16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s-AR" sz="1600" i="1">
                            <a:latin typeface="Cambria Math"/>
                            <a:ea typeface="Cambria Math"/>
                          </a:rPr>
                          <m:t>𝑀𝑥</m:t>
                        </m:r>
                      </m:num>
                      <m:den>
                        <m:r>
                          <a:rPr lang="es-AR" sz="1600" i="1">
                            <a:latin typeface="Cambria Math"/>
                            <a:ea typeface="Cambria Math"/>
                          </a:rPr>
                          <m:t>𝑊𝑥</m:t>
                        </m:r>
                      </m:den>
                    </m:f>
                  </m:oMath>
                </a14:m>
                <a:r>
                  <a:rPr lang="es-AR" sz="1600" dirty="0" smtClean="0"/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1600" b="0" i="1" dirty="0" smtClean="0">
                            <a:latin typeface="Cambria Math"/>
                          </a:rPr>
                          <m:t>𝑀𝑦</m:t>
                        </m:r>
                      </m:num>
                      <m:den>
                        <m:r>
                          <a:rPr lang="es-AR" sz="1600" b="0" i="1" dirty="0" smtClean="0">
                            <a:latin typeface="Cambria Math"/>
                          </a:rPr>
                          <m:t>𝑊𝑦</m:t>
                        </m:r>
                      </m:den>
                    </m:f>
                    <m:r>
                      <a:rPr lang="es-AR" sz="1600" b="0" i="1" dirty="0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s-AR" sz="16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1600" b="0" i="1" dirty="0" smtClean="0">
                            <a:latin typeface="Cambria Math"/>
                          </a:rPr>
                          <m:t>781,25</m:t>
                        </m:r>
                      </m:num>
                      <m:den>
                        <m:r>
                          <a:rPr lang="es-MX" sz="16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s-AR" sz="1600" b="0" i="1" dirty="0" smtClean="0">
                            <a:latin typeface="Cambria Math"/>
                          </a:rPr>
                          <m:t>42</m:t>
                        </m:r>
                      </m:den>
                    </m:f>
                  </m:oMath>
                </a14:m>
                <a:r>
                  <a:rPr lang="es-AR" sz="1600" dirty="0" smtClean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1600" b="0" i="1" dirty="0" smtClean="0">
                            <a:latin typeface="Cambria Math"/>
                          </a:rPr>
                          <m:t>625</m:t>
                        </m:r>
                      </m:num>
                      <m:den>
                        <m:r>
                          <a:rPr lang="es-MX" sz="16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s-AR" sz="1600" b="0" i="1" dirty="0" smtClean="0"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r>
                  <a:rPr lang="es-AR" sz="1600" dirty="0" smtClean="0"/>
                  <a:t>= </a:t>
                </a:r>
                <a:r>
                  <a:rPr lang="es-AR" sz="1600" dirty="0" smtClean="0"/>
                  <a:t>1392 </a:t>
                </a:r>
                <a:r>
                  <a:rPr lang="es-AR" sz="1600" dirty="0" smtClean="0"/>
                  <a:t>kg/cm2 </a:t>
                </a:r>
                <a:r>
                  <a:rPr lang="es-AR" sz="16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s-AR" sz="1600" b="1" dirty="0" smtClean="0">
                    <a:solidFill>
                      <a:srgbClr val="33CC33"/>
                    </a:solidFill>
                  </a:rPr>
                  <a:t>VERIFICA</a:t>
                </a:r>
                <a:endParaRPr lang="es-AR" sz="1600" b="1" dirty="0">
                  <a:solidFill>
                    <a:srgbClr val="33CC33"/>
                  </a:solidFill>
                </a:endParaRPr>
              </a:p>
            </p:txBody>
          </p:sp>
        </mc:Choice>
        <mc:Fallback>
          <p:sp>
            <p:nvSpPr>
              <p:cNvPr id="208" name="20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0788" y="5424882"/>
                <a:ext cx="6781354" cy="719043"/>
              </a:xfrm>
              <a:prstGeom prst="rect">
                <a:avLst/>
              </a:prstGeom>
              <a:blipFill>
                <a:blip r:embed="rId16"/>
                <a:stretch>
                  <a:fillRect l="-449" t="-2542" b="-1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9" name="208 CuadroTexto"/>
              <p:cNvSpPr txBox="1"/>
              <p:nvPr/>
            </p:nvSpPr>
            <p:spPr>
              <a:xfrm>
                <a:off x="5625600" y="4823318"/>
                <a:ext cx="3685530" cy="1305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b="0" dirty="0" smtClean="0"/>
                  <a:t>Primera Aproximación:</a:t>
                </a:r>
              </a:p>
              <a:p>
                <a:endParaRPr lang="es-AR" sz="600" b="0" dirty="0" smtClean="0"/>
              </a:p>
              <a:p>
                <a14:m>
                  <m:oMath xmlns:m="http://schemas.openxmlformats.org/officeDocument/2006/math">
                    <m:r>
                      <a:rPr lang="es-AR" sz="1600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es-AR" sz="1600" b="0" i="1" smtClean="0">
                        <a:latin typeface="Cambria Math"/>
                        <a:ea typeface="Cambria Math"/>
                      </a:rPr>
                      <m:t>𝑦</m:t>
                    </m:r>
                    <m:r>
                      <a:rPr lang="es-AR" sz="16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s-AR" sz="16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s-AR" sz="1600" b="0" i="1" smtClean="0">
                            <a:latin typeface="Cambria Math"/>
                            <a:ea typeface="Cambria Math"/>
                          </a:rPr>
                          <m:t>𝑀𝑦</m:t>
                        </m:r>
                      </m:num>
                      <m:den>
                        <m:r>
                          <a:rPr lang="es-AR" sz="1600" b="0" i="1" smtClean="0">
                            <a:latin typeface="Cambria Math"/>
                            <a:ea typeface="Cambria Math"/>
                          </a:rPr>
                          <m:t>𝑊𝑦</m:t>
                        </m:r>
                      </m:den>
                    </m:f>
                    <m:r>
                      <a:rPr lang="es-AR" sz="1600" b="0" i="1" smtClean="0">
                        <a:latin typeface="Cambria Math"/>
                        <a:ea typeface="Cambria Math"/>
                      </a:rPr>
                      <m:t>≤1600</m:t>
                    </m:r>
                    <m:f>
                      <m:fPr>
                        <m:ctrlPr>
                          <a:rPr lang="es-AR" sz="16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s-AR" sz="1600" b="0" i="1" smtClean="0">
                            <a:latin typeface="Cambria Math"/>
                            <a:ea typeface="Cambria Math"/>
                          </a:rPr>
                          <m:t>𝑘𝑔</m:t>
                        </m:r>
                      </m:num>
                      <m:den>
                        <m:r>
                          <a:rPr lang="es-AR" sz="1600" b="0" i="1" smtClean="0">
                            <a:latin typeface="Cambria Math"/>
                            <a:ea typeface="Cambria Math"/>
                          </a:rPr>
                          <m:t>𝑐𝑚</m:t>
                        </m:r>
                        <m:r>
                          <a:rPr lang="es-AR" sz="16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s-AR" sz="1600" dirty="0" smtClean="0">
                    <a:sym typeface="Symbol"/>
                  </a:rPr>
                  <a:t> </a:t>
                </a:r>
                <a:r>
                  <a:rPr lang="es-AR" sz="1600" dirty="0" err="1" smtClean="0">
                    <a:sym typeface="Symbol"/>
                  </a:rPr>
                  <a:t>Wy</a:t>
                </a:r>
                <a:r>
                  <a:rPr lang="es-AR" sz="1600" dirty="0" smtClean="0">
                    <a:sym typeface="Symbol"/>
                  </a:rPr>
                  <a:t>= </a:t>
                </a:r>
                <a:r>
                  <a:rPr lang="es-AR" sz="1600" dirty="0" smtClean="0">
                    <a:sym typeface="Symbol"/>
                  </a:rPr>
                  <a:t>48,9 </a:t>
                </a:r>
                <a:r>
                  <a:rPr lang="es-AR" sz="1600" dirty="0" smtClean="0">
                    <a:sym typeface="Symbol"/>
                  </a:rPr>
                  <a:t>cm3</a:t>
                </a:r>
              </a:p>
              <a:p>
                <a:r>
                  <a:rPr lang="es-AR" sz="1600" dirty="0" smtClean="0">
                    <a:sym typeface="Symbol"/>
                  </a:rPr>
                  <a:t>       </a:t>
                </a:r>
              </a:p>
              <a:p>
                <a:r>
                  <a:rPr lang="es-AR" sz="1600" dirty="0" smtClean="0">
                    <a:sym typeface="Symbol"/>
                  </a:rPr>
                  <a:t>	IPN </a:t>
                </a:r>
                <a:r>
                  <a:rPr lang="es-AR" sz="1600" dirty="0" smtClean="0">
                    <a:sym typeface="Symbol"/>
                  </a:rPr>
                  <a:t>260</a:t>
                </a:r>
                <a:endParaRPr lang="es-AR" sz="1600" dirty="0"/>
              </a:p>
            </p:txBody>
          </p:sp>
        </mc:Choice>
        <mc:Fallback>
          <p:sp>
            <p:nvSpPr>
              <p:cNvPr id="209" name="20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5600" y="4823318"/>
                <a:ext cx="3685530" cy="1305422"/>
              </a:xfrm>
              <a:prstGeom prst="rect">
                <a:avLst/>
              </a:prstGeom>
              <a:blipFill>
                <a:blip r:embed="rId17"/>
                <a:stretch>
                  <a:fillRect l="-993" t="-1402" b="-5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6593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5" grpId="0"/>
      <p:bldP spid="193" grpId="0"/>
      <p:bldP spid="202" grpId="0"/>
      <p:bldP spid="205" grpId="0"/>
      <p:bldP spid="206" grpId="0"/>
      <p:bldP spid="207" grpId="0"/>
      <p:bldP spid="207" grpId="1"/>
      <p:bldP spid="20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u="sng" dirty="0">
                <a:effectLst/>
              </a:rPr>
              <a:t>HIPOTESIS ADOPTADAS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 fontScale="47500" lnSpcReduction="20000"/>
          </a:bodyPr>
          <a:lstStyle/>
          <a:p>
            <a:pPr marL="402336" lvl="1" indent="0">
              <a:buNone/>
            </a:pPr>
            <a:endParaRPr lang="es-AR" dirty="0" smtClean="0"/>
          </a:p>
          <a:p>
            <a:r>
              <a:rPr lang="es-AR" dirty="0" smtClean="0"/>
              <a:t>MATERIAL HOMOGENEO</a:t>
            </a:r>
          </a:p>
          <a:p>
            <a:endParaRPr lang="es-AR" dirty="0" smtClean="0"/>
          </a:p>
          <a:p>
            <a:r>
              <a:rPr lang="es-AR" dirty="0" smtClean="0"/>
              <a:t>PRINCIPIO DE SAINT – VENANT: </a:t>
            </a:r>
          </a:p>
          <a:p>
            <a:pPr marL="82296" indent="0">
              <a:buNone/>
            </a:pPr>
            <a:r>
              <a:rPr lang="es-AR" dirty="0"/>
              <a:t> </a:t>
            </a:r>
            <a:r>
              <a:rPr lang="es-AR" dirty="0" smtClean="0"/>
              <a:t>   Analizamos las secciones alejadas de los puntos de aplicación de las cargas</a:t>
            </a:r>
          </a:p>
          <a:p>
            <a:pPr marL="82296" indent="0">
              <a:buNone/>
            </a:pPr>
            <a:endParaRPr lang="es-AR" dirty="0" smtClean="0"/>
          </a:p>
          <a:p>
            <a:r>
              <a:rPr lang="es-AR" b="1" dirty="0" smtClean="0"/>
              <a:t>HIPOTESIS DE BERNOULLI NAVIER</a:t>
            </a:r>
            <a:r>
              <a:rPr lang="es-AR" dirty="0" smtClean="0"/>
              <a:t>: </a:t>
            </a:r>
            <a:endParaRPr lang="es-AR" dirty="0"/>
          </a:p>
          <a:p>
            <a:pPr marL="82296" indent="0">
              <a:buNone/>
            </a:pPr>
            <a:r>
              <a:rPr lang="es-AR" dirty="0"/>
              <a:t>    </a:t>
            </a:r>
            <a:r>
              <a:rPr lang="es-ES" dirty="0"/>
              <a:t>Las secciones planas y perpendiculares al eje de la viga antes de la deformación, </a:t>
            </a:r>
            <a:r>
              <a:rPr lang="es-ES" dirty="0" smtClean="0"/>
              <a:t>siguen</a:t>
            </a:r>
          </a:p>
          <a:p>
            <a:pPr marL="82296" indent="0">
              <a:buNone/>
            </a:pPr>
            <a:r>
              <a:rPr lang="es-ES" dirty="0" smtClean="0"/>
              <a:t>     siendo </a:t>
            </a:r>
            <a:r>
              <a:rPr lang="es-ES" dirty="0"/>
              <a:t>planas y perpendiculares al eje de la viga después de la deformación</a:t>
            </a:r>
            <a:r>
              <a:rPr lang="es-AR" dirty="0"/>
              <a:t>.</a:t>
            </a:r>
          </a:p>
          <a:p>
            <a:pPr marL="82296" indent="0">
              <a:buNone/>
            </a:pPr>
            <a:endParaRPr lang="es-AR" dirty="0" smtClean="0"/>
          </a:p>
          <a:p>
            <a:r>
              <a:rPr lang="es-AR" dirty="0" smtClean="0"/>
              <a:t>LINEALIDAD MECANICA</a:t>
            </a:r>
          </a:p>
          <a:p>
            <a:pPr marL="356616" lvl="1" indent="0">
              <a:buNone/>
            </a:pPr>
            <a:r>
              <a:rPr lang="es-AR" dirty="0" smtClean="0"/>
              <a:t>	Relación Lineal entre Carga aplicada y Desplazamientos.</a:t>
            </a:r>
          </a:p>
          <a:p>
            <a:pPr marL="356616" lvl="1" indent="0">
              <a:buNone/>
            </a:pPr>
            <a:endParaRPr lang="es-AR" dirty="0" smtClean="0"/>
          </a:p>
          <a:p>
            <a:r>
              <a:rPr lang="es-AR" dirty="0" smtClean="0"/>
              <a:t>LINEALIDAD ESTATICA</a:t>
            </a:r>
          </a:p>
          <a:p>
            <a:pPr marL="356616" lvl="1" indent="0">
              <a:buNone/>
            </a:pPr>
            <a:r>
              <a:rPr lang="es-AR" dirty="0" smtClean="0"/>
              <a:t>	Las cargas están aplicadas en su posición original</a:t>
            </a:r>
          </a:p>
          <a:p>
            <a:pPr marL="356616" lvl="1" indent="0">
              <a:buNone/>
            </a:pPr>
            <a:endParaRPr lang="es-AR" dirty="0" smtClean="0"/>
          </a:p>
          <a:p>
            <a:r>
              <a:rPr lang="es-AR" dirty="0" smtClean="0"/>
              <a:t>LINEALIDAD GEOMETRICA</a:t>
            </a:r>
          </a:p>
          <a:p>
            <a:pPr marL="82296" indent="0">
              <a:buNone/>
            </a:pPr>
            <a:r>
              <a:rPr lang="es-AR" dirty="0" smtClean="0"/>
              <a:t>	Pequeños desplazamientos.</a:t>
            </a:r>
          </a:p>
          <a:p>
            <a:pPr marL="82296" indent="0">
              <a:buNone/>
            </a:pPr>
            <a:r>
              <a:rPr lang="es-AR" dirty="0"/>
              <a:t>	</a:t>
            </a:r>
            <a:r>
              <a:rPr lang="es-AR" dirty="0" err="1" smtClean="0"/>
              <a:t>tg</a:t>
            </a:r>
            <a:r>
              <a:rPr lang="es-AR" dirty="0" err="1" smtClean="0">
                <a:latin typeface="Symbol" pitchFamily="18" charset="2"/>
              </a:rPr>
              <a:t>a</a:t>
            </a:r>
            <a:r>
              <a:rPr lang="es-AR" dirty="0" smtClean="0">
                <a:latin typeface="Symbol" pitchFamily="18" charset="2"/>
              </a:rPr>
              <a:t> </a:t>
            </a:r>
            <a:r>
              <a:rPr lang="es-AR" dirty="0" smtClean="0">
                <a:latin typeface="Symbol" pitchFamily="18" charset="2"/>
                <a:sym typeface="Symbol"/>
              </a:rPr>
              <a:t></a:t>
            </a:r>
            <a:r>
              <a:rPr lang="es-AR" dirty="0" smtClean="0">
                <a:latin typeface="Symbol" pitchFamily="18" charset="2"/>
              </a:rPr>
              <a:t> </a:t>
            </a:r>
            <a:r>
              <a:rPr lang="es-AR" dirty="0" err="1" smtClean="0"/>
              <a:t>sen</a:t>
            </a:r>
            <a:r>
              <a:rPr lang="es-AR" dirty="0" err="1" smtClean="0">
                <a:latin typeface="Symbol" pitchFamily="18" charset="2"/>
              </a:rPr>
              <a:t>a</a:t>
            </a:r>
            <a:r>
              <a:rPr lang="es-AR" dirty="0" smtClean="0">
                <a:latin typeface="Symbol" pitchFamily="18" charset="2"/>
                <a:sym typeface="Symbol"/>
              </a:rPr>
              <a:t></a:t>
            </a:r>
            <a:r>
              <a:rPr lang="es-AR" dirty="0" smtClean="0"/>
              <a:t> </a:t>
            </a:r>
            <a:r>
              <a:rPr lang="es-AR" dirty="0" smtClean="0">
                <a:latin typeface="Symbol" pitchFamily="18" charset="2"/>
              </a:rPr>
              <a:t>a</a:t>
            </a:r>
            <a:endParaRPr lang="es-AR" dirty="0">
              <a:latin typeface="Symbol" pitchFamily="18" charset="2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32240" y="6453336"/>
            <a:ext cx="2895600" cy="328464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4611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123656"/>
          </a:xfrm>
        </p:spPr>
        <p:txBody>
          <a:bodyPr>
            <a:normAutofit fontScale="70000" lnSpcReduction="20000"/>
          </a:bodyPr>
          <a:lstStyle/>
          <a:p>
            <a:pPr marL="402336" lvl="1" indent="0">
              <a:buNone/>
            </a:pPr>
            <a:endParaRPr lang="es-AR" dirty="0" smtClean="0"/>
          </a:p>
          <a:p>
            <a:pPr>
              <a:buFont typeface="Wingdings 2" pitchFamily="18" charset="2"/>
              <a:buChar char=""/>
            </a:pPr>
            <a:r>
              <a:rPr lang="es-AR" dirty="0" smtClean="0"/>
              <a:t>SOLICITACION AXIL</a:t>
            </a:r>
          </a:p>
          <a:p>
            <a:pPr marL="82296" indent="0">
              <a:buNone/>
            </a:pPr>
            <a:r>
              <a:rPr lang="es-AR" dirty="0" smtClean="0"/>
              <a:t>                                                   </a:t>
            </a:r>
            <a:r>
              <a:rPr lang="es-AR" sz="2900" dirty="0" smtClean="0"/>
              <a:t>NORMAL</a:t>
            </a:r>
          </a:p>
          <a:p>
            <a:pPr marL="82296" indent="0">
              <a:buNone/>
            </a:pPr>
            <a:r>
              <a:rPr lang="es-AR" dirty="0"/>
              <a:t> </a:t>
            </a:r>
            <a:r>
              <a:rPr lang="es-AR" dirty="0" smtClean="0"/>
              <a:t>                      PURA                   </a:t>
            </a:r>
            <a:r>
              <a:rPr lang="es-AR" sz="2900" dirty="0" smtClean="0"/>
              <a:t>OBLICUA</a:t>
            </a:r>
            <a:endParaRPr lang="es-AR" sz="2900" dirty="0"/>
          </a:p>
          <a:p>
            <a:r>
              <a:rPr lang="es-AR" dirty="0"/>
              <a:t>FLEXION     </a:t>
            </a:r>
            <a:endParaRPr lang="es-AR" dirty="0" smtClean="0"/>
          </a:p>
          <a:p>
            <a:pPr marL="82296" indent="0">
              <a:buNone/>
            </a:pPr>
            <a:r>
              <a:rPr lang="es-AR" dirty="0" smtClean="0"/>
              <a:t>                                                   </a:t>
            </a:r>
            <a:r>
              <a:rPr lang="es-AR" sz="2900" dirty="0" smtClean="0"/>
              <a:t>NORMAL</a:t>
            </a:r>
          </a:p>
          <a:p>
            <a:pPr marL="82296" indent="0">
              <a:buNone/>
            </a:pPr>
            <a:r>
              <a:rPr lang="es-AR" dirty="0" smtClean="0"/>
              <a:t>                      COMPUESTA        </a:t>
            </a:r>
            <a:r>
              <a:rPr lang="es-AR" sz="2900" dirty="0" smtClean="0"/>
              <a:t>OBLICUA</a:t>
            </a:r>
          </a:p>
          <a:p>
            <a:pPr marL="82296" indent="0">
              <a:buNone/>
            </a:pPr>
            <a:endParaRPr lang="es-AR" dirty="0" smtClean="0"/>
          </a:p>
          <a:p>
            <a:pPr marL="82296" indent="0">
              <a:buNone/>
            </a:pPr>
            <a:endParaRPr lang="es-AR" dirty="0" smtClean="0"/>
          </a:p>
          <a:p>
            <a:r>
              <a:rPr lang="es-AR" dirty="0" smtClean="0"/>
              <a:t>FLEXION TRASVERSAL O FLEXION Y CORTE</a:t>
            </a:r>
          </a:p>
          <a:p>
            <a:endParaRPr lang="es-AR" dirty="0" smtClean="0"/>
          </a:p>
          <a:p>
            <a:r>
              <a:rPr lang="es-AR" dirty="0" smtClean="0"/>
              <a:t>TORSION</a:t>
            </a:r>
          </a:p>
          <a:p>
            <a:pPr marL="82296" indent="0">
              <a:buNone/>
            </a:pPr>
            <a:endParaRPr lang="es-AR" dirty="0" smtClean="0"/>
          </a:p>
          <a:p>
            <a:r>
              <a:rPr lang="es-AR" dirty="0" smtClean="0"/>
              <a:t>PANDEO</a:t>
            </a:r>
          </a:p>
          <a:p>
            <a:pPr marL="82296" indent="0">
              <a:buNone/>
            </a:pPr>
            <a:endParaRPr lang="es-AR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u="sng" dirty="0" smtClean="0">
                <a:effectLst/>
              </a:rPr>
              <a:t>RESISTENCIA</a:t>
            </a:r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24760" y="6513480"/>
            <a:ext cx="2895600" cy="301800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p:sp>
        <p:nvSpPr>
          <p:cNvPr id="11" name="10 Abrir corchete"/>
          <p:cNvSpPr/>
          <p:nvPr/>
        </p:nvSpPr>
        <p:spPr>
          <a:xfrm>
            <a:off x="5395352" y="1772816"/>
            <a:ext cx="216024" cy="838086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16 Abrir corchete"/>
          <p:cNvSpPr/>
          <p:nvPr/>
        </p:nvSpPr>
        <p:spPr>
          <a:xfrm>
            <a:off x="5395744" y="2790220"/>
            <a:ext cx="216024" cy="766192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17 Abrir corchete"/>
          <p:cNvSpPr/>
          <p:nvPr/>
        </p:nvSpPr>
        <p:spPr>
          <a:xfrm>
            <a:off x="3203848" y="2095922"/>
            <a:ext cx="216024" cy="1800200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" name="3 CuadroTexto"/>
          <p:cNvSpPr txBox="1"/>
          <p:nvPr/>
        </p:nvSpPr>
        <p:spPr>
          <a:xfrm>
            <a:off x="5076056" y="140348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N</a:t>
            </a:r>
            <a:r>
              <a:rPr lang="es-AR" dirty="0" smtClean="0">
                <a:sym typeface="Symbol"/>
              </a:rPr>
              <a:t>0; M=0 Q=0 </a:t>
            </a:r>
            <a:endParaRPr lang="es-AR" dirty="0"/>
          </a:p>
        </p:txBody>
      </p:sp>
      <p:sp>
        <p:nvSpPr>
          <p:cNvPr id="9" name="8 CuadroTexto"/>
          <p:cNvSpPr txBox="1"/>
          <p:nvPr/>
        </p:nvSpPr>
        <p:spPr>
          <a:xfrm>
            <a:off x="3311860" y="242088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N=</a:t>
            </a:r>
            <a:r>
              <a:rPr lang="es-AR" dirty="0" smtClean="0">
                <a:sym typeface="Symbol"/>
              </a:rPr>
              <a:t>0; M</a:t>
            </a:r>
            <a:r>
              <a:rPr lang="es-AR" dirty="0">
                <a:sym typeface="Symbol"/>
              </a:rPr>
              <a:t>  </a:t>
            </a:r>
            <a:r>
              <a:rPr lang="es-AR" dirty="0" smtClean="0">
                <a:sym typeface="Symbol"/>
              </a:rPr>
              <a:t>0; Q=0 </a:t>
            </a:r>
            <a:endParaRPr lang="es-AR" dirty="0"/>
          </a:p>
        </p:txBody>
      </p:sp>
      <p:sp>
        <p:nvSpPr>
          <p:cNvPr id="10" name="9 CuadroTexto"/>
          <p:cNvSpPr txBox="1"/>
          <p:nvPr/>
        </p:nvSpPr>
        <p:spPr>
          <a:xfrm>
            <a:off x="3403496" y="3491716"/>
            <a:ext cx="1991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N</a:t>
            </a:r>
            <a:r>
              <a:rPr lang="es-AR" dirty="0">
                <a:sym typeface="Symbol"/>
              </a:rPr>
              <a:t>  </a:t>
            </a:r>
            <a:r>
              <a:rPr lang="es-AR" dirty="0" smtClean="0">
                <a:sym typeface="Symbol"/>
              </a:rPr>
              <a:t>0; M</a:t>
            </a:r>
            <a:r>
              <a:rPr lang="es-AR" dirty="0">
                <a:sym typeface="Symbol"/>
              </a:rPr>
              <a:t>  </a:t>
            </a:r>
            <a:r>
              <a:rPr lang="es-AR" dirty="0" smtClean="0">
                <a:sym typeface="Symbol"/>
              </a:rPr>
              <a:t>0; Q=0 </a:t>
            </a:r>
            <a:endParaRPr lang="es-AR" dirty="0"/>
          </a:p>
        </p:txBody>
      </p:sp>
      <p:sp>
        <p:nvSpPr>
          <p:cNvPr id="14" name="13 CuadroTexto"/>
          <p:cNvSpPr txBox="1"/>
          <p:nvPr/>
        </p:nvSpPr>
        <p:spPr>
          <a:xfrm>
            <a:off x="6620242" y="2775301"/>
            <a:ext cx="281628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700" dirty="0" smtClean="0">
                <a:sym typeface="Symbol"/>
              </a:rPr>
              <a:t>Mx0; </a:t>
            </a:r>
            <a:r>
              <a:rPr lang="es-AR" sz="1700" dirty="0" err="1" smtClean="0">
                <a:sym typeface="Symbol"/>
              </a:rPr>
              <a:t>My</a:t>
            </a:r>
            <a:r>
              <a:rPr lang="es-AR" sz="1700" dirty="0" smtClean="0">
                <a:sym typeface="Symbol"/>
              </a:rPr>
              <a:t>=0 /My0</a:t>
            </a:r>
            <a:r>
              <a:rPr lang="es-AR" sz="1700" dirty="0">
                <a:sym typeface="Symbol"/>
              </a:rPr>
              <a:t>; </a:t>
            </a:r>
            <a:r>
              <a:rPr lang="es-AR" sz="1700" dirty="0" smtClean="0">
                <a:sym typeface="Symbol"/>
              </a:rPr>
              <a:t>Mx=0 </a:t>
            </a:r>
            <a:endParaRPr lang="es-AR" sz="17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6620242" y="3129244"/>
            <a:ext cx="233975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700" dirty="0" smtClean="0">
                <a:sym typeface="Symbol"/>
              </a:rPr>
              <a:t>Mx0; </a:t>
            </a:r>
            <a:r>
              <a:rPr lang="es-AR" sz="1700" dirty="0" err="1" smtClean="0">
                <a:sym typeface="Symbol"/>
              </a:rPr>
              <a:t>My</a:t>
            </a:r>
            <a:r>
              <a:rPr lang="es-AR" sz="1700" dirty="0">
                <a:sym typeface="Symbol"/>
              </a:rPr>
              <a:t>  </a:t>
            </a:r>
            <a:r>
              <a:rPr lang="es-AR" sz="1700" dirty="0" smtClean="0">
                <a:sym typeface="Symbol"/>
              </a:rPr>
              <a:t>0</a:t>
            </a:r>
            <a:endParaRPr lang="es-AR" sz="17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596336" y="41397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ym typeface="Symbol"/>
              </a:rPr>
              <a:t>Q </a:t>
            </a:r>
            <a:r>
              <a:rPr lang="es-AR" dirty="0">
                <a:sym typeface="Symbol"/>
              </a:rPr>
              <a:t> </a:t>
            </a:r>
            <a:r>
              <a:rPr lang="es-AR" dirty="0" smtClean="0">
                <a:sym typeface="Symbol"/>
              </a:rPr>
              <a:t>0 </a:t>
            </a:r>
            <a:endParaRPr lang="es-AR" dirty="0"/>
          </a:p>
        </p:txBody>
      </p:sp>
      <p:sp>
        <p:nvSpPr>
          <p:cNvPr id="19" name="18 CuadroTexto"/>
          <p:cNvSpPr txBox="1"/>
          <p:nvPr/>
        </p:nvSpPr>
        <p:spPr>
          <a:xfrm>
            <a:off x="3315464" y="48691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err="1" smtClean="0">
                <a:sym typeface="Symbol"/>
              </a:rPr>
              <a:t>Mz</a:t>
            </a:r>
            <a:r>
              <a:rPr lang="es-AR" dirty="0" smtClean="0">
                <a:sym typeface="Symbol"/>
              </a:rPr>
              <a:t> </a:t>
            </a:r>
            <a:r>
              <a:rPr lang="es-AR" dirty="0">
                <a:sym typeface="Symbol"/>
              </a:rPr>
              <a:t> </a:t>
            </a:r>
            <a:r>
              <a:rPr lang="es-AR" dirty="0" smtClean="0">
                <a:sym typeface="Symbol"/>
              </a:rPr>
              <a:t>0 </a:t>
            </a:r>
            <a:endParaRPr lang="es-AR" dirty="0"/>
          </a:p>
        </p:txBody>
      </p:sp>
      <p:sp>
        <p:nvSpPr>
          <p:cNvPr id="5" name="4 CuadroTexto"/>
          <p:cNvSpPr txBox="1"/>
          <p:nvPr/>
        </p:nvSpPr>
        <p:spPr>
          <a:xfrm>
            <a:off x="3151468" y="2102038"/>
            <a:ext cx="252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0070C0"/>
                </a:solidFill>
                <a:sym typeface="Wingdings 2"/>
              </a:rPr>
              <a:t></a:t>
            </a:r>
            <a:endParaRPr lang="es-AR" dirty="0">
              <a:solidFill>
                <a:srgbClr val="0070C0"/>
              </a:solidFill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3436268" y="5517232"/>
            <a:ext cx="2287860" cy="369332"/>
            <a:chOff x="3436268" y="5517232"/>
            <a:chExt cx="2287860" cy="369332"/>
          </a:xfrm>
        </p:grpSpPr>
        <p:sp>
          <p:nvSpPr>
            <p:cNvPr id="20" name="19 CuadroTexto"/>
            <p:cNvSpPr txBox="1"/>
            <p:nvPr/>
          </p:nvSpPr>
          <p:spPr>
            <a:xfrm>
              <a:off x="3436268" y="5517232"/>
              <a:ext cx="22878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dirty="0" smtClean="0">
                  <a:sym typeface="Symbol"/>
                </a:rPr>
                <a:t></a:t>
              </a:r>
              <a:r>
                <a:rPr lang="es-AR" b="1" dirty="0" smtClean="0">
                  <a:sym typeface="Symbol"/>
                </a:rPr>
                <a:t></a:t>
              </a:r>
              <a:r>
                <a:rPr lang="es-AR" dirty="0" smtClean="0">
                  <a:sym typeface="Symbol"/>
                </a:rPr>
                <a:t>  Linealidad Estática</a:t>
              </a:r>
              <a:endParaRPr lang="es-AR" dirty="0"/>
            </a:p>
          </p:txBody>
        </p:sp>
        <p:cxnSp>
          <p:nvCxnSpPr>
            <p:cNvPr id="7" name="6 Conector recto"/>
            <p:cNvCxnSpPr/>
            <p:nvPr/>
          </p:nvCxnSpPr>
          <p:spPr>
            <a:xfrm flipH="1">
              <a:off x="3563888" y="5589240"/>
              <a:ext cx="137718" cy="2160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5113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  <p:bldP spid="16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123656"/>
          </a:xfrm>
        </p:spPr>
        <p:txBody>
          <a:bodyPr>
            <a:normAutofit fontScale="70000" lnSpcReduction="20000"/>
          </a:bodyPr>
          <a:lstStyle/>
          <a:p>
            <a:pPr marL="402336" lvl="1" indent="0">
              <a:buNone/>
            </a:pPr>
            <a:endParaRPr lang="es-AR" dirty="0" smtClean="0"/>
          </a:p>
          <a:p>
            <a:pPr marL="82296" indent="0">
              <a:buNone/>
            </a:pPr>
            <a:r>
              <a:rPr lang="es-AR" b="1" dirty="0" smtClean="0"/>
              <a:t>PROBLEMAS:</a:t>
            </a:r>
          </a:p>
          <a:p>
            <a:pPr marL="82296" indent="0">
              <a:buNone/>
            </a:pPr>
            <a:endParaRPr lang="es-AR" dirty="0" smtClean="0"/>
          </a:p>
          <a:p>
            <a:r>
              <a:rPr lang="es-AR" b="1" dirty="0" smtClean="0"/>
              <a:t>Dimensionamiento:</a:t>
            </a:r>
          </a:p>
          <a:p>
            <a:pPr marL="288000" indent="0">
              <a:buNone/>
            </a:pPr>
            <a:r>
              <a:rPr lang="es-AR" sz="2800" dirty="0" smtClean="0"/>
              <a:t>Datos: Cargas – Dimensiones de la estructura.</a:t>
            </a:r>
          </a:p>
          <a:p>
            <a:pPr marL="288000" indent="0">
              <a:buNone/>
            </a:pPr>
            <a:r>
              <a:rPr lang="es-AR" sz="2800" dirty="0" smtClean="0"/>
              <a:t>Hallar la sección que permita cumplir con la función de la pieza:</a:t>
            </a:r>
          </a:p>
          <a:p>
            <a:pPr marL="809208" lvl="2" indent="0">
              <a:buNone/>
            </a:pPr>
            <a:r>
              <a:rPr lang="es-AR" sz="2600" dirty="0" smtClean="0"/>
              <a:t>No se rompa</a:t>
            </a:r>
          </a:p>
          <a:p>
            <a:pPr marL="809208" lvl="2" indent="0">
              <a:buNone/>
            </a:pPr>
            <a:r>
              <a:rPr lang="es-AR" sz="2600" dirty="0" smtClean="0"/>
              <a:t>No se deforme más de lo admisible</a:t>
            </a:r>
          </a:p>
          <a:p>
            <a:pPr marL="288000" indent="0">
              <a:buNone/>
            </a:pPr>
            <a:endParaRPr lang="es-AR" dirty="0" smtClean="0"/>
          </a:p>
          <a:p>
            <a:r>
              <a:rPr lang="es-AR" b="1" dirty="0" smtClean="0"/>
              <a:t>Verificación.</a:t>
            </a:r>
          </a:p>
          <a:p>
            <a:pPr marL="82296" indent="0">
              <a:buNone/>
            </a:pPr>
            <a:r>
              <a:rPr lang="es-AR" dirty="0" smtClean="0"/>
              <a:t>   </a:t>
            </a:r>
            <a:r>
              <a:rPr lang="es-AR" sz="2800" dirty="0" smtClean="0"/>
              <a:t>Datos: Cargas. </a:t>
            </a:r>
            <a:r>
              <a:rPr lang="es-AR" sz="2800" dirty="0"/>
              <a:t>Dimensiones de la </a:t>
            </a:r>
            <a:r>
              <a:rPr lang="es-AR" sz="2800" dirty="0" smtClean="0"/>
              <a:t>estructura. Sección de la pieza.</a:t>
            </a:r>
          </a:p>
          <a:p>
            <a:pPr marL="356616" lvl="1" indent="0">
              <a:buNone/>
            </a:pPr>
            <a:r>
              <a:rPr lang="es-AR" dirty="0" smtClean="0"/>
              <a:t>Verificar si la Pieza:</a:t>
            </a:r>
          </a:p>
          <a:p>
            <a:pPr marL="603504" lvl="2" indent="0">
              <a:buNone/>
            </a:pPr>
            <a:r>
              <a:rPr lang="es-AR" dirty="0" smtClean="0"/>
              <a:t>No se rompe</a:t>
            </a:r>
          </a:p>
          <a:p>
            <a:pPr marL="603504" lvl="2" indent="0">
              <a:buNone/>
            </a:pPr>
            <a:r>
              <a:rPr lang="es-AR" dirty="0" smtClean="0"/>
              <a:t>No se deforma mas allá de lo admisible.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u="sng" dirty="0" smtClean="0">
                <a:effectLst/>
              </a:rPr>
              <a:t>RESISTENCIA</a:t>
            </a:r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24760" y="6513480"/>
            <a:ext cx="2895600" cy="301800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7875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132 Rectángulo"/>
          <p:cNvSpPr/>
          <p:nvPr/>
        </p:nvSpPr>
        <p:spPr>
          <a:xfrm>
            <a:off x="1756944" y="2667545"/>
            <a:ext cx="2787698" cy="432048"/>
          </a:xfrm>
          <a:prstGeom prst="rect">
            <a:avLst/>
          </a:prstGeom>
          <a:pattFill prst="ltVert">
            <a:fgClr>
              <a:srgbClr val="0070C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498080" cy="1143000"/>
          </a:xfrm>
        </p:spPr>
        <p:txBody>
          <a:bodyPr>
            <a:normAutofit/>
          </a:bodyPr>
          <a:lstStyle/>
          <a:p>
            <a:r>
              <a:rPr lang="es-AR" sz="3600" dirty="0" smtClean="0"/>
              <a:t>FLEXION PURA NORMAL</a:t>
            </a:r>
            <a:endParaRPr lang="es-AR" sz="360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p:grpSp>
        <p:nvGrpSpPr>
          <p:cNvPr id="92" name="24 Grupo"/>
          <p:cNvGrpSpPr/>
          <p:nvPr/>
        </p:nvGrpSpPr>
        <p:grpSpPr>
          <a:xfrm>
            <a:off x="7046805" y="1205655"/>
            <a:ext cx="1882140" cy="771257"/>
            <a:chOff x="0" y="0"/>
            <a:chExt cx="2171700" cy="990600"/>
          </a:xfrm>
        </p:grpSpPr>
        <p:grpSp>
          <p:nvGrpSpPr>
            <p:cNvPr id="93" name="23 Grupo"/>
            <p:cNvGrpSpPr/>
            <p:nvPr/>
          </p:nvGrpSpPr>
          <p:grpSpPr>
            <a:xfrm>
              <a:off x="0" y="182880"/>
              <a:ext cx="937260" cy="662940"/>
              <a:chOff x="0" y="0"/>
              <a:chExt cx="937260" cy="662940"/>
            </a:xfrm>
          </p:grpSpPr>
          <p:sp>
            <p:nvSpPr>
              <p:cNvPr id="105" name="14 Rectángulo"/>
              <p:cNvSpPr/>
              <p:nvPr/>
            </p:nvSpPr>
            <p:spPr>
              <a:xfrm flipH="1">
                <a:off x="0" y="274320"/>
                <a:ext cx="579120" cy="17526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/>
              </a:p>
            </p:txBody>
          </p:sp>
          <p:cxnSp>
            <p:nvCxnSpPr>
              <p:cNvPr id="106" name="15 Conector recto de flecha"/>
              <p:cNvCxnSpPr/>
              <p:nvPr/>
            </p:nvCxnSpPr>
            <p:spPr>
              <a:xfrm>
                <a:off x="594360" y="373380"/>
                <a:ext cx="243840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16 Conector recto de flecha"/>
              <p:cNvCxnSpPr/>
              <p:nvPr/>
            </p:nvCxnSpPr>
            <p:spPr>
              <a:xfrm flipV="1">
                <a:off x="594360" y="0"/>
                <a:ext cx="7620" cy="35814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17 Flecha curvada hacia la izquierda"/>
              <p:cNvSpPr/>
              <p:nvPr/>
            </p:nvSpPr>
            <p:spPr>
              <a:xfrm rot="10467234" flipH="1">
                <a:off x="701040" y="60960"/>
                <a:ext cx="236220" cy="601980"/>
              </a:xfrm>
              <a:prstGeom prst="curvedLef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/>
              </a:p>
            </p:txBody>
          </p:sp>
        </p:grpSp>
        <p:grpSp>
          <p:nvGrpSpPr>
            <p:cNvPr id="94" name="22 Grupo"/>
            <p:cNvGrpSpPr/>
            <p:nvPr/>
          </p:nvGrpSpPr>
          <p:grpSpPr>
            <a:xfrm>
              <a:off x="1234440" y="144780"/>
              <a:ext cx="937260" cy="845820"/>
              <a:chOff x="0" y="0"/>
              <a:chExt cx="937260" cy="845820"/>
            </a:xfrm>
          </p:grpSpPr>
          <p:grpSp>
            <p:nvGrpSpPr>
              <p:cNvPr id="98" name="12 Grupo"/>
              <p:cNvGrpSpPr/>
              <p:nvPr/>
            </p:nvGrpSpPr>
            <p:grpSpPr>
              <a:xfrm>
                <a:off x="0" y="68580"/>
                <a:ext cx="937260" cy="670560"/>
                <a:chOff x="0" y="0"/>
                <a:chExt cx="937260" cy="670560"/>
              </a:xfrm>
            </p:grpSpPr>
            <p:sp>
              <p:nvSpPr>
                <p:cNvPr id="101" name="2 Rectángulo"/>
                <p:cNvSpPr/>
                <p:nvPr/>
              </p:nvSpPr>
              <p:spPr>
                <a:xfrm>
                  <a:off x="358140" y="213360"/>
                  <a:ext cx="579120" cy="17526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AR"/>
                </a:p>
              </p:txBody>
            </p:sp>
            <p:cxnSp>
              <p:nvCxnSpPr>
                <p:cNvPr id="102" name="3 Conector recto de flecha"/>
                <p:cNvCxnSpPr/>
                <p:nvPr/>
              </p:nvCxnSpPr>
              <p:spPr>
                <a:xfrm flipH="1">
                  <a:off x="99060" y="312420"/>
                  <a:ext cx="243840" cy="0"/>
                </a:xfrm>
                <a:prstGeom prst="straightConnector1">
                  <a:avLst/>
                </a:prstGeom>
                <a:ln w="19050"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5 Conector recto de flecha"/>
                <p:cNvCxnSpPr/>
                <p:nvPr/>
              </p:nvCxnSpPr>
              <p:spPr>
                <a:xfrm flipH="1">
                  <a:off x="358140" y="312420"/>
                  <a:ext cx="7620" cy="35814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4" name="11 Flecha curvada hacia la izquierda"/>
                <p:cNvSpPr/>
                <p:nvPr/>
              </p:nvSpPr>
              <p:spPr>
                <a:xfrm rot="11132766">
                  <a:off x="0" y="0"/>
                  <a:ext cx="236220" cy="601980"/>
                </a:xfrm>
                <a:prstGeom prst="curvedLeftArrow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AR"/>
                </a:p>
              </p:txBody>
            </p:sp>
          </p:grpSp>
          <p:sp>
            <p:nvSpPr>
              <p:cNvPr id="99" name="Cuadro de texto 2"/>
              <p:cNvSpPr txBox="1">
                <a:spLocks noChangeArrowheads="1"/>
              </p:cNvSpPr>
              <p:nvPr/>
            </p:nvSpPr>
            <p:spPr bwMode="auto">
              <a:xfrm>
                <a:off x="495300" y="563880"/>
                <a:ext cx="335280" cy="2819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s-AR" sz="1200" b="1">
                    <a:effectLst/>
                    <a:latin typeface="Calibri"/>
                    <a:ea typeface="Calibri"/>
                    <a:cs typeface="Times New Roman"/>
                  </a:rPr>
                  <a:t>Q</a:t>
                </a:r>
                <a:endParaRPr lang="es-AR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00" name="Cuadro de texto 2"/>
              <p:cNvSpPr txBox="1">
                <a:spLocks noChangeArrowheads="1"/>
              </p:cNvSpPr>
              <p:nvPr/>
            </p:nvSpPr>
            <p:spPr bwMode="auto">
              <a:xfrm>
                <a:off x="403860" y="0"/>
                <a:ext cx="335280" cy="2819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s-AR" sz="1200" b="1">
                    <a:effectLst/>
                    <a:latin typeface="Calibri"/>
                    <a:ea typeface="Calibri"/>
                    <a:cs typeface="Times New Roman"/>
                  </a:rPr>
                  <a:t>N</a:t>
                </a:r>
                <a:endParaRPr lang="es-AR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sp>
          <p:nvSpPr>
            <p:cNvPr id="95" name="Cuadro de texto 2"/>
            <p:cNvSpPr txBox="1">
              <a:spLocks noChangeArrowheads="1"/>
            </p:cNvSpPr>
            <p:nvPr/>
          </p:nvSpPr>
          <p:spPr bwMode="auto">
            <a:xfrm>
              <a:off x="914400" y="53340"/>
              <a:ext cx="335280" cy="2819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AR" sz="1200" b="1">
                  <a:effectLst/>
                  <a:latin typeface="Calibri"/>
                  <a:ea typeface="Calibri"/>
                  <a:cs typeface="Times New Roman"/>
                </a:rPr>
                <a:t>M</a:t>
              </a:r>
              <a:endParaRPr lang="es-A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96" name="Cuadro de texto 2"/>
            <p:cNvSpPr txBox="1">
              <a:spLocks noChangeArrowheads="1"/>
            </p:cNvSpPr>
            <p:nvPr/>
          </p:nvSpPr>
          <p:spPr bwMode="auto">
            <a:xfrm>
              <a:off x="175260" y="0"/>
              <a:ext cx="335280" cy="2819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AR" sz="1200" b="1">
                  <a:effectLst/>
                  <a:latin typeface="Calibri"/>
                  <a:ea typeface="Calibri"/>
                  <a:cs typeface="Times New Roman"/>
                </a:rPr>
                <a:t>Q</a:t>
              </a:r>
              <a:endParaRPr lang="es-A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97" name="Cuadro de texto 2"/>
            <p:cNvSpPr txBox="1">
              <a:spLocks noChangeArrowheads="1"/>
            </p:cNvSpPr>
            <p:nvPr/>
          </p:nvSpPr>
          <p:spPr bwMode="auto">
            <a:xfrm>
              <a:off x="335280" y="708660"/>
              <a:ext cx="335280" cy="2819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AR" sz="1200" b="1">
                  <a:effectLst/>
                  <a:latin typeface="Calibri"/>
                  <a:ea typeface="Calibri"/>
                  <a:cs typeface="Times New Roman"/>
                </a:rPr>
                <a:t>N</a:t>
              </a:r>
              <a:endParaRPr lang="es-AR" sz="110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grpSp>
        <p:nvGrpSpPr>
          <p:cNvPr id="109" name="48 Grupo"/>
          <p:cNvGrpSpPr/>
          <p:nvPr/>
        </p:nvGrpSpPr>
        <p:grpSpPr>
          <a:xfrm>
            <a:off x="7981386" y="2004674"/>
            <a:ext cx="819188" cy="488300"/>
            <a:chOff x="0" y="0"/>
            <a:chExt cx="1112520" cy="1001268"/>
          </a:xfrm>
        </p:grpSpPr>
        <p:sp>
          <p:nvSpPr>
            <p:cNvPr id="110" name="46 Cuadro de texto"/>
            <p:cNvSpPr txBox="1"/>
            <p:nvPr/>
          </p:nvSpPr>
          <p:spPr>
            <a:xfrm>
              <a:off x="0" y="0"/>
              <a:ext cx="342900" cy="33528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AR" sz="1400">
                  <a:effectLst/>
                  <a:ea typeface="Calibri"/>
                  <a:cs typeface="Times New Roman"/>
                </a:rPr>
                <a:t>z</a:t>
              </a:r>
              <a:endParaRPr lang="es-AR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11" name="47 Cuadro de texto"/>
            <p:cNvSpPr txBox="1"/>
            <p:nvPr/>
          </p:nvSpPr>
          <p:spPr>
            <a:xfrm>
              <a:off x="769620" y="487680"/>
              <a:ext cx="342900" cy="33528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AR" sz="1400" dirty="0">
                  <a:effectLst/>
                  <a:ea typeface="Calibri"/>
                  <a:cs typeface="Times New Roman"/>
                </a:rPr>
                <a:t>y</a:t>
              </a:r>
              <a:endParaRPr lang="es-AR" sz="1100" dirty="0">
                <a:effectLst/>
                <a:ea typeface="Calibri"/>
                <a:cs typeface="Times New Roman"/>
              </a:endParaRPr>
            </a:p>
          </p:txBody>
        </p:sp>
        <p:grpSp>
          <p:nvGrpSpPr>
            <p:cNvPr id="112" name="44 Grupo"/>
            <p:cNvGrpSpPr/>
            <p:nvPr/>
          </p:nvGrpSpPr>
          <p:grpSpPr>
            <a:xfrm>
              <a:off x="0" y="45720"/>
              <a:ext cx="777240" cy="955548"/>
              <a:chOff x="0" y="0"/>
              <a:chExt cx="777240" cy="955548"/>
            </a:xfrm>
          </p:grpSpPr>
          <p:cxnSp>
            <p:nvCxnSpPr>
              <p:cNvPr id="113" name="42 Conector recto de flecha"/>
              <p:cNvCxnSpPr/>
              <p:nvPr/>
            </p:nvCxnSpPr>
            <p:spPr>
              <a:xfrm flipH="1" flipV="1">
                <a:off x="0" y="0"/>
                <a:ext cx="769620" cy="762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43 Conector recto de flecha"/>
              <p:cNvCxnSpPr/>
              <p:nvPr/>
            </p:nvCxnSpPr>
            <p:spPr>
              <a:xfrm>
                <a:off x="777240" y="0"/>
                <a:ext cx="0" cy="95554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6" name="115 CuadroTexto"/>
          <p:cNvSpPr txBox="1"/>
          <p:nvPr/>
        </p:nvSpPr>
        <p:spPr>
          <a:xfrm>
            <a:off x="4835527" y="4903528"/>
            <a:ext cx="23427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/>
              <a:t>M </a:t>
            </a:r>
            <a:r>
              <a:rPr lang="es-AR" sz="1600" b="1" dirty="0" err="1" smtClean="0"/>
              <a:t>cte</a:t>
            </a:r>
            <a:r>
              <a:rPr lang="es-AR" sz="1600" b="1" dirty="0"/>
              <a:t> </a:t>
            </a:r>
            <a:r>
              <a:rPr lang="es-AR" sz="1600" b="1" dirty="0" smtClean="0"/>
              <a:t>en todas las secciones de barra homogénea  </a:t>
            </a:r>
            <a:r>
              <a:rPr lang="es-AR" sz="1600" b="1" dirty="0" smtClean="0">
                <a:sym typeface="Symbol"/>
              </a:rPr>
              <a:t></a:t>
            </a:r>
            <a:r>
              <a:rPr lang="es-AR" sz="1600" b="1" dirty="0" smtClean="0"/>
              <a:t>  variación curvatura es la misma </a:t>
            </a:r>
            <a:r>
              <a:rPr lang="es-AR" sz="1600" b="1" dirty="0">
                <a:sym typeface="Symbol"/>
              </a:rPr>
              <a:t></a:t>
            </a:r>
            <a:r>
              <a:rPr lang="es-AR" sz="1600" b="1" dirty="0"/>
              <a:t> </a:t>
            </a:r>
            <a:r>
              <a:rPr lang="es-AR" sz="1600" b="1" dirty="0" smtClean="0"/>
              <a:t>Eje arco de circunferencia</a:t>
            </a:r>
            <a:endParaRPr lang="es-AR" sz="1600" b="1" dirty="0"/>
          </a:p>
        </p:txBody>
      </p:sp>
      <p:sp>
        <p:nvSpPr>
          <p:cNvPr id="117" name="116 CuadroTexto"/>
          <p:cNvSpPr txBox="1"/>
          <p:nvPr/>
        </p:nvSpPr>
        <p:spPr>
          <a:xfrm>
            <a:off x="4921824" y="2647792"/>
            <a:ext cx="41146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/>
              <a:t> HIPOTESIS </a:t>
            </a:r>
            <a:r>
              <a:rPr lang="es-AR" sz="1600" b="1" dirty="0"/>
              <a:t>DE BERNOULLI NAVIER</a:t>
            </a:r>
            <a:r>
              <a:rPr lang="es-AR" sz="1600" dirty="0"/>
              <a:t>: </a:t>
            </a:r>
          </a:p>
          <a:p>
            <a:pPr marL="82296" indent="0">
              <a:buNone/>
            </a:pPr>
            <a:r>
              <a:rPr lang="es-ES" sz="1600" dirty="0" smtClean="0"/>
              <a:t>Las </a:t>
            </a:r>
            <a:r>
              <a:rPr lang="es-ES" sz="1600" dirty="0"/>
              <a:t>secciones planas </a:t>
            </a:r>
            <a:r>
              <a:rPr lang="es-ES" sz="1600" dirty="0" smtClean="0"/>
              <a:t>y </a:t>
            </a:r>
            <a:r>
              <a:rPr lang="es-ES" sz="1600" dirty="0" smtClean="0">
                <a:sym typeface="Symbol"/>
              </a:rPr>
              <a:t></a:t>
            </a:r>
            <a:r>
              <a:rPr lang="es-ES" sz="1600" dirty="0" smtClean="0"/>
              <a:t> </a:t>
            </a:r>
            <a:r>
              <a:rPr lang="es-ES" sz="1600" dirty="0"/>
              <a:t>al eje de la viga antes de la deformación, </a:t>
            </a:r>
            <a:r>
              <a:rPr lang="es-ES" sz="1600" dirty="0" smtClean="0"/>
              <a:t>se mantienen planas </a:t>
            </a:r>
            <a:r>
              <a:rPr lang="es-ES" sz="1600" dirty="0"/>
              <a:t>y </a:t>
            </a:r>
            <a:r>
              <a:rPr lang="es-ES" sz="1600" dirty="0">
                <a:sym typeface="Symbol"/>
              </a:rPr>
              <a:t></a:t>
            </a:r>
            <a:r>
              <a:rPr lang="es-AR" sz="1600" dirty="0" smtClean="0"/>
              <a:t>.</a:t>
            </a:r>
            <a:endParaRPr lang="es-AR" sz="1600" dirty="0"/>
          </a:p>
          <a:p>
            <a:endParaRPr lang="es-AR" sz="1600" dirty="0"/>
          </a:p>
        </p:txBody>
      </p:sp>
      <p:grpSp>
        <p:nvGrpSpPr>
          <p:cNvPr id="118" name="117 Grupo"/>
          <p:cNvGrpSpPr/>
          <p:nvPr/>
        </p:nvGrpSpPr>
        <p:grpSpPr>
          <a:xfrm rot="5400000">
            <a:off x="1440513" y="1760354"/>
            <a:ext cx="655320" cy="275496"/>
            <a:chOff x="4716016" y="6105832"/>
            <a:chExt cx="1080120" cy="347504"/>
          </a:xfrm>
        </p:grpSpPr>
        <p:grpSp>
          <p:nvGrpSpPr>
            <p:cNvPr id="119" name="118 Grupo"/>
            <p:cNvGrpSpPr/>
            <p:nvPr/>
          </p:nvGrpSpPr>
          <p:grpSpPr>
            <a:xfrm>
              <a:off x="4716016" y="6309320"/>
              <a:ext cx="1080120" cy="144016"/>
              <a:chOff x="4716016" y="6309320"/>
              <a:chExt cx="1080120" cy="144016"/>
            </a:xfrm>
          </p:grpSpPr>
          <p:sp>
            <p:nvSpPr>
              <p:cNvPr id="121" name="120 Rectángulo"/>
              <p:cNvSpPr/>
              <p:nvPr/>
            </p:nvSpPr>
            <p:spPr>
              <a:xfrm>
                <a:off x="4716016" y="6309320"/>
                <a:ext cx="1080120" cy="144016"/>
              </a:xfrm>
              <a:prstGeom prst="rect">
                <a:avLst/>
              </a:prstGeom>
              <a:pattFill prst="wdUpDiag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cxnSp>
            <p:nvCxnSpPr>
              <p:cNvPr id="122" name="121 Conector recto"/>
              <p:cNvCxnSpPr/>
              <p:nvPr/>
            </p:nvCxnSpPr>
            <p:spPr>
              <a:xfrm>
                <a:off x="4716016" y="6309320"/>
                <a:ext cx="1080120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0" name="119 Conector recto"/>
            <p:cNvCxnSpPr/>
            <p:nvPr/>
          </p:nvCxnSpPr>
          <p:spPr>
            <a:xfrm flipV="1">
              <a:off x="5204068" y="6105832"/>
              <a:ext cx="0" cy="22021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12 Conector recto"/>
          <p:cNvCxnSpPr/>
          <p:nvPr/>
        </p:nvCxnSpPr>
        <p:spPr>
          <a:xfrm>
            <a:off x="1818629" y="1866548"/>
            <a:ext cx="278769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>
            <a:off x="1781614" y="2281302"/>
            <a:ext cx="2824713" cy="0"/>
          </a:xfrm>
          <a:prstGeom prst="line">
            <a:avLst/>
          </a:prstGeom>
          <a:ln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125 CuadroTexto"/>
          <p:cNvSpPr txBox="1"/>
          <p:nvPr/>
        </p:nvSpPr>
        <p:spPr>
          <a:xfrm>
            <a:off x="4716016" y="1466682"/>
            <a:ext cx="411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/>
              <a:t>M</a:t>
            </a:r>
            <a:endParaRPr lang="es-AR" sz="1600" dirty="0"/>
          </a:p>
        </p:txBody>
      </p:sp>
      <p:sp>
        <p:nvSpPr>
          <p:cNvPr id="127" name="126 CuadroTexto"/>
          <p:cNvSpPr txBox="1"/>
          <p:nvPr/>
        </p:nvSpPr>
        <p:spPr>
          <a:xfrm>
            <a:off x="2813810" y="1942748"/>
            <a:ext cx="411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/>
              <a:t>L</a:t>
            </a:r>
          </a:p>
        </p:txBody>
      </p:sp>
      <p:cxnSp>
        <p:nvCxnSpPr>
          <p:cNvPr id="179" name="178 Conector recto"/>
          <p:cNvCxnSpPr/>
          <p:nvPr/>
        </p:nvCxnSpPr>
        <p:spPr>
          <a:xfrm>
            <a:off x="1744537" y="3087261"/>
            <a:ext cx="278769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8553695" y="2030687"/>
            <a:ext cx="364840" cy="42507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189 CuadroTexto"/>
          <p:cNvSpPr txBox="1"/>
          <p:nvPr/>
        </p:nvSpPr>
        <p:spPr>
          <a:xfrm>
            <a:off x="8800574" y="2086429"/>
            <a:ext cx="235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cxnSp>
        <p:nvCxnSpPr>
          <p:cNvPr id="192" name="191 Conector recto"/>
          <p:cNvCxnSpPr/>
          <p:nvPr/>
        </p:nvCxnSpPr>
        <p:spPr>
          <a:xfrm flipV="1">
            <a:off x="8181073" y="2048501"/>
            <a:ext cx="364840" cy="4221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193 CuadroTexto"/>
          <p:cNvSpPr txBox="1"/>
          <p:nvPr/>
        </p:nvSpPr>
        <p:spPr>
          <a:xfrm>
            <a:off x="8101054" y="2004674"/>
            <a:ext cx="235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+</a:t>
            </a:r>
            <a:endParaRPr lang="es-AR" dirty="0"/>
          </a:p>
        </p:txBody>
      </p:sp>
      <p:sp>
        <p:nvSpPr>
          <p:cNvPr id="211" name="210 CuadroTexto"/>
          <p:cNvSpPr txBox="1"/>
          <p:nvPr/>
        </p:nvSpPr>
        <p:spPr>
          <a:xfrm>
            <a:off x="4652979" y="2661117"/>
            <a:ext cx="411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/>
              <a:t>M</a:t>
            </a:r>
            <a:endParaRPr lang="es-A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7" name="236 CuadroTexto"/>
              <p:cNvSpPr txBox="1"/>
              <p:nvPr/>
            </p:nvSpPr>
            <p:spPr>
              <a:xfrm>
                <a:off x="847203" y="2534419"/>
                <a:ext cx="112094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6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es-AR" sz="1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37" name="23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203" y="2534419"/>
                <a:ext cx="1120943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3" name="262 CuadroTexto"/>
          <p:cNvSpPr txBox="1"/>
          <p:nvPr/>
        </p:nvSpPr>
        <p:spPr>
          <a:xfrm>
            <a:off x="5265201" y="1193699"/>
            <a:ext cx="1781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/>
              <a:t>Q=0 N=0 M=</a:t>
            </a:r>
            <a:r>
              <a:rPr lang="es-AR" sz="1600" dirty="0" err="1" smtClean="0"/>
              <a:t>cte</a:t>
            </a:r>
            <a:endParaRPr lang="es-AR" sz="1600" dirty="0"/>
          </a:p>
        </p:txBody>
      </p:sp>
      <p:sp>
        <p:nvSpPr>
          <p:cNvPr id="123" name="122 CuadroTexto"/>
          <p:cNvSpPr txBox="1"/>
          <p:nvPr/>
        </p:nvSpPr>
        <p:spPr>
          <a:xfrm>
            <a:off x="2416607" y="2670484"/>
            <a:ext cx="27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-</a:t>
            </a:r>
            <a:endParaRPr lang="es-AR" dirty="0"/>
          </a:p>
        </p:txBody>
      </p:sp>
      <p:sp>
        <p:nvSpPr>
          <p:cNvPr id="124" name="123 Flecha circular"/>
          <p:cNvSpPr/>
          <p:nvPr/>
        </p:nvSpPr>
        <p:spPr>
          <a:xfrm rot="3534366">
            <a:off x="4287712" y="1585911"/>
            <a:ext cx="488416" cy="468859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3" name="2 Forma libre"/>
          <p:cNvSpPr/>
          <p:nvPr/>
        </p:nvSpPr>
        <p:spPr>
          <a:xfrm>
            <a:off x="1771687" y="1860150"/>
            <a:ext cx="2834640" cy="324865"/>
          </a:xfrm>
          <a:custGeom>
            <a:avLst/>
            <a:gdLst>
              <a:gd name="connsiteX0" fmla="*/ 0 w 2819400"/>
              <a:gd name="connsiteY0" fmla="*/ 4233 h 309033"/>
              <a:gd name="connsiteX1" fmla="*/ 1295400 w 2819400"/>
              <a:gd name="connsiteY1" fmla="*/ 42333 h 309033"/>
              <a:gd name="connsiteX2" fmla="*/ 2819400 w 2819400"/>
              <a:gd name="connsiteY2" fmla="*/ 309033 h 309033"/>
              <a:gd name="connsiteX0" fmla="*/ 0 w 2766060"/>
              <a:gd name="connsiteY0" fmla="*/ 4522 h 316942"/>
              <a:gd name="connsiteX1" fmla="*/ 1295400 w 2766060"/>
              <a:gd name="connsiteY1" fmla="*/ 42622 h 316942"/>
              <a:gd name="connsiteX2" fmla="*/ 2766060 w 2766060"/>
              <a:gd name="connsiteY2" fmla="*/ 316942 h 316942"/>
              <a:gd name="connsiteX0" fmla="*/ 0 w 2766060"/>
              <a:gd name="connsiteY0" fmla="*/ 4522 h 316942"/>
              <a:gd name="connsiteX1" fmla="*/ 1295400 w 2766060"/>
              <a:gd name="connsiteY1" fmla="*/ 42622 h 316942"/>
              <a:gd name="connsiteX2" fmla="*/ 2766060 w 2766060"/>
              <a:gd name="connsiteY2" fmla="*/ 316942 h 316942"/>
              <a:gd name="connsiteX0" fmla="*/ 0 w 2834640"/>
              <a:gd name="connsiteY0" fmla="*/ 4825 h 324865"/>
              <a:gd name="connsiteX1" fmla="*/ 1295400 w 2834640"/>
              <a:gd name="connsiteY1" fmla="*/ 42925 h 324865"/>
              <a:gd name="connsiteX2" fmla="*/ 2834640 w 2834640"/>
              <a:gd name="connsiteY2" fmla="*/ 324865 h 324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34640" h="324865">
                <a:moveTo>
                  <a:pt x="0" y="4825"/>
                </a:moveTo>
                <a:cubicBezTo>
                  <a:pt x="412750" y="-1525"/>
                  <a:pt x="822960" y="-10415"/>
                  <a:pt x="1295400" y="42925"/>
                </a:cubicBezTo>
                <a:cubicBezTo>
                  <a:pt x="1767840" y="96265"/>
                  <a:pt x="2315210" y="163575"/>
                  <a:pt x="2834640" y="324865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pSp>
        <p:nvGrpSpPr>
          <p:cNvPr id="9" name="8 Grupo"/>
          <p:cNvGrpSpPr/>
          <p:nvPr/>
        </p:nvGrpSpPr>
        <p:grpSpPr>
          <a:xfrm>
            <a:off x="4983851" y="3659778"/>
            <a:ext cx="2122949" cy="1356762"/>
            <a:chOff x="5004048" y="3779748"/>
            <a:chExt cx="2122949" cy="1356762"/>
          </a:xfrm>
        </p:grpSpPr>
        <p:sp>
          <p:nvSpPr>
            <p:cNvPr id="4" name="3 Rectángulo"/>
            <p:cNvSpPr/>
            <p:nvPr/>
          </p:nvSpPr>
          <p:spPr>
            <a:xfrm>
              <a:off x="5004048" y="4293096"/>
              <a:ext cx="261153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grpSp>
          <p:nvGrpSpPr>
            <p:cNvPr id="8" name="7 Grupo"/>
            <p:cNvGrpSpPr/>
            <p:nvPr/>
          </p:nvGrpSpPr>
          <p:grpSpPr>
            <a:xfrm>
              <a:off x="5388671" y="3779748"/>
              <a:ext cx="1738326" cy="1356762"/>
              <a:chOff x="5388671" y="3779748"/>
              <a:chExt cx="1738326" cy="1356762"/>
            </a:xfrm>
          </p:grpSpPr>
          <p:sp>
            <p:nvSpPr>
              <p:cNvPr id="115" name="114 CuadroTexto"/>
              <p:cNvSpPr txBox="1"/>
              <p:nvPr/>
            </p:nvSpPr>
            <p:spPr>
              <a:xfrm>
                <a:off x="5915784" y="3779748"/>
                <a:ext cx="48043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dirty="0" err="1" smtClean="0"/>
                  <a:t>dz</a:t>
                </a:r>
                <a:r>
                  <a:rPr lang="es-AR" sz="1600" dirty="0" smtClean="0"/>
                  <a:t>  </a:t>
                </a:r>
                <a:endParaRPr lang="es-AR" sz="1600" dirty="0"/>
              </a:p>
            </p:txBody>
          </p:sp>
          <p:sp>
            <p:nvSpPr>
              <p:cNvPr id="128" name="127 Rectángulo"/>
              <p:cNvSpPr/>
              <p:nvPr/>
            </p:nvSpPr>
            <p:spPr>
              <a:xfrm>
                <a:off x="5713807" y="4293096"/>
                <a:ext cx="874417" cy="504056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cxnSp>
            <p:nvCxnSpPr>
              <p:cNvPr id="7" name="6 Conector recto"/>
              <p:cNvCxnSpPr/>
              <p:nvPr/>
            </p:nvCxnSpPr>
            <p:spPr>
              <a:xfrm>
                <a:off x="5718793" y="4149080"/>
                <a:ext cx="874417" cy="0"/>
              </a:xfrm>
              <a:prstGeom prst="line">
                <a:avLst/>
              </a:prstGeom>
              <a:ln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4" name="133 CuadroTexto"/>
              <p:cNvSpPr txBox="1"/>
              <p:nvPr/>
            </p:nvSpPr>
            <p:spPr>
              <a:xfrm>
                <a:off x="5388671" y="4144962"/>
                <a:ext cx="48043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dirty="0" smtClean="0"/>
                  <a:t>A  </a:t>
                </a:r>
                <a:endParaRPr lang="es-AR" sz="1600" dirty="0"/>
              </a:p>
            </p:txBody>
          </p:sp>
          <p:sp>
            <p:nvSpPr>
              <p:cNvPr id="135" name="134 CuadroTexto"/>
              <p:cNvSpPr txBox="1"/>
              <p:nvPr/>
            </p:nvSpPr>
            <p:spPr>
              <a:xfrm>
                <a:off x="6646562" y="4206570"/>
                <a:ext cx="48043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dirty="0" smtClean="0"/>
                  <a:t>B  </a:t>
                </a:r>
                <a:endParaRPr lang="es-AR" sz="1600" dirty="0"/>
              </a:p>
            </p:txBody>
          </p:sp>
          <p:sp>
            <p:nvSpPr>
              <p:cNvPr id="140" name="139 CuadroTexto"/>
              <p:cNvSpPr txBox="1"/>
              <p:nvPr/>
            </p:nvSpPr>
            <p:spPr>
              <a:xfrm>
                <a:off x="5418953" y="4774779"/>
                <a:ext cx="48043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dirty="0" smtClean="0"/>
                  <a:t>E  </a:t>
                </a:r>
                <a:endParaRPr lang="es-AR" sz="1600" dirty="0"/>
              </a:p>
            </p:txBody>
          </p:sp>
          <p:sp>
            <p:nvSpPr>
              <p:cNvPr id="141" name="140 CuadroTexto"/>
              <p:cNvSpPr txBox="1"/>
              <p:nvPr/>
            </p:nvSpPr>
            <p:spPr>
              <a:xfrm>
                <a:off x="6561524" y="4797956"/>
                <a:ext cx="48043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dirty="0" smtClean="0"/>
                  <a:t>F  </a:t>
                </a:r>
                <a:endParaRPr lang="es-AR" sz="1600" dirty="0"/>
              </a:p>
            </p:txBody>
          </p:sp>
        </p:grpSp>
      </p:grpSp>
      <p:grpSp>
        <p:nvGrpSpPr>
          <p:cNvPr id="17" name="16 Grupo"/>
          <p:cNvGrpSpPr/>
          <p:nvPr/>
        </p:nvGrpSpPr>
        <p:grpSpPr>
          <a:xfrm>
            <a:off x="7087847" y="3791012"/>
            <a:ext cx="1761357" cy="1852330"/>
            <a:chOff x="6947871" y="3808918"/>
            <a:chExt cx="1761357" cy="1852330"/>
          </a:xfrm>
        </p:grpSpPr>
        <p:cxnSp>
          <p:nvCxnSpPr>
            <p:cNvPr id="12" name="11 Conector recto"/>
            <p:cNvCxnSpPr>
              <a:stCxn id="10" idx="0"/>
            </p:cNvCxnSpPr>
            <p:nvPr/>
          </p:nvCxnSpPr>
          <p:spPr>
            <a:xfrm flipH="1">
              <a:off x="7245887" y="4202784"/>
              <a:ext cx="51870" cy="1458464"/>
            </a:xfrm>
            <a:prstGeom prst="line">
              <a:avLst/>
            </a:prstGeom>
            <a:ln w="19050">
              <a:solidFill>
                <a:srgbClr val="26697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15 Grupo"/>
            <p:cNvGrpSpPr/>
            <p:nvPr/>
          </p:nvGrpSpPr>
          <p:grpSpPr>
            <a:xfrm>
              <a:off x="6947871" y="3808918"/>
              <a:ext cx="1761357" cy="1852330"/>
              <a:chOff x="6947871" y="3808918"/>
              <a:chExt cx="1761357" cy="1852330"/>
            </a:xfrm>
          </p:grpSpPr>
          <p:sp>
            <p:nvSpPr>
              <p:cNvPr id="10" name="9 Forma libre"/>
              <p:cNvSpPr/>
              <p:nvPr/>
            </p:nvSpPr>
            <p:spPr>
              <a:xfrm>
                <a:off x="7297757" y="4202784"/>
                <a:ext cx="883920" cy="167640"/>
              </a:xfrm>
              <a:custGeom>
                <a:avLst/>
                <a:gdLst>
                  <a:gd name="connsiteX0" fmla="*/ 0 w 883920"/>
                  <a:gd name="connsiteY0" fmla="*/ 0 h 167640"/>
                  <a:gd name="connsiteX1" fmla="*/ 548640 w 883920"/>
                  <a:gd name="connsiteY1" fmla="*/ 38100 h 167640"/>
                  <a:gd name="connsiteX2" fmla="*/ 883920 w 883920"/>
                  <a:gd name="connsiteY2" fmla="*/ 167640 h 1676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83920" h="167640">
                    <a:moveTo>
                      <a:pt x="0" y="0"/>
                    </a:moveTo>
                    <a:cubicBezTo>
                      <a:pt x="200660" y="5080"/>
                      <a:pt x="401320" y="10160"/>
                      <a:pt x="548640" y="38100"/>
                    </a:cubicBezTo>
                    <a:cubicBezTo>
                      <a:pt x="695960" y="66040"/>
                      <a:pt x="828040" y="142240"/>
                      <a:pt x="883920" y="167640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142" name="141 Forma libre"/>
              <p:cNvSpPr/>
              <p:nvPr/>
            </p:nvSpPr>
            <p:spPr>
              <a:xfrm>
                <a:off x="7259288" y="4676110"/>
                <a:ext cx="601980" cy="153452"/>
              </a:xfrm>
              <a:custGeom>
                <a:avLst/>
                <a:gdLst>
                  <a:gd name="connsiteX0" fmla="*/ 0 w 883920"/>
                  <a:gd name="connsiteY0" fmla="*/ 0 h 167640"/>
                  <a:gd name="connsiteX1" fmla="*/ 548640 w 883920"/>
                  <a:gd name="connsiteY1" fmla="*/ 38100 h 167640"/>
                  <a:gd name="connsiteX2" fmla="*/ 883920 w 883920"/>
                  <a:gd name="connsiteY2" fmla="*/ 167640 h 167640"/>
                  <a:gd name="connsiteX0" fmla="*/ 0 w 754380"/>
                  <a:gd name="connsiteY0" fmla="*/ 0 h 152400"/>
                  <a:gd name="connsiteX1" fmla="*/ 419100 w 754380"/>
                  <a:gd name="connsiteY1" fmla="*/ 22860 h 152400"/>
                  <a:gd name="connsiteX2" fmla="*/ 754380 w 754380"/>
                  <a:gd name="connsiteY2" fmla="*/ 152400 h 152400"/>
                  <a:gd name="connsiteX0" fmla="*/ 0 w 632460"/>
                  <a:gd name="connsiteY0" fmla="*/ 0 h 152400"/>
                  <a:gd name="connsiteX1" fmla="*/ 297180 w 632460"/>
                  <a:gd name="connsiteY1" fmla="*/ 22860 h 152400"/>
                  <a:gd name="connsiteX2" fmla="*/ 632460 w 632460"/>
                  <a:gd name="connsiteY2" fmla="*/ 152400 h 152400"/>
                  <a:gd name="connsiteX0" fmla="*/ 0 w 632460"/>
                  <a:gd name="connsiteY0" fmla="*/ 1052 h 153452"/>
                  <a:gd name="connsiteX1" fmla="*/ 88253 w 632460"/>
                  <a:gd name="connsiteY1" fmla="*/ 2570 h 153452"/>
                  <a:gd name="connsiteX2" fmla="*/ 297180 w 632460"/>
                  <a:gd name="connsiteY2" fmla="*/ 23912 h 153452"/>
                  <a:gd name="connsiteX3" fmla="*/ 632460 w 632460"/>
                  <a:gd name="connsiteY3" fmla="*/ 153452 h 153452"/>
                  <a:gd name="connsiteX0" fmla="*/ 0 w 601980"/>
                  <a:gd name="connsiteY0" fmla="*/ 1052 h 153452"/>
                  <a:gd name="connsiteX1" fmla="*/ 88253 w 601980"/>
                  <a:gd name="connsiteY1" fmla="*/ 2570 h 153452"/>
                  <a:gd name="connsiteX2" fmla="*/ 297180 w 601980"/>
                  <a:gd name="connsiteY2" fmla="*/ 23912 h 153452"/>
                  <a:gd name="connsiteX3" fmla="*/ 601980 w 601980"/>
                  <a:gd name="connsiteY3" fmla="*/ 153452 h 1534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01980" h="153452">
                    <a:moveTo>
                      <a:pt x="0" y="1052"/>
                    </a:moveTo>
                    <a:cubicBezTo>
                      <a:pt x="4549" y="35"/>
                      <a:pt x="38723" y="-1240"/>
                      <a:pt x="88253" y="2570"/>
                    </a:cubicBezTo>
                    <a:cubicBezTo>
                      <a:pt x="137783" y="6380"/>
                      <a:pt x="211559" y="-1235"/>
                      <a:pt x="297180" y="23912"/>
                    </a:cubicBezTo>
                    <a:cubicBezTo>
                      <a:pt x="382801" y="49059"/>
                      <a:pt x="546100" y="128052"/>
                      <a:pt x="601980" y="153452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cxnSp>
            <p:nvCxnSpPr>
              <p:cNvPr id="144" name="143 Conector recto"/>
              <p:cNvCxnSpPr>
                <a:stCxn id="10" idx="2"/>
              </p:cNvCxnSpPr>
              <p:nvPr/>
            </p:nvCxnSpPr>
            <p:spPr>
              <a:xfrm flipH="1">
                <a:off x="7245887" y="4370424"/>
                <a:ext cx="935790" cy="1290824"/>
              </a:xfrm>
              <a:prstGeom prst="line">
                <a:avLst/>
              </a:prstGeom>
              <a:ln w="19050">
                <a:solidFill>
                  <a:srgbClr val="26697A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7" name="146 CuadroTexto"/>
              <p:cNvSpPr txBox="1"/>
              <p:nvPr/>
            </p:nvSpPr>
            <p:spPr>
              <a:xfrm>
                <a:off x="6970902" y="3808918"/>
                <a:ext cx="48043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dirty="0" smtClean="0"/>
                  <a:t>A’  </a:t>
                </a:r>
                <a:endParaRPr lang="es-AR" sz="1600" dirty="0"/>
              </a:p>
            </p:txBody>
          </p:sp>
          <p:sp>
            <p:nvSpPr>
              <p:cNvPr id="148" name="147 CuadroTexto"/>
              <p:cNvSpPr txBox="1"/>
              <p:nvPr/>
            </p:nvSpPr>
            <p:spPr>
              <a:xfrm>
                <a:off x="8228793" y="3870526"/>
                <a:ext cx="48043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dirty="0" smtClean="0"/>
                  <a:t>B’  </a:t>
                </a:r>
                <a:endParaRPr lang="es-AR" sz="1600" dirty="0"/>
              </a:p>
            </p:txBody>
          </p:sp>
          <p:sp>
            <p:nvSpPr>
              <p:cNvPr id="149" name="148 CuadroTexto"/>
              <p:cNvSpPr txBox="1"/>
              <p:nvPr/>
            </p:nvSpPr>
            <p:spPr>
              <a:xfrm>
                <a:off x="6947871" y="4675499"/>
                <a:ext cx="48043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dirty="0" smtClean="0"/>
                  <a:t>E’  </a:t>
                </a:r>
                <a:endParaRPr lang="es-AR" sz="1600" dirty="0"/>
              </a:p>
            </p:txBody>
          </p:sp>
          <p:sp>
            <p:nvSpPr>
              <p:cNvPr id="150" name="149 CuadroTexto"/>
              <p:cNvSpPr txBox="1"/>
              <p:nvPr/>
            </p:nvSpPr>
            <p:spPr>
              <a:xfrm>
                <a:off x="7827734" y="4878255"/>
                <a:ext cx="48043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dirty="0" smtClean="0"/>
                  <a:t>F’  </a:t>
                </a:r>
                <a:endParaRPr lang="es-AR" sz="1600" dirty="0"/>
              </a:p>
            </p:txBody>
          </p:sp>
          <p:sp>
            <p:nvSpPr>
              <p:cNvPr id="152" name="151 Forma libre"/>
              <p:cNvSpPr/>
              <p:nvPr/>
            </p:nvSpPr>
            <p:spPr>
              <a:xfrm>
                <a:off x="7271821" y="5373216"/>
                <a:ext cx="159145" cy="45719"/>
              </a:xfrm>
              <a:custGeom>
                <a:avLst/>
                <a:gdLst>
                  <a:gd name="connsiteX0" fmla="*/ 0 w 883920"/>
                  <a:gd name="connsiteY0" fmla="*/ 0 h 167640"/>
                  <a:gd name="connsiteX1" fmla="*/ 548640 w 883920"/>
                  <a:gd name="connsiteY1" fmla="*/ 38100 h 167640"/>
                  <a:gd name="connsiteX2" fmla="*/ 883920 w 883920"/>
                  <a:gd name="connsiteY2" fmla="*/ 167640 h 167640"/>
                  <a:gd name="connsiteX0" fmla="*/ 0 w 754380"/>
                  <a:gd name="connsiteY0" fmla="*/ 0 h 152400"/>
                  <a:gd name="connsiteX1" fmla="*/ 419100 w 754380"/>
                  <a:gd name="connsiteY1" fmla="*/ 22860 h 152400"/>
                  <a:gd name="connsiteX2" fmla="*/ 754380 w 754380"/>
                  <a:gd name="connsiteY2" fmla="*/ 152400 h 152400"/>
                  <a:gd name="connsiteX0" fmla="*/ 0 w 632460"/>
                  <a:gd name="connsiteY0" fmla="*/ 0 h 152400"/>
                  <a:gd name="connsiteX1" fmla="*/ 297180 w 632460"/>
                  <a:gd name="connsiteY1" fmla="*/ 22860 h 152400"/>
                  <a:gd name="connsiteX2" fmla="*/ 632460 w 632460"/>
                  <a:gd name="connsiteY2" fmla="*/ 152400 h 152400"/>
                  <a:gd name="connsiteX0" fmla="*/ 0 w 632460"/>
                  <a:gd name="connsiteY0" fmla="*/ 1052 h 153452"/>
                  <a:gd name="connsiteX1" fmla="*/ 88253 w 632460"/>
                  <a:gd name="connsiteY1" fmla="*/ 2570 h 153452"/>
                  <a:gd name="connsiteX2" fmla="*/ 297180 w 632460"/>
                  <a:gd name="connsiteY2" fmla="*/ 23912 h 153452"/>
                  <a:gd name="connsiteX3" fmla="*/ 632460 w 632460"/>
                  <a:gd name="connsiteY3" fmla="*/ 153452 h 153452"/>
                  <a:gd name="connsiteX0" fmla="*/ 0 w 601980"/>
                  <a:gd name="connsiteY0" fmla="*/ 1052 h 153452"/>
                  <a:gd name="connsiteX1" fmla="*/ 88253 w 601980"/>
                  <a:gd name="connsiteY1" fmla="*/ 2570 h 153452"/>
                  <a:gd name="connsiteX2" fmla="*/ 297180 w 601980"/>
                  <a:gd name="connsiteY2" fmla="*/ 23912 h 153452"/>
                  <a:gd name="connsiteX3" fmla="*/ 601980 w 601980"/>
                  <a:gd name="connsiteY3" fmla="*/ 153452 h 1534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01980" h="153452">
                    <a:moveTo>
                      <a:pt x="0" y="1052"/>
                    </a:moveTo>
                    <a:cubicBezTo>
                      <a:pt x="4549" y="35"/>
                      <a:pt x="38723" y="-1240"/>
                      <a:pt x="88253" y="2570"/>
                    </a:cubicBezTo>
                    <a:cubicBezTo>
                      <a:pt x="137783" y="6380"/>
                      <a:pt x="211559" y="-1235"/>
                      <a:pt x="297180" y="23912"/>
                    </a:cubicBezTo>
                    <a:cubicBezTo>
                      <a:pt x="382801" y="49059"/>
                      <a:pt x="546100" y="128052"/>
                      <a:pt x="601980" y="153452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153" name="152 CuadroTexto"/>
              <p:cNvSpPr txBox="1"/>
              <p:nvPr/>
            </p:nvSpPr>
            <p:spPr>
              <a:xfrm>
                <a:off x="7245887" y="4941168"/>
                <a:ext cx="48043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dirty="0" smtClean="0"/>
                  <a:t>d</a:t>
                </a:r>
                <a:r>
                  <a:rPr lang="es-AR" sz="1600" dirty="0" smtClean="0">
                    <a:sym typeface="Symbol"/>
                  </a:rPr>
                  <a:t></a:t>
                </a:r>
                <a:endParaRPr lang="es-AR" sz="1600" dirty="0"/>
              </a:p>
            </p:txBody>
          </p:sp>
        </p:grpSp>
      </p:grpSp>
      <p:sp>
        <p:nvSpPr>
          <p:cNvPr id="154" name="153 CuadroTexto"/>
          <p:cNvSpPr txBox="1"/>
          <p:nvPr/>
        </p:nvSpPr>
        <p:spPr>
          <a:xfrm>
            <a:off x="4798494" y="4993363"/>
            <a:ext cx="24002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/>
              <a:t>A-B se alarga (tracción)</a:t>
            </a:r>
          </a:p>
          <a:p>
            <a:r>
              <a:rPr lang="es-AR" sz="1600" b="1" dirty="0" smtClean="0">
                <a:sym typeface="Symbol"/>
              </a:rPr>
              <a:t>E-F se contrae (</a:t>
            </a:r>
            <a:r>
              <a:rPr lang="es-AR" sz="1600" b="1" dirty="0" err="1" smtClean="0">
                <a:sym typeface="Symbol"/>
              </a:rPr>
              <a:t>compresion</a:t>
            </a:r>
            <a:r>
              <a:rPr lang="es-AR" sz="1600" b="1" dirty="0" smtClean="0">
                <a:sym typeface="Symbol"/>
              </a:rPr>
              <a:t>)</a:t>
            </a:r>
          </a:p>
          <a:p>
            <a:r>
              <a:rPr lang="es-AR" sz="1600" b="1" dirty="0" smtClean="0">
                <a:sym typeface="Symbol"/>
              </a:rPr>
              <a:t>C-D mantiene su longitud (eje neutro)</a:t>
            </a:r>
            <a:endParaRPr lang="es-AR" sz="1600" b="1" dirty="0"/>
          </a:p>
        </p:txBody>
      </p:sp>
      <p:grpSp>
        <p:nvGrpSpPr>
          <p:cNvPr id="22" name="21 Grupo"/>
          <p:cNvGrpSpPr/>
          <p:nvPr/>
        </p:nvGrpSpPr>
        <p:grpSpPr>
          <a:xfrm>
            <a:off x="4716015" y="4363546"/>
            <a:ext cx="3975185" cy="514709"/>
            <a:chOff x="4716016" y="4363546"/>
            <a:chExt cx="3836784" cy="514709"/>
          </a:xfrm>
        </p:grpSpPr>
        <p:grpSp>
          <p:nvGrpSpPr>
            <p:cNvPr id="20" name="19 Grupo"/>
            <p:cNvGrpSpPr/>
            <p:nvPr/>
          </p:nvGrpSpPr>
          <p:grpSpPr>
            <a:xfrm>
              <a:off x="4716016" y="4405669"/>
              <a:ext cx="3312367" cy="188762"/>
              <a:chOff x="4716016" y="4405669"/>
              <a:chExt cx="3312367" cy="188762"/>
            </a:xfrm>
          </p:grpSpPr>
          <p:cxnSp>
            <p:nvCxnSpPr>
              <p:cNvPr id="19" name="18 Conector recto"/>
              <p:cNvCxnSpPr/>
              <p:nvPr/>
            </p:nvCxnSpPr>
            <p:spPr>
              <a:xfrm flipV="1">
                <a:off x="4716016" y="4410742"/>
                <a:ext cx="2634752" cy="924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5" name="154 Forma libre"/>
              <p:cNvSpPr/>
              <p:nvPr/>
            </p:nvSpPr>
            <p:spPr>
              <a:xfrm>
                <a:off x="7297756" y="4405669"/>
                <a:ext cx="730627" cy="188762"/>
              </a:xfrm>
              <a:custGeom>
                <a:avLst/>
                <a:gdLst>
                  <a:gd name="connsiteX0" fmla="*/ 0 w 883920"/>
                  <a:gd name="connsiteY0" fmla="*/ 0 h 167640"/>
                  <a:gd name="connsiteX1" fmla="*/ 548640 w 883920"/>
                  <a:gd name="connsiteY1" fmla="*/ 38100 h 167640"/>
                  <a:gd name="connsiteX2" fmla="*/ 883920 w 883920"/>
                  <a:gd name="connsiteY2" fmla="*/ 167640 h 167640"/>
                  <a:gd name="connsiteX0" fmla="*/ 0 w 754380"/>
                  <a:gd name="connsiteY0" fmla="*/ 0 h 152400"/>
                  <a:gd name="connsiteX1" fmla="*/ 419100 w 754380"/>
                  <a:gd name="connsiteY1" fmla="*/ 22860 h 152400"/>
                  <a:gd name="connsiteX2" fmla="*/ 754380 w 754380"/>
                  <a:gd name="connsiteY2" fmla="*/ 152400 h 152400"/>
                  <a:gd name="connsiteX0" fmla="*/ 0 w 632460"/>
                  <a:gd name="connsiteY0" fmla="*/ 0 h 152400"/>
                  <a:gd name="connsiteX1" fmla="*/ 297180 w 632460"/>
                  <a:gd name="connsiteY1" fmla="*/ 22860 h 152400"/>
                  <a:gd name="connsiteX2" fmla="*/ 632460 w 632460"/>
                  <a:gd name="connsiteY2" fmla="*/ 152400 h 152400"/>
                  <a:gd name="connsiteX0" fmla="*/ 0 w 632460"/>
                  <a:gd name="connsiteY0" fmla="*/ 1052 h 153452"/>
                  <a:gd name="connsiteX1" fmla="*/ 88253 w 632460"/>
                  <a:gd name="connsiteY1" fmla="*/ 2570 h 153452"/>
                  <a:gd name="connsiteX2" fmla="*/ 297180 w 632460"/>
                  <a:gd name="connsiteY2" fmla="*/ 23912 h 153452"/>
                  <a:gd name="connsiteX3" fmla="*/ 632460 w 632460"/>
                  <a:gd name="connsiteY3" fmla="*/ 153452 h 153452"/>
                  <a:gd name="connsiteX0" fmla="*/ 0 w 601980"/>
                  <a:gd name="connsiteY0" fmla="*/ 1052 h 153452"/>
                  <a:gd name="connsiteX1" fmla="*/ 88253 w 601980"/>
                  <a:gd name="connsiteY1" fmla="*/ 2570 h 153452"/>
                  <a:gd name="connsiteX2" fmla="*/ 297180 w 601980"/>
                  <a:gd name="connsiteY2" fmla="*/ 23912 h 153452"/>
                  <a:gd name="connsiteX3" fmla="*/ 601980 w 601980"/>
                  <a:gd name="connsiteY3" fmla="*/ 153452 h 1534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01980" h="153452">
                    <a:moveTo>
                      <a:pt x="0" y="1052"/>
                    </a:moveTo>
                    <a:cubicBezTo>
                      <a:pt x="4549" y="35"/>
                      <a:pt x="38723" y="-1240"/>
                      <a:pt x="88253" y="2570"/>
                    </a:cubicBezTo>
                    <a:cubicBezTo>
                      <a:pt x="137783" y="6380"/>
                      <a:pt x="211559" y="-1235"/>
                      <a:pt x="297180" y="23912"/>
                    </a:cubicBezTo>
                    <a:cubicBezTo>
                      <a:pt x="382801" y="49059"/>
                      <a:pt x="546100" y="128052"/>
                      <a:pt x="601980" y="153452"/>
                    </a:cubicBezTo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  <p:sp>
          <p:nvSpPr>
            <p:cNvPr id="156" name="155 CuadroTexto"/>
            <p:cNvSpPr txBox="1"/>
            <p:nvPr/>
          </p:nvSpPr>
          <p:spPr>
            <a:xfrm>
              <a:off x="5359690" y="4370424"/>
              <a:ext cx="48043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600" dirty="0" smtClean="0"/>
                <a:t>C  </a:t>
              </a:r>
              <a:endParaRPr lang="es-AR" sz="1600" dirty="0"/>
            </a:p>
          </p:txBody>
        </p:sp>
        <p:sp>
          <p:nvSpPr>
            <p:cNvPr id="157" name="156 CuadroTexto"/>
            <p:cNvSpPr txBox="1"/>
            <p:nvPr/>
          </p:nvSpPr>
          <p:spPr>
            <a:xfrm>
              <a:off x="6590699" y="4363546"/>
              <a:ext cx="48043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600" dirty="0" smtClean="0"/>
                <a:t>D  </a:t>
              </a:r>
              <a:endParaRPr lang="es-AR" sz="1600" dirty="0"/>
            </a:p>
          </p:txBody>
        </p:sp>
        <p:sp>
          <p:nvSpPr>
            <p:cNvPr id="158" name="157 CuadroTexto"/>
            <p:cNvSpPr txBox="1"/>
            <p:nvPr/>
          </p:nvSpPr>
          <p:spPr>
            <a:xfrm>
              <a:off x="6989973" y="4363927"/>
              <a:ext cx="48043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600" dirty="0" smtClean="0"/>
                <a:t>C’  </a:t>
              </a:r>
              <a:endParaRPr lang="es-AR" sz="1600" dirty="0"/>
            </a:p>
          </p:txBody>
        </p:sp>
        <p:sp>
          <p:nvSpPr>
            <p:cNvPr id="159" name="158 CuadroTexto"/>
            <p:cNvSpPr txBox="1"/>
            <p:nvPr/>
          </p:nvSpPr>
          <p:spPr>
            <a:xfrm>
              <a:off x="8072365" y="4539701"/>
              <a:ext cx="48043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600" dirty="0" smtClean="0"/>
                <a:t>D’  </a:t>
              </a:r>
              <a:endParaRPr lang="es-AR" sz="1600" dirty="0"/>
            </a:p>
          </p:txBody>
        </p:sp>
      </p:grpSp>
      <p:cxnSp>
        <p:nvCxnSpPr>
          <p:cNvPr id="160" name="159 Conector recto"/>
          <p:cNvCxnSpPr/>
          <p:nvPr/>
        </p:nvCxnSpPr>
        <p:spPr>
          <a:xfrm flipV="1">
            <a:off x="7072146" y="4407248"/>
            <a:ext cx="10207" cy="1229590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160 CuadroTexto"/>
          <p:cNvSpPr txBox="1"/>
          <p:nvPr/>
        </p:nvSpPr>
        <p:spPr>
          <a:xfrm>
            <a:off x="6965373" y="5092539"/>
            <a:ext cx="4804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>
                <a:sym typeface="Symbol"/>
              </a:rPr>
              <a:t></a:t>
            </a:r>
            <a:endParaRPr lang="es-AR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3" name="162 CuadroTexto"/>
              <p:cNvSpPr txBox="1"/>
              <p:nvPr/>
            </p:nvSpPr>
            <p:spPr>
              <a:xfrm>
                <a:off x="1043608" y="3321769"/>
                <a:ext cx="2400203" cy="481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b="1" dirty="0" smtClean="0"/>
                  <a:t>Curvatura: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16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s-AR" sz="1600" b="1" i="1" smtClean="0">
                            <a:latin typeface="Cambria Math"/>
                            <a:ea typeface="Cambria Math"/>
                          </a:rPr>
                          <m:t>𝝆</m:t>
                        </m:r>
                      </m:den>
                    </m:f>
                    <m:r>
                      <a:rPr lang="es-AR" sz="1600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s-AR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1600" b="1" i="1" smtClean="0">
                            <a:latin typeface="Cambria Math"/>
                          </a:rPr>
                          <m:t>ⅆ</m:t>
                        </m:r>
                        <m:r>
                          <a:rPr lang="el-GR" sz="1600" b="1" i="1" smtClean="0">
                            <a:latin typeface="Cambria Math"/>
                          </a:rPr>
                          <m:t>𝜽</m:t>
                        </m:r>
                      </m:num>
                      <m:den>
                        <m:r>
                          <a:rPr lang="es-AR" sz="1600" b="1" i="1" smtClean="0">
                            <a:latin typeface="Cambria Math"/>
                          </a:rPr>
                          <m:t>ⅆ</m:t>
                        </m:r>
                        <m:r>
                          <a:rPr lang="es-AR" sz="1600" b="1" i="1" smtClean="0">
                            <a:latin typeface="Cambria Math"/>
                          </a:rPr>
                          <m:t>𝒛</m:t>
                        </m:r>
                      </m:den>
                    </m:f>
                  </m:oMath>
                </a14:m>
                <a:endParaRPr lang="es-AR" sz="1600" b="1" dirty="0"/>
              </a:p>
            </p:txBody>
          </p:sp>
        </mc:Choice>
        <mc:Fallback xmlns="">
          <p:sp>
            <p:nvSpPr>
              <p:cNvPr id="163" name="16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321769"/>
                <a:ext cx="2400203" cy="481991"/>
              </a:xfrm>
              <a:prstGeom prst="rect">
                <a:avLst/>
              </a:prstGeom>
              <a:blipFill rotWithShape="1">
                <a:blip r:embed="rId6"/>
                <a:stretch>
                  <a:fillRect l="-126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4" name="163 CuadroTexto"/>
              <p:cNvSpPr txBox="1"/>
              <p:nvPr/>
            </p:nvSpPr>
            <p:spPr>
              <a:xfrm>
                <a:off x="1060024" y="3810093"/>
                <a:ext cx="38618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b="1" dirty="0" smtClean="0"/>
                  <a:t>Alargamiento fibra superior: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AR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1600" b="1" i="1" smtClean="0">
                            <a:latin typeface="Cambria Math"/>
                          </a:rPr>
                          <m:t>𝑨</m:t>
                        </m:r>
                      </m:e>
                      <m:sup>
                        <m:r>
                          <a:rPr lang="es-AR" sz="1600" b="1" i="1" smtClean="0">
                            <a:latin typeface="Cambria Math"/>
                          </a:rPr>
                          <m:t>′</m:t>
                        </m:r>
                      </m:sup>
                    </m:sSup>
                    <m:sSup>
                      <m:sSupPr>
                        <m:ctrlPr>
                          <a:rPr lang="es-AR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1600" b="1" i="1" smtClean="0">
                            <a:latin typeface="Cambria Math"/>
                          </a:rPr>
                          <m:t>𝑩</m:t>
                        </m:r>
                      </m:e>
                      <m:sup>
                        <m:r>
                          <a:rPr lang="es-AR" sz="1600" b="1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s-AR" sz="1600" b="1" i="1" smtClean="0">
                        <a:latin typeface="Cambria Math"/>
                      </a:rPr>
                      <m:t>−</m:t>
                    </m:r>
                    <m:r>
                      <a:rPr lang="es-AR" sz="1600" b="1" i="1" smtClean="0">
                        <a:latin typeface="Cambria Math"/>
                      </a:rPr>
                      <m:t>𝑨𝑩</m:t>
                    </m:r>
                    <m:r>
                      <a:rPr lang="es-AR" sz="1600" b="1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s-AR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AR" sz="1600" b="1" i="1" smtClean="0">
                            <a:latin typeface="Cambria Math"/>
                            <a:ea typeface="Cambria Math"/>
                          </a:rPr>
                          <m:t>𝝆</m:t>
                        </m:r>
                        <m:r>
                          <a:rPr lang="es-AR" sz="1600" b="1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s-AR" sz="1600" b="1" i="1" smtClean="0">
                            <a:latin typeface="Cambria Math"/>
                            <a:ea typeface="Cambria Math"/>
                          </a:rPr>
                          <m:t>𝒚</m:t>
                        </m:r>
                      </m:e>
                    </m:d>
                    <m:r>
                      <a:rPr lang="el-GR" sz="1600" b="1" i="1" smtClean="0">
                        <a:latin typeface="Cambria Math"/>
                        <a:ea typeface="Cambria Math"/>
                      </a:rPr>
                      <m:t>ⅆ</m:t>
                    </m:r>
                    <m:r>
                      <a:rPr lang="el-GR" sz="1600" b="1" i="1" smtClean="0">
                        <a:latin typeface="Cambria Math"/>
                        <a:ea typeface="Cambria Math"/>
                      </a:rPr>
                      <m:t>𝜽</m:t>
                    </m:r>
                    <m:r>
                      <a:rPr lang="es-AR" sz="1600" b="1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s-AR" sz="1600" b="1" i="1" smtClean="0">
                        <a:latin typeface="Cambria Math"/>
                        <a:ea typeface="Cambria Math"/>
                      </a:rPr>
                      <m:t>𝝆</m:t>
                    </m:r>
                    <m:r>
                      <a:rPr lang="el-GR" sz="1600" b="1" i="1" smtClean="0">
                        <a:latin typeface="Cambria Math"/>
                        <a:ea typeface="Cambria Math"/>
                      </a:rPr>
                      <m:t>ⅆ</m:t>
                    </m:r>
                    <m:r>
                      <a:rPr lang="el-GR" sz="1600" b="1" i="1" smtClean="0">
                        <a:latin typeface="Cambria Math"/>
                        <a:ea typeface="Cambria Math"/>
                      </a:rPr>
                      <m:t>𝜽</m:t>
                    </m:r>
                    <m:r>
                      <a:rPr lang="es-AR" sz="1600" b="1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s-AR" sz="1600" b="1" i="0" smtClean="0">
                        <a:latin typeface="Cambria Math"/>
                        <a:ea typeface="Cambria Math"/>
                      </a:rPr>
                      <m:t>𝐲</m:t>
                    </m:r>
                  </m:oMath>
                </a14:m>
                <a:r>
                  <a:rPr lang="el-GR" sz="1600" b="1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l-GR" sz="1600" b="1" i="1">
                        <a:latin typeface="Cambria Math"/>
                        <a:ea typeface="Cambria Math"/>
                      </a:rPr>
                      <m:t>ⅆ</m:t>
                    </m:r>
                    <m:r>
                      <a:rPr lang="el-GR" sz="1600" b="1" i="1">
                        <a:latin typeface="Cambria Math"/>
                        <a:ea typeface="Cambria Math"/>
                      </a:rPr>
                      <m:t>𝜽</m:t>
                    </m:r>
                  </m:oMath>
                </a14:m>
                <a:endParaRPr lang="es-AR" sz="1600" b="1" dirty="0"/>
              </a:p>
            </p:txBody>
          </p:sp>
        </mc:Choice>
        <mc:Fallback xmlns="">
          <p:sp>
            <p:nvSpPr>
              <p:cNvPr id="164" name="16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024" y="3810093"/>
                <a:ext cx="3861800" cy="584775"/>
              </a:xfrm>
              <a:prstGeom prst="rect">
                <a:avLst/>
              </a:prstGeom>
              <a:blipFill rotWithShape="1">
                <a:blip r:embed="rId7"/>
                <a:stretch>
                  <a:fillRect l="-948" t="-3125" b="-104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5" name="164 Conector recto"/>
          <p:cNvCxnSpPr/>
          <p:nvPr/>
        </p:nvCxnSpPr>
        <p:spPr>
          <a:xfrm flipV="1">
            <a:off x="7087847" y="4194742"/>
            <a:ext cx="2077" cy="216000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165 CuadroTexto"/>
          <p:cNvSpPr txBox="1"/>
          <p:nvPr/>
        </p:nvSpPr>
        <p:spPr>
          <a:xfrm>
            <a:off x="7057539" y="4096051"/>
            <a:ext cx="4804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>
                <a:sym typeface="Symbol"/>
              </a:rPr>
              <a:t>y</a:t>
            </a:r>
            <a:endParaRPr lang="es-AR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7" name="166 CuadroTexto"/>
              <p:cNvSpPr txBox="1"/>
              <p:nvPr/>
            </p:nvSpPr>
            <p:spPr>
              <a:xfrm>
                <a:off x="1088718" y="4385598"/>
                <a:ext cx="3861800" cy="8478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b="1" dirty="0" smtClean="0"/>
                  <a:t>Deformacion Específica: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600" b="1" i="1" smtClean="0">
                          <a:latin typeface="Cambria Math"/>
                          <a:ea typeface="Cambria Math"/>
                        </a:rPr>
                        <m:t>𝜺</m:t>
                      </m:r>
                      <m:r>
                        <a:rPr lang="es-AR" sz="1600" b="1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AR" sz="16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AR" sz="1600" b="1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s-AR" sz="1600" b="1" i="1" smtClean="0">
                              <a:latin typeface="Cambria Math"/>
                              <a:ea typeface="Cambria Math"/>
                            </a:rPr>
                            <m:t>𝑳</m:t>
                          </m:r>
                        </m:num>
                        <m:den>
                          <m:r>
                            <a:rPr lang="es-AR" sz="1600" b="1" i="1" smtClean="0">
                              <a:latin typeface="Cambria Math"/>
                              <a:ea typeface="Cambria Math"/>
                            </a:rPr>
                            <m:t>𝑳</m:t>
                          </m:r>
                        </m:den>
                      </m:f>
                      <m:r>
                        <a:rPr lang="es-AR" sz="1600" b="1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AR" sz="16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AR" sz="1600" b="1" i="1" smtClean="0">
                              <a:latin typeface="Cambria Math"/>
                              <a:ea typeface="Cambria Math"/>
                            </a:rPr>
                            <m:t>𝒚</m:t>
                          </m:r>
                          <m:r>
                            <a:rPr lang="el-GR" sz="1600" b="1" i="1" smtClean="0">
                              <a:latin typeface="Cambria Math"/>
                              <a:ea typeface="Cambria Math"/>
                            </a:rPr>
                            <m:t>ⅆ</m:t>
                          </m:r>
                          <m:r>
                            <a:rPr lang="el-GR" sz="1600" b="1" i="1" smtClean="0">
                              <a:latin typeface="Cambria Math"/>
                              <a:ea typeface="Cambria Math"/>
                            </a:rPr>
                            <m:t>𝜽</m:t>
                          </m:r>
                        </m:num>
                        <m:den>
                          <m:r>
                            <a:rPr lang="es-AR" sz="1600" b="1" i="1" smtClean="0">
                              <a:latin typeface="Cambria Math"/>
                              <a:ea typeface="Cambria Math"/>
                            </a:rPr>
                            <m:t>ⅆ</m:t>
                          </m:r>
                          <m:r>
                            <a:rPr lang="es-AR" sz="1600" b="1" i="1" smtClean="0">
                              <a:latin typeface="Cambria Math"/>
                              <a:ea typeface="Cambria Math"/>
                            </a:rPr>
                            <m:t>𝒛</m:t>
                          </m:r>
                        </m:den>
                      </m:f>
                      <m:r>
                        <a:rPr lang="es-AR" sz="1600" b="1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AR" sz="16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AR" sz="1600" b="1" i="1" smtClean="0">
                              <a:latin typeface="Cambria Math"/>
                              <a:ea typeface="Cambria Math"/>
                            </a:rPr>
                            <m:t>𝒚</m:t>
                          </m:r>
                        </m:num>
                        <m:den>
                          <m:r>
                            <a:rPr lang="es-AR" sz="1600" b="1" i="1" smtClean="0">
                              <a:latin typeface="Cambria Math"/>
                              <a:ea typeface="Cambria Math"/>
                            </a:rPr>
                            <m:t>𝝆</m:t>
                          </m:r>
                        </m:den>
                      </m:f>
                    </m:oMath>
                  </m:oMathPara>
                </a14:m>
                <a:endParaRPr lang="es-AR" sz="1600" b="1" dirty="0" smtClean="0"/>
              </a:p>
            </p:txBody>
          </p:sp>
        </mc:Choice>
        <mc:Fallback xmlns="">
          <p:sp>
            <p:nvSpPr>
              <p:cNvPr id="167" name="16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718" y="4385598"/>
                <a:ext cx="3861800" cy="847861"/>
              </a:xfrm>
              <a:prstGeom prst="rect">
                <a:avLst/>
              </a:prstGeom>
              <a:blipFill rotWithShape="1">
                <a:blip r:embed="rId8"/>
                <a:stretch>
                  <a:fillRect l="-948" t="-214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8" name="167 CuadroTexto"/>
              <p:cNvSpPr txBox="1"/>
              <p:nvPr/>
            </p:nvSpPr>
            <p:spPr>
              <a:xfrm>
                <a:off x="1088718" y="5198903"/>
                <a:ext cx="3861800" cy="8053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b="1" dirty="0" smtClean="0"/>
                  <a:t>Tension Normal: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600" b="1" i="1" smtClean="0">
                          <a:latin typeface="Cambria Math"/>
                          <a:ea typeface="Cambria Math"/>
                          <a:sym typeface="Symbol"/>
                        </a:rPr>
                        <m:t></m:t>
                      </m:r>
                      <m:r>
                        <a:rPr lang="es-AR" sz="1600" b="1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s-AR" sz="1600" b="1" i="1">
                          <a:latin typeface="Cambria Math"/>
                          <a:ea typeface="Cambria Math"/>
                        </a:rPr>
                        <m:t>𝜺</m:t>
                      </m:r>
                      <m:r>
                        <a:rPr lang="es-AR" sz="1600" b="1" i="1" smtClean="0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s-AR" sz="1600" b="1" i="1" smtClean="0">
                          <a:latin typeface="Cambria Math"/>
                          <a:ea typeface="Cambria Math"/>
                        </a:rPr>
                        <m:t>𝑬</m:t>
                      </m:r>
                      <m:r>
                        <a:rPr lang="es-AR" sz="16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s-AR" sz="1600" b="1" i="1" smtClean="0">
                          <a:latin typeface="Cambria Math"/>
                          <a:ea typeface="Cambria Math"/>
                        </a:rPr>
                        <m:t>𝑬</m:t>
                      </m:r>
                      <m:r>
                        <a:rPr lang="es-AR" sz="1600" b="1" i="1" smtClean="0">
                          <a:latin typeface="Cambria Math"/>
                          <a:ea typeface="Cambria Math"/>
                        </a:rPr>
                        <m:t>.</m:t>
                      </m:r>
                      <m:f>
                        <m:fPr>
                          <m:ctrlPr>
                            <a:rPr lang="es-AR" sz="16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AR" sz="1600" b="1" i="1" smtClean="0">
                              <a:latin typeface="Cambria Math"/>
                              <a:ea typeface="Cambria Math"/>
                            </a:rPr>
                            <m:t>𝒚</m:t>
                          </m:r>
                        </m:num>
                        <m:den>
                          <m:r>
                            <a:rPr lang="es-AR" sz="1600" b="1" i="1" smtClean="0">
                              <a:latin typeface="Cambria Math"/>
                              <a:ea typeface="Cambria Math"/>
                            </a:rPr>
                            <m:t>𝝆</m:t>
                          </m:r>
                        </m:den>
                      </m:f>
                    </m:oMath>
                  </m:oMathPara>
                </a14:m>
                <a:endParaRPr lang="es-AR" sz="1600" b="1" dirty="0" smtClean="0"/>
              </a:p>
            </p:txBody>
          </p:sp>
        </mc:Choice>
        <mc:Fallback xmlns="">
          <p:sp>
            <p:nvSpPr>
              <p:cNvPr id="168" name="16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718" y="5198903"/>
                <a:ext cx="3861800" cy="805349"/>
              </a:xfrm>
              <a:prstGeom prst="rect">
                <a:avLst/>
              </a:prstGeom>
              <a:blipFill rotWithShape="1">
                <a:blip r:embed="rId9"/>
                <a:stretch>
                  <a:fillRect l="-948" t="-2273" b="-227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1" name="170 CuadroTexto"/>
          <p:cNvSpPr txBox="1"/>
          <p:nvPr/>
        </p:nvSpPr>
        <p:spPr>
          <a:xfrm>
            <a:off x="1134740" y="6052651"/>
            <a:ext cx="386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/>
              <a:t>Las tensiones normales varían linealmente en la altura de la sección</a:t>
            </a:r>
          </a:p>
          <a:p>
            <a:endParaRPr lang="es-AR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205195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animBg="1"/>
      <p:bldP spid="116" grpId="0"/>
      <p:bldP spid="116" grpId="1"/>
      <p:bldP spid="117" grpId="0"/>
      <p:bldP spid="211" grpId="0"/>
      <p:bldP spid="237" grpId="0"/>
      <p:bldP spid="263" grpId="0"/>
      <p:bldP spid="123" grpId="0"/>
      <p:bldP spid="3" grpId="0" animBg="1"/>
      <p:bldP spid="154" grpId="0"/>
      <p:bldP spid="161" grpId="0"/>
      <p:bldP spid="163" grpId="0"/>
      <p:bldP spid="164" grpId="0"/>
      <p:bldP spid="166" grpId="0"/>
      <p:bldP spid="167" grpId="0"/>
      <p:bldP spid="168" grpId="0"/>
      <p:bldP spid="1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89622" y="804329"/>
            <a:ext cx="7498080" cy="518457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s-AR" sz="1200" b="1" dirty="0" smtClean="0"/>
          </a:p>
          <a:p>
            <a:pPr marL="82296" indent="0">
              <a:buNone/>
            </a:pPr>
            <a:r>
              <a:rPr lang="es-AR" sz="2000" b="1" dirty="0" smtClean="0"/>
              <a:t>Relación entre Tensiones y Esfuerzos Internos</a:t>
            </a:r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28 CuadroTexto"/>
              <p:cNvSpPr txBox="1"/>
              <p:nvPr/>
            </p:nvSpPr>
            <p:spPr>
              <a:xfrm>
                <a:off x="5364088" y="1440851"/>
                <a:ext cx="3684514" cy="20074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AR" sz="1600" b="0" i="1" smtClean="0">
                          <a:latin typeface="Cambria Math"/>
                        </a:rPr>
                        <m:t>𝑁</m:t>
                      </m:r>
                      <m:r>
                        <a:rPr lang="es-AR" sz="16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AR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AR" sz="1600" i="1" smtClean="0"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es-AR" sz="1600" b="0" i="1" smtClean="0">
                              <a:latin typeface="Cambria Math"/>
                              <a:ea typeface="Cambria Math"/>
                            </a:rPr>
                            <m:t>𝑑𝐴</m:t>
                          </m:r>
                          <m:r>
                            <a:rPr lang="es-AR" sz="1600" b="0" i="1" smtClean="0">
                              <a:latin typeface="Cambria Math"/>
                              <a:ea typeface="Cambria Math"/>
                            </a:rPr>
                            <m:t>=0            </m:t>
                          </m:r>
                        </m:e>
                      </m:nary>
                      <m:f>
                        <m:fPr>
                          <m:ctrlPr>
                            <a:rPr lang="es-AR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AR" sz="1600" i="1">
                              <a:latin typeface="Cambria Math"/>
                              <a:ea typeface="Cambria Math"/>
                            </a:rPr>
                            <m:t>𝐸</m:t>
                          </m:r>
                        </m:num>
                        <m:den>
                          <m:r>
                            <a:rPr lang="es-AR" sz="16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AR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AR" sz="1600" i="1">
                              <a:latin typeface="Cambria Math"/>
                            </a:rPr>
                            <m:t>𝑦𝑑𝐴</m:t>
                          </m:r>
                        </m:e>
                      </m:nary>
                      <m:r>
                        <a:rPr lang="es-AR" sz="16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s-AR" sz="1600" dirty="0"/>
              </a:p>
              <a:p>
                <a14:m>
                  <m:oMath xmlns:m="http://schemas.openxmlformats.org/officeDocument/2006/math">
                    <m:r>
                      <a:rPr lang="es-AR" sz="1600" b="0" i="0" smtClean="0">
                        <a:latin typeface="Cambria Math"/>
                        <a:ea typeface="Cambria Math"/>
                      </a:rPr>
                      <m:t>     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AR" sz="16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AR" sz="1600" i="1">
                            <a:latin typeface="Cambria Math"/>
                          </a:rPr>
                          <m:t>𝑦𝑑𝐴</m:t>
                        </m:r>
                      </m:e>
                    </m:nary>
                    <m:r>
                      <a:rPr lang="es-AR" sz="1600" i="1">
                        <a:latin typeface="Cambria Math"/>
                      </a:rPr>
                      <m:t>=0</m:t>
                    </m:r>
                  </m:oMath>
                </a14:m>
                <a:r>
                  <a:rPr lang="es-AR" sz="1600" dirty="0" smtClean="0"/>
                  <a:t>   </a:t>
                </a:r>
              </a:p>
              <a:p>
                <a:endParaRPr lang="es-AR" sz="160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AR" sz="16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1600" b="0" i="1" dirty="0" smtClean="0">
                            <a:latin typeface="Cambria Math"/>
                          </a:rPr>
                          <m:t>𝑆</m:t>
                        </m:r>
                      </m:e>
                      <m:sup>
                        <m:r>
                          <a:rPr lang="es-AR" sz="1600" b="0" i="1" dirty="0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s-AR" sz="1600" dirty="0" smtClean="0"/>
                  <a:t> Momento Estático respecto al eje x</a:t>
                </a:r>
              </a:p>
              <a:p>
                <a:endParaRPr lang="es-AR" sz="1600" b="1" dirty="0" smtClean="0"/>
              </a:p>
              <a:p>
                <a:r>
                  <a:rPr lang="es-AR" sz="1600" b="1" dirty="0" smtClean="0"/>
                  <a:t>El eje neutro pasa por el baricentro. </a:t>
                </a:r>
                <a:endParaRPr lang="es-AR" sz="1600" b="1" dirty="0"/>
              </a:p>
            </p:txBody>
          </p:sp>
        </mc:Choice>
        <mc:Fallback xmlns="">
          <p:sp>
            <p:nvSpPr>
              <p:cNvPr id="29" name="2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440851"/>
                <a:ext cx="3684514" cy="2007409"/>
              </a:xfrm>
              <a:prstGeom prst="rect">
                <a:avLst/>
              </a:prstGeom>
              <a:blipFill rotWithShape="1">
                <a:blip r:embed="rId2"/>
                <a:stretch>
                  <a:fillRect l="-3642" b="-272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44624"/>
            <a:ext cx="7498080" cy="1143000"/>
          </a:xfrm>
        </p:spPr>
        <p:txBody>
          <a:bodyPr>
            <a:normAutofit/>
          </a:bodyPr>
          <a:lstStyle/>
          <a:p>
            <a:r>
              <a:rPr lang="es-AR" sz="3600" dirty="0" smtClean="0">
                <a:effectLst/>
              </a:rPr>
              <a:t>FLEXION PURA NORMAL</a:t>
            </a:r>
            <a:endParaRPr lang="es-AR" sz="3600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24760" y="6513480"/>
            <a:ext cx="2895600" cy="301800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p:grpSp>
        <p:nvGrpSpPr>
          <p:cNvPr id="40" name="39 Grupo"/>
          <p:cNvGrpSpPr/>
          <p:nvPr/>
        </p:nvGrpSpPr>
        <p:grpSpPr>
          <a:xfrm>
            <a:off x="1994043" y="1369894"/>
            <a:ext cx="3153542" cy="2107978"/>
            <a:chOff x="1994043" y="1369894"/>
            <a:chExt cx="3153542" cy="2107978"/>
          </a:xfrm>
        </p:grpSpPr>
        <p:cxnSp>
          <p:nvCxnSpPr>
            <p:cNvPr id="31" name="30 Conector recto de flecha"/>
            <p:cNvCxnSpPr/>
            <p:nvPr/>
          </p:nvCxnSpPr>
          <p:spPr>
            <a:xfrm>
              <a:off x="3653162" y="1973068"/>
              <a:ext cx="64807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32 Grupo"/>
            <p:cNvGrpSpPr/>
            <p:nvPr/>
          </p:nvGrpSpPr>
          <p:grpSpPr>
            <a:xfrm>
              <a:off x="1994043" y="1369894"/>
              <a:ext cx="3153542" cy="2107978"/>
              <a:chOff x="2267744" y="2113110"/>
              <a:chExt cx="3153542" cy="2107978"/>
            </a:xfrm>
          </p:grpSpPr>
          <p:cxnSp>
            <p:nvCxnSpPr>
              <p:cNvPr id="23" name="22 Conector recto de flecha"/>
              <p:cNvCxnSpPr/>
              <p:nvPr/>
            </p:nvCxnSpPr>
            <p:spPr>
              <a:xfrm flipH="1" flipV="1">
                <a:off x="3788626" y="2184067"/>
                <a:ext cx="4726" cy="131584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31 Grupo"/>
              <p:cNvGrpSpPr/>
              <p:nvPr/>
            </p:nvGrpSpPr>
            <p:grpSpPr>
              <a:xfrm>
                <a:off x="2267744" y="2113110"/>
                <a:ext cx="3153542" cy="2107978"/>
                <a:chOff x="2267744" y="2113110"/>
                <a:chExt cx="3153542" cy="2107978"/>
              </a:xfrm>
            </p:grpSpPr>
            <p:cxnSp>
              <p:nvCxnSpPr>
                <p:cNvPr id="45" name="44 Conector recto de flecha"/>
                <p:cNvCxnSpPr/>
                <p:nvPr/>
              </p:nvCxnSpPr>
              <p:spPr>
                <a:xfrm>
                  <a:off x="3779912" y="3410491"/>
                  <a:ext cx="1594556" cy="1850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48 Conector recto de flecha"/>
                <p:cNvCxnSpPr/>
                <p:nvPr/>
              </p:nvCxnSpPr>
              <p:spPr>
                <a:xfrm flipV="1">
                  <a:off x="3796235" y="2307388"/>
                  <a:ext cx="1170598" cy="108922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0" name="59 CuadroTexto"/>
                    <p:cNvSpPr txBox="1"/>
                    <p:nvPr/>
                  </p:nvSpPr>
                  <p:spPr>
                    <a:xfrm>
                      <a:off x="3538839" y="3020008"/>
                      <a:ext cx="28262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sz="1400" b="0" i="1" smtClean="0">
                                <a:latin typeface="Cambria Math"/>
                                <a:cs typeface="Syastro" pitchFamily="2" charset="0"/>
                              </a:rPr>
                              <m:t>𝑦</m:t>
                            </m:r>
                          </m:oMath>
                        </m:oMathPara>
                      </a14:m>
                      <a:endParaRPr lang="es-AR" sz="1400" dirty="0">
                        <a:latin typeface="Syastro" pitchFamily="2" charset="0"/>
                        <a:cs typeface="Syastro" pitchFamily="2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60" name="59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538839" y="3020008"/>
                      <a:ext cx="282624" cy="307777"/>
                    </a:xfrm>
                    <a:prstGeom prst="rect">
                      <a:avLst/>
                    </a:prstGeom>
                    <a:blipFill rotWithShape="1"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A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1" name="60 CuadroTexto"/>
                    <p:cNvSpPr txBox="1"/>
                    <p:nvPr/>
                  </p:nvSpPr>
                  <p:spPr>
                    <a:xfrm>
                      <a:off x="5138662" y="3403189"/>
                      <a:ext cx="28262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sz="1400" b="0" i="1" smtClean="0">
                                <a:latin typeface="Cambria Math"/>
                                <a:cs typeface="Syastro" pitchFamily="2" charset="0"/>
                              </a:rPr>
                              <m:t>𝑧</m:t>
                            </m:r>
                          </m:oMath>
                        </m:oMathPara>
                      </a14:m>
                      <a:endParaRPr lang="es-AR" sz="1400" dirty="0">
                        <a:latin typeface="Syastro" pitchFamily="2" charset="0"/>
                        <a:cs typeface="Syastro" pitchFamily="2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61" name="60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138662" y="3403189"/>
                      <a:ext cx="282624" cy="307777"/>
                    </a:xfrm>
                    <a:prstGeom prst="rect">
                      <a:avLst/>
                    </a:prstGeom>
                    <a:blipFill rotWithShape="1"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A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2" name="61 CuadroTexto"/>
                    <p:cNvSpPr txBox="1"/>
                    <p:nvPr/>
                  </p:nvSpPr>
                  <p:spPr>
                    <a:xfrm>
                      <a:off x="5024932" y="2113111"/>
                      <a:ext cx="28262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sz="1400" b="0" i="1" smtClean="0">
                                <a:latin typeface="Cambria Math"/>
                                <a:cs typeface="Syastro" pitchFamily="2" charset="0"/>
                              </a:rPr>
                              <m:t>𝑥</m:t>
                            </m:r>
                          </m:oMath>
                        </m:oMathPara>
                      </a14:m>
                      <a:endParaRPr lang="es-AR" sz="1400" dirty="0">
                        <a:latin typeface="Syastro" pitchFamily="2" charset="0"/>
                        <a:cs typeface="Syastro" pitchFamily="2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62" name="61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024932" y="2113111"/>
                      <a:ext cx="282624" cy="307777"/>
                    </a:xfrm>
                    <a:prstGeom prst="rect">
                      <a:avLst/>
                    </a:prstGeom>
                    <a:blipFill rotWithShape="1"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A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6" name="65 CuadroTexto"/>
                    <p:cNvSpPr txBox="1"/>
                    <p:nvPr/>
                  </p:nvSpPr>
                  <p:spPr>
                    <a:xfrm>
                      <a:off x="4068651" y="2426196"/>
                      <a:ext cx="61206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sz="1400" b="0" i="1" smtClean="0">
                                <a:latin typeface="Cambria Math"/>
                                <a:cs typeface="Syastro" pitchFamily="2" charset="0"/>
                                <a:sym typeface="Symbol"/>
                              </a:rPr>
                              <m:t></m:t>
                            </m:r>
                          </m:oMath>
                        </m:oMathPara>
                      </a14:m>
                      <a:endParaRPr lang="es-AR" sz="1400" dirty="0">
                        <a:cs typeface="Syastro" pitchFamily="2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66" name="65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068651" y="2426196"/>
                      <a:ext cx="612068" cy="307777"/>
                    </a:xfrm>
                    <a:prstGeom prst="rect">
                      <a:avLst/>
                    </a:prstGeom>
                    <a:blipFill rotWithShape="1"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A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6" name="5 Cubo"/>
                <p:cNvSpPr/>
                <p:nvPr/>
              </p:nvSpPr>
              <p:spPr>
                <a:xfrm>
                  <a:off x="2267744" y="2420888"/>
                  <a:ext cx="1748526" cy="1800200"/>
                </a:xfrm>
                <a:prstGeom prst="cub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/>
                </a:p>
              </p:txBody>
            </p:sp>
            <p:sp>
              <p:nvSpPr>
                <p:cNvPr id="9" name="8 Elipse"/>
                <p:cNvSpPr/>
                <p:nvPr/>
              </p:nvSpPr>
              <p:spPr>
                <a:xfrm>
                  <a:off x="3859876" y="2642884"/>
                  <a:ext cx="102899" cy="153888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5" name="34 CuadroTexto"/>
                    <p:cNvSpPr txBox="1"/>
                    <p:nvPr/>
                  </p:nvSpPr>
                  <p:spPr>
                    <a:xfrm>
                      <a:off x="3669930" y="2771054"/>
                      <a:ext cx="61206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sz="1400" b="0" i="1" smtClean="0">
                                <a:latin typeface="Cambria Math"/>
                                <a:cs typeface="Syastro" pitchFamily="2" charset="0"/>
                                <a:sym typeface="Symbol"/>
                              </a:rPr>
                              <m:t>𝑑𝐴</m:t>
                            </m:r>
                          </m:oMath>
                        </m:oMathPara>
                      </a14:m>
                      <a:endParaRPr lang="es-AR" sz="1400" dirty="0">
                        <a:cs typeface="Syastro" pitchFamily="2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35" name="34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669930" y="2771054"/>
                      <a:ext cx="612068" cy="307777"/>
                    </a:xfrm>
                    <a:prstGeom prst="rect">
                      <a:avLst/>
                    </a:prstGeom>
                    <a:blipFill rotWithShape="1"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A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1" name="40 CuadroTexto"/>
                    <p:cNvSpPr txBox="1"/>
                    <p:nvPr/>
                  </p:nvSpPr>
                  <p:spPr>
                    <a:xfrm>
                      <a:off x="3821463" y="2113110"/>
                      <a:ext cx="28262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sz="1400" b="0" i="1" smtClean="0">
                                <a:latin typeface="Cambria Math"/>
                                <a:cs typeface="Syastro" pitchFamily="2" charset="0"/>
                              </a:rPr>
                              <m:t>𝑦</m:t>
                            </m:r>
                          </m:oMath>
                        </m:oMathPara>
                      </a14:m>
                      <a:endParaRPr lang="es-AR" sz="1400" dirty="0">
                        <a:latin typeface="Syastro" pitchFamily="2" charset="0"/>
                        <a:cs typeface="Syastro" pitchFamily="2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41" name="40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821463" y="2113110"/>
                      <a:ext cx="282624" cy="307777"/>
                    </a:xfrm>
                    <a:prstGeom prst="rect">
                      <a:avLst/>
                    </a:prstGeom>
                    <a:blipFill rotWithShape="1">
                      <a:blip r:embed="rId9"/>
                      <a:stretch>
                        <a:fillRect b="-2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A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28" name="27 Conector recto"/>
                <p:cNvCxnSpPr/>
                <p:nvPr/>
              </p:nvCxnSpPr>
              <p:spPr>
                <a:xfrm>
                  <a:off x="3710236" y="2796772"/>
                  <a:ext cx="0" cy="634310"/>
                </a:xfrm>
                <a:prstGeom prst="line">
                  <a:avLst/>
                </a:prstGeom>
                <a:ln>
                  <a:headEnd type="oval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7" name="46 CuadroTexto"/>
                    <p:cNvSpPr txBox="1"/>
                    <p:nvPr/>
                  </p:nvSpPr>
                  <p:spPr>
                    <a:xfrm>
                      <a:off x="3519822" y="3401801"/>
                      <a:ext cx="61206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sz="1400" b="1" i="1" smtClean="0">
                                <a:latin typeface="Cambria Math"/>
                                <a:cs typeface="Syastro" pitchFamily="2" charset="0"/>
                                <a:sym typeface="Symbol"/>
                              </a:rPr>
                              <m:t>𝑮</m:t>
                            </m:r>
                          </m:oMath>
                        </m:oMathPara>
                      </a14:m>
                      <a:endParaRPr lang="es-AR" sz="1400" b="1" dirty="0">
                        <a:cs typeface="Syastro" pitchFamily="2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47" name="46 CuadroTexto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519822" y="3401801"/>
                      <a:ext cx="612068" cy="307777"/>
                    </a:xfrm>
                    <a:prstGeom prst="rect">
                      <a:avLst/>
                    </a:prstGeom>
                    <a:blipFill rotWithShape="1"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A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47 CuadroTexto"/>
              <p:cNvSpPr txBox="1"/>
              <p:nvPr/>
            </p:nvSpPr>
            <p:spPr>
              <a:xfrm>
                <a:off x="1039523" y="4418771"/>
                <a:ext cx="7776864" cy="24897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dirty="0" smtClean="0"/>
                  <a:t> Si M pasa por un eje principal se trata de </a:t>
                </a:r>
                <a:r>
                  <a:rPr lang="es-AR" sz="1600" b="1" dirty="0" smtClean="0"/>
                  <a:t>FLEXION PURA NORMAL</a:t>
                </a:r>
              </a:p>
              <a:p>
                <a:r>
                  <a:rPr lang="es-AR" sz="1600" dirty="0" smtClean="0"/>
                  <a:t> Si el plano </a:t>
                </a:r>
                <a:r>
                  <a:rPr lang="es-AR" sz="1600" dirty="0"/>
                  <a:t>de M No coincide con un eje principal se trata de </a:t>
                </a:r>
                <a:r>
                  <a:rPr lang="es-AR" sz="1600" b="1" dirty="0"/>
                  <a:t>FLEXION OBLICUA</a:t>
                </a:r>
                <a:endParaRPr lang="es-AR" sz="1600" dirty="0"/>
              </a:p>
              <a:p>
                <a:endParaRPr lang="es-AR" sz="1600" b="1" dirty="0" smtClean="0"/>
              </a:p>
              <a:p>
                <a14:m>
                  <m:oMath xmlns:m="http://schemas.openxmlformats.org/officeDocument/2006/math">
                    <m:r>
                      <a:rPr lang="es-AR" sz="1600" i="1">
                        <a:latin typeface="Cambria Math"/>
                      </a:rPr>
                      <m:t>𝑀𝑥</m:t>
                    </m:r>
                    <m:r>
                      <a:rPr lang="es-AR" sz="1600" i="1">
                        <a:latin typeface="Cambria Math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AR" sz="16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AR" sz="1600" i="1">
                            <a:latin typeface="Cambria Math"/>
                            <a:ea typeface="Cambria Math"/>
                          </a:rPr>
                          <m:t>𝜎</m:t>
                        </m:r>
                        <m:r>
                          <a:rPr lang="es-AR" sz="1600" i="1">
                            <a:latin typeface="Cambria Math"/>
                            <a:ea typeface="Cambria Math"/>
                          </a:rPr>
                          <m:t>𝑦𝑑𝐴</m:t>
                        </m:r>
                      </m:e>
                    </m:nary>
                  </m:oMath>
                </a14:m>
                <a:r>
                  <a:rPr lang="es-AR" sz="16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1600" b="0" i="1" dirty="0" smtClean="0">
                            <a:latin typeface="Cambria Math"/>
                          </a:rPr>
                          <m:t>𝐸</m:t>
                        </m:r>
                      </m:num>
                      <m:den>
                        <m:r>
                          <a:rPr lang="es-AR" sz="1600" i="1" dirty="0" smtClean="0">
                            <a:latin typeface="Cambria Math"/>
                            <a:ea typeface="Cambria Math"/>
                          </a:rPr>
                          <m:t>𝜌</m:t>
                        </m:r>
                      </m:den>
                    </m:f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AR" sz="16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s-AR" sz="16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1600" b="0" i="1" dirty="0" smtClean="0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s-AR" sz="1600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s-AR" sz="1600" b="0" i="1" dirty="0" smtClean="0">
                            <a:latin typeface="Cambria Math"/>
                          </a:rPr>
                          <m:t>𝑑𝐴</m:t>
                        </m:r>
                      </m:e>
                    </m:nary>
                  </m:oMath>
                </a14:m>
                <a:r>
                  <a:rPr lang="es-AR" sz="1600" dirty="0" smtClean="0"/>
                  <a:t> </a:t>
                </a:r>
                <a:r>
                  <a:rPr lang="es-AR" sz="1600" dirty="0" smtClean="0">
                    <a:sym typeface="Symbol"/>
                  </a:rPr>
                  <a:t>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s-AR" sz="1600" b="0" i="1" smtClean="0">
                            <a:latin typeface="Cambria Math"/>
                            <a:sym typeface="Symbol"/>
                          </a:rPr>
                          <m:t>1</m:t>
                        </m:r>
                      </m:num>
                      <m:den>
                        <m:r>
                          <a:rPr lang="es-AR" sz="1600" i="1" smtClean="0">
                            <a:latin typeface="Cambria Math"/>
                            <a:ea typeface="Cambria Math"/>
                            <a:sym typeface="Symbol"/>
                          </a:rPr>
                          <m:t>𝜌</m:t>
                        </m:r>
                      </m:den>
                    </m:f>
                  </m:oMath>
                </a14:m>
                <a:r>
                  <a:rPr lang="es-AR" sz="16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1600" b="0" i="1" dirty="0" smtClean="0">
                            <a:latin typeface="Cambria Math"/>
                          </a:rPr>
                          <m:t>𝑀𝑥</m:t>
                        </m:r>
                      </m:num>
                      <m:den>
                        <m:r>
                          <a:rPr lang="es-AR" sz="1600" b="0" i="1" dirty="0" smtClean="0">
                            <a:latin typeface="Cambria Math"/>
                          </a:rPr>
                          <m:t>𝐸</m:t>
                        </m:r>
                        <m:r>
                          <a:rPr lang="es-AR" sz="1600" b="0" i="1" dirty="0" smtClean="0">
                            <a:latin typeface="Cambria Math"/>
                          </a:rPr>
                          <m:t>.</m:t>
                        </m:r>
                        <m:r>
                          <a:rPr lang="es-AR" sz="1600" b="0" i="1" dirty="0" smtClean="0">
                            <a:latin typeface="Cambria Math"/>
                          </a:rPr>
                          <m:t>𝐽𝑥</m:t>
                        </m:r>
                      </m:den>
                    </m:f>
                  </m:oMath>
                </a14:m>
                <a:r>
                  <a:rPr lang="es-AR" sz="1600" dirty="0" smtClean="0"/>
                  <a:t> </a:t>
                </a:r>
                <a:r>
                  <a:rPr lang="es-AR" sz="1600" dirty="0">
                    <a:sym typeface="Symbol"/>
                  </a:rPr>
                  <a:t>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1600" i="1" dirty="0" smtClean="0">
                            <a:latin typeface="Cambria Math"/>
                            <a:ea typeface="Cambria Math"/>
                          </a:rPr>
                          <m:t>𝜎</m:t>
                        </m:r>
                      </m:num>
                      <m:den>
                        <m:r>
                          <a:rPr lang="es-AR" sz="1600" b="0" i="1" dirty="0" smtClean="0">
                            <a:latin typeface="Cambria Math"/>
                          </a:rPr>
                          <m:t>𝐸𝑦</m:t>
                        </m:r>
                      </m:den>
                    </m:f>
                    <m:r>
                      <a:rPr lang="es-AR" sz="1600" b="0" i="1" dirty="0" smtClean="0">
                        <a:latin typeface="Cambria Math"/>
                      </a:rPr>
                      <m:t>=</m:t>
                    </m:r>
                  </m:oMath>
                </a14:m>
                <a:r>
                  <a:rPr lang="es-AR" sz="1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1600" i="1" dirty="0">
                            <a:latin typeface="Cambria Math"/>
                          </a:rPr>
                          <m:t>𝑀𝑥</m:t>
                        </m:r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𝐸</m:t>
                        </m:r>
                        <m:r>
                          <a:rPr lang="es-AR" sz="1600" i="1" dirty="0">
                            <a:latin typeface="Cambria Math"/>
                          </a:rPr>
                          <m:t>.</m:t>
                        </m:r>
                        <m:r>
                          <a:rPr lang="es-AR" sz="1600" i="1" dirty="0">
                            <a:latin typeface="Cambria Math"/>
                          </a:rPr>
                          <m:t>𝐽𝑥</m:t>
                        </m:r>
                      </m:den>
                    </m:f>
                  </m:oMath>
                </a14:m>
                <a:r>
                  <a:rPr lang="es-AR" sz="1600" dirty="0"/>
                  <a:t> </a:t>
                </a:r>
                <a:r>
                  <a:rPr lang="es-AR" sz="1600" dirty="0" smtClean="0">
                    <a:sym typeface="Symbol"/>
                  </a:rPr>
                  <a:t> </a:t>
                </a:r>
                <a:r>
                  <a:rPr lang="es-AR" sz="2000" b="1" dirty="0" smtClean="0">
                    <a:sym typeface="Symbol"/>
                  </a:rPr>
                  <a:t>=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0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000" b="1" i="1" dirty="0">
                            <a:latin typeface="Cambria Math"/>
                          </a:rPr>
                          <m:t>𝑴𝒙</m:t>
                        </m:r>
                      </m:num>
                      <m:den>
                        <m:r>
                          <a:rPr lang="es-AR" sz="2000" b="1" i="1" dirty="0">
                            <a:latin typeface="Cambria Math"/>
                          </a:rPr>
                          <m:t>𝑱𝒙</m:t>
                        </m:r>
                      </m:den>
                    </m:f>
                    <m:r>
                      <a:rPr lang="es-AR" sz="2000" b="1" i="0" dirty="0" smtClean="0">
                        <a:latin typeface="Cambria Math"/>
                      </a:rPr>
                      <m:t>.</m:t>
                    </m:r>
                    <m:r>
                      <a:rPr lang="es-AR" sz="2000" b="1" i="0" dirty="0" smtClean="0">
                        <a:latin typeface="Cambria Math"/>
                      </a:rPr>
                      <m:t>𝐲</m:t>
                    </m:r>
                  </m:oMath>
                </a14:m>
                <a:endParaRPr lang="es-AR" sz="2000" b="1" dirty="0" smtClean="0"/>
              </a:p>
              <a:p>
                <a:endParaRPr lang="es-AR" sz="1600" dirty="0"/>
              </a:p>
              <a:p>
                <a:r>
                  <a:rPr lang="es-AR" sz="1600" dirty="0" smtClean="0">
                    <a:sym typeface="Symbol"/>
                  </a:rPr>
                  <a:t></a:t>
                </a:r>
                <a:r>
                  <a:rPr lang="es-AR" sz="1600" dirty="0" err="1" smtClean="0">
                    <a:sym typeface="Symbol"/>
                  </a:rPr>
                  <a:t>max</a:t>
                </a:r>
                <a:r>
                  <a:rPr lang="es-AR" sz="1600" dirty="0" smtClean="0">
                    <a:sym typeface="Symbol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1600" i="1" dirty="0">
                            <a:latin typeface="Cambria Math"/>
                          </a:rPr>
                          <m:t>𝑀𝑥</m:t>
                        </m:r>
                      </m:num>
                      <m:den>
                        <m:r>
                          <a:rPr lang="es-AR" sz="1600" i="1" dirty="0">
                            <a:latin typeface="Cambria Math"/>
                          </a:rPr>
                          <m:t>𝐽𝑥</m:t>
                        </m:r>
                      </m:den>
                    </m:f>
                    <m:r>
                      <a:rPr lang="es-AR" sz="1600" dirty="0">
                        <a:latin typeface="Cambria Math"/>
                      </a:rPr>
                      <m:t>.</m:t>
                    </m:r>
                    <m:r>
                      <m:rPr>
                        <m:sty m:val="p"/>
                      </m:rPr>
                      <a:rPr lang="es-AR" sz="1600" dirty="0">
                        <a:latin typeface="Cambria Math"/>
                      </a:rPr>
                      <m:t>y</m:t>
                    </m:r>
                  </m:oMath>
                </a14:m>
                <a:r>
                  <a:rPr lang="es-AR" sz="1600" dirty="0" smtClean="0"/>
                  <a:t>max     </a:t>
                </a:r>
                <a:r>
                  <a:rPr lang="es-AR" sz="2000" b="1" dirty="0">
                    <a:sym typeface="Symbol"/>
                  </a:rPr>
                  <a:t></a:t>
                </a:r>
                <a:r>
                  <a:rPr lang="es-AR" sz="2000" b="1" dirty="0" err="1">
                    <a:sym typeface="Symbol"/>
                  </a:rPr>
                  <a:t>max</a:t>
                </a:r>
                <a:r>
                  <a:rPr lang="es-AR" sz="2000" b="1" dirty="0">
                    <a:sym typeface="Symbol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0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000" b="1" i="1" dirty="0">
                            <a:latin typeface="Cambria Math"/>
                          </a:rPr>
                          <m:t>𝑴𝒙</m:t>
                        </m:r>
                      </m:num>
                      <m:den>
                        <m:r>
                          <a:rPr lang="es-AR" sz="2000" b="1" i="1" dirty="0" smtClean="0">
                            <a:latin typeface="Cambria Math"/>
                          </a:rPr>
                          <m:t>𝑾</m:t>
                        </m:r>
                        <m:r>
                          <a:rPr lang="es-AR" sz="2000" b="1" i="1" dirty="0">
                            <a:latin typeface="Cambria Math"/>
                          </a:rPr>
                          <m:t>𝒙</m:t>
                        </m:r>
                      </m:den>
                    </m:f>
                  </m:oMath>
                </a14:m>
                <a:r>
                  <a:rPr lang="es-AR" sz="2000" b="1" dirty="0" smtClean="0"/>
                  <a:t>     </a:t>
                </a:r>
                <a:r>
                  <a:rPr lang="es-AR" sz="1600" dirty="0" smtClean="0"/>
                  <a:t>Wx: Modulo Resistente</a:t>
                </a:r>
                <a:endParaRPr lang="es-AR" sz="1600" dirty="0"/>
              </a:p>
              <a:p>
                <a:endParaRPr lang="es-AR" sz="1600" dirty="0" smtClean="0"/>
              </a:p>
              <a:p>
                <a:endParaRPr lang="es-AR" sz="1600" dirty="0" smtClean="0"/>
              </a:p>
            </p:txBody>
          </p:sp>
        </mc:Choice>
        <mc:Fallback xmlns="">
          <p:sp>
            <p:nvSpPr>
              <p:cNvPr id="48" name="4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523" y="4418771"/>
                <a:ext cx="7776864" cy="2489784"/>
              </a:xfrm>
              <a:prstGeom prst="rect">
                <a:avLst/>
              </a:prstGeom>
              <a:blipFill rotWithShape="1">
                <a:blip r:embed="rId11"/>
                <a:stretch>
                  <a:fillRect l="-471" t="-73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38 CuadroTexto"/>
          <p:cNvSpPr txBox="1"/>
          <p:nvPr/>
        </p:nvSpPr>
        <p:spPr>
          <a:xfrm>
            <a:off x="6876256" y="5131423"/>
            <a:ext cx="2520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 err="1"/>
              <a:t>Jx</a:t>
            </a:r>
            <a:r>
              <a:rPr lang="es-AR" sz="1400" dirty="0"/>
              <a:t>: Momento Inercia de la sección respecto al eje neutro</a:t>
            </a:r>
          </a:p>
          <a:p>
            <a:r>
              <a:rPr lang="es-AR" sz="1400" dirty="0" err="1"/>
              <a:t>E.Jx</a:t>
            </a:r>
            <a:r>
              <a:rPr lang="es-AR" sz="1400" dirty="0"/>
              <a:t>: Rigidez de la barra a flexión.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CuadroTexto"/>
              <p:cNvSpPr txBox="1"/>
              <p:nvPr/>
            </p:nvSpPr>
            <p:spPr>
              <a:xfrm>
                <a:off x="1124672" y="3477872"/>
                <a:ext cx="7551783" cy="940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AR" sz="1600" i="1" smtClean="0">
                        <a:latin typeface="Cambria Math"/>
                      </a:rPr>
                      <m:t>𝑀</m:t>
                    </m:r>
                    <m:r>
                      <a:rPr lang="es-AR" sz="1600" b="0" i="1" smtClean="0">
                        <a:latin typeface="Cambria Math"/>
                      </a:rPr>
                      <m:t>𝑥</m:t>
                    </m:r>
                    <m:r>
                      <a:rPr lang="es-AR" sz="1600" i="1">
                        <a:latin typeface="Cambria Math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AR" sz="16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AR" sz="1600" i="1">
                            <a:latin typeface="Cambria Math"/>
                            <a:ea typeface="Cambria Math"/>
                          </a:rPr>
                          <m:t>𝜎</m:t>
                        </m:r>
                        <m:r>
                          <a:rPr lang="es-AR" sz="1600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  <m:r>
                          <a:rPr lang="es-AR" sz="1600" i="1">
                            <a:latin typeface="Cambria Math"/>
                            <a:ea typeface="Cambria Math"/>
                          </a:rPr>
                          <m:t>𝑑𝐴</m:t>
                        </m:r>
                      </m:e>
                    </m:nary>
                    <m:r>
                      <m:rPr>
                        <m:nor/>
                      </m:rPr>
                      <a:rPr lang="es-AR" sz="1600" dirty="0"/>
                      <m:t> </m:t>
                    </m:r>
                  </m:oMath>
                </a14:m>
                <a:r>
                  <a:rPr lang="es-AR" sz="1600" dirty="0" smtClean="0"/>
                  <a:t>; </a:t>
                </a:r>
                <a14:m>
                  <m:oMath xmlns:m="http://schemas.openxmlformats.org/officeDocument/2006/math">
                    <m:r>
                      <a:rPr lang="es-AR" sz="1600" b="0" i="0" smtClean="0">
                        <a:latin typeface="Cambria Math"/>
                      </a:rPr>
                      <m:t> </m:t>
                    </m:r>
                    <m:r>
                      <a:rPr lang="es-AR" sz="1600" i="1">
                        <a:latin typeface="Cambria Math"/>
                      </a:rPr>
                      <m:t>𝑀𝑦</m:t>
                    </m:r>
                    <m:r>
                      <a:rPr lang="es-AR" sz="1600" i="1">
                        <a:latin typeface="Cambria Math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AR" sz="16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AR" sz="1600" i="1">
                            <a:latin typeface="Cambria Math"/>
                            <a:ea typeface="Cambria Math"/>
                          </a:rPr>
                          <m:t>𝜎</m:t>
                        </m:r>
                        <m:r>
                          <a:rPr lang="es-AR" sz="1600" i="1">
                            <a:latin typeface="Cambria Math"/>
                            <a:ea typeface="Cambria Math"/>
                          </a:rPr>
                          <m:t>𝑥𝑑𝐴</m:t>
                        </m:r>
                      </m:e>
                    </m:nary>
                  </m:oMath>
                </a14:m>
                <a:r>
                  <a:rPr lang="es-AR" sz="1600" dirty="0" smtClean="0"/>
                  <a:t> 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s-AR" sz="1600" dirty="0"/>
                      <m:t>Tomamos</m:t>
                    </m:r>
                    <m:r>
                      <m:rPr>
                        <m:nor/>
                      </m:rPr>
                      <a:rPr lang="es-AR" sz="1600" dirty="0"/>
                      <m:t> </m:t>
                    </m:r>
                    <m:r>
                      <m:rPr>
                        <m:nor/>
                      </m:rPr>
                      <a:rPr lang="es-AR" sz="1600" dirty="0"/>
                      <m:t>My</m:t>
                    </m:r>
                    <m:r>
                      <m:rPr>
                        <m:nor/>
                      </m:rPr>
                      <a:rPr lang="es-AR" sz="1600" dirty="0"/>
                      <m:t>=0</m:t>
                    </m:r>
                  </m:oMath>
                </a14:m>
                <a:r>
                  <a:rPr lang="es-AR" sz="1600" dirty="0"/>
                  <a:t> </a:t>
                </a:r>
              </a:p>
              <a:p>
                <a:endParaRPr lang="es-AR" sz="1200" dirty="0" smtClean="0"/>
              </a:p>
              <a:p>
                <a14:m>
                  <m:oMath xmlns:m="http://schemas.openxmlformats.org/officeDocument/2006/math">
                    <m:r>
                      <a:rPr lang="es-AR" sz="1600" i="1">
                        <a:latin typeface="Cambria Math"/>
                      </a:rPr>
                      <m:t>𝑀𝑦</m:t>
                    </m:r>
                    <m:r>
                      <m:rPr>
                        <m:nor/>
                      </m:rPr>
                      <a:rPr lang="es-AR" sz="1600" dirty="0"/>
                      <m:t>= </m:t>
                    </m:r>
                    <m:f>
                      <m:fPr>
                        <m:ctrlPr>
                          <a:rPr lang="es-AR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1600" i="1" dirty="0">
                            <a:latin typeface="Cambria Math"/>
                          </a:rPr>
                          <m:t>𝐸</m:t>
                        </m:r>
                      </m:num>
                      <m:den>
                        <m:r>
                          <a:rPr lang="es-AR" sz="1600" i="1" dirty="0">
                            <a:latin typeface="Cambria Math"/>
                            <a:ea typeface="Cambria Math"/>
                          </a:rPr>
                          <m:t>𝜌</m:t>
                        </m:r>
                      </m:den>
                    </m:f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AR" sz="1600" i="1" dirty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AR" sz="1600" i="1" dirty="0">
                            <a:latin typeface="Cambria Math"/>
                          </a:rPr>
                          <m:t>𝑥𝑦𝑑𝐴</m:t>
                        </m:r>
                      </m:e>
                    </m:nary>
                    <m:r>
                      <m:rPr>
                        <m:nor/>
                      </m:rPr>
                      <a:rPr lang="es-AR" sz="1600" dirty="0"/>
                      <m:t> </m:t>
                    </m:r>
                    <m:r>
                      <a:rPr lang="es-AR" sz="1600" i="1" dirty="0">
                        <a:latin typeface="Cambria Math"/>
                      </a:rPr>
                      <m:t>=0</m:t>
                    </m:r>
                    <m:r>
                      <m:rPr>
                        <m:nor/>
                      </m:rPr>
                      <a:rPr lang="es-AR" sz="1600" dirty="0"/>
                      <m:t>  </m:t>
                    </m:r>
                    <m:r>
                      <m:rPr>
                        <m:nor/>
                      </m:rPr>
                      <a:rPr lang="es-AR" sz="1600" b="0" i="0" dirty="0" smtClean="0"/>
                      <m:t>      </m:t>
                    </m:r>
                    <m:r>
                      <a:rPr lang="es-AR" sz="1600" i="1" dirty="0">
                        <a:latin typeface="Cambria Math"/>
                      </a:rPr>
                      <m:t>𝐽</m:t>
                    </m:r>
                    <m:r>
                      <a:rPr lang="es-AR" sz="1600" i="1" dirty="0" smtClean="0">
                        <a:latin typeface="Cambria Math"/>
                      </a:rPr>
                      <m:t>𝑥𝑦</m:t>
                    </m:r>
                  </m:oMath>
                </a14:m>
                <a:r>
                  <a:rPr lang="es-AR" sz="1600" dirty="0" smtClean="0"/>
                  <a:t>=0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s-AR" sz="1600" b="1" dirty="0"/>
                      <m:t>Curvatura</m:t>
                    </m:r>
                    <m:r>
                      <m:rPr>
                        <m:nor/>
                      </m:rPr>
                      <a:rPr lang="es-AR" sz="1600" b="1" dirty="0"/>
                      <m:t> </m:t>
                    </m:r>
                    <m:r>
                      <m:rPr>
                        <m:nor/>
                      </m:rPr>
                      <a:rPr lang="es-AR" sz="1600" b="1" dirty="0"/>
                      <m:t>es</m:t>
                    </m:r>
                    <m:r>
                      <m:rPr>
                        <m:nor/>
                      </m:rPr>
                      <a:rPr lang="es-AR" sz="1600" b="1" dirty="0"/>
                      <m:t> </m:t>
                    </m:r>
                    <m:r>
                      <m:rPr>
                        <m:nor/>
                      </m:rPr>
                      <a:rPr lang="es-AR" sz="1600" b="1" dirty="0"/>
                      <m:t>en</m:t>
                    </m:r>
                    <m:r>
                      <m:rPr>
                        <m:nor/>
                      </m:rPr>
                      <a:rPr lang="es-AR" sz="1600" b="1" dirty="0"/>
                      <m:t> </m:t>
                    </m:r>
                    <m:r>
                      <m:rPr>
                        <m:nor/>
                      </m:rPr>
                      <a:rPr lang="es-AR" sz="1600" b="1" dirty="0"/>
                      <m:t>el</m:t>
                    </m:r>
                    <m:r>
                      <m:rPr>
                        <m:nor/>
                      </m:rPr>
                      <a:rPr lang="es-AR" sz="1600" b="1" dirty="0"/>
                      <m:t> </m:t>
                    </m:r>
                    <m:r>
                      <m:rPr>
                        <m:nor/>
                      </m:rPr>
                      <a:rPr lang="es-AR" sz="1600" b="1" dirty="0"/>
                      <m:t>plano</m:t>
                    </m:r>
                    <m:r>
                      <m:rPr>
                        <m:nor/>
                      </m:rPr>
                      <a:rPr lang="es-AR" sz="1600" b="1" dirty="0"/>
                      <m:t> </m:t>
                    </m:r>
                    <m:r>
                      <m:rPr>
                        <m:nor/>
                      </m:rPr>
                      <a:rPr lang="es-AR" sz="1600" b="1" dirty="0"/>
                      <m:t>del</m:t>
                    </m:r>
                    <m:r>
                      <m:rPr>
                        <m:nor/>
                      </m:rPr>
                      <a:rPr lang="es-AR" sz="1600" b="1" dirty="0"/>
                      <m:t> </m:t>
                    </m:r>
                    <m:r>
                      <m:rPr>
                        <m:nor/>
                      </m:rPr>
                      <a:rPr lang="es-AR" sz="1600" b="1" dirty="0"/>
                      <m:t>momento</m:t>
                    </m:r>
                    <m:r>
                      <m:rPr>
                        <m:nor/>
                      </m:rPr>
                      <a:rPr lang="es-AR" sz="1600" b="1" dirty="0"/>
                      <m:t>.</m:t>
                    </m:r>
                  </m:oMath>
                </a14:m>
                <a:endParaRPr lang="es-AR" sz="1600" b="1" dirty="0"/>
              </a:p>
            </p:txBody>
          </p:sp>
        </mc:Choice>
        <mc:Fallback xmlns="">
          <p:sp>
            <p:nvSpPr>
              <p:cNvPr id="26" name="2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672" y="3477872"/>
                <a:ext cx="7551783" cy="940899"/>
              </a:xfrm>
              <a:prstGeom prst="rect">
                <a:avLst/>
              </a:prstGeom>
              <a:blipFill rotWithShape="1">
                <a:blip r:embed="rId12"/>
                <a:stretch>
                  <a:fillRect t="-50649" b="-6818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408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907704" y="1566289"/>
            <a:ext cx="936104" cy="14401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89622" y="804329"/>
            <a:ext cx="7498080" cy="518457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s-AR" sz="12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44624"/>
            <a:ext cx="7498080" cy="1143000"/>
          </a:xfrm>
        </p:spPr>
        <p:txBody>
          <a:bodyPr>
            <a:normAutofit/>
          </a:bodyPr>
          <a:lstStyle/>
          <a:p>
            <a:r>
              <a:rPr lang="es-AR" sz="3600" dirty="0" smtClean="0">
                <a:effectLst/>
              </a:rPr>
              <a:t>FLEXION PURA OBLICUA</a:t>
            </a:r>
            <a:endParaRPr lang="es-AR" sz="3600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24760" y="6513480"/>
            <a:ext cx="2895600" cy="301800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p:sp>
        <p:nvSpPr>
          <p:cNvPr id="39" name="38 CuadroTexto"/>
          <p:cNvSpPr txBox="1"/>
          <p:nvPr/>
        </p:nvSpPr>
        <p:spPr>
          <a:xfrm>
            <a:off x="5868144" y="976216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Plano de M No coincide con un eje principal</a:t>
            </a:r>
            <a:r>
              <a:rPr lang="es-AR" dirty="0" smtClean="0"/>
              <a:t>.</a:t>
            </a:r>
          </a:p>
          <a:p>
            <a:r>
              <a:rPr lang="es-AR" dirty="0" smtClean="0"/>
              <a:t>Se analiza como flexión pura en dos ejes principales.</a:t>
            </a:r>
            <a:endParaRPr lang="es-AR" dirty="0"/>
          </a:p>
        </p:txBody>
      </p:sp>
      <p:cxnSp>
        <p:nvCxnSpPr>
          <p:cNvPr id="10" name="9 Conector recto"/>
          <p:cNvCxnSpPr/>
          <p:nvPr/>
        </p:nvCxnSpPr>
        <p:spPr>
          <a:xfrm>
            <a:off x="1547664" y="2286369"/>
            <a:ext cx="2549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 flipV="1">
            <a:off x="2375756" y="1206249"/>
            <a:ext cx="0" cy="21602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35 CuadroTexto"/>
              <p:cNvSpPr txBox="1"/>
              <p:nvPr/>
            </p:nvSpPr>
            <p:spPr>
              <a:xfrm>
                <a:off x="1475656" y="2061034"/>
                <a:ext cx="2826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𝑥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36" name="3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2061034"/>
                <a:ext cx="282624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36 CuadroTexto"/>
              <p:cNvSpPr txBox="1"/>
              <p:nvPr/>
            </p:nvSpPr>
            <p:spPr>
              <a:xfrm>
                <a:off x="2383768" y="1206249"/>
                <a:ext cx="2826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𝑦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37" name="3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3768" y="1206249"/>
                <a:ext cx="282624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37 CuadroTexto"/>
              <p:cNvSpPr txBox="1"/>
              <p:nvPr/>
            </p:nvSpPr>
            <p:spPr>
              <a:xfrm>
                <a:off x="1870152" y="2276655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1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𝑮</m:t>
                      </m:r>
                    </m:oMath>
                  </m:oMathPara>
                </a14:m>
                <a:endParaRPr lang="es-AR" sz="1400" b="1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38" name="3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0152" y="2276655"/>
                <a:ext cx="612068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14 Grupo"/>
          <p:cNvGrpSpPr/>
          <p:nvPr/>
        </p:nvGrpSpPr>
        <p:grpSpPr>
          <a:xfrm>
            <a:off x="3131840" y="1566289"/>
            <a:ext cx="1143744" cy="1440160"/>
            <a:chOff x="3131840" y="1566289"/>
            <a:chExt cx="1143744" cy="1440160"/>
          </a:xfrm>
          <a:pattFill prst="lt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</p:grpSpPr>
        <p:sp>
          <p:nvSpPr>
            <p:cNvPr id="14" name="13 Triángulo rectángulo"/>
            <p:cNvSpPr/>
            <p:nvPr/>
          </p:nvSpPr>
          <p:spPr>
            <a:xfrm flipH="1">
              <a:off x="3131840" y="2276655"/>
              <a:ext cx="504056" cy="729794"/>
            </a:xfrm>
            <a:prstGeom prst="rt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40" name="39 Triángulo rectángulo"/>
            <p:cNvSpPr/>
            <p:nvPr/>
          </p:nvSpPr>
          <p:spPr>
            <a:xfrm flipV="1">
              <a:off x="3635896" y="1566289"/>
              <a:ext cx="639688" cy="703063"/>
            </a:xfrm>
            <a:prstGeom prst="rt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41 CuadroTexto"/>
              <p:cNvSpPr txBox="1"/>
              <p:nvPr/>
            </p:nvSpPr>
            <p:spPr>
              <a:xfrm>
                <a:off x="3814428" y="1194786"/>
                <a:ext cx="2826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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𝑥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42" name="4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4428" y="1194786"/>
                <a:ext cx="282624" cy="307777"/>
              </a:xfrm>
              <a:prstGeom prst="rect">
                <a:avLst/>
              </a:prstGeom>
              <a:blipFill rotWithShape="1">
                <a:blip r:embed="rId5"/>
                <a:stretch>
                  <a:fillRect r="-1956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43 CuadroTexto"/>
              <p:cNvSpPr txBox="1"/>
              <p:nvPr/>
            </p:nvSpPr>
            <p:spPr>
              <a:xfrm>
                <a:off x="3673156" y="1649079"/>
                <a:ext cx="2826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400" b="0" i="1" smtClean="0">
                          <a:latin typeface="Cambria Math" panose="02040503050406030204" pitchFamily="18" charset="0"/>
                          <a:cs typeface="Syastro" pitchFamily="2" charset="0"/>
                        </a:rPr>
                        <m:t>+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44" name="4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3156" y="1649079"/>
                <a:ext cx="28262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45 CuadroTexto"/>
              <p:cNvSpPr txBox="1"/>
              <p:nvPr/>
            </p:nvSpPr>
            <p:spPr>
              <a:xfrm>
                <a:off x="3353272" y="2641552"/>
                <a:ext cx="2826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400" b="0" i="1" smtClean="0">
                          <a:latin typeface="Cambria Math" panose="02040503050406030204" pitchFamily="18" charset="0"/>
                          <a:cs typeface="Syastro" pitchFamily="2" charset="0"/>
                        </a:rPr>
                        <m:t>−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46" name="4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272" y="2641552"/>
                <a:ext cx="28262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16 Grupo"/>
          <p:cNvGrpSpPr/>
          <p:nvPr/>
        </p:nvGrpSpPr>
        <p:grpSpPr>
          <a:xfrm flipH="1">
            <a:off x="1989020" y="2276655"/>
            <a:ext cx="386736" cy="92156"/>
            <a:chOff x="2375756" y="2292481"/>
            <a:chExt cx="648072" cy="0"/>
          </a:xfrm>
        </p:grpSpPr>
        <p:cxnSp>
          <p:nvCxnSpPr>
            <p:cNvPr id="50" name="49 Conector recto de flecha"/>
            <p:cNvCxnSpPr/>
            <p:nvPr/>
          </p:nvCxnSpPr>
          <p:spPr>
            <a:xfrm>
              <a:off x="2375756" y="2292481"/>
              <a:ext cx="64807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50 Conector recto de flecha"/>
            <p:cNvCxnSpPr/>
            <p:nvPr/>
          </p:nvCxnSpPr>
          <p:spPr>
            <a:xfrm>
              <a:off x="2375756" y="2292481"/>
              <a:ext cx="52256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51 CuadroTexto"/>
              <p:cNvSpPr txBox="1"/>
              <p:nvPr/>
            </p:nvSpPr>
            <p:spPr>
              <a:xfrm>
                <a:off x="1552777" y="1950433"/>
                <a:ext cx="4457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𝑀𝑥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52" name="5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2777" y="1950433"/>
                <a:ext cx="44579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55 CuadroTexto"/>
              <p:cNvSpPr txBox="1"/>
              <p:nvPr/>
            </p:nvSpPr>
            <p:spPr>
              <a:xfrm>
                <a:off x="1461944" y="3272959"/>
                <a:ext cx="2826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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𝑦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56" name="5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1944" y="3272959"/>
                <a:ext cx="282624" cy="307777"/>
              </a:xfrm>
              <a:prstGeom prst="rect">
                <a:avLst/>
              </a:prstGeom>
              <a:blipFill rotWithShape="1">
                <a:blip r:embed="rId9"/>
                <a:stretch>
                  <a:fillRect r="-28261" b="-2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20 Grupo"/>
          <p:cNvGrpSpPr/>
          <p:nvPr/>
        </p:nvGrpSpPr>
        <p:grpSpPr>
          <a:xfrm rot="3833072">
            <a:off x="2606031" y="3292725"/>
            <a:ext cx="1143744" cy="1440160"/>
            <a:chOff x="4108140" y="1566289"/>
            <a:chExt cx="1143744" cy="1440160"/>
          </a:xfrm>
        </p:grpSpPr>
        <p:grpSp>
          <p:nvGrpSpPr>
            <p:cNvPr id="53" name="52 Grupo"/>
            <p:cNvGrpSpPr/>
            <p:nvPr/>
          </p:nvGrpSpPr>
          <p:grpSpPr>
            <a:xfrm>
              <a:off x="4108140" y="1566289"/>
              <a:ext cx="1143744" cy="1440160"/>
              <a:chOff x="3131840" y="1566289"/>
              <a:chExt cx="1143744" cy="1440160"/>
            </a:xfrm>
            <a:pattFill prst="ltHorz">
              <a:fgClr>
                <a:schemeClr val="accent1">
                  <a:lumMod val="40000"/>
                  <a:lumOff val="60000"/>
                </a:schemeClr>
              </a:fgClr>
              <a:bgClr>
                <a:schemeClr val="bg1"/>
              </a:bgClr>
            </a:pattFill>
          </p:grpSpPr>
          <p:sp>
            <p:nvSpPr>
              <p:cNvPr id="54" name="53 Triángulo rectángulo"/>
              <p:cNvSpPr/>
              <p:nvPr/>
            </p:nvSpPr>
            <p:spPr>
              <a:xfrm flipH="1">
                <a:off x="3131840" y="2276655"/>
                <a:ext cx="504056" cy="729794"/>
              </a:xfrm>
              <a:prstGeom prst="rt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55" name="54 Triángulo rectángulo"/>
              <p:cNvSpPr/>
              <p:nvPr/>
            </p:nvSpPr>
            <p:spPr>
              <a:xfrm flipV="1">
                <a:off x="3635896" y="1566289"/>
                <a:ext cx="639688" cy="703063"/>
              </a:xfrm>
              <a:prstGeom prst="rt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56 CuadroTexto"/>
                <p:cNvSpPr txBox="1"/>
                <p:nvPr/>
              </p:nvSpPr>
              <p:spPr>
                <a:xfrm>
                  <a:off x="4649417" y="1649078"/>
                  <a:ext cx="28262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MX" sz="1400" b="0" i="1" smtClean="0">
                            <a:latin typeface="Cambria Math" panose="02040503050406030204" pitchFamily="18" charset="0"/>
                            <a:cs typeface="Syastro" pitchFamily="2" charset="0"/>
                          </a:rPr>
                          <m:t>+</m:t>
                        </m:r>
                      </m:oMath>
                    </m:oMathPara>
                  </a14:m>
                  <a:endParaRPr lang="es-AR" sz="1400" dirty="0">
                    <a:latin typeface="Syastro" pitchFamily="2" charset="0"/>
                    <a:cs typeface="Syastro" pitchFamily="2" charset="0"/>
                  </a:endParaRPr>
                </a:p>
              </p:txBody>
            </p:sp>
          </mc:Choice>
          <mc:Fallback xmlns="">
            <p:sp>
              <p:nvSpPr>
                <p:cNvPr id="57" name="56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9417" y="1649078"/>
                  <a:ext cx="282624" cy="307777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57 CuadroTexto"/>
                <p:cNvSpPr txBox="1"/>
                <p:nvPr/>
              </p:nvSpPr>
              <p:spPr>
                <a:xfrm>
                  <a:off x="4329533" y="2641552"/>
                  <a:ext cx="28262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MX" sz="1400" b="0" i="1" smtClean="0">
                            <a:latin typeface="Cambria Math" panose="02040503050406030204" pitchFamily="18" charset="0"/>
                            <a:cs typeface="Syastro" pitchFamily="2" charset="0"/>
                          </a:rPr>
                          <m:t>−</m:t>
                        </m:r>
                      </m:oMath>
                    </m:oMathPara>
                  </a14:m>
                  <a:endParaRPr lang="es-AR" sz="1400" dirty="0">
                    <a:latin typeface="Syastro" pitchFamily="2" charset="0"/>
                    <a:cs typeface="Syastro" pitchFamily="2" charset="0"/>
                  </a:endParaRPr>
                </a:p>
              </p:txBody>
            </p:sp>
          </mc:Choice>
          <mc:Fallback xmlns="">
            <p:sp>
              <p:nvSpPr>
                <p:cNvPr id="58" name="57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29533" y="2641552"/>
                  <a:ext cx="282624" cy="307777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30 CuadroTexto"/>
              <p:cNvSpPr txBox="1"/>
              <p:nvPr/>
            </p:nvSpPr>
            <p:spPr>
              <a:xfrm>
                <a:off x="5940152" y="3429000"/>
                <a:ext cx="2520280" cy="573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000" b="1" dirty="0" smtClean="0">
                    <a:sym typeface="Symbol"/>
                  </a:rPr>
                  <a:t>= </a:t>
                </a:r>
                <a:r>
                  <a:rPr lang="es-AR" sz="2000" b="1" dirty="0" smtClean="0">
                    <a:latin typeface="Symath"/>
                    <a:cs typeface="Symath"/>
                    <a:sym typeface="Symbol"/>
                  </a:rPr>
                  <a:t>±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0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000" b="1" i="1" dirty="0">
                            <a:latin typeface="Cambria Math"/>
                          </a:rPr>
                          <m:t>𝑴𝒙</m:t>
                        </m:r>
                      </m:num>
                      <m:den>
                        <m:r>
                          <a:rPr lang="es-AR" sz="2000" b="1" i="1" dirty="0" smtClean="0">
                            <a:latin typeface="Cambria Math"/>
                          </a:rPr>
                          <m:t>𝑱</m:t>
                        </m:r>
                        <m:r>
                          <a:rPr lang="es-AR" sz="2000" b="1" i="1" dirty="0">
                            <a:latin typeface="Cambria Math"/>
                          </a:rPr>
                          <m:t>𝒙</m:t>
                        </m:r>
                      </m:den>
                    </m:f>
                    <m:r>
                      <a:rPr lang="es-AR" sz="2000" b="1" i="1" dirty="0" smtClean="0">
                        <a:latin typeface="Cambria Math"/>
                      </a:rPr>
                      <m:t>𝒚</m:t>
                    </m:r>
                    <m:r>
                      <a:rPr lang="es-AR" sz="2000" b="1" i="1" dirty="0" smtClean="0">
                        <a:latin typeface="Cambria Math"/>
                      </a:rPr>
                      <m:t>± </m:t>
                    </m:r>
                    <m:f>
                      <m:fPr>
                        <m:ctrlPr>
                          <a:rPr lang="es-AR" sz="20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000" b="1" i="1" dirty="0">
                            <a:latin typeface="Cambria Math"/>
                          </a:rPr>
                          <m:t>𝑴</m:t>
                        </m:r>
                        <m:r>
                          <a:rPr lang="es-AR" sz="2000" b="1" i="1" dirty="0" smtClean="0">
                            <a:latin typeface="Cambria Math"/>
                          </a:rPr>
                          <m:t>𝒚</m:t>
                        </m:r>
                      </m:num>
                      <m:den>
                        <m:r>
                          <a:rPr lang="es-AR" sz="2000" b="1" i="1" dirty="0">
                            <a:latin typeface="Cambria Math"/>
                          </a:rPr>
                          <m:t>𝑱</m:t>
                        </m:r>
                        <m:r>
                          <a:rPr lang="es-AR" sz="2000" b="1" i="1" dirty="0" smtClean="0">
                            <a:latin typeface="Cambria Math"/>
                          </a:rPr>
                          <m:t>𝒚</m:t>
                        </m:r>
                      </m:den>
                    </m:f>
                    <m:r>
                      <a:rPr lang="es-AR" sz="2000" b="1" i="1" dirty="0" smtClean="0">
                        <a:latin typeface="Cambria Math"/>
                      </a:rPr>
                      <m:t>𝒙</m:t>
                    </m:r>
                    <m:r>
                      <a:rPr lang="es-AR" sz="2000" b="1" i="1" dirty="0">
                        <a:latin typeface="Cambria Math"/>
                      </a:rPr>
                      <m:t> </m:t>
                    </m:r>
                  </m:oMath>
                </a14:m>
                <a:endParaRPr lang="es-AR" sz="2000" b="1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31" name="3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3429000"/>
                <a:ext cx="2520280" cy="573940"/>
              </a:xfrm>
              <a:prstGeom prst="rect">
                <a:avLst/>
              </a:prstGeom>
              <a:blipFill rotWithShape="1">
                <a:blip r:embed="rId12"/>
                <a:stretch>
                  <a:fillRect l="-2415" b="-638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31 CuadroTexto"/>
              <p:cNvSpPr txBox="1"/>
              <p:nvPr/>
            </p:nvSpPr>
            <p:spPr>
              <a:xfrm>
                <a:off x="4644008" y="3932754"/>
                <a:ext cx="4687311" cy="20876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600" dirty="0" smtClean="0">
                    <a:sym typeface="Symbol"/>
                  </a:rPr>
                  <a:t>Eje Neutro:        =0</a:t>
                </a:r>
              </a:p>
              <a:p>
                <a:endParaRPr lang="es-AR" sz="1600" dirty="0">
                  <a:sym typeface="Symbol"/>
                </a:endParaRPr>
              </a:p>
              <a:p>
                <a:r>
                  <a:rPr lang="es-AR" sz="1600" b="1" dirty="0">
                    <a:sym typeface="Symbol"/>
                  </a:rPr>
                  <a:t>= </a:t>
                </a:r>
                <a14:m>
                  <m:oMath xmlns:m="http://schemas.openxmlformats.org/officeDocument/2006/math">
                    <m:r>
                      <a:rPr lang="es-AR" sz="1600" b="1" i="1" dirty="0" smtClean="0">
                        <a:latin typeface="Cambria Math"/>
                      </a:rPr>
                      <m:t>𝑴</m:t>
                    </m:r>
                    <m:r>
                      <a:rPr lang="es-AR" sz="1600" b="1" i="0" dirty="0" smtClean="0">
                        <a:latin typeface="Cambria Math"/>
                      </a:rPr>
                      <m:t>(</m:t>
                    </m:r>
                    <m:f>
                      <m:fPr>
                        <m:ctrlPr>
                          <a:rPr lang="es-AR" sz="16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1600" b="1" i="1" dirty="0" smtClean="0">
                            <a:latin typeface="Cambria Math"/>
                          </a:rPr>
                          <m:t>𝒚</m:t>
                        </m:r>
                        <m:r>
                          <a:rPr lang="es-AR" sz="1600" b="1" i="1" dirty="0" smtClean="0">
                            <a:latin typeface="Cambria Math"/>
                          </a:rPr>
                          <m:t> </m:t>
                        </m:r>
                        <m:r>
                          <a:rPr lang="es-AR" sz="1600" b="1" i="1" dirty="0" smtClean="0">
                            <a:latin typeface="Cambria Math"/>
                          </a:rPr>
                          <m:t>𝒄𝒐𝒔</m:t>
                        </m:r>
                        <m:r>
                          <a:rPr lang="es-AR" sz="1600" b="1" i="1" dirty="0" smtClean="0">
                            <a:latin typeface="Cambria Math"/>
                            <a:ea typeface="Cambria Math"/>
                          </a:rPr>
                          <m:t>𝜶</m:t>
                        </m:r>
                      </m:num>
                      <m:den>
                        <m:r>
                          <a:rPr lang="es-AR" sz="1600" b="1" i="1" dirty="0">
                            <a:latin typeface="Cambria Math"/>
                          </a:rPr>
                          <m:t>𝑱𝒙</m:t>
                        </m:r>
                      </m:den>
                    </m:f>
                    <m:r>
                      <a:rPr lang="es-AR" sz="1600" b="1" i="1" dirty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s-AR" sz="16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1600" b="1" i="1" dirty="0" smtClean="0">
                            <a:latin typeface="Cambria Math"/>
                          </a:rPr>
                          <m:t>𝒙𝒔𝒊𝒏</m:t>
                        </m:r>
                        <m:r>
                          <a:rPr lang="es-AR" sz="1600" b="1" i="1" dirty="0">
                            <a:latin typeface="Cambria Math"/>
                            <a:ea typeface="Cambria Math"/>
                          </a:rPr>
                          <m:t>𝜶</m:t>
                        </m:r>
                      </m:num>
                      <m:den>
                        <m:r>
                          <a:rPr lang="es-AR" sz="1600" b="1" i="1" dirty="0">
                            <a:latin typeface="Cambria Math"/>
                          </a:rPr>
                          <m:t>𝑱</m:t>
                        </m:r>
                        <m:r>
                          <a:rPr lang="es-AR" sz="1600" b="1" i="1" dirty="0" smtClean="0">
                            <a:latin typeface="Cambria Math"/>
                          </a:rPr>
                          <m:t>𝒚</m:t>
                        </m:r>
                      </m:den>
                    </m:f>
                  </m:oMath>
                </a14:m>
                <a:r>
                  <a:rPr lang="es-AR" sz="1600" dirty="0" smtClean="0">
                    <a:sym typeface="Symbol"/>
                  </a:rPr>
                  <a:t>)=0</a:t>
                </a:r>
              </a:p>
              <a:p>
                <a:r>
                  <a:rPr lang="es-AR" sz="1600" dirty="0" smtClean="0">
                    <a:sym typeface="Symbol"/>
                  </a:rPr>
                  <a:t>y= -x.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1600" b="0" i="1" dirty="0" smtClean="0">
                            <a:latin typeface="Cambria Math"/>
                          </a:rPr>
                          <m:t>𝐽𝑥</m:t>
                        </m:r>
                      </m:num>
                      <m:den>
                        <m:r>
                          <a:rPr lang="es-AR" sz="1600" b="0" i="1" dirty="0" smtClean="0">
                            <a:latin typeface="Cambria Math"/>
                          </a:rPr>
                          <m:t>𝐽𝑦</m:t>
                        </m:r>
                      </m:den>
                    </m:f>
                    <m:r>
                      <a:rPr lang="es-AR" sz="1600" b="0" i="1" dirty="0" smtClean="0">
                        <a:latin typeface="Cambria Math"/>
                      </a:rPr>
                      <m:t>𝑐𝑡𝑔</m:t>
                    </m:r>
                    <m:r>
                      <a:rPr lang="es-AR" sz="1600" b="0" i="1" dirty="0" smtClean="0">
                        <a:latin typeface="Cambria Math"/>
                        <a:sym typeface="Symbol"/>
                      </a:rPr>
                      <m:t></m:t>
                    </m:r>
                  </m:oMath>
                </a14:m>
                <a:endParaRPr lang="es-AR" sz="1600" i="1" dirty="0" smtClean="0">
                  <a:latin typeface="Cambria Math"/>
                </a:endParaRPr>
              </a:p>
              <a:p>
                <a:r>
                  <a:rPr lang="es-AR" sz="1600" b="1" dirty="0" smtClean="0"/>
                  <a:t>El eje Neutro No es </a:t>
                </a:r>
                <a:r>
                  <a:rPr lang="es-AR" sz="1600" b="1" dirty="0" smtClean="0">
                    <a:sym typeface="Symbol"/>
                  </a:rPr>
                  <a:t> Plano de M</a:t>
                </a:r>
              </a:p>
              <a:p>
                <a:r>
                  <a:rPr lang="es-AR" sz="1600" b="1" dirty="0" smtClean="0">
                    <a:sym typeface="Symbol"/>
                  </a:rPr>
                  <a:t>La viga se flexiona en el plano donde la rigidez es menor.</a:t>
                </a:r>
                <a:endParaRPr lang="es-AR" sz="1600" b="1" dirty="0" smtClean="0"/>
              </a:p>
            </p:txBody>
          </p:sp>
        </mc:Choice>
        <mc:Fallback xmlns="">
          <p:sp>
            <p:nvSpPr>
              <p:cNvPr id="32" name="3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3932754"/>
                <a:ext cx="4687311" cy="2087687"/>
              </a:xfrm>
              <a:prstGeom prst="rect">
                <a:avLst/>
              </a:prstGeom>
              <a:blipFill rotWithShape="1">
                <a:blip r:embed="rId13"/>
                <a:stretch>
                  <a:fillRect l="-780" t="-1166" b="-2624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32 Grupo"/>
          <p:cNvGrpSpPr/>
          <p:nvPr/>
        </p:nvGrpSpPr>
        <p:grpSpPr>
          <a:xfrm rot="5400000" flipH="1">
            <a:off x="2033632" y="1972069"/>
            <a:ext cx="511128" cy="172930"/>
            <a:chOff x="2375756" y="2292481"/>
            <a:chExt cx="648072" cy="0"/>
          </a:xfrm>
        </p:grpSpPr>
        <p:cxnSp>
          <p:nvCxnSpPr>
            <p:cNvPr id="35" name="34 Conector recto de flecha"/>
            <p:cNvCxnSpPr/>
            <p:nvPr/>
          </p:nvCxnSpPr>
          <p:spPr>
            <a:xfrm>
              <a:off x="2375756" y="2292481"/>
              <a:ext cx="64807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40 Conector recto de flecha"/>
            <p:cNvCxnSpPr/>
            <p:nvPr/>
          </p:nvCxnSpPr>
          <p:spPr>
            <a:xfrm>
              <a:off x="2375756" y="2292481"/>
              <a:ext cx="52256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42 CuadroTexto"/>
              <p:cNvSpPr txBox="1"/>
              <p:nvPr/>
            </p:nvSpPr>
            <p:spPr>
              <a:xfrm>
                <a:off x="2346746" y="1905598"/>
                <a:ext cx="4457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𝑀𝑦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43" name="4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746" y="1905598"/>
                <a:ext cx="445798" cy="307777"/>
              </a:xfrm>
              <a:prstGeom prst="rect">
                <a:avLst/>
              </a:prstGeom>
              <a:blipFill>
                <a:blip r:embed="rId1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5" name="44 Grupo"/>
          <p:cNvGrpSpPr/>
          <p:nvPr/>
        </p:nvGrpSpPr>
        <p:grpSpPr>
          <a:xfrm rot="3503839" flipH="1">
            <a:off x="1941094" y="2073650"/>
            <a:ext cx="446589" cy="153535"/>
            <a:chOff x="2375756" y="2292481"/>
            <a:chExt cx="648072" cy="0"/>
          </a:xfrm>
        </p:grpSpPr>
        <p:cxnSp>
          <p:nvCxnSpPr>
            <p:cNvPr id="47" name="46 Conector recto de flecha"/>
            <p:cNvCxnSpPr/>
            <p:nvPr/>
          </p:nvCxnSpPr>
          <p:spPr>
            <a:xfrm>
              <a:off x="2375756" y="2292481"/>
              <a:ext cx="64807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48 Conector recto de flecha"/>
            <p:cNvCxnSpPr/>
            <p:nvPr/>
          </p:nvCxnSpPr>
          <p:spPr>
            <a:xfrm>
              <a:off x="2375756" y="2292481"/>
              <a:ext cx="52256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58 CuadroTexto"/>
              <p:cNvSpPr txBox="1"/>
              <p:nvPr/>
            </p:nvSpPr>
            <p:spPr>
              <a:xfrm>
                <a:off x="2689518" y="2438200"/>
                <a:ext cx="4457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𝑀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59" name="5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518" y="2438200"/>
                <a:ext cx="445798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60 CuadroTexto"/>
              <p:cNvSpPr txBox="1"/>
              <p:nvPr/>
            </p:nvSpPr>
            <p:spPr>
              <a:xfrm>
                <a:off x="5652120" y="2176545"/>
                <a:ext cx="3384376" cy="1138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700" dirty="0" smtClean="0"/>
                  <a:t>Se descompone pone el Momento:</a:t>
                </a:r>
              </a:p>
              <a:p>
                <a:endParaRPr lang="es-AR" sz="17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AR" sz="1700" b="1" i="1" dirty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s-AR" sz="1700" b="1" i="1" dirty="0" smtClean="0">
                              <a:latin typeface="Cambria Math"/>
                            </a:rPr>
                            <m:t>𝑴𝒙</m:t>
                          </m:r>
                          <m:r>
                            <a:rPr lang="es-AR" sz="1700" b="1" i="1" dirty="0" smtClean="0">
                              <a:latin typeface="Cambria Math"/>
                            </a:rPr>
                            <m:t>=</m:t>
                          </m:r>
                          <m:r>
                            <a:rPr lang="es-AR" sz="1700" b="1" i="1" dirty="0" smtClean="0">
                              <a:latin typeface="Cambria Math"/>
                            </a:rPr>
                            <m:t>𝑴</m:t>
                          </m:r>
                          <m:r>
                            <a:rPr lang="es-AR" sz="1700" b="1" i="1" dirty="0" smtClean="0">
                              <a:latin typeface="Cambria Math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es-AR" sz="1700" b="0" i="0" dirty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s-AR" sz="1700" b="0" i="1" dirty="0" smtClean="0">
                              <a:latin typeface="Cambria Math"/>
                              <a:ea typeface="Cambria Math"/>
                            </a:rPr>
                            <m:t>𝜶</m:t>
                          </m:r>
                        </m:e>
                      </m:func>
                    </m:oMath>
                  </m:oMathPara>
                </a14:m>
                <a:endParaRPr lang="es-AR" sz="17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AR" sz="1700" b="1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s-AR" sz="1700" b="1" i="1" dirty="0">
                              <a:latin typeface="Cambria Math"/>
                            </a:rPr>
                            <m:t>𝑴𝒚</m:t>
                          </m:r>
                          <m:r>
                            <a:rPr lang="es-AR" sz="1700" b="1" i="1" dirty="0">
                              <a:latin typeface="Cambria Math"/>
                            </a:rPr>
                            <m:t>=</m:t>
                          </m:r>
                          <m:r>
                            <a:rPr lang="es-AR" sz="1700" b="1" i="1" dirty="0">
                              <a:latin typeface="Cambria Math"/>
                            </a:rPr>
                            <m:t>𝑴</m:t>
                          </m:r>
                          <m:r>
                            <a:rPr lang="es-AR" sz="1700" b="1" i="1" dirty="0">
                              <a:latin typeface="Cambria Math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es-AR" sz="1700" dirty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s-AR" sz="1700" i="1" dirty="0">
                              <a:latin typeface="Cambria Math"/>
                              <a:ea typeface="Cambria Math"/>
                            </a:rPr>
                            <m:t>𝜶</m:t>
                          </m:r>
                        </m:e>
                      </m:func>
                    </m:oMath>
                  </m:oMathPara>
                </a14:m>
                <a:endParaRPr lang="es-AR" sz="1700" b="1" dirty="0"/>
              </a:p>
            </p:txBody>
          </p:sp>
        </mc:Choice>
        <mc:Fallback xmlns="">
          <p:sp>
            <p:nvSpPr>
              <p:cNvPr id="61" name="6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2176545"/>
                <a:ext cx="3384376" cy="1138773"/>
              </a:xfrm>
              <a:prstGeom prst="rect">
                <a:avLst/>
              </a:prstGeom>
              <a:blipFill rotWithShape="1">
                <a:blip r:embed="rId16"/>
                <a:stretch>
                  <a:fillRect l="-1081" t="-1604" b="-2674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61 CuadroTexto"/>
              <p:cNvSpPr txBox="1"/>
              <p:nvPr/>
            </p:nvSpPr>
            <p:spPr>
              <a:xfrm>
                <a:off x="1926412" y="1967056"/>
                <a:ext cx="28641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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62" name="6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6412" y="1967056"/>
                <a:ext cx="286413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10 Conector recto"/>
          <p:cNvCxnSpPr/>
          <p:nvPr/>
        </p:nvCxnSpPr>
        <p:spPr>
          <a:xfrm flipH="1">
            <a:off x="3131840" y="2286369"/>
            <a:ext cx="10081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18 Grupo"/>
          <p:cNvGrpSpPr/>
          <p:nvPr/>
        </p:nvGrpSpPr>
        <p:grpSpPr>
          <a:xfrm rot="5400000">
            <a:off x="1944160" y="2957249"/>
            <a:ext cx="826917" cy="925324"/>
            <a:chOff x="2340881" y="3385301"/>
            <a:chExt cx="826917" cy="925324"/>
          </a:xfrm>
        </p:grpSpPr>
        <p:grpSp>
          <p:nvGrpSpPr>
            <p:cNvPr id="18" name="17 Grupo"/>
            <p:cNvGrpSpPr/>
            <p:nvPr/>
          </p:nvGrpSpPr>
          <p:grpSpPr>
            <a:xfrm>
              <a:off x="2403391" y="3385301"/>
              <a:ext cx="764407" cy="925324"/>
              <a:chOff x="2403391" y="3385301"/>
              <a:chExt cx="764407" cy="925324"/>
            </a:xfrm>
          </p:grpSpPr>
          <p:grpSp>
            <p:nvGrpSpPr>
              <p:cNvPr id="65" name="64 Grupo"/>
              <p:cNvGrpSpPr/>
              <p:nvPr/>
            </p:nvGrpSpPr>
            <p:grpSpPr>
              <a:xfrm>
                <a:off x="2403391" y="3436944"/>
                <a:ext cx="764407" cy="860931"/>
                <a:chOff x="3263295" y="1901504"/>
                <a:chExt cx="764407" cy="860931"/>
              </a:xfrm>
              <a:pattFill prst="ltHorz">
                <a:fgClr>
                  <a:schemeClr val="accent1">
                    <a:lumMod val="40000"/>
                    <a:lumOff val="6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66" name="65 Triángulo rectángulo"/>
                <p:cNvSpPr/>
                <p:nvPr/>
              </p:nvSpPr>
              <p:spPr>
                <a:xfrm flipH="1">
                  <a:off x="3263295" y="2276655"/>
                  <a:ext cx="372601" cy="485780"/>
                </a:xfrm>
                <a:prstGeom prst="rtTriangl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/>
                </a:p>
              </p:txBody>
            </p:sp>
            <p:sp>
              <p:nvSpPr>
                <p:cNvPr id="67" name="66 Triángulo rectángulo"/>
                <p:cNvSpPr/>
                <p:nvPr/>
              </p:nvSpPr>
              <p:spPr>
                <a:xfrm flipV="1">
                  <a:off x="3635897" y="1901504"/>
                  <a:ext cx="391805" cy="367845"/>
                </a:xfrm>
                <a:prstGeom prst="rtTriangl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8" name="67 CuadroTexto"/>
                  <p:cNvSpPr txBox="1"/>
                  <p:nvPr/>
                </p:nvSpPr>
                <p:spPr>
                  <a:xfrm>
                    <a:off x="2508440" y="4002848"/>
                    <a:ext cx="28262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MX" sz="1400" b="0" i="1" smtClean="0">
                              <a:latin typeface="Cambria Math" panose="02040503050406030204" pitchFamily="18" charset="0"/>
                              <a:cs typeface="Syastro" pitchFamily="2" charset="0"/>
                            </a:rPr>
                            <m:t>−</m:t>
                          </m:r>
                        </m:oMath>
                      </m:oMathPara>
                    </a14:m>
                    <a:endParaRPr lang="es-AR" sz="1400" dirty="0">
                      <a:latin typeface="Syastro" pitchFamily="2" charset="0"/>
                      <a:cs typeface="Syastro" pitchFamily="2" charset="0"/>
                    </a:endParaRPr>
                  </a:p>
                </p:txBody>
              </p:sp>
            </mc:Choice>
            <mc:Fallback xmlns="">
              <p:sp>
                <p:nvSpPr>
                  <p:cNvPr id="68" name="67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08440" y="4002848"/>
                    <a:ext cx="282624" cy="307777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9" name="68 CuadroTexto"/>
                  <p:cNvSpPr txBox="1"/>
                  <p:nvPr/>
                </p:nvSpPr>
                <p:spPr>
                  <a:xfrm>
                    <a:off x="2768374" y="3385301"/>
                    <a:ext cx="28262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MX" sz="1400" b="0" i="1" smtClean="0">
                              <a:latin typeface="Cambria Math" panose="02040503050406030204" pitchFamily="18" charset="0"/>
                              <a:cs typeface="Syastro" pitchFamily="2" charset="0"/>
                            </a:rPr>
                            <m:t>+</m:t>
                          </m:r>
                        </m:oMath>
                      </m:oMathPara>
                    </a14:m>
                    <a:endParaRPr lang="es-AR" sz="1400" dirty="0">
                      <a:latin typeface="Syastro" pitchFamily="2" charset="0"/>
                      <a:cs typeface="Syastro" pitchFamily="2" charset="0"/>
                    </a:endParaRPr>
                  </a:p>
                </p:txBody>
              </p:sp>
            </mc:Choice>
            <mc:Fallback xmlns="">
              <p:sp>
                <p:nvSpPr>
                  <p:cNvPr id="69" name="68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68374" y="3385301"/>
                    <a:ext cx="282624" cy="307777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70" name="69 Conector recto"/>
            <p:cNvCxnSpPr/>
            <p:nvPr/>
          </p:nvCxnSpPr>
          <p:spPr>
            <a:xfrm rot="16200000" flipV="1">
              <a:off x="2643775" y="3527024"/>
              <a:ext cx="0" cy="6057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70 Conector recto"/>
          <p:cNvCxnSpPr/>
          <p:nvPr/>
        </p:nvCxnSpPr>
        <p:spPr>
          <a:xfrm flipH="1" flipV="1">
            <a:off x="2150596" y="1802967"/>
            <a:ext cx="1269350" cy="27781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71 CuadroTexto"/>
              <p:cNvSpPr txBox="1"/>
              <p:nvPr/>
            </p:nvSpPr>
            <p:spPr>
              <a:xfrm rot="3971401">
                <a:off x="3802346" y="3310481"/>
                <a:ext cx="2826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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72" name="7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971401">
                <a:off x="3802346" y="3310481"/>
                <a:ext cx="282624" cy="307777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72 CuadroTexto"/>
              <p:cNvSpPr txBox="1"/>
              <p:nvPr/>
            </p:nvSpPr>
            <p:spPr>
              <a:xfrm rot="3699282">
                <a:off x="2929585" y="3403282"/>
                <a:ext cx="4457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𝑛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73" name="7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699282">
                <a:off x="2929585" y="3403282"/>
                <a:ext cx="445798" cy="307777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73 CuadroTexto"/>
              <p:cNvSpPr txBox="1"/>
              <p:nvPr/>
            </p:nvSpPr>
            <p:spPr>
              <a:xfrm rot="3923965">
                <a:off x="3267200" y="4217814"/>
                <a:ext cx="4457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𝑛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74" name="7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923965">
                <a:off x="3267200" y="4217814"/>
                <a:ext cx="445798" cy="307777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1" name="80 Conector recto"/>
          <p:cNvCxnSpPr/>
          <p:nvPr/>
        </p:nvCxnSpPr>
        <p:spPr>
          <a:xfrm flipH="1" flipV="1">
            <a:off x="2712962" y="1326813"/>
            <a:ext cx="1296261" cy="277816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"/>
          <p:cNvCxnSpPr/>
          <p:nvPr/>
        </p:nvCxnSpPr>
        <p:spPr>
          <a:xfrm flipH="1" flipV="1">
            <a:off x="1461944" y="2067552"/>
            <a:ext cx="1296261" cy="277816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84 CuadroTexto"/>
              <p:cNvSpPr txBox="1"/>
              <p:nvPr/>
            </p:nvSpPr>
            <p:spPr>
              <a:xfrm>
                <a:off x="1140408" y="4976597"/>
                <a:ext cx="2520280" cy="573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AR" sz="2000" i="1" dirty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es-AR" sz="2000" b="0" i="1" dirty="0" smtClean="0">
                            <a:latin typeface="Cambria Math"/>
                            <a:ea typeface="Cambria Math"/>
                            <a:sym typeface="Symbol"/>
                          </a:rPr>
                          <m:t>𝜎</m:t>
                        </m:r>
                      </m:e>
                      <m:sub>
                        <m:r>
                          <a:rPr lang="es-AR" sz="2000" b="0" i="1" dirty="0" smtClean="0">
                            <a:latin typeface="Cambria Math"/>
                            <a:sym typeface="Symbol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s-AR" sz="2000" dirty="0" smtClean="0">
                    <a:sym typeface="Symbol"/>
                  </a:rPr>
                  <a:t>= </a:t>
                </a:r>
                <a14:m>
                  <m:oMath xmlns:m="http://schemas.openxmlformats.org/officeDocument/2006/math">
                    <m:r>
                      <a:rPr lang="es-AR" sz="2000" dirty="0">
                        <a:latin typeface="Cambria Math" panose="02040503050406030204" pitchFamily="18" charset="0"/>
                        <a:sym typeface="Symbol"/>
                      </a:rPr>
                      <m:t>+</m:t>
                    </m:r>
                    <m:f>
                      <m:fPr>
                        <m:ctrlPr>
                          <a:rPr lang="es-AR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000" b="0" i="1" dirty="0">
                            <a:latin typeface="Cambria Math"/>
                          </a:rPr>
                          <m:t>𝑀𝑥</m:t>
                        </m:r>
                      </m:num>
                      <m:den>
                        <m:r>
                          <a:rPr lang="es-AR" sz="2000" b="0" i="1" dirty="0" smtClean="0">
                            <a:latin typeface="Cambria Math"/>
                          </a:rPr>
                          <m:t>𝑊</m:t>
                        </m:r>
                        <m:r>
                          <a:rPr lang="es-AR" sz="2000" b="0" i="1" dirty="0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s-MX" sz="20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AR" sz="2000" b="0" i="1" dirty="0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s-AR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000" b="0" i="1" dirty="0">
                            <a:latin typeface="Cambria Math"/>
                          </a:rPr>
                          <m:t>𝑀</m:t>
                        </m:r>
                        <m:r>
                          <a:rPr lang="es-AR" sz="2000" b="0" i="1" dirty="0" smtClean="0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s-AR" sz="2000" b="0" i="1" dirty="0" smtClean="0">
                            <a:latin typeface="Cambria Math"/>
                          </a:rPr>
                          <m:t>𝑊𝑦</m:t>
                        </m:r>
                      </m:den>
                    </m:f>
                    <m:r>
                      <a:rPr lang="es-AR" sz="2000" b="0" i="1" dirty="0">
                        <a:latin typeface="Cambria Math"/>
                      </a:rPr>
                      <m:t> </m:t>
                    </m:r>
                  </m:oMath>
                </a14:m>
                <a:endParaRPr lang="es-AR" sz="200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85" name="8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408" y="4976597"/>
                <a:ext cx="2520280" cy="573940"/>
              </a:xfrm>
              <a:prstGeom prst="rect">
                <a:avLst/>
              </a:prstGeom>
              <a:blipFill>
                <a:blip r:embed="rId23"/>
                <a:stretch>
                  <a:fillRect b="-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85 CuadroTexto"/>
              <p:cNvSpPr txBox="1"/>
              <p:nvPr/>
            </p:nvSpPr>
            <p:spPr>
              <a:xfrm>
                <a:off x="1538528" y="1258512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1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𝑨</m:t>
                      </m:r>
                    </m:oMath>
                  </m:oMathPara>
                </a14:m>
                <a:endParaRPr lang="es-AR" sz="1400" b="1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86" name="8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8528" y="1258512"/>
                <a:ext cx="612068" cy="307777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86 CuadroTexto"/>
              <p:cNvSpPr txBox="1"/>
              <p:nvPr/>
            </p:nvSpPr>
            <p:spPr>
              <a:xfrm>
                <a:off x="2645320" y="1258512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1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𝑩</m:t>
                      </m:r>
                    </m:oMath>
                  </m:oMathPara>
                </a14:m>
                <a:endParaRPr lang="es-AR" sz="1400" b="1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87" name="8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5320" y="1258512"/>
                <a:ext cx="612068" cy="307777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87 CuadroTexto"/>
              <p:cNvSpPr txBox="1"/>
              <p:nvPr/>
            </p:nvSpPr>
            <p:spPr>
              <a:xfrm>
                <a:off x="1140408" y="5553714"/>
                <a:ext cx="2520280" cy="573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AR" sz="2000" b="1" i="1" dirty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es-AR" sz="2000" b="1" i="1" dirty="0" smtClean="0">
                            <a:latin typeface="Cambria Math"/>
                            <a:ea typeface="Cambria Math"/>
                            <a:sym typeface="Symbol"/>
                          </a:rPr>
                          <m:t>𝝈</m:t>
                        </m:r>
                      </m:e>
                      <m:sub>
                        <m:r>
                          <a:rPr lang="es-AR" sz="2000" b="1" i="1" dirty="0" smtClean="0">
                            <a:latin typeface="Cambria Math"/>
                            <a:sym typeface="Symbol"/>
                          </a:rPr>
                          <m:t>𝑩</m:t>
                        </m:r>
                      </m:sub>
                    </m:sSub>
                  </m:oMath>
                </a14:m>
                <a:r>
                  <a:rPr lang="es-AR" sz="2000" b="1" dirty="0" smtClean="0">
                    <a:sym typeface="Symbol"/>
                  </a:rPr>
                  <a:t>= </a:t>
                </a:r>
                <a14:m>
                  <m:oMath xmlns:m="http://schemas.openxmlformats.org/officeDocument/2006/math">
                    <m:r>
                      <a:rPr lang="es-AR" sz="2000" b="1" dirty="0">
                        <a:latin typeface="Cambria Math" panose="02040503050406030204" pitchFamily="18" charset="0"/>
                        <a:sym typeface="Symbol"/>
                      </a:rPr>
                      <m:t>+</m:t>
                    </m:r>
                    <m:f>
                      <m:fPr>
                        <m:ctrlPr>
                          <a:rPr lang="es-AR" sz="20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000" b="1" i="1" dirty="0">
                            <a:latin typeface="Cambria Math"/>
                          </a:rPr>
                          <m:t>𝑴𝒙</m:t>
                        </m:r>
                      </m:num>
                      <m:den>
                        <m:r>
                          <a:rPr lang="es-AR" sz="2000" b="1" i="1" dirty="0" smtClean="0">
                            <a:latin typeface="Cambria Math"/>
                          </a:rPr>
                          <m:t>𝑾</m:t>
                        </m:r>
                        <m:r>
                          <a:rPr lang="es-AR" sz="2000" b="1" i="1" dirty="0">
                            <a:latin typeface="Cambria Math"/>
                          </a:rPr>
                          <m:t>𝒙</m:t>
                        </m:r>
                      </m:den>
                    </m:f>
                    <m:r>
                      <a:rPr lang="es-MX" sz="2000" b="1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AR" sz="2000" b="1" i="1" dirty="0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s-AR" sz="20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000" b="1" i="1" dirty="0">
                            <a:latin typeface="Cambria Math"/>
                          </a:rPr>
                          <m:t>𝑴</m:t>
                        </m:r>
                        <m:r>
                          <a:rPr lang="es-AR" sz="2000" b="1" i="1" dirty="0" smtClean="0">
                            <a:latin typeface="Cambria Math"/>
                          </a:rPr>
                          <m:t>𝒚</m:t>
                        </m:r>
                      </m:num>
                      <m:den>
                        <m:r>
                          <a:rPr lang="es-AR" sz="2000" b="1" i="1" dirty="0" smtClean="0">
                            <a:latin typeface="Cambria Math"/>
                          </a:rPr>
                          <m:t>𝑾𝒚</m:t>
                        </m:r>
                      </m:den>
                    </m:f>
                    <m:r>
                      <a:rPr lang="es-AR" sz="2000" b="1" i="1" dirty="0">
                        <a:latin typeface="Cambria Math"/>
                      </a:rPr>
                      <m:t> </m:t>
                    </m:r>
                  </m:oMath>
                </a14:m>
                <a:endParaRPr lang="es-AR" sz="2000" b="1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88" name="8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408" y="5553714"/>
                <a:ext cx="2520280" cy="57394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88 CuadroTexto"/>
              <p:cNvSpPr txBox="1"/>
              <p:nvPr/>
            </p:nvSpPr>
            <p:spPr>
              <a:xfrm>
                <a:off x="1095170" y="6127654"/>
                <a:ext cx="2520280" cy="573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AR" sz="2000" b="1" i="1" dirty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es-AR" sz="2000" b="1" i="1" dirty="0" smtClean="0">
                            <a:latin typeface="Cambria Math"/>
                            <a:ea typeface="Cambria Math"/>
                            <a:sym typeface="Symbol"/>
                          </a:rPr>
                          <m:t>𝝈</m:t>
                        </m:r>
                      </m:e>
                      <m:sub>
                        <m:r>
                          <a:rPr lang="es-AR" sz="2000" b="1" i="1" dirty="0" smtClean="0">
                            <a:latin typeface="Cambria Math"/>
                            <a:sym typeface="Symbol"/>
                          </a:rPr>
                          <m:t>𝑪</m:t>
                        </m:r>
                      </m:sub>
                    </m:sSub>
                  </m:oMath>
                </a14:m>
                <a:r>
                  <a:rPr lang="es-AR" sz="2000" b="1" dirty="0" smtClean="0">
                    <a:sym typeface="Symbol"/>
                  </a:rPr>
                  <a:t>= </a:t>
                </a:r>
                <a14:m>
                  <m:oMath xmlns:m="http://schemas.openxmlformats.org/officeDocument/2006/math">
                    <m:r>
                      <a:rPr lang="es-AR" sz="2000" b="1" dirty="0">
                        <a:latin typeface="Cambria Math" panose="02040503050406030204" pitchFamily="18" charset="0"/>
                        <a:sym typeface="Symbol"/>
                      </a:rPr>
                      <m:t>−</m:t>
                    </m:r>
                    <m:f>
                      <m:fPr>
                        <m:ctrlPr>
                          <a:rPr lang="es-AR" sz="20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000" b="1" i="1" dirty="0">
                            <a:latin typeface="Cambria Math"/>
                          </a:rPr>
                          <m:t>𝑴𝒙</m:t>
                        </m:r>
                      </m:num>
                      <m:den>
                        <m:r>
                          <a:rPr lang="es-AR" sz="2000" b="1" i="1" dirty="0" smtClean="0">
                            <a:latin typeface="Cambria Math"/>
                          </a:rPr>
                          <m:t>𝑾</m:t>
                        </m:r>
                        <m:r>
                          <a:rPr lang="es-AR" sz="2000" b="1" i="1" dirty="0">
                            <a:latin typeface="Cambria Math"/>
                          </a:rPr>
                          <m:t>𝒙</m:t>
                        </m:r>
                      </m:den>
                    </m:f>
                    <m:r>
                      <a:rPr lang="es-MX" sz="2000" b="1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AR" sz="2000" b="1" i="1" dirty="0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s-AR" sz="20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000" b="1" i="1" dirty="0">
                            <a:latin typeface="Cambria Math"/>
                          </a:rPr>
                          <m:t>𝑴</m:t>
                        </m:r>
                        <m:r>
                          <a:rPr lang="es-AR" sz="2000" b="1" i="1" dirty="0" smtClean="0">
                            <a:latin typeface="Cambria Math"/>
                          </a:rPr>
                          <m:t>𝒚</m:t>
                        </m:r>
                      </m:num>
                      <m:den>
                        <m:r>
                          <a:rPr lang="es-AR" sz="2000" b="1" i="1" dirty="0" smtClean="0">
                            <a:latin typeface="Cambria Math"/>
                          </a:rPr>
                          <m:t>𝑾𝒚</m:t>
                        </m:r>
                      </m:den>
                    </m:f>
                    <m:r>
                      <a:rPr lang="es-AR" sz="2000" b="1" i="1" dirty="0">
                        <a:latin typeface="Cambria Math"/>
                      </a:rPr>
                      <m:t> </m:t>
                    </m:r>
                  </m:oMath>
                </a14:m>
                <a:endParaRPr lang="es-AR" sz="2000" b="1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89" name="8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170" y="6127654"/>
                <a:ext cx="2520280" cy="57394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89 CuadroTexto"/>
              <p:cNvSpPr txBox="1"/>
              <p:nvPr/>
            </p:nvSpPr>
            <p:spPr>
              <a:xfrm>
                <a:off x="1452246" y="2761185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1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𝑪</m:t>
                      </m:r>
                    </m:oMath>
                  </m:oMathPara>
                </a14:m>
                <a:endParaRPr lang="es-AR" sz="1400" b="1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90" name="8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2246" y="2761185"/>
                <a:ext cx="612068" cy="307777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90 CuadroTexto"/>
              <p:cNvSpPr txBox="1"/>
              <p:nvPr/>
            </p:nvSpPr>
            <p:spPr>
              <a:xfrm>
                <a:off x="3164848" y="6136448"/>
                <a:ext cx="2520280" cy="573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AR" sz="2000" i="1" dirty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es-AR" sz="2000" b="0" i="1" dirty="0" smtClean="0">
                            <a:latin typeface="Cambria Math"/>
                            <a:ea typeface="Cambria Math"/>
                            <a:sym typeface="Symbol"/>
                          </a:rPr>
                          <m:t>𝜎</m:t>
                        </m:r>
                      </m:e>
                      <m:sub>
                        <m:r>
                          <a:rPr lang="es-AR" sz="2000" b="0" i="1" dirty="0" smtClean="0">
                            <a:latin typeface="Cambria Math"/>
                            <a:sym typeface="Symbol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es-AR" sz="2000" dirty="0" smtClean="0">
                    <a:sym typeface="Symbol"/>
                  </a:rPr>
                  <a:t>= </a:t>
                </a:r>
                <a14:m>
                  <m:oMath xmlns:m="http://schemas.openxmlformats.org/officeDocument/2006/math">
                    <m:r>
                      <a:rPr lang="es-AR" sz="2000" dirty="0">
                        <a:latin typeface="Cambria Math" panose="02040503050406030204" pitchFamily="18" charset="0"/>
                        <a:sym typeface="Symbol"/>
                      </a:rPr>
                      <m:t>−</m:t>
                    </m:r>
                    <m:f>
                      <m:fPr>
                        <m:ctrlPr>
                          <a:rPr lang="es-AR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000" b="0" i="1" dirty="0">
                            <a:latin typeface="Cambria Math"/>
                          </a:rPr>
                          <m:t>𝑀𝑥</m:t>
                        </m:r>
                      </m:num>
                      <m:den>
                        <m:r>
                          <a:rPr lang="es-AR" sz="2000" b="0" i="1" dirty="0" smtClean="0">
                            <a:latin typeface="Cambria Math"/>
                          </a:rPr>
                          <m:t>𝑊</m:t>
                        </m:r>
                        <m:r>
                          <a:rPr lang="es-AR" sz="2000" b="0" i="1" dirty="0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s-MX" sz="2000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AR" sz="2000" b="0" i="1" dirty="0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s-AR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000" b="0" i="1" dirty="0">
                            <a:latin typeface="Cambria Math"/>
                          </a:rPr>
                          <m:t>𝑀</m:t>
                        </m:r>
                        <m:r>
                          <a:rPr lang="es-AR" sz="2000" b="0" i="1" dirty="0" smtClean="0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s-AR" sz="2000" b="0" i="1" dirty="0" smtClean="0">
                            <a:latin typeface="Cambria Math"/>
                          </a:rPr>
                          <m:t>𝑊𝑦</m:t>
                        </m:r>
                      </m:den>
                    </m:f>
                    <m:r>
                      <a:rPr lang="es-AR" sz="2000" b="0" i="1" dirty="0">
                        <a:latin typeface="Cambria Math"/>
                      </a:rPr>
                      <m:t> </m:t>
                    </m:r>
                  </m:oMath>
                </a14:m>
                <a:endParaRPr lang="es-AR" sz="200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91" name="9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4848" y="6136448"/>
                <a:ext cx="2520280" cy="573940"/>
              </a:xfrm>
              <a:prstGeom prst="rect">
                <a:avLst/>
              </a:prstGeom>
              <a:blipFill>
                <a:blip r:embed="rId29"/>
                <a:stretch>
                  <a:fillRect b="-4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91 CuadroTexto"/>
              <p:cNvSpPr txBox="1"/>
              <p:nvPr/>
            </p:nvSpPr>
            <p:spPr>
              <a:xfrm>
                <a:off x="2655354" y="2786908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1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𝑫</m:t>
                      </m:r>
                    </m:oMath>
                  </m:oMathPara>
                </a14:m>
                <a:endParaRPr lang="es-AR" sz="1400" b="1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92" name="9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354" y="2786908"/>
                <a:ext cx="612068" cy="307777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3" name="92 Conector recto"/>
          <p:cNvCxnSpPr/>
          <p:nvPr/>
        </p:nvCxnSpPr>
        <p:spPr>
          <a:xfrm flipH="1" flipV="1">
            <a:off x="1907706" y="1561069"/>
            <a:ext cx="1269350" cy="277816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94 CuadroTexto"/>
              <p:cNvSpPr txBox="1"/>
              <p:nvPr/>
            </p:nvSpPr>
            <p:spPr>
              <a:xfrm rot="3971401">
                <a:off x="2838600" y="4157545"/>
                <a:ext cx="43772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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𝐴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95" name="9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971401">
                <a:off x="2838600" y="4157545"/>
                <a:ext cx="437721" cy="307777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95 CuadroTexto"/>
              <p:cNvSpPr txBox="1"/>
              <p:nvPr/>
            </p:nvSpPr>
            <p:spPr>
              <a:xfrm rot="3971401">
                <a:off x="3878192" y="3660627"/>
                <a:ext cx="43772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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𝐵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96" name="9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971401">
                <a:off x="3878192" y="3660627"/>
                <a:ext cx="437721" cy="307777"/>
              </a:xfrm>
              <a:prstGeom prst="rect">
                <a:avLst/>
              </a:prstGeom>
              <a:blipFill rotWithShape="1"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96 CuadroTexto"/>
              <p:cNvSpPr txBox="1"/>
              <p:nvPr/>
            </p:nvSpPr>
            <p:spPr>
              <a:xfrm rot="3971401">
                <a:off x="2034215" y="4053011"/>
                <a:ext cx="43772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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𝐶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97" name="9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971401">
                <a:off x="2034215" y="4053011"/>
                <a:ext cx="437721" cy="307777"/>
              </a:xfrm>
              <a:prstGeom prst="rect">
                <a:avLst/>
              </a:prstGeom>
              <a:blipFill rotWithShape="1"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9" name="98 Conector recto"/>
          <p:cNvCxnSpPr/>
          <p:nvPr/>
        </p:nvCxnSpPr>
        <p:spPr>
          <a:xfrm flipH="1" flipV="1">
            <a:off x="2836071" y="3006452"/>
            <a:ext cx="663236" cy="145159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100 CuadroTexto"/>
              <p:cNvSpPr txBox="1"/>
              <p:nvPr/>
            </p:nvSpPr>
            <p:spPr>
              <a:xfrm rot="3971401">
                <a:off x="3280446" y="4041796"/>
                <a:ext cx="43772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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𝐷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101" name="10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971401">
                <a:off x="3280446" y="4041796"/>
                <a:ext cx="437721" cy="307777"/>
              </a:xfrm>
              <a:prstGeom prst="rect">
                <a:avLst/>
              </a:prstGeom>
              <a:blipFill rotWithShape="1"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755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4" grpId="0"/>
      <p:bldP spid="46" grpId="0"/>
      <p:bldP spid="52" grpId="0"/>
      <p:bldP spid="56" grpId="0"/>
      <p:bldP spid="31" grpId="0"/>
      <p:bldP spid="32" grpId="0"/>
      <p:bldP spid="43" grpId="0"/>
      <p:bldP spid="61" grpId="0"/>
      <p:bldP spid="62" grpId="0"/>
      <p:bldP spid="72" grpId="0"/>
      <p:bldP spid="73" grpId="0"/>
      <p:bldP spid="7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5" grpId="0"/>
      <p:bldP spid="96" grpId="0"/>
      <p:bldP spid="97" grpId="0"/>
      <p:bldP spid="10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ECUACION DIFERENCIAL DE LA LINEA ELASTICA EN FLEXION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5364088" y="1570443"/>
                <a:ext cx="2806784" cy="1354502"/>
              </a:xfrm>
            </p:spPr>
            <p:txBody>
              <a:bodyPr/>
              <a:lstStyle/>
              <a:p>
                <a:pPr marL="0"/>
                <a:r>
                  <a:rPr lang="es-AR" sz="1800" dirty="0">
                    <a:sym typeface="Symbol"/>
                  </a:rPr>
                  <a:t>Habíamos visto que:</a:t>
                </a:r>
              </a:p>
              <a:p>
                <a:pPr marL="82296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s-AR" i="1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s-AR" i="1">
                            <a:latin typeface="Cambria Math"/>
                            <a:sym typeface="Symbol"/>
                          </a:rPr>
                          <m:t>1</m:t>
                        </m:r>
                      </m:num>
                      <m:den>
                        <m:r>
                          <a:rPr lang="es-AR" i="1">
                            <a:latin typeface="Cambria Math"/>
                            <a:ea typeface="Cambria Math"/>
                            <a:sym typeface="Symbol"/>
                          </a:rPr>
                          <m:t>𝜌</m:t>
                        </m:r>
                      </m:den>
                    </m:f>
                  </m:oMath>
                </a14:m>
                <a:r>
                  <a:rPr lang="es-A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i="1" dirty="0">
                            <a:latin typeface="Cambria Math"/>
                          </a:rPr>
                          <m:t>𝑀𝑥</m:t>
                        </m:r>
                      </m:num>
                      <m:den>
                        <m:r>
                          <a:rPr lang="es-AR" i="1" dirty="0">
                            <a:latin typeface="Cambria Math"/>
                          </a:rPr>
                          <m:t>𝐸</m:t>
                        </m:r>
                        <m:r>
                          <a:rPr lang="es-AR" i="1" dirty="0">
                            <a:latin typeface="Cambria Math"/>
                          </a:rPr>
                          <m:t>.</m:t>
                        </m:r>
                        <m:r>
                          <a:rPr lang="es-AR" i="1" dirty="0">
                            <a:latin typeface="Cambria Math"/>
                          </a:rPr>
                          <m:t>𝐽𝑥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64088" y="1570443"/>
                <a:ext cx="2806784" cy="1354502"/>
              </a:xfrm>
              <a:blipFill>
                <a:blip r:embed="rId2"/>
                <a:stretch>
                  <a:fillRect l="-217" t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ERM CURSO 2 - LADAGA</a:t>
            </a:r>
            <a:endParaRPr lang="es-AR"/>
          </a:p>
        </p:txBody>
      </p:sp>
      <p:grpSp>
        <p:nvGrpSpPr>
          <p:cNvPr id="5" name="117 Grupo"/>
          <p:cNvGrpSpPr/>
          <p:nvPr/>
        </p:nvGrpSpPr>
        <p:grpSpPr>
          <a:xfrm rot="5400000">
            <a:off x="1360506" y="2091991"/>
            <a:ext cx="655320" cy="275496"/>
            <a:chOff x="4716016" y="6105832"/>
            <a:chExt cx="1080120" cy="347504"/>
          </a:xfrm>
        </p:grpSpPr>
        <p:grpSp>
          <p:nvGrpSpPr>
            <p:cNvPr id="6" name="118 Grupo"/>
            <p:cNvGrpSpPr/>
            <p:nvPr/>
          </p:nvGrpSpPr>
          <p:grpSpPr>
            <a:xfrm>
              <a:off x="4716016" y="6309320"/>
              <a:ext cx="1080120" cy="144016"/>
              <a:chOff x="4716016" y="6309320"/>
              <a:chExt cx="1080120" cy="144016"/>
            </a:xfrm>
          </p:grpSpPr>
          <p:sp>
            <p:nvSpPr>
              <p:cNvPr id="8" name="120 Rectángulo"/>
              <p:cNvSpPr/>
              <p:nvPr/>
            </p:nvSpPr>
            <p:spPr>
              <a:xfrm>
                <a:off x="4716016" y="6309320"/>
                <a:ext cx="1080120" cy="144016"/>
              </a:xfrm>
              <a:prstGeom prst="rect">
                <a:avLst/>
              </a:prstGeom>
              <a:pattFill prst="wdUpDiag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cxnSp>
            <p:nvCxnSpPr>
              <p:cNvPr id="9" name="121 Conector recto"/>
              <p:cNvCxnSpPr/>
              <p:nvPr/>
            </p:nvCxnSpPr>
            <p:spPr>
              <a:xfrm>
                <a:off x="4716016" y="6309320"/>
                <a:ext cx="1080120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119 Conector recto"/>
            <p:cNvCxnSpPr/>
            <p:nvPr/>
          </p:nvCxnSpPr>
          <p:spPr>
            <a:xfrm flipV="1">
              <a:off x="5204068" y="6105832"/>
              <a:ext cx="0" cy="22021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12 Conector recto"/>
          <p:cNvCxnSpPr/>
          <p:nvPr/>
        </p:nvCxnSpPr>
        <p:spPr>
          <a:xfrm>
            <a:off x="1738622" y="2198185"/>
            <a:ext cx="278769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34 Conector recto"/>
          <p:cNvCxnSpPr/>
          <p:nvPr/>
        </p:nvCxnSpPr>
        <p:spPr>
          <a:xfrm>
            <a:off x="1701607" y="3040557"/>
            <a:ext cx="2824713" cy="0"/>
          </a:xfrm>
          <a:prstGeom prst="line">
            <a:avLst/>
          </a:prstGeom>
          <a:ln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26 CuadroTexto"/>
          <p:cNvSpPr txBox="1"/>
          <p:nvPr/>
        </p:nvSpPr>
        <p:spPr>
          <a:xfrm>
            <a:off x="2877129" y="2702003"/>
            <a:ext cx="411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/>
              <a:t>L</a:t>
            </a:r>
          </a:p>
        </p:txBody>
      </p:sp>
      <p:sp>
        <p:nvSpPr>
          <p:cNvPr id="13" name="2 Forma libre"/>
          <p:cNvSpPr/>
          <p:nvPr/>
        </p:nvSpPr>
        <p:spPr>
          <a:xfrm>
            <a:off x="1691680" y="2191787"/>
            <a:ext cx="2834640" cy="560738"/>
          </a:xfrm>
          <a:custGeom>
            <a:avLst/>
            <a:gdLst>
              <a:gd name="connsiteX0" fmla="*/ 0 w 2819400"/>
              <a:gd name="connsiteY0" fmla="*/ 4233 h 309033"/>
              <a:gd name="connsiteX1" fmla="*/ 1295400 w 2819400"/>
              <a:gd name="connsiteY1" fmla="*/ 42333 h 309033"/>
              <a:gd name="connsiteX2" fmla="*/ 2819400 w 2819400"/>
              <a:gd name="connsiteY2" fmla="*/ 309033 h 309033"/>
              <a:gd name="connsiteX0" fmla="*/ 0 w 2766060"/>
              <a:gd name="connsiteY0" fmla="*/ 4522 h 316942"/>
              <a:gd name="connsiteX1" fmla="*/ 1295400 w 2766060"/>
              <a:gd name="connsiteY1" fmla="*/ 42622 h 316942"/>
              <a:gd name="connsiteX2" fmla="*/ 2766060 w 2766060"/>
              <a:gd name="connsiteY2" fmla="*/ 316942 h 316942"/>
              <a:gd name="connsiteX0" fmla="*/ 0 w 2766060"/>
              <a:gd name="connsiteY0" fmla="*/ 4522 h 316942"/>
              <a:gd name="connsiteX1" fmla="*/ 1295400 w 2766060"/>
              <a:gd name="connsiteY1" fmla="*/ 42622 h 316942"/>
              <a:gd name="connsiteX2" fmla="*/ 2766060 w 2766060"/>
              <a:gd name="connsiteY2" fmla="*/ 316942 h 316942"/>
              <a:gd name="connsiteX0" fmla="*/ 0 w 2834640"/>
              <a:gd name="connsiteY0" fmla="*/ 4825 h 324865"/>
              <a:gd name="connsiteX1" fmla="*/ 1295400 w 2834640"/>
              <a:gd name="connsiteY1" fmla="*/ 42925 h 324865"/>
              <a:gd name="connsiteX2" fmla="*/ 2834640 w 2834640"/>
              <a:gd name="connsiteY2" fmla="*/ 324865 h 324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34640" h="324865">
                <a:moveTo>
                  <a:pt x="0" y="4825"/>
                </a:moveTo>
                <a:cubicBezTo>
                  <a:pt x="412750" y="-1525"/>
                  <a:pt x="822960" y="-10415"/>
                  <a:pt x="1295400" y="42925"/>
                </a:cubicBezTo>
                <a:cubicBezTo>
                  <a:pt x="1767840" y="96265"/>
                  <a:pt x="2315210" y="163575"/>
                  <a:pt x="2834640" y="324865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Marcador de contenido 2"/>
              <p:cNvSpPr txBox="1">
                <a:spLocks/>
              </p:cNvSpPr>
              <p:nvPr/>
            </p:nvSpPr>
            <p:spPr>
              <a:xfrm>
                <a:off x="5364088" y="2848410"/>
                <a:ext cx="2806784" cy="1354502"/>
              </a:xfrm>
              <a:prstGeom prst="rect">
                <a:avLst/>
              </a:prstGeom>
            </p:spPr>
            <p:txBody>
              <a:bodyPr>
                <a:normAutofit fontScale="92500" lnSpcReduction="10000"/>
              </a:bodyPr>
              <a:lstStyle>
                <a:lvl1pPr marL="365760" indent="-283464" algn="l" rtl="0" eaLnBrk="1" latinLnBrk="0" hangingPunct="1">
                  <a:lnSpc>
                    <a:spcPct val="100000"/>
                  </a:lnSpc>
                  <a:spcBef>
                    <a:spcPts val="6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37744" algn="l" rtl="0" eaLnBrk="1" latinLnBrk="0" hangingPunct="1">
                  <a:lnSpc>
                    <a:spcPct val="100000"/>
                  </a:lnSpc>
                  <a:spcBef>
                    <a:spcPts val="550"/>
                  </a:spcBef>
                  <a:buClr>
                    <a:schemeClr val="accent1"/>
                  </a:buClr>
                  <a:buFont typeface="Verdana"/>
                  <a:buChar char="◦"/>
                  <a:defRPr kumimoji="0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86968" indent="-22860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 2"/>
                  <a:buChar char="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173736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3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98448" indent="-18288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4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508760" indent="-18288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5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719072" indent="-18288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6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920240" indent="-18288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6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130552" indent="-18288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6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  <a:extLst/>
              </a:lstStyle>
              <a:p>
                <a:pPr marL="0"/>
                <a:r>
                  <a:rPr lang="es-AR" sz="1800" dirty="0" smtClean="0">
                    <a:sym typeface="Symbol"/>
                  </a:rPr>
                  <a:t>Curvatura es :</a:t>
                </a:r>
              </a:p>
              <a:p>
                <a:pPr marL="82296" indent="0">
                  <a:buFont typeface="Wingdings 2"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s-AR" i="1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s-AR" i="1">
                            <a:latin typeface="Cambria Math"/>
                            <a:sym typeface="Symbol"/>
                          </a:rPr>
                          <m:t>1</m:t>
                        </m:r>
                      </m:num>
                      <m:den>
                        <m:r>
                          <a:rPr lang="es-AR" i="1">
                            <a:latin typeface="Cambria Math"/>
                            <a:ea typeface="Cambria Math"/>
                            <a:sym typeface="Symbol"/>
                          </a:rPr>
                          <m:t>𝜌</m:t>
                        </m:r>
                      </m:den>
                    </m:f>
                  </m:oMath>
                </a14:m>
                <a:r>
                  <a:rPr lang="es-A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MX" b="0" i="1" dirty="0" smtClean="0">
                            <a:latin typeface="Cambria Math" panose="02040503050406030204" pitchFamily="18" charset="0"/>
                          </a:rPr>
                          <m:t>"</m:t>
                        </m:r>
                      </m:num>
                      <m:den>
                        <m:sSup>
                          <m:sSupPr>
                            <m:ctrlPr>
                              <a:rPr lang="es-MX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MX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MX" b="0" i="1" dirty="0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sSup>
                                  <m:sSupPr>
                                    <m:ctrlPr>
                                      <a:rPr lang="es-MX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dirty="0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sSup>
                                      <m:sSupPr>
                                        <m:ctrlPr>
                                          <a:rPr lang="es-MX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dirty="0" smtClean="0"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e>
                                      <m:sup>
                                        <m:r>
                                          <a:rPr lang="es-MX" b="0" i="1" dirty="0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s-MX" b="0" i="1" dirty="0" smtClean="0">
                                <a:latin typeface="Cambria Math" panose="02040503050406030204" pitchFamily="18" charset="0"/>
                              </a:rPr>
                              <m:t>3/2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4" name="Marcador de contenid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848410"/>
                <a:ext cx="2806784" cy="1354502"/>
              </a:xfrm>
              <a:prstGeom prst="rect">
                <a:avLst/>
              </a:prstGeom>
              <a:blipFill>
                <a:blip r:embed="rId3"/>
                <a:stretch>
                  <a:fillRect l="-217" t="-31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onector recto 15"/>
          <p:cNvCxnSpPr/>
          <p:nvPr/>
        </p:nvCxnSpPr>
        <p:spPr>
          <a:xfrm flipH="1" flipV="1">
            <a:off x="1593243" y="1717103"/>
            <a:ext cx="2980019" cy="9848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1593243" y="1742826"/>
            <a:ext cx="2874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1664592" y="1517911"/>
            <a:ext cx="22184" cy="2920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126 CuadroTexto"/>
          <p:cNvSpPr txBox="1"/>
          <p:nvPr/>
        </p:nvSpPr>
        <p:spPr>
          <a:xfrm>
            <a:off x="4232995" y="1424036"/>
            <a:ext cx="411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/>
              <a:t>z</a:t>
            </a:r>
            <a:endParaRPr lang="es-AR" sz="1600" dirty="0"/>
          </a:p>
        </p:txBody>
      </p:sp>
      <p:sp>
        <p:nvSpPr>
          <p:cNvPr id="24" name="126 CuadroTexto"/>
          <p:cNvSpPr txBox="1"/>
          <p:nvPr/>
        </p:nvSpPr>
        <p:spPr>
          <a:xfrm>
            <a:off x="1646550" y="3131199"/>
            <a:ext cx="411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/>
              <a:t>y</a:t>
            </a:r>
            <a:endParaRPr lang="es-AR" sz="1600" dirty="0"/>
          </a:p>
        </p:txBody>
      </p:sp>
      <p:cxnSp>
        <p:nvCxnSpPr>
          <p:cNvPr id="25" name="34 Conector recto"/>
          <p:cNvCxnSpPr/>
          <p:nvPr/>
        </p:nvCxnSpPr>
        <p:spPr>
          <a:xfrm flipH="1" flipV="1">
            <a:off x="3923928" y="1742825"/>
            <a:ext cx="1650" cy="746978"/>
          </a:xfrm>
          <a:prstGeom prst="line">
            <a:avLst/>
          </a:prstGeom>
          <a:ln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126 CuadroTexto"/>
          <p:cNvSpPr txBox="1"/>
          <p:nvPr/>
        </p:nvSpPr>
        <p:spPr>
          <a:xfrm>
            <a:off x="3914801" y="1816709"/>
            <a:ext cx="411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/>
              <a:t>y</a:t>
            </a:r>
            <a:endParaRPr lang="es-AR" sz="1600" dirty="0"/>
          </a:p>
        </p:txBody>
      </p:sp>
      <p:sp>
        <p:nvSpPr>
          <p:cNvPr id="29" name="126 CuadroTexto"/>
          <p:cNvSpPr txBox="1"/>
          <p:nvPr/>
        </p:nvSpPr>
        <p:spPr>
          <a:xfrm>
            <a:off x="2161180" y="1638635"/>
            <a:ext cx="411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>
                <a:latin typeface="Symbol" panose="05050102010706020507" pitchFamily="18" charset="2"/>
              </a:rPr>
              <a:t>q</a:t>
            </a:r>
          </a:p>
        </p:txBody>
      </p:sp>
      <p:cxnSp>
        <p:nvCxnSpPr>
          <p:cNvPr id="31" name="Conector recto de flecha 30"/>
          <p:cNvCxnSpPr/>
          <p:nvPr/>
        </p:nvCxnSpPr>
        <p:spPr>
          <a:xfrm>
            <a:off x="4526320" y="2209552"/>
            <a:ext cx="0" cy="347847"/>
          </a:xfrm>
          <a:prstGeom prst="straightConnector1">
            <a:avLst/>
          </a:prstGeom>
          <a:ln w="190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126 CuadroTexto"/>
          <p:cNvSpPr txBox="1"/>
          <p:nvPr/>
        </p:nvSpPr>
        <p:spPr>
          <a:xfrm>
            <a:off x="4592734" y="2230824"/>
            <a:ext cx="411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/>
              <a:t>F</a:t>
            </a:r>
          </a:p>
        </p:txBody>
      </p:sp>
      <p:sp>
        <p:nvSpPr>
          <p:cNvPr id="34" name="126 CuadroTexto"/>
          <p:cNvSpPr txBox="1"/>
          <p:nvPr/>
        </p:nvSpPr>
        <p:spPr>
          <a:xfrm>
            <a:off x="4551014" y="1802227"/>
            <a:ext cx="411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/>
              <a:t>C</a:t>
            </a:r>
            <a:endParaRPr lang="es-AR" sz="1600" dirty="0"/>
          </a:p>
        </p:txBody>
      </p:sp>
      <p:sp>
        <p:nvSpPr>
          <p:cNvPr id="35" name="126 CuadroTexto"/>
          <p:cNvSpPr txBox="1"/>
          <p:nvPr/>
        </p:nvSpPr>
        <p:spPr>
          <a:xfrm>
            <a:off x="4513421" y="2704523"/>
            <a:ext cx="411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/>
              <a:t>C’</a:t>
            </a:r>
            <a:endParaRPr lang="es-AR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uadroTexto 35"/>
              <p:cNvSpPr txBox="1"/>
              <p:nvPr/>
            </p:nvSpPr>
            <p:spPr>
              <a:xfrm>
                <a:off x="1778386" y="3636921"/>
                <a:ext cx="3729718" cy="1552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2000" dirty="0" smtClean="0"/>
                  <a:t>HLC: pequeños desplazamientos</a:t>
                </a:r>
              </a:p>
              <a:p>
                <a:r>
                  <a:rPr lang="es-MX" sz="2000" dirty="0" smtClean="0"/>
                  <a:t>La tangente es prácticamente </a:t>
                </a:r>
                <a:r>
                  <a:rPr lang="es-AR" sz="2000" dirty="0" smtClean="0">
                    <a:latin typeface="Symbol" panose="05050102010706020507" pitchFamily="18" charset="2"/>
                  </a:rPr>
                  <a:t>q </a:t>
                </a:r>
                <a:r>
                  <a:rPr lang="es-AR" sz="2000" dirty="0" smtClean="0"/>
                  <a:t>y</a:t>
                </a:r>
                <a:endParaRPr lang="es-MX" sz="2000" dirty="0" smtClean="0"/>
              </a:p>
              <a:p>
                <a:endParaRPr lang="es-MX" sz="1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s-AR" sz="2200" i="1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s-AR" sz="2200" i="1">
                            <a:latin typeface="Cambria Math"/>
                            <a:sym typeface="Symbol"/>
                          </a:rPr>
                          <m:t>1</m:t>
                        </m:r>
                      </m:num>
                      <m:den>
                        <m:r>
                          <a:rPr lang="es-AR" sz="2200" i="1">
                            <a:latin typeface="Cambria Math"/>
                            <a:ea typeface="Cambria Math"/>
                            <a:sym typeface="Symbol"/>
                          </a:rPr>
                          <m:t>𝜌</m:t>
                        </m:r>
                      </m:den>
                    </m:f>
                    <m:r>
                      <a:rPr lang="es-MX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es-MX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MX" sz="2200" b="0" i="1" smtClean="0">
                        <a:latin typeface="Cambria Math" panose="02040503050406030204" pitchFamily="18" charset="0"/>
                      </a:rPr>
                      <m:t>“</m:t>
                    </m:r>
                  </m:oMath>
                </a14:m>
                <a:r>
                  <a:rPr lang="es-MX" sz="2200" dirty="0" smtClean="0"/>
                  <a:t> </a:t>
                </a:r>
                <a14:m>
                  <m:oMath xmlns:m="http://schemas.openxmlformats.org/officeDocument/2006/math">
                    <m:r>
                      <a:rPr lang="es-MX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s-MX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s-MX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"= </m:t>
                    </m:r>
                    <m:f>
                      <m:fPr>
                        <m:ctrlPr>
                          <a:rPr lang="es-AR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200" i="1" dirty="0">
                            <a:latin typeface="Cambria Math"/>
                          </a:rPr>
                          <m:t>𝑀𝑥</m:t>
                        </m:r>
                      </m:num>
                      <m:den>
                        <m:r>
                          <a:rPr lang="es-AR" sz="2200" i="1" dirty="0">
                            <a:latin typeface="Cambria Math"/>
                          </a:rPr>
                          <m:t>𝐸</m:t>
                        </m:r>
                        <m:r>
                          <a:rPr lang="es-AR" sz="2200" i="1" dirty="0">
                            <a:latin typeface="Cambria Math"/>
                          </a:rPr>
                          <m:t>.</m:t>
                        </m:r>
                        <m:r>
                          <a:rPr lang="es-AR" sz="2200" i="1" dirty="0">
                            <a:latin typeface="Cambria Math"/>
                          </a:rPr>
                          <m:t>𝐽𝑥</m:t>
                        </m:r>
                      </m:den>
                    </m:f>
                  </m:oMath>
                </a14:m>
                <a:endParaRPr lang="es-MX" sz="2200" dirty="0" smtClean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6" name="CuadroTexto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386" y="3636921"/>
                <a:ext cx="3729718" cy="1552220"/>
              </a:xfrm>
              <a:prstGeom prst="rect">
                <a:avLst/>
              </a:prstGeom>
              <a:blipFill>
                <a:blip r:embed="rId4"/>
                <a:stretch>
                  <a:fillRect l="-1797" t="-23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uadroTexto 36"/>
              <p:cNvSpPr txBox="1"/>
              <p:nvPr/>
            </p:nvSpPr>
            <p:spPr>
              <a:xfrm>
                <a:off x="4836786" y="4438664"/>
                <a:ext cx="4201843" cy="21768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000" dirty="0" smtClean="0">
                    <a:latin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s-A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s-AR" sz="20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´</m:t>
                    </m:r>
                  </m:oMath>
                </a14:m>
                <a:endParaRPr lang="es-MX" sz="2000" b="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s-AR" sz="2200" i="1" dirty="0">
                        <a:latin typeface="Cambria Math"/>
                      </a:rPr>
                      <m:t>𝑀𝑥</m:t>
                    </m:r>
                    <m:r>
                      <a:rPr lang="es-MX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AR" sz="2200" i="1" dirty="0">
                        <a:latin typeface="Cambria Math"/>
                      </a:rPr>
                      <m:t>𝐸</m:t>
                    </m:r>
                    <m:r>
                      <a:rPr lang="es-AR" sz="2200" i="1" dirty="0">
                        <a:latin typeface="Cambria Math"/>
                      </a:rPr>
                      <m:t>.</m:t>
                    </m:r>
                    <m:r>
                      <a:rPr lang="es-AR" sz="2200" i="1" dirty="0">
                        <a:latin typeface="Cambria Math"/>
                      </a:rPr>
                      <m:t>𝐽𝑥</m:t>
                    </m:r>
                  </m:oMath>
                </a14:m>
                <a:r>
                  <a:rPr lang="es-MX" sz="2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MX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s-MX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"</m:t>
                    </m:r>
                  </m:oMath>
                </a14:m>
                <a:r>
                  <a:rPr lang="es-MX" sz="2200" dirty="0" smtClean="0"/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sz="220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s-MX" sz="2200" b="0" i="1" dirty="0" smtClean="0">
                            <a:latin typeface="Cambria Math" panose="02040503050406030204" pitchFamily="18" charset="0"/>
                          </a:rPr>
                          <m:t>𝑀𝑥</m:t>
                        </m:r>
                      </m:num>
                      <m:den>
                        <m:r>
                          <a:rPr lang="es-MX" sz="220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s-MX" sz="2200" b="0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  <m:r>
                      <a:rPr lang="es-MX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sz="2200" b="0" i="1" dirty="0" smtClean="0">
                        <a:latin typeface="Cambria Math" panose="02040503050406030204" pitchFamily="18" charset="0"/>
                      </a:rPr>
                      <m:t>𝑄𝑥</m:t>
                    </m:r>
                    <m:r>
                      <a:rPr lang="es-MX" sz="2200" b="0" i="1" dirty="0" smtClean="0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endParaRPr lang="es-MX" sz="22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MX" sz="2200" b="0" i="1" dirty="0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s-AR" sz="2200" i="1" dirty="0">
                          <a:latin typeface="Cambria Math"/>
                        </a:rPr>
                        <m:t>𝑥</m:t>
                      </m:r>
                      <m:r>
                        <a:rPr lang="es-MX" sz="22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sz="2200" i="1" dirty="0">
                          <a:latin typeface="Cambria Math"/>
                        </a:rPr>
                        <m:t>𝐸</m:t>
                      </m:r>
                      <m:r>
                        <a:rPr lang="es-AR" sz="2200" i="1" dirty="0">
                          <a:latin typeface="Cambria Math"/>
                        </a:rPr>
                        <m:t>.</m:t>
                      </m:r>
                      <m:r>
                        <a:rPr lang="es-AR" sz="2200" i="1" dirty="0">
                          <a:latin typeface="Cambria Math"/>
                        </a:rPr>
                        <m:t>𝐽𝑥𝑦</m:t>
                      </m:r>
                      <m:r>
                        <a:rPr lang="es-MX" sz="22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´´´    </m:t>
                      </m:r>
                      <m:r>
                        <a:rPr lang="es-MX" sz="2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f>
                        <m:fPr>
                          <m:ctrlPr>
                            <a:rPr lang="es-MX" sz="22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sz="2200" i="1" dirty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MX" sz="2200" b="0" i="1" dirty="0" smtClean="0">
                              <a:latin typeface="Cambria Math" panose="02040503050406030204" pitchFamily="18" charset="0"/>
                            </a:rPr>
                            <m:t>𝑄</m:t>
                          </m:r>
                          <m:r>
                            <a:rPr lang="es-MX" sz="22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s-MX" sz="2200" i="1" dirty="0">
                              <a:latin typeface="Cambria Math" panose="02040503050406030204" pitchFamily="18" charset="0"/>
                            </a:rPr>
                            <m:t>𝑑𝑧</m:t>
                          </m:r>
                        </m:den>
                      </m:f>
                      <m:r>
                        <a:rPr lang="es-MX" sz="22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sz="22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MX" sz="2200" b="0" i="1" dirty="0" smtClean="0">
                          <a:latin typeface="Cambria Math" panose="02040503050406030204" pitchFamily="18" charset="0"/>
                        </a:rPr>
                        <m:t>𝑞𝑥</m:t>
                      </m:r>
                      <m:r>
                        <a:rPr lang="es-MX" sz="2200" i="1" dirty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MX" sz="2200" dirty="0" smtClean="0"/>
              </a:p>
              <a:p>
                <a14:m>
                  <m:oMath xmlns:m="http://schemas.openxmlformats.org/officeDocument/2006/math">
                    <m:r>
                      <a:rPr lang="es-MX" sz="22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s-MX" sz="22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sz="22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MX" sz="2200" b="0" i="1" smtClean="0">
                        <a:latin typeface="Cambria Math" panose="02040503050406030204" pitchFamily="18" charset="0"/>
                      </a:rPr>
                      <m:t>𝐸𝐽𝑥</m:t>
                    </m:r>
                    <m:r>
                      <a:rPr lang="es-MX" sz="22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s-MX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2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MX" sz="2200" b="0" i="1" smtClean="0">
                            <a:latin typeface="Cambria Math" panose="02040503050406030204" pitchFamily="18" charset="0"/>
                          </a:rPr>
                          <m:t>𝐼𝑉</m:t>
                        </m:r>
                      </m:sup>
                    </m:sSup>
                  </m:oMath>
                </a14:m>
                <a:r>
                  <a:rPr lang="es-MX" sz="2200" dirty="0" smtClean="0"/>
                  <a:t>	</a:t>
                </a: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7" name="CuadroTexto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6786" y="4438664"/>
                <a:ext cx="4201843" cy="2176878"/>
              </a:xfrm>
              <a:prstGeom prst="rect">
                <a:avLst/>
              </a:prstGeom>
              <a:blipFill>
                <a:blip r:embed="rId5"/>
                <a:stretch>
                  <a:fillRect l="-1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CuadroTexto 37"/>
          <p:cNvSpPr txBox="1"/>
          <p:nvPr/>
        </p:nvSpPr>
        <p:spPr>
          <a:xfrm>
            <a:off x="1813879" y="4776682"/>
            <a:ext cx="42018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dirty="0" smtClean="0"/>
              <a:t>	</a:t>
            </a:r>
          </a:p>
          <a:p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uadroTexto 38"/>
              <p:cNvSpPr txBox="1"/>
              <p:nvPr/>
            </p:nvSpPr>
            <p:spPr>
              <a:xfrm>
                <a:off x="1190406" y="4971808"/>
                <a:ext cx="3646379" cy="14395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dirty="0" smtClean="0"/>
                  <a:t>Se deduce para una carga uniforme: </a:t>
                </a:r>
              </a:p>
              <a:p>
                <a:endParaRPr lang="es-MX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𝐼𝑉</m:t>
                          </m:r>
                        </m:sup>
                      </m:sSup>
                      <m:r>
                        <a:rPr lang="es-MX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𝐽𝑥</m:t>
                          </m:r>
                        </m:den>
                      </m:f>
                    </m:oMath>
                  </m:oMathPara>
                </a14:m>
                <a:endParaRPr lang="es-MX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9" name="CuadroTexto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0406" y="4971808"/>
                <a:ext cx="3646379" cy="1439561"/>
              </a:xfrm>
              <a:prstGeom prst="rect">
                <a:avLst/>
              </a:prstGeom>
              <a:blipFill>
                <a:blip r:embed="rId6"/>
                <a:stretch>
                  <a:fillRect l="-1338" t="-25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862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 animBg="1"/>
      <p:bldP spid="14" grpId="0"/>
      <p:bldP spid="24" grpId="0"/>
      <p:bldP spid="28" grpId="0"/>
      <p:bldP spid="29" grpId="0"/>
      <p:bldP spid="34" grpId="0"/>
      <p:bldP spid="35" grpId="0"/>
      <p:bldP spid="36" grpId="0"/>
      <p:bldP spid="37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ECUACION DIFERENCIAL DE LA LINEA ELASTICA EN FLEXION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5364088" y="1570443"/>
                <a:ext cx="2806784" cy="1354502"/>
              </a:xfrm>
            </p:spPr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es-MX" sz="1800" dirty="0" smtClean="0"/>
                  <a:t>Para </a:t>
                </a:r>
                <a:r>
                  <a:rPr lang="es-MX" sz="1800" dirty="0"/>
                  <a:t>una carga uniforme: </a:t>
                </a:r>
              </a:p>
              <a:p>
                <a:endParaRPr lang="es-MX" sz="1800" dirty="0"/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1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s-MX" sz="1800" i="1">
                              <a:latin typeface="Cambria Math" panose="02040503050406030204" pitchFamily="18" charset="0"/>
                            </a:rPr>
                            <m:t>𝐼𝑉</m:t>
                          </m:r>
                        </m:sup>
                      </m:sSup>
                      <m:r>
                        <a:rPr lang="es-MX" sz="1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sz="18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MX" sz="1800" i="1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es-MX" sz="1800" i="1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s-MX" sz="18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MX" sz="1800" i="1">
                              <a:latin typeface="Cambria Math" panose="02040503050406030204" pitchFamily="18" charset="0"/>
                            </a:rPr>
                            <m:t>𝐽𝑥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64088" y="1570443"/>
                <a:ext cx="2806784" cy="1354502"/>
              </a:xfrm>
              <a:blipFill>
                <a:blip r:embed="rId2"/>
                <a:stretch>
                  <a:fillRect t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ERM CURSO 2 - LADAGA</a:t>
            </a:r>
            <a:endParaRPr lang="es-AR"/>
          </a:p>
        </p:txBody>
      </p:sp>
      <p:grpSp>
        <p:nvGrpSpPr>
          <p:cNvPr id="5" name="117 Grupo"/>
          <p:cNvGrpSpPr/>
          <p:nvPr/>
        </p:nvGrpSpPr>
        <p:grpSpPr>
          <a:xfrm rot="5400000">
            <a:off x="1360506" y="2091991"/>
            <a:ext cx="655320" cy="275496"/>
            <a:chOff x="4716016" y="6105832"/>
            <a:chExt cx="1080120" cy="347504"/>
          </a:xfrm>
        </p:grpSpPr>
        <p:grpSp>
          <p:nvGrpSpPr>
            <p:cNvPr id="6" name="118 Grupo"/>
            <p:cNvGrpSpPr/>
            <p:nvPr/>
          </p:nvGrpSpPr>
          <p:grpSpPr>
            <a:xfrm>
              <a:off x="4716016" y="6309320"/>
              <a:ext cx="1080120" cy="144016"/>
              <a:chOff x="4716016" y="6309320"/>
              <a:chExt cx="1080120" cy="144016"/>
            </a:xfrm>
          </p:grpSpPr>
          <p:sp>
            <p:nvSpPr>
              <p:cNvPr id="8" name="120 Rectángulo"/>
              <p:cNvSpPr/>
              <p:nvPr/>
            </p:nvSpPr>
            <p:spPr>
              <a:xfrm>
                <a:off x="4716016" y="6309320"/>
                <a:ext cx="1080120" cy="144016"/>
              </a:xfrm>
              <a:prstGeom prst="rect">
                <a:avLst/>
              </a:prstGeom>
              <a:pattFill prst="wdUpDiag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cxnSp>
            <p:nvCxnSpPr>
              <p:cNvPr id="9" name="121 Conector recto"/>
              <p:cNvCxnSpPr/>
              <p:nvPr/>
            </p:nvCxnSpPr>
            <p:spPr>
              <a:xfrm>
                <a:off x="4716016" y="6309320"/>
                <a:ext cx="1080120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119 Conector recto"/>
            <p:cNvCxnSpPr/>
            <p:nvPr/>
          </p:nvCxnSpPr>
          <p:spPr>
            <a:xfrm flipV="1">
              <a:off x="5204068" y="6105832"/>
              <a:ext cx="0" cy="22021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12 Conector recto"/>
          <p:cNvCxnSpPr/>
          <p:nvPr/>
        </p:nvCxnSpPr>
        <p:spPr>
          <a:xfrm>
            <a:off x="1738622" y="2198185"/>
            <a:ext cx="278769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34 Conector recto"/>
          <p:cNvCxnSpPr/>
          <p:nvPr/>
        </p:nvCxnSpPr>
        <p:spPr>
          <a:xfrm>
            <a:off x="1701607" y="3040557"/>
            <a:ext cx="2824713" cy="0"/>
          </a:xfrm>
          <a:prstGeom prst="line">
            <a:avLst/>
          </a:prstGeom>
          <a:ln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26 CuadroTexto"/>
          <p:cNvSpPr txBox="1"/>
          <p:nvPr/>
        </p:nvSpPr>
        <p:spPr>
          <a:xfrm>
            <a:off x="2877129" y="2702003"/>
            <a:ext cx="411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/>
              <a:t>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Marcador de contenido 2"/>
              <p:cNvSpPr txBox="1">
                <a:spLocks/>
              </p:cNvSpPr>
              <p:nvPr/>
            </p:nvSpPr>
            <p:spPr>
              <a:xfrm>
                <a:off x="5099332" y="3022249"/>
                <a:ext cx="3834356" cy="2666936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365760" indent="-283464" algn="l" rtl="0" eaLnBrk="1" latinLnBrk="0" hangingPunct="1">
                  <a:lnSpc>
                    <a:spcPct val="100000"/>
                  </a:lnSpc>
                  <a:spcBef>
                    <a:spcPts val="6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37744" algn="l" rtl="0" eaLnBrk="1" latinLnBrk="0" hangingPunct="1">
                  <a:lnSpc>
                    <a:spcPct val="100000"/>
                  </a:lnSpc>
                  <a:spcBef>
                    <a:spcPts val="550"/>
                  </a:spcBef>
                  <a:buClr>
                    <a:schemeClr val="accent1"/>
                  </a:buClr>
                  <a:buFont typeface="Verdana"/>
                  <a:buChar char="◦"/>
                  <a:defRPr kumimoji="0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86968" indent="-22860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 2"/>
                  <a:buChar char="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173736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3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98448" indent="-18288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4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508760" indent="-18288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5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719072" indent="-18288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6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920240" indent="-18288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6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130552" indent="-18288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6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  <a:extLst/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es-MX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s-MX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es-MX" sz="2000" b="0" dirty="0" smtClean="0"/>
              </a:p>
              <a:p>
                <a:pPr marL="0" indent="0">
                  <a:buNone/>
                </a:pPr>
                <a:endParaRPr lang="es-MX" sz="2000" b="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"=</m:t>
                    </m:r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MX" sz="2000" b="0" dirty="0" smtClean="0"/>
                  <a:t>/</a:t>
                </a:r>
                <a14:m>
                  <m:oMath xmlns:m="http://schemas.openxmlformats.org/officeDocument/2006/math">
                    <m:r>
                      <a:rPr lang="es-MX" sz="2000" i="1">
                        <a:latin typeface="Cambria Math" panose="02040503050406030204" pitchFamily="18" charset="0"/>
                      </a:rPr>
                      <m:t>𝐸𝐽</m:t>
                    </m:r>
                  </m:oMath>
                </a14:m>
                <a:endParaRPr lang="es-MX" sz="2000" b="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s-MX" sz="20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´</m:t>
                    </m:r>
                    <m:r>
                      <a:rPr lang="es-MX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sz="20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MX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s-MX" sz="2000" i="1">
                        <a:latin typeface="Cambria Math" panose="02040503050406030204" pitchFamily="18" charset="0"/>
                      </a:rPr>
                      <m:t>𝐿𝑧</m:t>
                    </m:r>
                    <m:r>
                      <a:rPr lang="es-MX" sz="20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MX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MX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s-MX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r>
                  <a:rPr lang="es-MX" sz="2000" dirty="0" smtClean="0"/>
                  <a:t>/</a:t>
                </a:r>
                <a14:m>
                  <m:oMath xmlns:m="http://schemas.openxmlformats.org/officeDocument/2006/math">
                    <m:r>
                      <a:rPr lang="es-MX" sz="2000" i="1">
                        <a:latin typeface="Cambria Math" panose="02040503050406030204" pitchFamily="18" charset="0"/>
                      </a:rPr>
                      <m:t>𝐸𝐽</m:t>
                    </m:r>
                  </m:oMath>
                </a14:m>
                <a:endParaRPr lang="es-MX" sz="20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MX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sz="20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s-MX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MX" sz="2000" i="1">
                          <a:latin typeface="Cambria Math" panose="02040503050406030204" pitchFamily="18" charset="0"/>
                        </a:rPr>
                        <m:t>𝐿</m:t>
                      </m:r>
                      <m:f>
                        <m:fPr>
                          <m:ctrlPr>
                            <a:rPr lang="es-MX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MX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sz="20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s-MX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s-MX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MX" sz="20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MX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MX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sz="20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s-MX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s-MX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MX" sz="20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MX" sz="2000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2)/</m:t>
                      </m:r>
                      <m:r>
                        <a:rPr lang="es-MX" sz="2000" i="1">
                          <a:latin typeface="Cambria Math" panose="02040503050406030204" pitchFamily="18" charset="0"/>
                        </a:rPr>
                        <m:t>𝐸𝐽</m:t>
                      </m:r>
                    </m:oMath>
                  </m:oMathPara>
                </a14:m>
                <a:endParaRPr lang="es-MX" sz="2000" dirty="0"/>
              </a:p>
            </p:txBody>
          </p:sp>
        </mc:Choice>
        <mc:Fallback>
          <p:sp>
            <p:nvSpPr>
              <p:cNvPr id="14" name="Marcador de contenid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9332" y="3022249"/>
                <a:ext cx="3834356" cy="2666936"/>
              </a:xfrm>
              <a:prstGeom prst="rect">
                <a:avLst/>
              </a:prstGeom>
              <a:blipFill>
                <a:blip r:embed="rId3"/>
                <a:stretch>
                  <a:fillRect l="-7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Conector recto 17"/>
          <p:cNvCxnSpPr/>
          <p:nvPr/>
        </p:nvCxnSpPr>
        <p:spPr>
          <a:xfrm>
            <a:off x="1608074" y="2212204"/>
            <a:ext cx="2874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1679423" y="1987289"/>
            <a:ext cx="13138" cy="17297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126 CuadroTexto"/>
          <p:cNvSpPr txBox="1"/>
          <p:nvPr/>
        </p:nvSpPr>
        <p:spPr>
          <a:xfrm>
            <a:off x="4232908" y="1757125"/>
            <a:ext cx="411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/>
              <a:t>z</a:t>
            </a:r>
            <a:endParaRPr lang="es-AR" sz="1600" dirty="0"/>
          </a:p>
        </p:txBody>
      </p:sp>
      <p:sp>
        <p:nvSpPr>
          <p:cNvPr id="24" name="126 CuadroTexto"/>
          <p:cNvSpPr txBox="1"/>
          <p:nvPr/>
        </p:nvSpPr>
        <p:spPr>
          <a:xfrm>
            <a:off x="1646550" y="3131199"/>
            <a:ext cx="411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/>
              <a:t>y</a:t>
            </a:r>
            <a:endParaRPr lang="es-AR" sz="1600" dirty="0"/>
          </a:p>
        </p:txBody>
      </p:sp>
      <p:cxnSp>
        <p:nvCxnSpPr>
          <p:cNvPr id="25" name="34 Conector recto"/>
          <p:cNvCxnSpPr/>
          <p:nvPr/>
        </p:nvCxnSpPr>
        <p:spPr>
          <a:xfrm flipH="1" flipV="1">
            <a:off x="3938759" y="2212203"/>
            <a:ext cx="1650" cy="746978"/>
          </a:xfrm>
          <a:prstGeom prst="line">
            <a:avLst/>
          </a:prstGeom>
          <a:ln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126 CuadroTexto"/>
          <p:cNvSpPr txBox="1"/>
          <p:nvPr/>
        </p:nvSpPr>
        <p:spPr>
          <a:xfrm>
            <a:off x="3713555" y="2383475"/>
            <a:ext cx="411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/>
              <a:t>y</a:t>
            </a:r>
            <a:endParaRPr lang="es-AR" sz="1600" dirty="0"/>
          </a:p>
        </p:txBody>
      </p:sp>
      <p:cxnSp>
        <p:nvCxnSpPr>
          <p:cNvPr id="31" name="Conector recto de flecha 30"/>
          <p:cNvCxnSpPr/>
          <p:nvPr/>
        </p:nvCxnSpPr>
        <p:spPr>
          <a:xfrm>
            <a:off x="4526320" y="2209552"/>
            <a:ext cx="0" cy="347847"/>
          </a:xfrm>
          <a:prstGeom prst="straightConnector1">
            <a:avLst/>
          </a:prstGeom>
          <a:ln w="190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126 CuadroTexto"/>
          <p:cNvSpPr txBox="1"/>
          <p:nvPr/>
        </p:nvSpPr>
        <p:spPr>
          <a:xfrm>
            <a:off x="4592734" y="2230824"/>
            <a:ext cx="411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/>
              <a:t>P</a:t>
            </a:r>
            <a:endParaRPr lang="es-AR" sz="1600" dirty="0"/>
          </a:p>
        </p:txBody>
      </p:sp>
      <p:sp>
        <p:nvSpPr>
          <p:cNvPr id="34" name="126 CuadroTexto"/>
          <p:cNvSpPr txBox="1"/>
          <p:nvPr/>
        </p:nvSpPr>
        <p:spPr>
          <a:xfrm>
            <a:off x="4551014" y="1802227"/>
            <a:ext cx="411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/>
              <a:t>C</a:t>
            </a:r>
            <a:endParaRPr lang="es-AR" sz="1600" dirty="0"/>
          </a:p>
        </p:txBody>
      </p:sp>
      <p:sp>
        <p:nvSpPr>
          <p:cNvPr id="35" name="126 CuadroTexto"/>
          <p:cNvSpPr txBox="1"/>
          <p:nvPr/>
        </p:nvSpPr>
        <p:spPr>
          <a:xfrm>
            <a:off x="4513421" y="2704523"/>
            <a:ext cx="411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/>
              <a:t>C’</a:t>
            </a:r>
            <a:endParaRPr lang="es-AR" sz="1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Marcador de contenido 2"/>
              <p:cNvSpPr txBox="1">
                <a:spLocks/>
              </p:cNvSpPr>
              <p:nvPr/>
            </p:nvSpPr>
            <p:spPr>
              <a:xfrm>
                <a:off x="1329163" y="3930858"/>
                <a:ext cx="3569600" cy="176675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365760" indent="-283464" algn="l" rtl="0" eaLnBrk="1" latinLnBrk="0" hangingPunct="1">
                  <a:lnSpc>
                    <a:spcPct val="100000"/>
                  </a:lnSpc>
                  <a:spcBef>
                    <a:spcPts val="6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37744" algn="l" rtl="0" eaLnBrk="1" latinLnBrk="0" hangingPunct="1">
                  <a:lnSpc>
                    <a:spcPct val="100000"/>
                  </a:lnSpc>
                  <a:spcBef>
                    <a:spcPts val="550"/>
                  </a:spcBef>
                  <a:buClr>
                    <a:schemeClr val="accent1"/>
                  </a:buClr>
                  <a:buFont typeface="Verdana"/>
                  <a:buChar char="◦"/>
                  <a:defRPr kumimoji="0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86968" indent="-22860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 2"/>
                  <a:buChar char="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173736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3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98448" indent="-18288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4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508760" indent="-18288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5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719072" indent="-18288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6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920240" indent="-18288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6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130552" indent="-18288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6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  <a:extLst/>
              </a:lstStyle>
              <a:p>
                <a:pPr marL="0" indent="0">
                  <a:buNone/>
                </a:pPr>
                <a:r>
                  <a:rPr lang="es-AR" sz="1800" dirty="0" smtClean="0">
                    <a:sym typeface="Symbol"/>
                  </a:rPr>
                  <a:t>Condiciones de Borde:</a:t>
                </a:r>
              </a:p>
              <a:p>
                <a:pPr marL="82296" indent="0">
                  <a:buNone/>
                </a:pPr>
                <a14:m>
                  <m:oMath xmlns:m="http://schemas.openxmlformats.org/officeDocument/2006/math">
                    <m:r>
                      <a:rPr lang="es-MX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𝑦</m:t>
                    </m:r>
                    <m:d>
                      <m:dPr>
                        <m:ctrlPr>
                          <a:rPr lang="es-MX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/>
                          </a:rPr>
                        </m:ctrlPr>
                      </m:dPr>
                      <m:e>
                        <m:r>
                          <a:rPr lang="es-MX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/>
                          </a:rPr>
                          <m:t>0</m:t>
                        </m:r>
                      </m:e>
                    </m:d>
                    <m:r>
                      <a:rPr lang="es-MX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=0</m:t>
                    </m:r>
                  </m:oMath>
                </a14:m>
                <a:r>
                  <a:rPr lang="es-MX" sz="1800" b="0" i="1" dirty="0" smtClean="0">
                    <a:latin typeface="Cambria Math" panose="02040503050406030204" pitchFamily="18" charset="0"/>
                    <a:ea typeface="Cambria Math" panose="02040503050406030204" pitchFamily="18" charset="0"/>
                    <a:sym typeface="Symbol"/>
                  </a:rPr>
                  <a:t>      </a:t>
                </a:r>
                <a:r>
                  <a:rPr lang="es-MX" sz="1800" dirty="0" smtClean="0">
                    <a:ea typeface="Cambria Math" panose="02040503050406030204" pitchFamily="18" charset="0"/>
                    <a:sym typeface="Symbol"/>
                  </a:rPr>
                  <a:t>C2=0</a:t>
                </a:r>
                <a:endParaRPr lang="es-MX" sz="1800" dirty="0">
                  <a:ea typeface="Cambria Math" panose="02040503050406030204" pitchFamily="18" charset="0"/>
                  <a:sym typeface="Symbol"/>
                </a:endParaRPr>
              </a:p>
              <a:p>
                <a:pPr marL="82296" indent="0">
                  <a:buNone/>
                </a:pPr>
                <a14:m>
                  <m:oMath xmlns:m="http://schemas.openxmlformats.org/officeDocument/2006/math">
                    <m:r>
                      <a:rPr lang="es-MX" sz="18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𝑦</m:t>
                    </m:r>
                    <m:r>
                      <a:rPr lang="es-MX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´</m:t>
                    </m:r>
                    <m:d>
                      <m:dPr>
                        <m:ctrlPr>
                          <a:rPr lang="es-MX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/>
                          </a:rPr>
                        </m:ctrlPr>
                      </m:dPr>
                      <m:e>
                        <m:r>
                          <a:rPr lang="es-MX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/>
                          </a:rPr>
                          <m:t>0</m:t>
                        </m:r>
                      </m:e>
                    </m:d>
                    <m:r>
                      <a:rPr lang="es-MX" sz="18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=</m:t>
                    </m:r>
                    <m:r>
                      <a:rPr lang="es-MX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/>
                      </a:rPr>
                      <m:t>0    </m:t>
                    </m:r>
                  </m:oMath>
                </a14:m>
                <a:r>
                  <a:rPr lang="es-MX" sz="1800" dirty="0" smtClean="0">
                    <a:ea typeface="Cambria Math" panose="02040503050406030204" pitchFamily="18" charset="0"/>
                    <a:sym typeface="Symbol"/>
                  </a:rPr>
                  <a:t> C1=0</a:t>
                </a: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800" b="1" i="1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s-MX" sz="1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sz="1800" b="1" i="1" smtClean="0"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s-MX" sz="1800" b="1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MX" sz="1800" b="1" i="1">
                          <a:latin typeface="Cambria Math" panose="02040503050406030204" pitchFamily="18" charset="0"/>
                        </a:rPr>
                        <m:t>𝑳</m:t>
                      </m:r>
                      <m:f>
                        <m:fPr>
                          <m:ctrlPr>
                            <a:rPr lang="es-MX" sz="1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MX" sz="1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sz="1800" b="1" i="1"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p>
                              <m:r>
                                <a:rPr lang="es-MX" sz="18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s-MX" sz="1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s-MX" sz="1800" b="1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MX" sz="1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MX" sz="1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sz="1800" b="1" i="1"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p>
                              <m:r>
                                <a:rPr lang="es-MX" sz="18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s-MX" sz="1800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s-MX" sz="1800" b="1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s-MX" sz="1800" b="1" i="1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s-MX" sz="1800" b="1" i="1">
                          <a:latin typeface="Cambria Math" panose="02040503050406030204" pitchFamily="18" charset="0"/>
                        </a:rPr>
                        <m:t>𝑬𝑱</m:t>
                      </m:r>
                    </m:oMath>
                  </m:oMathPara>
                </a14:m>
                <a:endParaRPr lang="es-MX" sz="1800" b="1" dirty="0" smtClean="0">
                  <a:ea typeface="Cambria Math" panose="02040503050406030204" pitchFamily="18" charset="0"/>
                  <a:sym typeface="Symbol"/>
                </a:endParaRPr>
              </a:p>
              <a:p>
                <a:pPr marL="82296" indent="0">
                  <a:buNone/>
                </a:pPr>
                <a:r>
                  <a:rPr lang="en-US" sz="1800" dirty="0" smtClean="0"/>
                  <a:t> </a:t>
                </a:r>
                <a:endParaRPr lang="en-US" sz="1800" dirty="0"/>
              </a:p>
            </p:txBody>
          </p:sp>
        </mc:Choice>
        <mc:Fallback>
          <p:sp>
            <p:nvSpPr>
              <p:cNvPr id="40" name="Marcador de contenid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163" y="3930858"/>
                <a:ext cx="3569600" cy="1766758"/>
              </a:xfrm>
              <a:prstGeom prst="rect">
                <a:avLst/>
              </a:prstGeom>
              <a:blipFill>
                <a:blip r:embed="rId4"/>
                <a:stretch>
                  <a:fillRect l="-1365" t="-20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ángulo 40"/>
              <p:cNvSpPr/>
              <p:nvPr/>
            </p:nvSpPr>
            <p:spPr>
              <a:xfrm>
                <a:off x="1835570" y="5745099"/>
                <a:ext cx="3879430" cy="6168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MX" sz="2000" b="1" i="1" smtClean="0">
                        <a:latin typeface="Cambria Math" panose="02040503050406030204" pitchFamily="18" charset="0"/>
                      </a:rPr>
                      <m:t>𝒚𝒎𝒂𝒙</m:t>
                    </m:r>
                    <m:r>
                      <a:rPr lang="es-MX" sz="20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sz="2000" b="1" i="1" smtClean="0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es-MX" sz="2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2000" b="1" i="1">
                            <a:latin typeface="Cambria Math" panose="02040503050406030204" pitchFamily="18" charset="0"/>
                          </a:rPr>
                          <m:t>𝑳</m:t>
                        </m:r>
                        <m:f>
                          <m:fPr>
                            <m:ctrlPr>
                              <a:rPr lang="es-MX" sz="20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MX" sz="2000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MX" sz="2000" b="1" i="1" smtClean="0">
                                    <a:latin typeface="Cambria Math" panose="02040503050406030204" pitchFamily="18" charset="0"/>
                                  </a:rPr>
                                  <m:t>𝑳</m:t>
                                </m:r>
                              </m:e>
                              <m:sup>
                                <m:r>
                                  <a:rPr lang="es-MX" sz="2000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lang="es-MX" sz="20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s-MX" sz="2000" b="1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s-MX" sz="20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MX" sz="2000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MX" sz="2000" b="1" i="1" smtClean="0">
                                    <a:latin typeface="Cambria Math" panose="02040503050406030204" pitchFamily="18" charset="0"/>
                                  </a:rPr>
                                  <m:t>𝑳</m:t>
                                </m:r>
                              </m:e>
                              <m:sup>
                                <m:r>
                                  <a:rPr lang="es-MX" sz="2000" b="1" i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p>
                            </m:sSup>
                          </m:num>
                          <m:den>
                            <m:r>
                              <a:rPr lang="es-MX" sz="2000" b="1" i="1">
                                <a:latin typeface="Cambria Math" panose="02040503050406030204" pitchFamily="18" charset="0"/>
                              </a:rPr>
                              <m:t>𝟔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000" b="1" dirty="0" smtClean="0"/>
                  <a:t>/</a:t>
                </a:r>
                <a14:m>
                  <m:oMath xmlns:m="http://schemas.openxmlformats.org/officeDocument/2006/math">
                    <m:r>
                      <a:rPr lang="es-MX" sz="2000" b="1" i="1">
                        <a:latin typeface="Cambria Math" panose="02040503050406030204" pitchFamily="18" charset="0"/>
                      </a:rPr>
                      <m:t>𝑬𝑱</m:t>
                    </m:r>
                  </m:oMath>
                </a14:m>
                <a:r>
                  <a:rPr lang="en-US" sz="2000" b="1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sz="2000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  <m:sSup>
                          <m:sSupPr>
                            <m:ctrlPr>
                              <a:rPr lang="es-MX" sz="2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2000" b="1" i="1" smtClean="0">
                                <a:latin typeface="Cambria Math" panose="02040503050406030204" pitchFamily="18" charset="0"/>
                              </a:rPr>
                              <m:t>𝑳</m:t>
                            </m:r>
                          </m:e>
                          <m:sup>
                            <m:r>
                              <a:rPr lang="es-MX" sz="20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s-MX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s-MX" sz="2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MX" sz="2000" b="1" i="1" smtClean="0">
                            <a:latin typeface="Cambria Math" panose="02040503050406030204" pitchFamily="18" charset="0"/>
                          </a:rPr>
                          <m:t>𝑬𝑱</m:t>
                        </m:r>
                      </m:den>
                    </m:f>
                  </m:oMath>
                </a14:m>
                <a:endParaRPr lang="en-US" sz="2000" b="1" dirty="0"/>
              </a:p>
            </p:txBody>
          </p:sp>
        </mc:Choice>
        <mc:Fallback>
          <p:sp>
            <p:nvSpPr>
              <p:cNvPr id="41" name="Rectángulo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570" y="5745099"/>
                <a:ext cx="3879430" cy="6168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023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27692</TotalTime>
  <Words>775</Words>
  <Application>Microsoft Office PowerPoint</Application>
  <PresentationFormat>Presentación en pantalla (4:3)</PresentationFormat>
  <Paragraphs>293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22" baseType="lpstr">
      <vt:lpstr>Calibri</vt:lpstr>
      <vt:lpstr>Cambria Math</vt:lpstr>
      <vt:lpstr>Corbel</vt:lpstr>
      <vt:lpstr>Gill Sans MT</vt:lpstr>
      <vt:lpstr>Syastro</vt:lpstr>
      <vt:lpstr>Symath</vt:lpstr>
      <vt:lpstr>Symbol</vt:lpstr>
      <vt:lpstr>Times New Roman</vt:lpstr>
      <vt:lpstr>Verdana</vt:lpstr>
      <vt:lpstr>Wingdings 2</vt:lpstr>
      <vt:lpstr>Solsticio</vt:lpstr>
      <vt:lpstr>ESTATICA Y RESISTENCIA DE LOS MATERIALES</vt:lpstr>
      <vt:lpstr>HIPOTESIS ADOPTADAS</vt:lpstr>
      <vt:lpstr>RESISTENCIA</vt:lpstr>
      <vt:lpstr>RESISTENCIA</vt:lpstr>
      <vt:lpstr>FLEXION PURA NORMAL</vt:lpstr>
      <vt:lpstr>FLEXION PURA NORMAL</vt:lpstr>
      <vt:lpstr>FLEXION PURA OBLICUA</vt:lpstr>
      <vt:lpstr>ECUACION DIFERENCIAL DE LA LINEA ELASTICA EN FLEXION</vt:lpstr>
      <vt:lpstr>ECUACION DIFERENCIAL DE LA LINEA ELASTICA EN FLEXION</vt:lpstr>
      <vt:lpstr>FLEXION PURA</vt:lpstr>
      <vt:lpstr>FLEXION PURA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ESTATICA Y RESISTENCIA DE LOS MATERIALES</dc:title>
  <dc:creator>Usuario de Windows</dc:creator>
  <cp:lastModifiedBy>USUARIO</cp:lastModifiedBy>
  <cp:revision>585</cp:revision>
  <dcterms:created xsi:type="dcterms:W3CDTF">2020-04-01T20:52:22Z</dcterms:created>
  <dcterms:modified xsi:type="dcterms:W3CDTF">2024-10-23T14:12:00Z</dcterms:modified>
</cp:coreProperties>
</file>