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5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1A044-9E21-4E4D-B2FD-234DE6731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5E8C60-B31F-45EA-AF4F-653E0DE078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9C570-7D3A-4965-9083-8180784A5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CE4739-4524-410D-BA5B-F5FD829E7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C6CE7-AB50-4222-8CDE-402D16220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1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DCF01-381F-4025-87EE-AF82ED6A0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8DC66E-1C7D-418F-9799-4AED3F864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64322-EE35-4C1E-98F7-2213E410C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A7D04-46B6-4C97-9DBF-E9BEE9A28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E4900-B2A9-476C-A5C7-3AED30C27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6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767354-BAD2-47D1-AE21-F37E4D6D05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3C19B2-3833-4BFB-9CD8-312DD3DDE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69C9-AD74-4DF3-A98E-3C1C341D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F832A-F4AA-443E-86A1-93FC64AC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B96AF-88C1-405B-AF72-328ED6DBB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7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C07D8-92E2-4EFB-AFAB-0C1DF0A1B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0E276-EED5-4CED-8B6B-110911F51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248F0-9038-4CAA-8DC3-A6E9907FF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5ED6B-5D46-4EDB-9C41-DF161CE5F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38479-E658-4B93-BED5-A2660AB30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9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1992-9319-4493-846F-1A267D320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2021BD-4413-4E19-BEE8-27BCFFBE5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C2A56-3611-49CC-9195-2A8A32FA4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15A76-FAD6-454A-A3B6-021B8069B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76B9C-825D-4F87-A4A9-A0C4AD762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33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5EBA2-784A-47E1-8647-B2307F0C7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30E64-D566-4F67-91FE-DB2F9B7E0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204C7-49A8-41BB-B09B-A3AB3A045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0C2FE-9750-40E2-B669-52B3F0621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4AE13F-3E6D-4DF5-9B1C-9F2F8DBD3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A549E-D980-4EC3-94DA-891D233DC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6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BC6E0-7256-4E76-9B87-FEB221907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0F26B-04A8-4823-8A54-AC2ED256B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0F8B10-C66B-45CE-8CEE-D2EB840F7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2F6F67-0278-491C-BD29-57D54C538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0CB34A-BC93-41A4-9123-F69C7563EA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A667CC-1DD4-4325-961A-B5DB0E47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08E608-6BF4-47F6-99D6-0AE04B5EA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9B9C17-635B-41B2-B599-25366D4F9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3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C88C0-DF29-4F73-8E82-5AB98DF8A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7F3649-F9C2-403F-819E-CFD4518B3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DEE29E-945C-47ED-BFE4-1344C22F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0513C0-F865-4190-9B97-CF8461E43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60C09-BD00-4913-BA21-011BE26A3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B8814F-D3C0-4190-80E3-F42216423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AA4D59-DB07-4FC6-B05D-C09C4BF00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5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0920F-8BA6-4F5A-A589-388B94238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F1C9E-759A-4EFA-9230-3EC90F1B6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5F20AE-9AAF-441B-BEF5-DF7B6D101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27B73E-8F23-4A9D-B972-C1BC8F97C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A6FB8-57A0-46BF-81AA-E910C149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C8734-E298-4649-9419-067411130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13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24569-5177-4E2F-923D-EB512D9F0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D70029-A746-49AE-AC11-D077432C5B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C2BCE1-C596-4791-A15C-96CF5965C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278BD8-96F3-4911-B2DA-C6F008712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8FABF3-C719-4CA2-8620-857D75B1B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1586D9-F0FC-40D3-9165-7A8EADFF0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19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39BBE1-A34B-4E04-AACD-5B1008F75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42CF6-C4F3-4F67-BE66-F3878C93B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B624B8-F8FE-457E-A49C-BF710D1B83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C6ED1-BE33-486B-AF6A-6F1B1963F0CA}" type="datetimeFigureOut">
              <a:rPr lang="en-US" smtClean="0"/>
              <a:t>6/13/2021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71561-7A88-4A39-BCC5-9DFBBD08FA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6AEB1-1AD3-4C01-8CB0-B041E806C8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DA9D2-2E0B-4F6E-BB56-AAD6AE03316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32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</a:t>
            </a:r>
            <a:endParaRPr lang="en-US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8DE1D18-2706-44D2-A110-4261C84D9184}"/>
              </a:ext>
            </a:extLst>
          </p:cNvPr>
          <p:cNvSpPr txBox="1"/>
          <p:nvPr/>
        </p:nvSpPr>
        <p:spPr>
          <a:xfrm>
            <a:off x="1704975" y="1486315"/>
            <a:ext cx="7696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ysClr val="windowText" lastClr="000000"/>
                </a:solidFill>
              </a:rPr>
              <a:t>Las variables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binarias</a:t>
            </a:r>
            <a:r>
              <a:rPr lang="en-US" sz="2000" dirty="0">
                <a:solidFill>
                  <a:sysClr val="windowText" lastClr="000000"/>
                </a:solidFill>
              </a:rPr>
              <a:t> toman </a:t>
            </a:r>
            <a:r>
              <a:rPr lang="en-US" sz="2000" b="1" dirty="0">
                <a:solidFill>
                  <a:sysClr val="windowText" lastClr="000000"/>
                </a:solidFill>
              </a:rPr>
              <a:t>valor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b="1" dirty="0">
                <a:solidFill>
                  <a:sysClr val="windowText" lastClr="000000"/>
                </a:solidFill>
              </a:rPr>
              <a:t>0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b="1" dirty="0">
                <a:solidFill>
                  <a:sysClr val="windowText" lastClr="000000"/>
                </a:solidFill>
              </a:rPr>
              <a:t>o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b="1" dirty="0">
                <a:solidFill>
                  <a:sysClr val="windowText" lastClr="000000"/>
                </a:solidFill>
              </a:rPr>
              <a:t>1</a:t>
            </a:r>
            <a:r>
              <a:rPr lang="en-US" sz="2000" dirty="0">
                <a:solidFill>
                  <a:sysClr val="windowText" lastClr="000000"/>
                </a:solidFill>
              </a:rPr>
              <a:t> y se </a:t>
            </a:r>
            <a:r>
              <a:rPr lang="en-US" sz="2000" dirty="0" err="1">
                <a:solidFill>
                  <a:sysClr val="windowText" lastClr="000000"/>
                </a:solidFill>
              </a:rPr>
              <a:t>definen</a:t>
            </a:r>
            <a:r>
              <a:rPr lang="en-US" sz="2000" dirty="0">
                <a:solidFill>
                  <a:sysClr val="windowText" lastClr="000000"/>
                </a:solidFill>
              </a:rPr>
              <a:t> con la </a:t>
            </a:r>
            <a:r>
              <a:rPr lang="en-US" sz="2000" dirty="0" err="1">
                <a:solidFill>
                  <a:sysClr val="windowText" lastClr="000000"/>
                </a:solidFill>
              </a:rPr>
              <a:t>letra</a:t>
            </a:r>
            <a:r>
              <a:rPr lang="en-US" sz="2000" dirty="0">
                <a:solidFill>
                  <a:sysClr val="windowText" lastClr="000000"/>
                </a:solidFill>
              </a:rPr>
              <a:t> “</a:t>
            </a:r>
            <a:r>
              <a:rPr lang="en-US" sz="2000" b="1" dirty="0">
                <a:solidFill>
                  <a:sysClr val="windowText" lastClr="000000"/>
                </a:solidFill>
              </a:rPr>
              <a:t>I</a:t>
            </a:r>
            <a:r>
              <a:rPr lang="en-US" sz="2000" dirty="0">
                <a:solidFill>
                  <a:sysClr val="windowText" lastClr="000000"/>
                </a:solidFill>
              </a:rPr>
              <a:t>”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3718E07-26B9-4354-AA63-08EBCC1579AD}"/>
              </a:ext>
            </a:extLst>
          </p:cNvPr>
          <p:cNvSpPr txBox="1"/>
          <p:nvPr/>
        </p:nvSpPr>
        <p:spPr>
          <a:xfrm>
            <a:off x="1704975" y="2534510"/>
            <a:ext cx="76962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err="1"/>
              <a:t>En</a:t>
            </a:r>
            <a:r>
              <a:rPr lang="en-US" sz="2000" b="1" dirty="0"/>
              <a:t> </a:t>
            </a:r>
            <a:r>
              <a:rPr lang="en-US" sz="2000" b="1" dirty="0" err="1"/>
              <a:t>esta</a:t>
            </a:r>
            <a:r>
              <a:rPr lang="en-US" sz="2000" b="1" dirty="0"/>
              <a:t> </a:t>
            </a:r>
            <a:r>
              <a:rPr lang="en-US" sz="2000" b="1" dirty="0" err="1"/>
              <a:t>materia</a:t>
            </a:r>
            <a:r>
              <a:rPr lang="en-US" sz="2000" b="1" dirty="0"/>
              <a:t> </a:t>
            </a:r>
            <a:r>
              <a:rPr lang="en-US" sz="2000" b="1" dirty="0">
                <a:solidFill>
                  <a:srgbClr val="FF0000"/>
                </a:solidFill>
              </a:rPr>
              <a:t>X * I </a:t>
            </a:r>
            <a:r>
              <a:rPr lang="en-US" sz="2000" b="1" dirty="0" err="1">
                <a:solidFill>
                  <a:srgbClr val="FF0000"/>
                </a:solidFill>
              </a:rPr>
              <a:t>está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prohibido</a:t>
            </a:r>
            <a:r>
              <a:rPr lang="en-US" sz="2000" b="1" dirty="0">
                <a:solidFill>
                  <a:srgbClr val="FF0000"/>
                </a:solidFill>
              </a:rPr>
              <a:t>!!!!!!</a:t>
            </a:r>
          </a:p>
        </p:txBody>
      </p:sp>
    </p:spTree>
    <p:extLst>
      <p:ext uri="{BB962C8B-B14F-4D97-AF65-F5344CB8AC3E}">
        <p14:creationId xmlns:p14="http://schemas.microsoft.com/office/powerpoint/2010/main" val="112831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 - Ejercicios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F1B7D6-E32C-49E5-9BCE-0FC975117B63}"/>
              </a:ext>
            </a:extLst>
          </p:cNvPr>
          <p:cNvSpPr txBox="1"/>
          <p:nvPr/>
        </p:nvSpPr>
        <p:spPr>
          <a:xfrm>
            <a:off x="161924" y="876715"/>
            <a:ext cx="108204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ysClr val="windowText" lastClr="000000"/>
                </a:solidFill>
              </a:rPr>
              <a:t>Ej</a:t>
            </a:r>
            <a:r>
              <a:rPr lang="en-US" sz="2000" b="1" dirty="0">
                <a:solidFill>
                  <a:sysClr val="windowText" lastClr="000000"/>
                </a:solidFill>
              </a:rPr>
              <a:t> 2: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En</a:t>
            </a:r>
            <a:r>
              <a:rPr lang="en-US" sz="2000" b="1" dirty="0">
                <a:solidFill>
                  <a:sysClr val="windowText" lastClr="000000"/>
                </a:solidFill>
              </a:rPr>
              <a:t> un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problema</a:t>
            </a:r>
            <a:r>
              <a:rPr lang="en-US" sz="2000" b="1" dirty="0">
                <a:solidFill>
                  <a:sysClr val="windowText" lastClr="000000"/>
                </a:solidFill>
              </a:rPr>
              <a:t> de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minimización</a:t>
            </a:r>
            <a:r>
              <a:rPr lang="en-US" sz="2000" b="1" dirty="0">
                <a:solidFill>
                  <a:sysClr val="windowText" lastClr="000000"/>
                </a:solidFill>
              </a:rPr>
              <a:t>, 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si</a:t>
            </a:r>
            <a:r>
              <a:rPr lang="en-US" sz="2000" b="1" dirty="0">
                <a:solidFill>
                  <a:sysClr val="windowText" lastClr="000000"/>
                </a:solidFill>
              </a:rPr>
              <a:t> no se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cumple</a:t>
            </a:r>
            <a:r>
              <a:rPr lang="en-US" sz="2000" b="1" dirty="0">
                <a:solidFill>
                  <a:sysClr val="windowText" lastClr="000000"/>
                </a:solidFill>
              </a:rPr>
              <a:t> la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estrategia</a:t>
            </a:r>
            <a:r>
              <a:rPr lang="en-US" sz="2000" b="1" dirty="0">
                <a:solidFill>
                  <a:sysClr val="windowText" lastClr="000000"/>
                </a:solidFill>
              </a:rPr>
              <a:t> de marketing (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Xa</a:t>
            </a:r>
            <a:r>
              <a:rPr lang="en-US" sz="2000" b="1" dirty="0">
                <a:solidFill>
                  <a:sysClr val="windowText" lastClr="000000"/>
                </a:solidFill>
              </a:rPr>
              <a:t> +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Xb</a:t>
            </a:r>
            <a:r>
              <a:rPr lang="en-US" sz="2000" b="1" dirty="0">
                <a:solidFill>
                  <a:sysClr val="windowText" lastClr="000000"/>
                </a:solidFill>
              </a:rPr>
              <a:t> </a:t>
            </a:r>
            <a:r>
              <a:rPr lang="es-AR" sz="2000" b="1" dirty="0">
                <a:solidFill>
                  <a:sysClr val="windowText" lastClr="000000"/>
                </a:solidFill>
              </a:rPr>
              <a:t>≥ 300), se tiene un costo fijo de 200$</a:t>
            </a:r>
            <a:r>
              <a:rPr lang="en-US" sz="2000" b="1" dirty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DA9AED-00FF-4955-B29C-C2999BEA4144}"/>
              </a:ext>
            </a:extLst>
          </p:cNvPr>
          <p:cNvSpPr txBox="1"/>
          <p:nvPr/>
        </p:nvSpPr>
        <p:spPr>
          <a:xfrm>
            <a:off x="161925" y="2677641"/>
            <a:ext cx="32956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+ </a:t>
            </a:r>
            <a:r>
              <a:rPr lang="es-AR" sz="2000" dirty="0" err="1">
                <a:solidFill>
                  <a:sysClr val="windowText" lastClr="000000"/>
                </a:solidFill>
              </a:rPr>
              <a:t>Xb</a:t>
            </a:r>
            <a:r>
              <a:rPr lang="es-AR" sz="2000" dirty="0">
                <a:solidFill>
                  <a:sysClr val="windowText" lastClr="000000"/>
                </a:solidFill>
              </a:rPr>
              <a:t> + I * M ≥ 300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 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Min Z = …. + 200 * 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BF7090-AF55-4A35-98EF-0075E44DE12C}"/>
              </a:ext>
            </a:extLst>
          </p:cNvPr>
          <p:cNvSpPr txBox="1"/>
          <p:nvPr/>
        </p:nvSpPr>
        <p:spPr>
          <a:xfrm>
            <a:off x="4321968" y="2677641"/>
            <a:ext cx="280273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000">
                <a:solidFill>
                  <a:sysClr val="windowText" lastClr="000000"/>
                </a:solidFill>
              </a:defRPr>
            </a:lvl1pPr>
          </a:lstStyle>
          <a:p>
            <a:r>
              <a:rPr lang="pl-PL"/>
              <a:t>Xa</a:t>
            </a:r>
            <a:r>
              <a:rPr lang="es-AR"/>
              <a:t> </a:t>
            </a:r>
            <a:r>
              <a:rPr lang="pl-PL"/>
              <a:t>+</a:t>
            </a:r>
            <a:r>
              <a:rPr lang="es-AR"/>
              <a:t> </a:t>
            </a:r>
            <a:r>
              <a:rPr lang="pl-PL"/>
              <a:t>Xb</a:t>
            </a:r>
            <a:r>
              <a:rPr lang="es-AR"/>
              <a:t> </a:t>
            </a:r>
            <a:r>
              <a:rPr lang="pl-PL"/>
              <a:t>–</a:t>
            </a:r>
            <a:r>
              <a:rPr lang="es-AR"/>
              <a:t> </a:t>
            </a:r>
            <a:r>
              <a:rPr lang="pl-PL"/>
              <a:t>300</a:t>
            </a:r>
            <a:r>
              <a:rPr lang="es-AR"/>
              <a:t> </a:t>
            </a:r>
            <a:r>
              <a:rPr lang="pl-PL"/>
              <a:t>*</a:t>
            </a:r>
            <a:r>
              <a:rPr lang="es-AR"/>
              <a:t> </a:t>
            </a:r>
            <a:r>
              <a:rPr lang="pl-PL"/>
              <a:t>I &gt;= </a:t>
            </a:r>
            <a:r>
              <a:rPr lang="pl-PL" dirty="0"/>
              <a:t>0</a:t>
            </a:r>
            <a:endParaRPr lang="es-AR" dirty="0"/>
          </a:p>
          <a:p>
            <a:r>
              <a:rPr lang="pl-PL" dirty="0"/>
              <a:t> </a:t>
            </a:r>
            <a:endParaRPr lang="es-AR" dirty="0"/>
          </a:p>
          <a:p>
            <a:r>
              <a:rPr lang="pl-PL"/>
              <a:t>C </a:t>
            </a:r>
            <a:r>
              <a:rPr lang="pl-PL" dirty="0"/>
              <a:t>+ 200 I </a:t>
            </a:r>
            <a:r>
              <a:rPr lang="pl-PL"/>
              <a:t>= </a:t>
            </a:r>
            <a:r>
              <a:rPr lang="pl-PL" dirty="0"/>
              <a:t>200 </a:t>
            </a:r>
            <a:endParaRPr lang="es-AR" dirty="0"/>
          </a:p>
          <a:p>
            <a:endParaRPr lang="es-AR" dirty="0"/>
          </a:p>
          <a:p>
            <a:r>
              <a:rPr lang="es-AR"/>
              <a:t>M</a:t>
            </a:r>
            <a:r>
              <a:rPr lang="pl-PL"/>
              <a:t>in </a:t>
            </a:r>
            <a:r>
              <a:rPr lang="pl-PL" dirty="0"/>
              <a:t>z </a:t>
            </a:r>
            <a:r>
              <a:rPr lang="pl-PL"/>
              <a:t>= ...+</a:t>
            </a:r>
            <a:r>
              <a:rPr lang="es-AR"/>
              <a:t> </a:t>
            </a:r>
            <a:r>
              <a:rPr lang="pl-PL" dirty="0"/>
              <a:t>200</a:t>
            </a:r>
            <a:r>
              <a:rPr lang="es-AR" dirty="0"/>
              <a:t> * (</a:t>
            </a:r>
            <a:r>
              <a:rPr lang="es-AR"/>
              <a:t>1-I)</a:t>
            </a:r>
            <a:r>
              <a:rPr lang="pl-PL"/>
              <a:t> 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7AA492-C251-4CDD-8ADC-F326051D3547}"/>
              </a:ext>
            </a:extLst>
          </p:cNvPr>
          <p:cNvSpPr txBox="1"/>
          <p:nvPr/>
        </p:nvSpPr>
        <p:spPr>
          <a:xfrm>
            <a:off x="161924" y="2022655"/>
            <a:ext cx="2069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Resolucion</a:t>
            </a:r>
            <a:r>
              <a:rPr lang="en-US" b="1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7CE33D-6D97-41AA-8F4E-0868E0AFE318}"/>
              </a:ext>
            </a:extLst>
          </p:cNvPr>
          <p:cNvSpPr txBox="1"/>
          <p:nvPr/>
        </p:nvSpPr>
        <p:spPr>
          <a:xfrm>
            <a:off x="4464844" y="2022655"/>
            <a:ext cx="2069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Resolucion</a:t>
            </a:r>
            <a:r>
              <a:rPr lang="en-US" b="1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48260F3-8B06-4FB8-BED0-DD328AAB4051}"/>
              </a:ext>
            </a:extLst>
          </p:cNvPr>
          <p:cNvCxnSpPr/>
          <p:nvPr/>
        </p:nvCxnSpPr>
        <p:spPr>
          <a:xfrm>
            <a:off x="3086100" y="1870255"/>
            <a:ext cx="0" cy="4809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10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 - Ejercicios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F1B7D6-E32C-49E5-9BCE-0FC975117B63}"/>
              </a:ext>
            </a:extLst>
          </p:cNvPr>
          <p:cNvSpPr txBox="1"/>
          <p:nvPr/>
        </p:nvSpPr>
        <p:spPr>
          <a:xfrm>
            <a:off x="161924" y="876715"/>
            <a:ext cx="1018222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ysClr val="windowText" lastClr="000000"/>
                </a:solidFill>
              </a:rPr>
              <a:t>Ej</a:t>
            </a:r>
            <a:r>
              <a:rPr lang="en-US" sz="2000" b="1" dirty="0">
                <a:solidFill>
                  <a:sysClr val="windowText" lastClr="000000"/>
                </a:solidFill>
              </a:rPr>
              <a:t> 3: </a:t>
            </a:r>
            <a:r>
              <a:rPr lang="es-AR" sz="2000" b="1" dirty="0">
                <a:solidFill>
                  <a:sysClr val="windowText" lastClr="000000"/>
                </a:solidFill>
              </a:rPr>
              <a:t>Si se fabrican más de 50 unidades de </a:t>
            </a:r>
            <a:r>
              <a:rPr lang="es-AR" sz="2000" b="1" dirty="0" err="1">
                <a:solidFill>
                  <a:sysClr val="windowText" lastClr="000000"/>
                </a:solidFill>
              </a:rPr>
              <a:t>Xa</a:t>
            </a:r>
            <a:r>
              <a:rPr lang="es-AR" sz="2000" b="1" dirty="0">
                <a:solidFill>
                  <a:sysClr val="windowText" lastClr="000000"/>
                </a:solidFill>
              </a:rPr>
              <a:t>, se deben producir menos de 100 unidades de B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DA9AED-00FF-4955-B29C-C2999BEA4144}"/>
              </a:ext>
            </a:extLst>
          </p:cNvPr>
          <p:cNvSpPr txBox="1"/>
          <p:nvPr/>
        </p:nvSpPr>
        <p:spPr>
          <a:xfrm>
            <a:off x="161925" y="1350997"/>
            <a:ext cx="32956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– M * I ≤ 50</a:t>
            </a:r>
          </a:p>
          <a:p>
            <a:endParaRPr lang="es-AR" sz="2000" dirty="0">
              <a:solidFill>
                <a:sysClr val="windowText" lastClr="000000"/>
              </a:solidFill>
            </a:endParaRP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Xb</a:t>
            </a:r>
            <a:r>
              <a:rPr lang="es-AR" sz="2000" dirty="0">
                <a:solidFill>
                  <a:sysClr val="windowText" lastClr="000000"/>
                </a:solidFill>
              </a:rPr>
              <a:t> + M * I ≤ 100 + M</a:t>
            </a:r>
          </a:p>
        </p:txBody>
      </p:sp>
    </p:spTree>
    <p:extLst>
      <p:ext uri="{BB962C8B-B14F-4D97-AF65-F5344CB8AC3E}">
        <p14:creationId xmlns:p14="http://schemas.microsoft.com/office/powerpoint/2010/main" val="2932839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 - Ejercicios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F1B7D6-E32C-49E5-9BCE-0FC975117B63}"/>
              </a:ext>
            </a:extLst>
          </p:cNvPr>
          <p:cNvSpPr txBox="1"/>
          <p:nvPr/>
        </p:nvSpPr>
        <p:spPr>
          <a:xfrm>
            <a:off x="161924" y="876715"/>
            <a:ext cx="1155382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ysClr val="windowText" lastClr="000000"/>
                </a:solidFill>
              </a:rPr>
              <a:t>Ej</a:t>
            </a:r>
            <a:r>
              <a:rPr lang="en-US" sz="2000" b="1" dirty="0">
                <a:solidFill>
                  <a:sysClr val="windowText" lastClr="000000"/>
                </a:solidFill>
              </a:rPr>
              <a:t> 4: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En</a:t>
            </a:r>
            <a:r>
              <a:rPr lang="en-US" sz="2000" b="1" dirty="0">
                <a:solidFill>
                  <a:sysClr val="windowText" lastClr="000000"/>
                </a:solidFill>
              </a:rPr>
              <a:t> un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problema</a:t>
            </a:r>
            <a:r>
              <a:rPr lang="en-US" sz="2000" b="1" dirty="0">
                <a:solidFill>
                  <a:sysClr val="windowText" lastClr="000000"/>
                </a:solidFill>
              </a:rPr>
              <a:t> de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maximización</a:t>
            </a:r>
            <a:r>
              <a:rPr lang="en-US" sz="2000" b="1" dirty="0">
                <a:solidFill>
                  <a:sysClr val="windowText" lastClr="000000"/>
                </a:solidFill>
              </a:rPr>
              <a:t>, se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producen</a:t>
            </a:r>
            <a:r>
              <a:rPr lang="en-US" sz="2000" b="1" dirty="0">
                <a:solidFill>
                  <a:sysClr val="windowText" lastClr="000000"/>
                </a:solidFill>
              </a:rPr>
              <a:t> 3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productos</a:t>
            </a:r>
            <a:r>
              <a:rPr lang="en-US" sz="2000" b="1" dirty="0">
                <a:solidFill>
                  <a:sysClr val="windowText" lastClr="000000"/>
                </a:solidFill>
              </a:rPr>
              <a:t>: A, B y C. </a:t>
            </a:r>
            <a:r>
              <a:rPr lang="es-AR" sz="2000" b="1" dirty="0">
                <a:solidFill>
                  <a:sysClr val="windowText" lastClr="000000"/>
                </a:solidFill>
              </a:rPr>
              <a:t>Si el producto que más se fabrica es A, se tiene un beneficio de $150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DA9AED-00FF-4955-B29C-C2999BEA4144}"/>
              </a:ext>
            </a:extLst>
          </p:cNvPr>
          <p:cNvSpPr txBox="1"/>
          <p:nvPr/>
        </p:nvSpPr>
        <p:spPr>
          <a:xfrm>
            <a:off x="161925" y="1636747"/>
            <a:ext cx="32956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+ </a:t>
            </a:r>
            <a:r>
              <a:rPr lang="es-AR" sz="2000" dirty="0" err="1">
                <a:solidFill>
                  <a:sysClr val="windowText" lastClr="000000"/>
                </a:solidFill>
              </a:rPr>
              <a:t>Iab</a:t>
            </a:r>
            <a:r>
              <a:rPr lang="es-AR" sz="2000" dirty="0">
                <a:solidFill>
                  <a:sysClr val="windowText" lastClr="000000"/>
                </a:solidFill>
              </a:rPr>
              <a:t> * M ≥ </a:t>
            </a:r>
            <a:r>
              <a:rPr lang="es-AR" sz="2000" dirty="0" err="1">
                <a:solidFill>
                  <a:sysClr val="windowText" lastClr="000000"/>
                </a:solidFill>
              </a:rPr>
              <a:t>Xb</a:t>
            </a:r>
            <a:endParaRPr lang="es-AR" sz="2000" dirty="0">
              <a:solidFill>
                <a:sysClr val="windowText" lastClr="000000"/>
              </a:solidFill>
            </a:endParaRP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+ </a:t>
            </a:r>
            <a:r>
              <a:rPr lang="es-AR" sz="2000" dirty="0" err="1">
                <a:solidFill>
                  <a:sysClr val="windowText" lastClr="000000"/>
                </a:solidFill>
              </a:rPr>
              <a:t>Iac</a:t>
            </a:r>
            <a:r>
              <a:rPr lang="es-AR" sz="2000" dirty="0">
                <a:solidFill>
                  <a:sysClr val="windowText" lastClr="000000"/>
                </a:solidFill>
              </a:rPr>
              <a:t> * M ≥ </a:t>
            </a:r>
            <a:r>
              <a:rPr lang="es-AR" sz="2000" dirty="0" err="1">
                <a:solidFill>
                  <a:sysClr val="windowText" lastClr="000000"/>
                </a:solidFill>
              </a:rPr>
              <a:t>Xc</a:t>
            </a:r>
            <a:endParaRPr lang="es-AR" sz="2000" dirty="0">
              <a:solidFill>
                <a:sysClr val="windowText" lastClr="000000"/>
              </a:solidFill>
            </a:endParaRPr>
          </a:p>
          <a:p>
            <a:endParaRPr lang="es-AR" sz="2000" dirty="0">
              <a:solidFill>
                <a:sysClr val="windowText" lastClr="000000"/>
              </a:solidFill>
            </a:endParaRP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Iab</a:t>
            </a:r>
            <a:r>
              <a:rPr lang="es-AR" sz="2000" dirty="0">
                <a:solidFill>
                  <a:sysClr val="windowText" lastClr="000000"/>
                </a:solidFill>
              </a:rPr>
              <a:t> + </a:t>
            </a:r>
            <a:r>
              <a:rPr lang="es-AR" sz="2000" dirty="0" err="1">
                <a:solidFill>
                  <a:sysClr val="windowText" lastClr="000000"/>
                </a:solidFill>
              </a:rPr>
              <a:t>Iac</a:t>
            </a:r>
            <a:r>
              <a:rPr lang="es-AR" sz="2000" dirty="0">
                <a:solidFill>
                  <a:sysClr val="windowText" lastClr="000000"/>
                </a:solidFill>
              </a:rPr>
              <a:t> ≤ 2 * </a:t>
            </a:r>
            <a:r>
              <a:rPr lang="es-AR" sz="2000" dirty="0" err="1">
                <a:solidFill>
                  <a:sysClr val="windowText" lastClr="000000"/>
                </a:solidFill>
              </a:rPr>
              <a:t>Itot</a:t>
            </a:r>
            <a:endParaRPr lang="es-AR" sz="2000" dirty="0">
              <a:solidFill>
                <a:sysClr val="windowText" lastClr="000000"/>
              </a:solidFill>
            </a:endParaRPr>
          </a:p>
          <a:p>
            <a:endParaRPr lang="es-AR" sz="2000" dirty="0">
              <a:solidFill>
                <a:sysClr val="windowText" lastClr="000000"/>
              </a:solidFill>
            </a:endParaRPr>
          </a:p>
          <a:p>
            <a:r>
              <a:rPr lang="es-AR" sz="2000" dirty="0">
                <a:solidFill>
                  <a:sysClr val="windowText" lastClr="000000"/>
                </a:solidFill>
              </a:rPr>
              <a:t>Max Z = … + 150 – 150 * </a:t>
            </a:r>
            <a:r>
              <a:rPr lang="es-AR" sz="2000" dirty="0" err="1">
                <a:solidFill>
                  <a:sysClr val="windowText" lastClr="000000"/>
                </a:solidFill>
              </a:rPr>
              <a:t>Itot</a:t>
            </a:r>
            <a:endParaRPr lang="es-AR" sz="2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35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 - Ejercicios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F1B7D6-E32C-49E5-9BCE-0FC975117B63}"/>
              </a:ext>
            </a:extLst>
          </p:cNvPr>
          <p:cNvSpPr txBox="1"/>
          <p:nvPr/>
        </p:nvSpPr>
        <p:spPr>
          <a:xfrm>
            <a:off x="161924" y="876715"/>
            <a:ext cx="1155382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ysClr val="windowText" lastClr="000000"/>
                </a:solidFill>
              </a:rPr>
              <a:t>Ej</a:t>
            </a:r>
            <a:r>
              <a:rPr lang="en-US" sz="2000" b="1" dirty="0">
                <a:solidFill>
                  <a:sysClr val="windowText" lastClr="000000"/>
                </a:solidFill>
              </a:rPr>
              <a:t> 5: </a:t>
            </a:r>
            <a:r>
              <a:rPr lang="es-AR" sz="2000" b="1" dirty="0">
                <a:solidFill>
                  <a:sysClr val="windowText" lastClr="000000"/>
                </a:solidFill>
              </a:rPr>
              <a:t>En un problema de maximización, se incurrirá en un costo unitario adicional de $5 por cada kg que se fabrica por sobre los 10 kg del producto A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DA9AED-00FF-4955-B29C-C2999BEA4144}"/>
              </a:ext>
            </a:extLst>
          </p:cNvPr>
          <p:cNvSpPr txBox="1"/>
          <p:nvPr/>
        </p:nvSpPr>
        <p:spPr>
          <a:xfrm>
            <a:off x="161925" y="2677641"/>
            <a:ext cx="32956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– </a:t>
            </a:r>
            <a:r>
              <a:rPr lang="es-AR" sz="2000" dirty="0" err="1">
                <a:solidFill>
                  <a:sysClr val="windowText" lastClr="000000"/>
                </a:solidFill>
              </a:rPr>
              <a:t>X’a</a:t>
            </a:r>
            <a:r>
              <a:rPr lang="es-AR" sz="2000" dirty="0">
                <a:solidFill>
                  <a:sysClr val="windowText" lastClr="000000"/>
                </a:solidFill>
              </a:rPr>
              <a:t> ≤ 10</a:t>
            </a:r>
          </a:p>
          <a:p>
            <a:endParaRPr lang="es-AR" sz="2000" dirty="0">
              <a:solidFill>
                <a:sysClr val="windowText" lastClr="000000"/>
              </a:solidFill>
            </a:endParaRPr>
          </a:p>
          <a:p>
            <a:r>
              <a:rPr lang="es-AR" sz="2000" dirty="0">
                <a:solidFill>
                  <a:sysClr val="windowText" lastClr="000000"/>
                </a:solidFill>
              </a:rPr>
              <a:t>Max Z = … - 5 * </a:t>
            </a:r>
            <a:r>
              <a:rPr lang="es-AR" sz="2000" dirty="0" err="1">
                <a:solidFill>
                  <a:sysClr val="windowText" lastClr="000000"/>
                </a:solidFill>
              </a:rPr>
              <a:t>X’a</a:t>
            </a:r>
            <a:endParaRPr lang="es-AR" sz="2000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5CEE31-D3C9-4AD6-B285-185CCB25DDB9}"/>
              </a:ext>
            </a:extLst>
          </p:cNvPr>
          <p:cNvSpPr txBox="1"/>
          <p:nvPr/>
        </p:nvSpPr>
        <p:spPr>
          <a:xfrm>
            <a:off x="4464844" y="2677641"/>
            <a:ext cx="235505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000">
                <a:solidFill>
                  <a:sysClr val="windowText" lastClr="000000"/>
                </a:solidFill>
              </a:defRPr>
            </a:lvl1pPr>
          </a:lstStyle>
          <a:p>
            <a:r>
              <a:rPr lang="en-US" dirty="0" err="1"/>
              <a:t>Xa</a:t>
            </a:r>
            <a:r>
              <a:rPr lang="en-US" dirty="0"/>
              <a:t> + X´ - X´´ = 10 </a:t>
            </a:r>
          </a:p>
          <a:p>
            <a:r>
              <a:rPr lang="en-US" dirty="0"/>
              <a:t>X' – M * I´ &lt;= 0 </a:t>
            </a:r>
          </a:p>
          <a:p>
            <a:r>
              <a:rPr lang="en-US" dirty="0"/>
              <a:t>X´´ - M * I´´ &lt;= 0 </a:t>
            </a:r>
          </a:p>
          <a:p>
            <a:r>
              <a:rPr lang="en-US" dirty="0"/>
              <a:t>I´ + I´´ &lt;= 1 </a:t>
            </a:r>
          </a:p>
          <a:p>
            <a:r>
              <a:rPr lang="en-US" dirty="0"/>
              <a:t>Max Z = ..- 5 * X´´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15EB2D-95A4-4E00-B05F-D02642A87D03}"/>
              </a:ext>
            </a:extLst>
          </p:cNvPr>
          <p:cNvSpPr txBox="1"/>
          <p:nvPr/>
        </p:nvSpPr>
        <p:spPr>
          <a:xfrm>
            <a:off x="161924" y="2022655"/>
            <a:ext cx="2069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Resolucion</a:t>
            </a:r>
            <a:r>
              <a:rPr lang="en-US" b="1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11AFAA-CF60-4306-BDDE-A2BFAF2BD48F}"/>
              </a:ext>
            </a:extLst>
          </p:cNvPr>
          <p:cNvSpPr txBox="1"/>
          <p:nvPr/>
        </p:nvSpPr>
        <p:spPr>
          <a:xfrm>
            <a:off x="4464844" y="2022655"/>
            <a:ext cx="2069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Resolucion</a:t>
            </a:r>
            <a:r>
              <a:rPr lang="en-US" b="1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2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9F97E14-41FC-4DA7-AB68-2069A4402CA8}"/>
              </a:ext>
            </a:extLst>
          </p:cNvPr>
          <p:cNvCxnSpPr/>
          <p:nvPr/>
        </p:nvCxnSpPr>
        <p:spPr>
          <a:xfrm>
            <a:off x="3086100" y="1870255"/>
            <a:ext cx="0" cy="4809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68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 - Ejercicios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F1B7D6-E32C-49E5-9BCE-0FC975117B63}"/>
              </a:ext>
            </a:extLst>
          </p:cNvPr>
          <p:cNvSpPr txBox="1"/>
          <p:nvPr/>
        </p:nvSpPr>
        <p:spPr>
          <a:xfrm>
            <a:off x="161924" y="876715"/>
            <a:ext cx="1155382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ysClr val="windowText" lastClr="000000"/>
                </a:solidFill>
              </a:rPr>
              <a:t>Ej</a:t>
            </a:r>
            <a:r>
              <a:rPr lang="en-US" sz="2000" b="1" dirty="0">
                <a:solidFill>
                  <a:sysClr val="windowText" lastClr="000000"/>
                </a:solidFill>
              </a:rPr>
              <a:t> 6: Si la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producción</a:t>
            </a:r>
            <a:r>
              <a:rPr lang="en-US" sz="2000" b="1" dirty="0">
                <a:solidFill>
                  <a:sysClr val="windowText" lastClr="000000"/>
                </a:solidFill>
              </a:rPr>
              <a:t> del product A es mayor a 250, se libera la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restricción</a:t>
            </a:r>
            <a:r>
              <a:rPr lang="en-US" sz="2000" b="1" dirty="0">
                <a:solidFill>
                  <a:sysClr val="windowText" lastClr="000000"/>
                </a:solidFill>
              </a:rPr>
              <a:t> de marketing (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Xa</a:t>
            </a:r>
            <a:r>
              <a:rPr lang="en-US" sz="2000" b="1" dirty="0">
                <a:solidFill>
                  <a:sysClr val="windowText" lastClr="000000"/>
                </a:solidFill>
              </a:rPr>
              <a:t> +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Xb</a:t>
            </a:r>
            <a:r>
              <a:rPr lang="en-US" sz="2000" b="1" dirty="0">
                <a:solidFill>
                  <a:sysClr val="windowText" lastClr="000000"/>
                </a:solidFill>
              </a:rPr>
              <a:t> </a:t>
            </a:r>
            <a:r>
              <a:rPr lang="es-AR" sz="2000" b="1" dirty="0">
                <a:solidFill>
                  <a:sysClr val="windowText" lastClr="000000"/>
                </a:solidFill>
              </a:rPr>
              <a:t>≥ 300)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DA9AED-00FF-4955-B29C-C2999BEA4144}"/>
              </a:ext>
            </a:extLst>
          </p:cNvPr>
          <p:cNvSpPr txBox="1"/>
          <p:nvPr/>
        </p:nvSpPr>
        <p:spPr>
          <a:xfrm>
            <a:off x="161925" y="2233733"/>
            <a:ext cx="329565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+ </a:t>
            </a:r>
            <a:r>
              <a:rPr lang="es-AR" sz="2000" dirty="0" err="1">
                <a:solidFill>
                  <a:sysClr val="windowText" lastClr="000000"/>
                </a:solidFill>
              </a:rPr>
              <a:t>X’a</a:t>
            </a:r>
            <a:r>
              <a:rPr lang="es-AR" sz="2000" dirty="0">
                <a:solidFill>
                  <a:sysClr val="windowText" lastClr="000000"/>
                </a:solidFill>
              </a:rPr>
              <a:t> – </a:t>
            </a:r>
            <a:r>
              <a:rPr lang="es-AR" sz="2000" dirty="0" err="1">
                <a:solidFill>
                  <a:sysClr val="windowText" lastClr="000000"/>
                </a:solidFill>
              </a:rPr>
              <a:t>X’’a</a:t>
            </a:r>
            <a:r>
              <a:rPr lang="es-AR" sz="2000" dirty="0">
                <a:solidFill>
                  <a:sysClr val="windowText" lastClr="000000"/>
                </a:solidFill>
              </a:rPr>
              <a:t> = 250</a:t>
            </a:r>
          </a:p>
          <a:p>
            <a:endParaRPr lang="es-AR" sz="2000" dirty="0">
              <a:solidFill>
                <a:sysClr val="windowText" lastClr="000000"/>
              </a:solidFill>
            </a:endParaRP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X’a</a:t>
            </a:r>
            <a:r>
              <a:rPr lang="es-AR" sz="2000" dirty="0">
                <a:solidFill>
                  <a:sysClr val="windowText" lastClr="000000"/>
                </a:solidFill>
              </a:rPr>
              <a:t>  - </a:t>
            </a:r>
            <a:r>
              <a:rPr lang="es-AR" sz="2000" dirty="0" err="1">
                <a:solidFill>
                  <a:sysClr val="windowText" lastClr="000000"/>
                </a:solidFill>
              </a:rPr>
              <a:t>I’a</a:t>
            </a:r>
            <a:r>
              <a:rPr lang="es-AR" sz="2000" dirty="0">
                <a:solidFill>
                  <a:sysClr val="windowText" lastClr="000000"/>
                </a:solidFill>
              </a:rPr>
              <a:t> * M ≤ 0</a:t>
            </a:r>
          </a:p>
          <a:p>
            <a:endParaRPr lang="es-AR" sz="2000" dirty="0">
              <a:solidFill>
                <a:sysClr val="windowText" lastClr="000000"/>
              </a:solidFill>
            </a:endParaRP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X’’a</a:t>
            </a:r>
            <a:r>
              <a:rPr lang="es-AR" sz="2000" dirty="0">
                <a:solidFill>
                  <a:sysClr val="windowText" lastClr="000000"/>
                </a:solidFill>
              </a:rPr>
              <a:t>  - </a:t>
            </a:r>
            <a:r>
              <a:rPr lang="es-AR" sz="2000" dirty="0" err="1">
                <a:solidFill>
                  <a:sysClr val="windowText" lastClr="000000"/>
                </a:solidFill>
              </a:rPr>
              <a:t>I’’a</a:t>
            </a:r>
            <a:r>
              <a:rPr lang="es-AR" sz="2000" dirty="0">
                <a:solidFill>
                  <a:sysClr val="windowText" lastClr="000000"/>
                </a:solidFill>
              </a:rPr>
              <a:t> * M ≤ 0</a:t>
            </a: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X’’a</a:t>
            </a:r>
            <a:r>
              <a:rPr lang="es-AR" sz="2000" dirty="0">
                <a:solidFill>
                  <a:sysClr val="windowText" lastClr="000000"/>
                </a:solidFill>
              </a:rPr>
              <a:t>  - </a:t>
            </a:r>
            <a:r>
              <a:rPr lang="es-AR" sz="2000" dirty="0" err="1">
                <a:solidFill>
                  <a:sysClr val="windowText" lastClr="000000"/>
                </a:solidFill>
              </a:rPr>
              <a:t>I’’a</a:t>
            </a:r>
            <a:r>
              <a:rPr lang="es-AR" sz="2000" dirty="0">
                <a:solidFill>
                  <a:sysClr val="windowText" lastClr="000000"/>
                </a:solidFill>
              </a:rPr>
              <a:t> * m ≥ 0</a:t>
            </a:r>
          </a:p>
          <a:p>
            <a:endParaRPr lang="es-AR" sz="2000" dirty="0">
              <a:solidFill>
                <a:sysClr val="windowText" lastClr="000000"/>
              </a:solidFill>
            </a:endParaRP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I’a</a:t>
            </a:r>
            <a:r>
              <a:rPr lang="es-AR" sz="2000" dirty="0">
                <a:solidFill>
                  <a:sysClr val="windowText" lastClr="000000"/>
                </a:solidFill>
              </a:rPr>
              <a:t> + </a:t>
            </a:r>
            <a:r>
              <a:rPr lang="es-AR" sz="2000" dirty="0" err="1">
                <a:solidFill>
                  <a:sysClr val="windowText" lastClr="000000"/>
                </a:solidFill>
              </a:rPr>
              <a:t>I’’a</a:t>
            </a:r>
            <a:r>
              <a:rPr lang="es-AR" sz="2000" dirty="0">
                <a:solidFill>
                  <a:sysClr val="windowText" lastClr="000000"/>
                </a:solidFill>
              </a:rPr>
              <a:t> ≤ 1 </a:t>
            </a:r>
          </a:p>
          <a:p>
            <a:endParaRPr lang="es-AR" sz="2000" dirty="0">
              <a:solidFill>
                <a:sysClr val="windowText" lastClr="000000"/>
              </a:solidFill>
            </a:endParaRP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+ </a:t>
            </a:r>
            <a:r>
              <a:rPr lang="es-AR" sz="2000" dirty="0" err="1">
                <a:solidFill>
                  <a:sysClr val="windowText" lastClr="000000"/>
                </a:solidFill>
              </a:rPr>
              <a:t>Xb</a:t>
            </a:r>
            <a:r>
              <a:rPr lang="es-AR" sz="2000" dirty="0">
                <a:solidFill>
                  <a:sysClr val="windowText" lastClr="000000"/>
                </a:solidFill>
              </a:rPr>
              <a:t> ≥ 300 * (1 - </a:t>
            </a:r>
            <a:r>
              <a:rPr lang="es-AR" sz="2000" dirty="0" err="1">
                <a:solidFill>
                  <a:sysClr val="windowText" lastClr="000000"/>
                </a:solidFill>
              </a:rPr>
              <a:t>I’’a</a:t>
            </a:r>
            <a:r>
              <a:rPr lang="es-AR" sz="2000" dirty="0">
                <a:solidFill>
                  <a:sysClr val="windowText" lastClr="000000"/>
                </a:solidFill>
              </a:rPr>
              <a:t>)</a:t>
            </a:r>
          </a:p>
          <a:p>
            <a:endParaRPr lang="es-AR" sz="2000" dirty="0">
              <a:solidFill>
                <a:sysClr val="windowText" lastClr="000000"/>
              </a:solidFill>
            </a:endParaRPr>
          </a:p>
          <a:p>
            <a:endParaRPr lang="es-AR" sz="2000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70062C-0346-4D0F-B604-4FD9459E3828}"/>
              </a:ext>
            </a:extLst>
          </p:cNvPr>
          <p:cNvSpPr txBox="1"/>
          <p:nvPr/>
        </p:nvSpPr>
        <p:spPr>
          <a:xfrm>
            <a:off x="3406378" y="2233733"/>
            <a:ext cx="20693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Xa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+ IM &gt;= 250</a:t>
            </a:r>
          </a:p>
          <a:p>
            <a:pPr algn="l"/>
            <a:r>
              <a:rPr lang="en-US" b="0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Xa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+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Xb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&gt;= 300 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CBA231-F5A3-47BC-BCD4-FB0C9E317B45}"/>
              </a:ext>
            </a:extLst>
          </p:cNvPr>
          <p:cNvSpPr txBox="1"/>
          <p:nvPr/>
        </p:nvSpPr>
        <p:spPr>
          <a:xfrm>
            <a:off x="161924" y="1689280"/>
            <a:ext cx="2069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Resolucion</a:t>
            </a:r>
            <a:r>
              <a:rPr lang="en-US" b="1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0B91B5-87EC-4F46-B543-4229F08DF420}"/>
              </a:ext>
            </a:extLst>
          </p:cNvPr>
          <p:cNvSpPr txBox="1"/>
          <p:nvPr/>
        </p:nvSpPr>
        <p:spPr>
          <a:xfrm>
            <a:off x="3406378" y="1689280"/>
            <a:ext cx="2069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Resolucion</a:t>
            </a:r>
            <a:r>
              <a:rPr lang="en-US" b="1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4DB308-9D58-4BBE-B4B5-BAEF78B8605C}"/>
              </a:ext>
            </a:extLst>
          </p:cNvPr>
          <p:cNvSpPr txBox="1"/>
          <p:nvPr/>
        </p:nvSpPr>
        <p:spPr>
          <a:xfrm>
            <a:off x="6096000" y="2233733"/>
            <a:ext cx="24884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Xa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- 250 I &gt;= 0 </a:t>
            </a:r>
          </a:p>
          <a:p>
            <a:r>
              <a:rPr lang="en-US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Xa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+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Xb</a:t>
            </a:r>
            <a:r>
              <a:rPr lang="en-US" b="0" i="0" dirty="0">
                <a:solidFill>
                  <a:srgbClr val="202124"/>
                </a:solidFill>
                <a:effectLst/>
                <a:latin typeface="Roboto" panose="02000000000000000000" pitchFamily="2" charset="0"/>
              </a:rPr>
              <a:t> + M*I &gt;= 300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D53F6C-4B7B-4F2B-8B55-56F93B8D5AD9}"/>
              </a:ext>
            </a:extLst>
          </p:cNvPr>
          <p:cNvSpPr txBox="1"/>
          <p:nvPr/>
        </p:nvSpPr>
        <p:spPr>
          <a:xfrm>
            <a:off x="6096000" y="1689280"/>
            <a:ext cx="20693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 err="1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Resolucion</a:t>
            </a:r>
            <a:r>
              <a:rPr lang="en-US" b="1" i="0" dirty="0">
                <a:solidFill>
                  <a:srgbClr val="202124"/>
                </a:solidFill>
                <a:effectLst/>
                <a:latin typeface="Roboto" panose="020B0604020202020204" pitchFamily="2" charset="0"/>
              </a:rPr>
              <a:t> 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520217D-97AB-4882-9D2A-7742FFBFE7AC}"/>
              </a:ext>
            </a:extLst>
          </p:cNvPr>
          <p:cNvCxnSpPr/>
          <p:nvPr/>
        </p:nvCxnSpPr>
        <p:spPr>
          <a:xfrm>
            <a:off x="3067050" y="1689280"/>
            <a:ext cx="0" cy="4809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313F075-33CF-4EBD-A4D7-F6DD82E947C1}"/>
              </a:ext>
            </a:extLst>
          </p:cNvPr>
          <p:cNvCxnSpPr/>
          <p:nvPr/>
        </p:nvCxnSpPr>
        <p:spPr>
          <a:xfrm>
            <a:off x="5800725" y="1689280"/>
            <a:ext cx="0" cy="4809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483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 - Ejercicios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F1B7D6-E32C-49E5-9BCE-0FC975117B63}"/>
              </a:ext>
            </a:extLst>
          </p:cNvPr>
          <p:cNvSpPr txBox="1"/>
          <p:nvPr/>
        </p:nvSpPr>
        <p:spPr>
          <a:xfrm>
            <a:off x="161924" y="876715"/>
            <a:ext cx="1155382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b="1" dirty="0" smtClean="0">
                <a:solidFill>
                  <a:sysClr val="windowText" lastClr="000000"/>
                </a:solidFill>
              </a:rPr>
              <a:t>OTROS EJERCICIOS PARA PRACTICAR</a:t>
            </a:r>
            <a:endParaRPr lang="en-US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DA9AED-00FF-4955-B29C-C2999BEA4144}"/>
              </a:ext>
            </a:extLst>
          </p:cNvPr>
          <p:cNvSpPr txBox="1"/>
          <p:nvPr/>
        </p:nvSpPr>
        <p:spPr>
          <a:xfrm>
            <a:off x="161925" y="1636747"/>
            <a:ext cx="921720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s-AR" dirty="0"/>
              <a:t>Si se fabrica el producto 1, hay un beneficio de $1000.</a:t>
            </a:r>
          </a:p>
          <a:p>
            <a:pPr marL="342900" lvl="0" indent="-342900">
              <a:buFont typeface="+mj-lt"/>
              <a:buAutoNum type="arabicPeriod"/>
            </a:pPr>
            <a:r>
              <a:rPr lang="es-AR" dirty="0"/>
              <a:t>SI no se fabrica el producto X1, no se puede fabricar el producto X2.</a:t>
            </a:r>
          </a:p>
          <a:p>
            <a:pPr marL="342900" lvl="0" indent="-342900">
              <a:buFont typeface="+mj-lt"/>
              <a:buAutoNum type="arabicPeriod"/>
            </a:pPr>
            <a:r>
              <a:rPr lang="es-AR" dirty="0"/>
              <a:t>Cuando se fabrica más de 5 del producto 1, hay que fabricar menos de 5 de X2.</a:t>
            </a:r>
          </a:p>
          <a:p>
            <a:pPr marL="342900" lvl="0" indent="-342900">
              <a:buFont typeface="+mj-lt"/>
              <a:buAutoNum type="arabicPeriod"/>
            </a:pPr>
            <a:r>
              <a:rPr lang="es-AR" dirty="0"/>
              <a:t>Si la producción del 1 es mayor a la del 2, la producción del 3 tiene que ser mayor a 10.</a:t>
            </a:r>
          </a:p>
          <a:p>
            <a:pPr marL="342900" lvl="0" indent="-342900">
              <a:buFont typeface="+mj-lt"/>
              <a:buAutoNum type="arabicPeriod"/>
            </a:pPr>
            <a:r>
              <a:rPr lang="es-AR" dirty="0"/>
              <a:t>Cuando se fabrica el producto 1, hay que hacer mínimamente 10 unidades.</a:t>
            </a:r>
          </a:p>
          <a:p>
            <a:pPr marL="342900" lvl="0" indent="-342900">
              <a:buFont typeface="+mj-lt"/>
              <a:buAutoNum type="arabicPeriod"/>
            </a:pPr>
            <a:r>
              <a:rPr lang="es-AR" dirty="0"/>
              <a:t>Cada unidad después de las 10 fabricadas tiene $2 más de beneficio por unidad. </a:t>
            </a:r>
          </a:p>
        </p:txBody>
      </p:sp>
    </p:spTree>
    <p:extLst>
      <p:ext uri="{BB962C8B-B14F-4D97-AF65-F5344CB8AC3E}">
        <p14:creationId xmlns:p14="http://schemas.microsoft.com/office/powerpoint/2010/main" val="422763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</a:t>
            </a:r>
            <a:endParaRPr lang="en-US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3DA0BD-8464-43A6-BB09-E271D60DCDD3}"/>
              </a:ext>
            </a:extLst>
          </p:cNvPr>
          <p:cNvSpPr/>
          <p:nvPr/>
        </p:nvSpPr>
        <p:spPr>
          <a:xfrm>
            <a:off x="1409700" y="914400"/>
            <a:ext cx="9372600" cy="561975"/>
          </a:xfrm>
          <a:prstGeom prst="rect">
            <a:avLst/>
          </a:prstGeom>
          <a:solidFill>
            <a:srgbClr val="0070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/>
              <a:t>Lote Mínimo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17E13B-8E79-48BA-A354-9921F463EA5E}"/>
              </a:ext>
            </a:extLst>
          </p:cNvPr>
          <p:cNvSpPr/>
          <p:nvPr/>
        </p:nvSpPr>
        <p:spPr>
          <a:xfrm>
            <a:off x="2571750" y="3680994"/>
            <a:ext cx="19240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≥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1F3E3-6731-4B85-B2B1-58D81CFE6C41}"/>
              </a:ext>
            </a:extLst>
          </p:cNvPr>
          <p:cNvSpPr txBox="1"/>
          <p:nvPr/>
        </p:nvSpPr>
        <p:spPr>
          <a:xfrm>
            <a:off x="1409700" y="5934670"/>
            <a:ext cx="62245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ysClr val="windowText" lastClr="000000"/>
                </a:solidFill>
              </a:rPr>
              <a:t>Notas</a:t>
            </a:r>
            <a:r>
              <a:rPr lang="en-US" dirty="0">
                <a:solidFill>
                  <a:sysClr val="windowText" lastClr="000000"/>
                </a:solidFill>
              </a:rPr>
              <a:t>:</a:t>
            </a:r>
          </a:p>
          <a:p>
            <a:r>
              <a:rPr lang="en-US" dirty="0">
                <a:solidFill>
                  <a:sysClr val="windowText" lastClr="000000"/>
                </a:solidFill>
              </a:rPr>
              <a:t>M: es un </a:t>
            </a:r>
            <a:r>
              <a:rPr lang="en-US" dirty="0" err="1">
                <a:solidFill>
                  <a:sysClr val="windowText" lastClr="000000"/>
                </a:solidFill>
              </a:rPr>
              <a:t>número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muy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grande</a:t>
            </a:r>
            <a:endParaRPr lang="en-US" dirty="0">
              <a:solidFill>
                <a:sysClr val="windowText" lastClr="000000"/>
              </a:solidFill>
            </a:endParaRPr>
          </a:p>
          <a:p>
            <a:r>
              <a:rPr lang="en-US" dirty="0">
                <a:solidFill>
                  <a:sysClr val="windowText" lastClr="000000"/>
                </a:solidFill>
              </a:rPr>
              <a:t>m: es un </a:t>
            </a:r>
            <a:r>
              <a:rPr lang="en-US" dirty="0" err="1">
                <a:solidFill>
                  <a:sysClr val="windowText" lastClr="000000"/>
                </a:solidFill>
              </a:rPr>
              <a:t>número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pequeño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3250D8-FC7C-4D4F-B735-1934E897C209}"/>
              </a:ext>
            </a:extLst>
          </p:cNvPr>
          <p:cNvSpPr txBox="1"/>
          <p:nvPr/>
        </p:nvSpPr>
        <p:spPr>
          <a:xfrm>
            <a:off x="1409700" y="1695865"/>
            <a:ext cx="701992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ysClr val="windowText" lastClr="000000"/>
                </a:solidFill>
              </a:rPr>
              <a:t>Ej</a:t>
            </a:r>
            <a:r>
              <a:rPr lang="en-US" sz="2000" dirty="0">
                <a:solidFill>
                  <a:sysClr val="windowText" lastClr="000000"/>
                </a:solidFill>
              </a:rPr>
              <a:t>: Si se produce un </a:t>
            </a:r>
            <a:r>
              <a:rPr lang="en-US" sz="2000" dirty="0" err="1">
                <a:solidFill>
                  <a:sysClr val="windowText" lastClr="000000"/>
                </a:solidFill>
              </a:rPr>
              <a:t>producto</a:t>
            </a:r>
            <a:r>
              <a:rPr lang="en-US" sz="2000" dirty="0">
                <a:solidFill>
                  <a:sysClr val="windowText" lastClr="000000"/>
                </a:solidFill>
              </a:rPr>
              <a:t>, se debe </a:t>
            </a:r>
            <a:r>
              <a:rPr lang="en-US" sz="2000" dirty="0" err="1">
                <a:solidFill>
                  <a:sysClr val="windowText" lastClr="000000"/>
                </a:solidFill>
              </a:rPr>
              <a:t>fabricar</a:t>
            </a:r>
            <a:r>
              <a:rPr lang="en-US" sz="2000" dirty="0">
                <a:solidFill>
                  <a:sysClr val="windowText" lastClr="000000"/>
                </a:solidFill>
              </a:rPr>
              <a:t> una </a:t>
            </a:r>
            <a:r>
              <a:rPr lang="en-US" sz="2000" dirty="0" err="1">
                <a:solidFill>
                  <a:sysClr val="windowText" lastClr="000000"/>
                </a:solidFill>
              </a:rPr>
              <a:t>cierta</a:t>
            </a:r>
            <a:r>
              <a:rPr lang="en-US" sz="2000" dirty="0">
                <a:solidFill>
                  <a:sysClr val="windowText" lastClr="000000"/>
                </a:solidFill>
              </a:rPr>
              <a:t> </a:t>
            </a:r>
            <a:r>
              <a:rPr lang="en-US" sz="2000" dirty="0" err="1">
                <a:solidFill>
                  <a:sysClr val="windowText" lastClr="000000"/>
                </a:solidFill>
              </a:rPr>
              <a:t>cantidad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91675FB9-2A62-44EF-AA5A-40318E0BB008}"/>
              </a:ext>
            </a:extLst>
          </p:cNvPr>
          <p:cNvSpPr/>
          <p:nvPr/>
        </p:nvSpPr>
        <p:spPr>
          <a:xfrm>
            <a:off x="4410075" y="2586497"/>
            <a:ext cx="685800" cy="2826873"/>
          </a:xfrm>
          <a:prstGeom prst="leftBrace">
            <a:avLst>
              <a:gd name="adj1" fmla="val 6375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DCE736-6719-406F-BAEE-78ECF2A06B3F}"/>
              </a:ext>
            </a:extLst>
          </p:cNvPr>
          <p:cNvSpPr/>
          <p:nvPr/>
        </p:nvSpPr>
        <p:spPr>
          <a:xfrm>
            <a:off x="5334000" y="2845830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=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05CF67-C05E-47E1-B025-53B14664E278}"/>
              </a:ext>
            </a:extLst>
          </p:cNvPr>
          <p:cNvSpPr/>
          <p:nvPr/>
        </p:nvSpPr>
        <p:spPr>
          <a:xfrm>
            <a:off x="5334000" y="4488893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= 1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EC54AE6F-5601-44DE-A58F-AB90780CEB68}"/>
              </a:ext>
            </a:extLst>
          </p:cNvPr>
          <p:cNvSpPr/>
          <p:nvPr/>
        </p:nvSpPr>
        <p:spPr>
          <a:xfrm>
            <a:off x="6148387" y="2667594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81F30-DE44-4826-90A7-9529EE024766}"/>
              </a:ext>
            </a:extLst>
          </p:cNvPr>
          <p:cNvSpPr txBox="1"/>
          <p:nvPr/>
        </p:nvSpPr>
        <p:spPr>
          <a:xfrm>
            <a:off x="6448425" y="2860653"/>
            <a:ext cx="88582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≥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24DEC550-D3EF-435A-89F3-181FD9BBAC2F}"/>
              </a:ext>
            </a:extLst>
          </p:cNvPr>
          <p:cNvSpPr/>
          <p:nvPr/>
        </p:nvSpPr>
        <p:spPr>
          <a:xfrm>
            <a:off x="7634286" y="3007605"/>
            <a:ext cx="609600" cy="3524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A6BA919-3864-4635-98B7-173EFB514AB6}"/>
              </a:ext>
            </a:extLst>
          </p:cNvPr>
          <p:cNvSpPr/>
          <p:nvPr/>
        </p:nvSpPr>
        <p:spPr>
          <a:xfrm>
            <a:off x="8429628" y="2845830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=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40EA3104-2D89-4B10-8789-72D2F8320D44}"/>
              </a:ext>
            </a:extLst>
          </p:cNvPr>
          <p:cNvSpPr/>
          <p:nvPr/>
        </p:nvSpPr>
        <p:spPr>
          <a:xfrm>
            <a:off x="6148387" y="4323100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F4BB8-A1E5-4830-AE58-DF920C40EB94}"/>
              </a:ext>
            </a:extLst>
          </p:cNvPr>
          <p:cNvSpPr txBox="1"/>
          <p:nvPr/>
        </p:nvSpPr>
        <p:spPr>
          <a:xfrm>
            <a:off x="6448425" y="4516159"/>
            <a:ext cx="9905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≤ M</a:t>
            </a: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≥ m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12471734-0403-4050-9DD6-01FE276D7486}"/>
              </a:ext>
            </a:extLst>
          </p:cNvPr>
          <p:cNvSpPr/>
          <p:nvPr/>
        </p:nvSpPr>
        <p:spPr>
          <a:xfrm>
            <a:off x="7634286" y="4663111"/>
            <a:ext cx="609600" cy="3524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D9014-6337-437D-847C-A2F7C58540EE}"/>
              </a:ext>
            </a:extLst>
          </p:cNvPr>
          <p:cNvSpPr/>
          <p:nvPr/>
        </p:nvSpPr>
        <p:spPr>
          <a:xfrm>
            <a:off x="8429628" y="4501336"/>
            <a:ext cx="1503332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>
                <a:solidFill>
                  <a:sysClr val="windowText" lastClr="000000"/>
                </a:solidFill>
              </a:rPr>
              <a:t>m ≤ </a:t>
            </a:r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≤ M</a:t>
            </a:r>
          </a:p>
        </p:txBody>
      </p:sp>
    </p:spTree>
    <p:extLst>
      <p:ext uri="{BB962C8B-B14F-4D97-AF65-F5344CB8AC3E}">
        <p14:creationId xmlns:p14="http://schemas.microsoft.com/office/powerpoint/2010/main" val="322875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  <p:bldP spid="12" grpId="0"/>
      <p:bldP spid="13" grpId="0"/>
      <p:bldP spid="15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</a:t>
            </a:r>
            <a:endParaRPr lang="en-US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3DA0BD-8464-43A6-BB09-E271D60DCDD3}"/>
              </a:ext>
            </a:extLst>
          </p:cNvPr>
          <p:cNvSpPr/>
          <p:nvPr/>
        </p:nvSpPr>
        <p:spPr>
          <a:xfrm>
            <a:off x="1409700" y="914400"/>
            <a:ext cx="9372600" cy="561975"/>
          </a:xfrm>
          <a:prstGeom prst="rect">
            <a:avLst/>
          </a:prstGeom>
          <a:solidFill>
            <a:srgbClr val="0070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/>
              <a:t>Activación de Restricciones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17E13B-8E79-48BA-A354-9921F463EA5E}"/>
              </a:ext>
            </a:extLst>
          </p:cNvPr>
          <p:cNvSpPr/>
          <p:nvPr/>
        </p:nvSpPr>
        <p:spPr>
          <a:xfrm>
            <a:off x="1409700" y="3680994"/>
            <a:ext cx="293370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∑ (aj * </a:t>
            </a:r>
            <a:r>
              <a:rPr lang="es-AR" sz="2000" dirty="0" err="1">
                <a:solidFill>
                  <a:sysClr val="windowText" lastClr="000000"/>
                </a:solidFill>
              </a:rPr>
              <a:t>Xj</a:t>
            </a:r>
            <a:r>
              <a:rPr lang="es-AR" sz="2000" dirty="0">
                <a:solidFill>
                  <a:sysClr val="windowText" lastClr="000000"/>
                </a:solidFill>
              </a:rPr>
              <a:t>) +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≤ M +b 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1F3E3-6731-4B85-B2B1-58D81CFE6C41}"/>
              </a:ext>
            </a:extLst>
          </p:cNvPr>
          <p:cNvSpPr txBox="1"/>
          <p:nvPr/>
        </p:nvSpPr>
        <p:spPr>
          <a:xfrm>
            <a:off x="1409700" y="5934670"/>
            <a:ext cx="62245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ysClr val="windowText" lastClr="000000"/>
                </a:solidFill>
              </a:rPr>
              <a:t>Notas</a:t>
            </a:r>
            <a:r>
              <a:rPr lang="en-US" dirty="0">
                <a:solidFill>
                  <a:sysClr val="windowText" lastClr="000000"/>
                </a:solidFill>
              </a:rPr>
              <a:t>:</a:t>
            </a:r>
          </a:p>
          <a:p>
            <a:r>
              <a:rPr lang="en-US" dirty="0">
                <a:solidFill>
                  <a:sysClr val="windowText" lastClr="000000"/>
                </a:solidFill>
              </a:rPr>
              <a:t>M: es un </a:t>
            </a:r>
            <a:r>
              <a:rPr lang="en-US" dirty="0" err="1">
                <a:solidFill>
                  <a:sysClr val="windowText" lastClr="000000"/>
                </a:solidFill>
              </a:rPr>
              <a:t>número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muy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grande</a:t>
            </a:r>
            <a:endParaRPr lang="en-US" dirty="0">
              <a:solidFill>
                <a:sysClr val="windowText" lastClr="000000"/>
              </a:solidFill>
            </a:endParaRPr>
          </a:p>
          <a:p>
            <a:r>
              <a:rPr lang="en-US" dirty="0">
                <a:solidFill>
                  <a:sysClr val="windowText" lastClr="000000"/>
                </a:solidFill>
              </a:rPr>
              <a:t>b: es una </a:t>
            </a:r>
            <a:r>
              <a:rPr lang="en-US" dirty="0" err="1">
                <a:solidFill>
                  <a:sysClr val="windowText" lastClr="000000"/>
                </a:solidFill>
              </a:rPr>
              <a:t>constante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3250D8-FC7C-4D4F-B735-1934E897C209}"/>
              </a:ext>
            </a:extLst>
          </p:cNvPr>
          <p:cNvSpPr txBox="1"/>
          <p:nvPr/>
        </p:nvSpPr>
        <p:spPr>
          <a:xfrm>
            <a:off x="1409700" y="1695865"/>
            <a:ext cx="9372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solidFill>
                  <a:sysClr val="windowText" lastClr="000000"/>
                </a:solidFill>
              </a:rPr>
              <a:t>Ej</a:t>
            </a:r>
            <a:r>
              <a:rPr lang="en-US" sz="2000" dirty="0">
                <a:solidFill>
                  <a:sysClr val="windowText" lastClr="000000"/>
                </a:solidFill>
              </a:rPr>
              <a:t>: Si se produce una </a:t>
            </a:r>
            <a:r>
              <a:rPr lang="en-US" sz="2000" dirty="0" err="1">
                <a:solidFill>
                  <a:sysClr val="windowText" lastClr="000000"/>
                </a:solidFill>
              </a:rPr>
              <a:t>unidad</a:t>
            </a:r>
            <a:r>
              <a:rPr lang="en-US" sz="2000" dirty="0">
                <a:solidFill>
                  <a:sysClr val="windowText" lastClr="000000"/>
                </a:solidFill>
              </a:rPr>
              <a:t> de </a:t>
            </a:r>
            <a:r>
              <a:rPr lang="en-US" sz="2000" dirty="0" err="1">
                <a:solidFill>
                  <a:sysClr val="windowText" lastClr="000000"/>
                </a:solidFill>
              </a:rPr>
              <a:t>Xa</a:t>
            </a:r>
            <a:r>
              <a:rPr lang="en-US" sz="2000" dirty="0">
                <a:solidFill>
                  <a:sysClr val="windowText" lastClr="000000"/>
                </a:solidFill>
              </a:rPr>
              <a:t>, se debe </a:t>
            </a:r>
            <a:r>
              <a:rPr lang="en-US" sz="2000" dirty="0" err="1">
                <a:solidFill>
                  <a:sysClr val="windowText" lastClr="000000"/>
                </a:solidFill>
              </a:rPr>
              <a:t>utilizar</a:t>
            </a:r>
            <a:r>
              <a:rPr lang="en-US" sz="2000" dirty="0">
                <a:solidFill>
                  <a:sysClr val="windowText" lastClr="000000"/>
                </a:solidFill>
              </a:rPr>
              <a:t> un nuevo </a:t>
            </a:r>
            <a:r>
              <a:rPr lang="en-US" sz="2000" dirty="0" err="1">
                <a:solidFill>
                  <a:sysClr val="windowText" lastClr="000000"/>
                </a:solidFill>
              </a:rPr>
              <a:t>centro</a:t>
            </a:r>
            <a:r>
              <a:rPr lang="en-US" sz="2000" dirty="0">
                <a:solidFill>
                  <a:sysClr val="windowText" lastClr="000000"/>
                </a:solidFill>
              </a:rPr>
              <a:t> y </a:t>
            </a:r>
            <a:r>
              <a:rPr lang="en-US" sz="2000" dirty="0" err="1">
                <a:solidFill>
                  <a:sysClr val="windowText" lastClr="000000"/>
                </a:solidFill>
              </a:rPr>
              <a:t>además</a:t>
            </a:r>
            <a:r>
              <a:rPr lang="en-US" sz="2000" dirty="0">
                <a:solidFill>
                  <a:sysClr val="windowText" lastClr="000000"/>
                </a:solidFill>
              </a:rPr>
              <a:t> se </a:t>
            </a:r>
            <a:r>
              <a:rPr lang="en-US" sz="2000" dirty="0" err="1">
                <a:solidFill>
                  <a:sysClr val="windowText" lastClr="000000"/>
                </a:solidFill>
              </a:rPr>
              <a:t>tiene</a:t>
            </a:r>
            <a:r>
              <a:rPr lang="en-US" sz="2000" dirty="0">
                <a:solidFill>
                  <a:sysClr val="windowText" lastClr="000000"/>
                </a:solidFill>
              </a:rPr>
              <a:t> una </a:t>
            </a:r>
            <a:r>
              <a:rPr lang="en-US" sz="2000" dirty="0" err="1">
                <a:solidFill>
                  <a:sysClr val="windowText" lastClr="000000"/>
                </a:solidFill>
              </a:rPr>
              <a:t>restricción</a:t>
            </a:r>
            <a:r>
              <a:rPr lang="en-US" sz="2000" dirty="0">
                <a:solidFill>
                  <a:sysClr val="windowText" lastClr="000000"/>
                </a:solidFill>
              </a:rPr>
              <a:t> de </a:t>
            </a:r>
            <a:r>
              <a:rPr lang="en-US" sz="2000" dirty="0" err="1">
                <a:solidFill>
                  <a:sysClr val="windowText" lastClr="000000"/>
                </a:solidFill>
              </a:rPr>
              <a:t>capacidad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91675FB9-2A62-44EF-AA5A-40318E0BB008}"/>
              </a:ext>
            </a:extLst>
          </p:cNvPr>
          <p:cNvSpPr/>
          <p:nvPr/>
        </p:nvSpPr>
        <p:spPr>
          <a:xfrm>
            <a:off x="4410075" y="2586497"/>
            <a:ext cx="685800" cy="2826873"/>
          </a:xfrm>
          <a:prstGeom prst="leftBrace">
            <a:avLst>
              <a:gd name="adj1" fmla="val 6375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DCE736-6719-406F-BAEE-78ECF2A06B3F}"/>
              </a:ext>
            </a:extLst>
          </p:cNvPr>
          <p:cNvSpPr/>
          <p:nvPr/>
        </p:nvSpPr>
        <p:spPr>
          <a:xfrm>
            <a:off x="5334000" y="2845830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=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05CF67-C05E-47E1-B025-53B14664E278}"/>
              </a:ext>
            </a:extLst>
          </p:cNvPr>
          <p:cNvSpPr/>
          <p:nvPr/>
        </p:nvSpPr>
        <p:spPr>
          <a:xfrm>
            <a:off x="5334000" y="4488893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= 1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EC54AE6F-5601-44DE-A58F-AB90780CEB68}"/>
              </a:ext>
            </a:extLst>
          </p:cNvPr>
          <p:cNvSpPr/>
          <p:nvPr/>
        </p:nvSpPr>
        <p:spPr>
          <a:xfrm>
            <a:off x="6148387" y="2667594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81F30-DE44-4826-90A7-9529EE024766}"/>
              </a:ext>
            </a:extLst>
          </p:cNvPr>
          <p:cNvSpPr txBox="1"/>
          <p:nvPr/>
        </p:nvSpPr>
        <p:spPr>
          <a:xfrm>
            <a:off x="6448425" y="2860653"/>
            <a:ext cx="37052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∑ (aj * </a:t>
            </a:r>
            <a:r>
              <a:rPr lang="es-AR" sz="2000" dirty="0" err="1">
                <a:solidFill>
                  <a:sysClr val="windowText" lastClr="000000"/>
                </a:solidFill>
              </a:rPr>
              <a:t>Xj</a:t>
            </a:r>
            <a:r>
              <a:rPr lang="es-AR" sz="2000" dirty="0">
                <a:solidFill>
                  <a:sysClr val="windowText" lastClr="000000"/>
                </a:solidFill>
              </a:rPr>
              <a:t>) ≤ M +b 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24DEC550-D3EF-435A-89F3-181FD9BBAC2F}"/>
              </a:ext>
            </a:extLst>
          </p:cNvPr>
          <p:cNvSpPr/>
          <p:nvPr/>
        </p:nvSpPr>
        <p:spPr>
          <a:xfrm>
            <a:off x="8424858" y="3007605"/>
            <a:ext cx="609600" cy="3524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A6BA919-3864-4635-98B7-173EFB514AB6}"/>
              </a:ext>
            </a:extLst>
          </p:cNvPr>
          <p:cNvSpPr/>
          <p:nvPr/>
        </p:nvSpPr>
        <p:spPr>
          <a:xfrm>
            <a:off x="9220200" y="2845830"/>
            <a:ext cx="156210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>
                <a:solidFill>
                  <a:sysClr val="windowText" lastClr="000000"/>
                </a:solidFill>
              </a:rPr>
              <a:t>Como M es muy grande, no restringe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40EA3104-2D89-4B10-8789-72D2F8320D44}"/>
              </a:ext>
            </a:extLst>
          </p:cNvPr>
          <p:cNvSpPr/>
          <p:nvPr/>
        </p:nvSpPr>
        <p:spPr>
          <a:xfrm>
            <a:off x="6148387" y="4323100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F4BB8-A1E5-4830-AE58-DF920C40EB94}"/>
              </a:ext>
            </a:extLst>
          </p:cNvPr>
          <p:cNvSpPr txBox="1"/>
          <p:nvPr/>
        </p:nvSpPr>
        <p:spPr>
          <a:xfrm>
            <a:off x="6448425" y="4516159"/>
            <a:ext cx="184945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≤ M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∑ (aj * </a:t>
            </a:r>
            <a:r>
              <a:rPr lang="es-AR" sz="2000" dirty="0" err="1">
                <a:solidFill>
                  <a:sysClr val="windowText" lastClr="000000"/>
                </a:solidFill>
              </a:rPr>
              <a:t>Xj</a:t>
            </a:r>
            <a:r>
              <a:rPr lang="es-AR" sz="2000" dirty="0">
                <a:solidFill>
                  <a:sysClr val="windowText" lastClr="000000"/>
                </a:solidFill>
              </a:rPr>
              <a:t>) ≤ b 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34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  <p:bldP spid="12" grpId="0"/>
      <p:bldP spid="13" grpId="0"/>
      <p:bldP spid="15" grpId="0" animBg="1"/>
      <p:bldP spid="18" grpId="0"/>
      <p:bldP spid="19" grpId="0" animBg="1"/>
      <p:bldP spid="20" grpId="0"/>
      <p:bldP spid="21" grpId="0" animBg="1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</a:t>
            </a:r>
            <a:endParaRPr lang="en-US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3DA0BD-8464-43A6-BB09-E271D60DCDD3}"/>
              </a:ext>
            </a:extLst>
          </p:cNvPr>
          <p:cNvSpPr/>
          <p:nvPr/>
        </p:nvSpPr>
        <p:spPr>
          <a:xfrm>
            <a:off x="1409700" y="914400"/>
            <a:ext cx="9372600" cy="561975"/>
          </a:xfrm>
          <a:prstGeom prst="rect">
            <a:avLst/>
          </a:prstGeom>
          <a:solidFill>
            <a:srgbClr val="0070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/>
              <a:t>Exclusión de alternativas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17E13B-8E79-48BA-A354-9921F463EA5E}"/>
              </a:ext>
            </a:extLst>
          </p:cNvPr>
          <p:cNvSpPr/>
          <p:nvPr/>
        </p:nvSpPr>
        <p:spPr>
          <a:xfrm>
            <a:off x="2571750" y="3290469"/>
            <a:ext cx="19240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Xb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Ib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+ </a:t>
            </a:r>
            <a:r>
              <a:rPr lang="es-AR" sz="2000" dirty="0" err="1">
                <a:solidFill>
                  <a:sysClr val="windowText" lastClr="000000"/>
                </a:solidFill>
              </a:rPr>
              <a:t>Ib</a:t>
            </a:r>
            <a:r>
              <a:rPr lang="es-AR" sz="2000" dirty="0">
                <a:solidFill>
                  <a:sysClr val="windowText" lastClr="000000"/>
                </a:solidFill>
              </a:rPr>
              <a:t> ≤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1F3E3-6731-4B85-B2B1-58D81CFE6C41}"/>
              </a:ext>
            </a:extLst>
          </p:cNvPr>
          <p:cNvSpPr txBox="1"/>
          <p:nvPr/>
        </p:nvSpPr>
        <p:spPr>
          <a:xfrm>
            <a:off x="1409700" y="5934670"/>
            <a:ext cx="62245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ysClr val="windowText" lastClr="000000"/>
                </a:solidFill>
              </a:rPr>
              <a:t>Notas</a:t>
            </a:r>
            <a:r>
              <a:rPr lang="en-US" dirty="0">
                <a:solidFill>
                  <a:sysClr val="windowText" lastClr="000000"/>
                </a:solidFill>
              </a:rPr>
              <a:t>:</a:t>
            </a:r>
          </a:p>
          <a:p>
            <a:r>
              <a:rPr lang="en-US" dirty="0">
                <a:solidFill>
                  <a:sysClr val="windowText" lastClr="000000"/>
                </a:solidFill>
              </a:rPr>
              <a:t>M: es un </a:t>
            </a:r>
            <a:r>
              <a:rPr lang="en-US" dirty="0" err="1">
                <a:solidFill>
                  <a:sysClr val="windowText" lastClr="000000"/>
                </a:solidFill>
              </a:rPr>
              <a:t>número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muy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grande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91675FB9-2A62-44EF-AA5A-40318E0BB008}"/>
              </a:ext>
            </a:extLst>
          </p:cNvPr>
          <p:cNvSpPr/>
          <p:nvPr/>
        </p:nvSpPr>
        <p:spPr>
          <a:xfrm>
            <a:off x="4410075" y="2195972"/>
            <a:ext cx="685800" cy="2826873"/>
          </a:xfrm>
          <a:prstGeom prst="leftBrace">
            <a:avLst>
              <a:gd name="adj1" fmla="val 6375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DCE736-6719-406F-BAEE-78ECF2A06B3F}"/>
              </a:ext>
            </a:extLst>
          </p:cNvPr>
          <p:cNvSpPr/>
          <p:nvPr/>
        </p:nvSpPr>
        <p:spPr>
          <a:xfrm>
            <a:off x="5334000" y="2455305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= 1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05CF67-C05E-47E1-B025-53B14664E278}"/>
              </a:ext>
            </a:extLst>
          </p:cNvPr>
          <p:cNvSpPr/>
          <p:nvPr/>
        </p:nvSpPr>
        <p:spPr>
          <a:xfrm>
            <a:off x="5334000" y="4098368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Ib</a:t>
            </a:r>
            <a:r>
              <a:rPr lang="es-AR" sz="2000" dirty="0">
                <a:solidFill>
                  <a:sysClr val="windowText" lastClr="000000"/>
                </a:solidFill>
              </a:rPr>
              <a:t> = 1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EC54AE6F-5601-44DE-A58F-AB90780CEB68}"/>
              </a:ext>
            </a:extLst>
          </p:cNvPr>
          <p:cNvSpPr/>
          <p:nvPr/>
        </p:nvSpPr>
        <p:spPr>
          <a:xfrm>
            <a:off x="6148387" y="2277069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81F30-DE44-4826-90A7-9529EE024766}"/>
              </a:ext>
            </a:extLst>
          </p:cNvPr>
          <p:cNvSpPr txBox="1"/>
          <p:nvPr/>
        </p:nvSpPr>
        <p:spPr>
          <a:xfrm>
            <a:off x="6448425" y="2470128"/>
            <a:ext cx="9905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≤ M</a:t>
            </a: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Ib</a:t>
            </a:r>
            <a:r>
              <a:rPr lang="es-AR" sz="2000" dirty="0">
                <a:solidFill>
                  <a:sysClr val="windowText" lastClr="000000"/>
                </a:solidFill>
              </a:rPr>
              <a:t> =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24DEC550-D3EF-435A-89F3-181FD9BBAC2F}"/>
              </a:ext>
            </a:extLst>
          </p:cNvPr>
          <p:cNvSpPr/>
          <p:nvPr/>
        </p:nvSpPr>
        <p:spPr>
          <a:xfrm>
            <a:off x="7634286" y="2617080"/>
            <a:ext cx="609600" cy="3524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A6BA919-3864-4635-98B7-173EFB514AB6}"/>
              </a:ext>
            </a:extLst>
          </p:cNvPr>
          <p:cNvSpPr/>
          <p:nvPr/>
        </p:nvSpPr>
        <p:spPr>
          <a:xfrm>
            <a:off x="8429628" y="2455305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Xb</a:t>
            </a:r>
            <a:r>
              <a:rPr lang="es-AR" sz="2000" dirty="0">
                <a:solidFill>
                  <a:sysClr val="windowText" lastClr="000000"/>
                </a:solidFill>
              </a:rPr>
              <a:t> =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40EA3104-2D89-4B10-8789-72D2F8320D44}"/>
              </a:ext>
            </a:extLst>
          </p:cNvPr>
          <p:cNvSpPr/>
          <p:nvPr/>
        </p:nvSpPr>
        <p:spPr>
          <a:xfrm>
            <a:off x="6148387" y="3932575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F4BB8-A1E5-4830-AE58-DF920C40EB94}"/>
              </a:ext>
            </a:extLst>
          </p:cNvPr>
          <p:cNvSpPr txBox="1"/>
          <p:nvPr/>
        </p:nvSpPr>
        <p:spPr>
          <a:xfrm>
            <a:off x="6448425" y="4125634"/>
            <a:ext cx="9905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Xb</a:t>
            </a:r>
            <a:r>
              <a:rPr lang="es-AR" sz="2000" dirty="0">
                <a:solidFill>
                  <a:sysClr val="windowText" lastClr="000000"/>
                </a:solidFill>
              </a:rPr>
              <a:t> ≤ M</a:t>
            </a: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=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12471734-0403-4050-9DD6-01FE276D7486}"/>
              </a:ext>
            </a:extLst>
          </p:cNvPr>
          <p:cNvSpPr/>
          <p:nvPr/>
        </p:nvSpPr>
        <p:spPr>
          <a:xfrm>
            <a:off x="7634286" y="4272586"/>
            <a:ext cx="609600" cy="3524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D9014-6337-437D-847C-A2F7C58540EE}"/>
              </a:ext>
            </a:extLst>
          </p:cNvPr>
          <p:cNvSpPr/>
          <p:nvPr/>
        </p:nvSpPr>
        <p:spPr>
          <a:xfrm>
            <a:off x="8429628" y="4110811"/>
            <a:ext cx="1503332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= 0</a:t>
            </a:r>
          </a:p>
        </p:txBody>
      </p:sp>
    </p:spTree>
    <p:extLst>
      <p:ext uri="{BB962C8B-B14F-4D97-AF65-F5344CB8AC3E}">
        <p14:creationId xmlns:p14="http://schemas.microsoft.com/office/powerpoint/2010/main" val="21695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  <p:bldP spid="12" grpId="0"/>
      <p:bldP spid="13" grpId="0"/>
      <p:bldP spid="15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</a:t>
            </a:r>
            <a:endParaRPr lang="en-US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3DA0BD-8464-43A6-BB09-E271D60DCDD3}"/>
              </a:ext>
            </a:extLst>
          </p:cNvPr>
          <p:cNvSpPr/>
          <p:nvPr/>
        </p:nvSpPr>
        <p:spPr>
          <a:xfrm>
            <a:off x="1409700" y="914400"/>
            <a:ext cx="9372600" cy="561975"/>
          </a:xfrm>
          <a:prstGeom prst="rect">
            <a:avLst/>
          </a:prstGeom>
          <a:solidFill>
            <a:srgbClr val="0070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/>
              <a:t>Costos fijos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17E13B-8E79-48BA-A354-9921F463EA5E}"/>
              </a:ext>
            </a:extLst>
          </p:cNvPr>
          <p:cNvSpPr/>
          <p:nvPr/>
        </p:nvSpPr>
        <p:spPr>
          <a:xfrm>
            <a:off x="1409700" y="3290469"/>
            <a:ext cx="2695575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Min Z = </a:t>
            </a:r>
            <a:r>
              <a:rPr lang="es-AR" sz="2000" dirty="0" err="1">
                <a:solidFill>
                  <a:sysClr val="windowText" lastClr="000000"/>
                </a:solidFill>
              </a:rPr>
              <a:t>cte</a:t>
            </a:r>
            <a:r>
              <a:rPr lang="es-AR" sz="2000" dirty="0">
                <a:solidFill>
                  <a:sysClr val="windowText" lastClr="000000"/>
                </a:solidFill>
              </a:rPr>
              <a:t>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+ …..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1F3E3-6731-4B85-B2B1-58D81CFE6C41}"/>
              </a:ext>
            </a:extLst>
          </p:cNvPr>
          <p:cNvSpPr txBox="1"/>
          <p:nvPr/>
        </p:nvSpPr>
        <p:spPr>
          <a:xfrm>
            <a:off x="1409700" y="5934670"/>
            <a:ext cx="62245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ysClr val="windowText" lastClr="000000"/>
                </a:solidFill>
              </a:rPr>
              <a:t>Notas</a:t>
            </a:r>
            <a:r>
              <a:rPr lang="en-US" dirty="0">
                <a:solidFill>
                  <a:sysClr val="windowText" lastClr="000000"/>
                </a:solidFill>
              </a:rPr>
              <a:t>:</a:t>
            </a:r>
          </a:p>
          <a:p>
            <a:r>
              <a:rPr lang="en-US" dirty="0">
                <a:solidFill>
                  <a:sysClr val="windowText" lastClr="000000"/>
                </a:solidFill>
              </a:rPr>
              <a:t>M: es un </a:t>
            </a:r>
            <a:r>
              <a:rPr lang="en-US" dirty="0" err="1">
                <a:solidFill>
                  <a:sysClr val="windowText" lastClr="000000"/>
                </a:solidFill>
              </a:rPr>
              <a:t>número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muy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grande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91675FB9-2A62-44EF-AA5A-40318E0BB008}"/>
              </a:ext>
            </a:extLst>
          </p:cNvPr>
          <p:cNvSpPr/>
          <p:nvPr/>
        </p:nvSpPr>
        <p:spPr>
          <a:xfrm>
            <a:off x="4286250" y="2195972"/>
            <a:ext cx="685800" cy="2826873"/>
          </a:xfrm>
          <a:prstGeom prst="leftBrace">
            <a:avLst>
              <a:gd name="adj1" fmla="val 6375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DCE736-6719-406F-BAEE-78ECF2A06B3F}"/>
              </a:ext>
            </a:extLst>
          </p:cNvPr>
          <p:cNvSpPr/>
          <p:nvPr/>
        </p:nvSpPr>
        <p:spPr>
          <a:xfrm>
            <a:off x="5210175" y="2455305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=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05CF67-C05E-47E1-B025-53B14664E278}"/>
              </a:ext>
            </a:extLst>
          </p:cNvPr>
          <p:cNvSpPr/>
          <p:nvPr/>
        </p:nvSpPr>
        <p:spPr>
          <a:xfrm>
            <a:off x="5210175" y="4098368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= 1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EC54AE6F-5601-44DE-A58F-AB90780CEB68}"/>
              </a:ext>
            </a:extLst>
          </p:cNvPr>
          <p:cNvSpPr/>
          <p:nvPr/>
        </p:nvSpPr>
        <p:spPr>
          <a:xfrm>
            <a:off x="6024562" y="2277069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81F30-DE44-4826-90A7-9529EE024766}"/>
              </a:ext>
            </a:extLst>
          </p:cNvPr>
          <p:cNvSpPr txBox="1"/>
          <p:nvPr/>
        </p:nvSpPr>
        <p:spPr>
          <a:xfrm>
            <a:off x="6324600" y="2470128"/>
            <a:ext cx="38671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Min Z =  …..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40EA3104-2D89-4B10-8789-72D2F8320D44}"/>
              </a:ext>
            </a:extLst>
          </p:cNvPr>
          <p:cNvSpPr/>
          <p:nvPr/>
        </p:nvSpPr>
        <p:spPr>
          <a:xfrm>
            <a:off x="6024562" y="3932575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F4BB8-A1E5-4830-AE58-DF920C40EB94}"/>
              </a:ext>
            </a:extLst>
          </p:cNvPr>
          <p:cNvSpPr txBox="1"/>
          <p:nvPr/>
        </p:nvSpPr>
        <p:spPr>
          <a:xfrm>
            <a:off x="6324600" y="4125634"/>
            <a:ext cx="42195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≤ M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Min Z =  </a:t>
            </a:r>
            <a:r>
              <a:rPr lang="es-AR" sz="2000" dirty="0" err="1">
                <a:solidFill>
                  <a:sysClr val="windowText" lastClr="000000"/>
                </a:solidFill>
              </a:rPr>
              <a:t>cte</a:t>
            </a:r>
            <a:r>
              <a:rPr lang="es-AR" sz="2000" dirty="0">
                <a:solidFill>
                  <a:sysClr val="windowText" lastClr="000000"/>
                </a:solidFill>
              </a:rPr>
              <a:t>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+ …..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09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  <p:bldP spid="12" grpId="0"/>
      <p:bldP spid="13" grpId="0"/>
      <p:bldP spid="15" grpId="0" animBg="1"/>
      <p:bldP spid="18" grpId="0"/>
      <p:bldP spid="21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</a:t>
            </a:r>
            <a:endParaRPr lang="en-US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3DA0BD-8464-43A6-BB09-E271D60DCDD3}"/>
              </a:ext>
            </a:extLst>
          </p:cNvPr>
          <p:cNvSpPr/>
          <p:nvPr/>
        </p:nvSpPr>
        <p:spPr>
          <a:xfrm>
            <a:off x="1409700" y="914400"/>
            <a:ext cx="9372600" cy="561975"/>
          </a:xfrm>
          <a:prstGeom prst="rect">
            <a:avLst/>
          </a:prstGeom>
          <a:solidFill>
            <a:srgbClr val="0070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/>
              <a:t>Beneficio Fijo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17E13B-8E79-48BA-A354-9921F463EA5E}"/>
              </a:ext>
            </a:extLst>
          </p:cNvPr>
          <p:cNvSpPr/>
          <p:nvPr/>
        </p:nvSpPr>
        <p:spPr>
          <a:xfrm>
            <a:off x="1409700" y="3290469"/>
            <a:ext cx="29527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≥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Max Z =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* </a:t>
            </a:r>
            <a:r>
              <a:rPr lang="es-AR" sz="2000" dirty="0" err="1">
                <a:solidFill>
                  <a:sysClr val="windowText" lastClr="000000"/>
                </a:solidFill>
              </a:rPr>
              <a:t>Cte</a:t>
            </a:r>
            <a:r>
              <a:rPr lang="es-AR" sz="2000" dirty="0">
                <a:solidFill>
                  <a:sysClr val="windowText" lastClr="000000"/>
                </a:solidFill>
              </a:rPr>
              <a:t> + … 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1F3E3-6731-4B85-B2B1-58D81CFE6C41}"/>
              </a:ext>
            </a:extLst>
          </p:cNvPr>
          <p:cNvSpPr txBox="1"/>
          <p:nvPr/>
        </p:nvSpPr>
        <p:spPr>
          <a:xfrm>
            <a:off x="1409700" y="5934670"/>
            <a:ext cx="62245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ysClr val="windowText" lastClr="000000"/>
                </a:solidFill>
              </a:rPr>
              <a:t>Notas</a:t>
            </a:r>
            <a:r>
              <a:rPr lang="en-US" dirty="0">
                <a:solidFill>
                  <a:sysClr val="windowText" lastClr="000000"/>
                </a:solidFill>
              </a:rPr>
              <a:t>:</a:t>
            </a:r>
          </a:p>
          <a:p>
            <a:r>
              <a:rPr lang="en-US" dirty="0">
                <a:solidFill>
                  <a:sysClr val="windowText" lastClr="000000"/>
                </a:solidFill>
              </a:rPr>
              <a:t>M: es un </a:t>
            </a:r>
            <a:r>
              <a:rPr lang="en-US" dirty="0" err="1">
                <a:solidFill>
                  <a:sysClr val="windowText" lastClr="000000"/>
                </a:solidFill>
              </a:rPr>
              <a:t>número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muy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grande</a:t>
            </a:r>
            <a:endParaRPr lang="en-US" dirty="0">
              <a:solidFill>
                <a:sysClr val="windowText" lastClr="000000"/>
              </a:solidFill>
            </a:endParaRPr>
          </a:p>
          <a:p>
            <a:r>
              <a:rPr lang="en-US" dirty="0">
                <a:solidFill>
                  <a:sysClr val="windowText" lastClr="000000"/>
                </a:solidFill>
              </a:rPr>
              <a:t>m: es un </a:t>
            </a:r>
            <a:r>
              <a:rPr lang="en-US" dirty="0" err="1">
                <a:solidFill>
                  <a:sysClr val="windowText" lastClr="000000"/>
                </a:solidFill>
              </a:rPr>
              <a:t>número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pequeño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91675FB9-2A62-44EF-AA5A-40318E0BB008}"/>
              </a:ext>
            </a:extLst>
          </p:cNvPr>
          <p:cNvSpPr/>
          <p:nvPr/>
        </p:nvSpPr>
        <p:spPr>
          <a:xfrm>
            <a:off x="4124325" y="2195972"/>
            <a:ext cx="685800" cy="2826873"/>
          </a:xfrm>
          <a:prstGeom prst="leftBrace">
            <a:avLst>
              <a:gd name="adj1" fmla="val 6375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DCE736-6719-406F-BAEE-78ECF2A06B3F}"/>
              </a:ext>
            </a:extLst>
          </p:cNvPr>
          <p:cNvSpPr/>
          <p:nvPr/>
        </p:nvSpPr>
        <p:spPr>
          <a:xfrm>
            <a:off x="5048250" y="2455305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=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05CF67-C05E-47E1-B025-53B14664E278}"/>
              </a:ext>
            </a:extLst>
          </p:cNvPr>
          <p:cNvSpPr/>
          <p:nvPr/>
        </p:nvSpPr>
        <p:spPr>
          <a:xfrm>
            <a:off x="5048250" y="4098368"/>
            <a:ext cx="933450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= 1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EC54AE6F-5601-44DE-A58F-AB90780CEB68}"/>
              </a:ext>
            </a:extLst>
          </p:cNvPr>
          <p:cNvSpPr/>
          <p:nvPr/>
        </p:nvSpPr>
        <p:spPr>
          <a:xfrm>
            <a:off x="5862637" y="2277069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81F30-DE44-4826-90A7-9529EE024766}"/>
              </a:ext>
            </a:extLst>
          </p:cNvPr>
          <p:cNvSpPr txBox="1"/>
          <p:nvPr/>
        </p:nvSpPr>
        <p:spPr>
          <a:xfrm>
            <a:off x="6162675" y="2470128"/>
            <a:ext cx="38671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Max Z =  …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40EA3104-2D89-4B10-8789-72D2F8320D44}"/>
              </a:ext>
            </a:extLst>
          </p:cNvPr>
          <p:cNvSpPr/>
          <p:nvPr/>
        </p:nvSpPr>
        <p:spPr>
          <a:xfrm>
            <a:off x="5862637" y="3932575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F4BB8-A1E5-4830-AE58-DF920C40EB94}"/>
              </a:ext>
            </a:extLst>
          </p:cNvPr>
          <p:cNvSpPr txBox="1"/>
          <p:nvPr/>
        </p:nvSpPr>
        <p:spPr>
          <a:xfrm>
            <a:off x="6162675" y="4125634"/>
            <a:ext cx="42195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>
                <a:solidFill>
                  <a:sysClr val="windowText" lastClr="000000"/>
                </a:solidFill>
              </a:rPr>
              <a:t>m ≤ </a:t>
            </a:r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≤ M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Max Z =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* </a:t>
            </a:r>
            <a:r>
              <a:rPr lang="es-AR" sz="2000" dirty="0" err="1">
                <a:solidFill>
                  <a:sysClr val="windowText" lastClr="000000"/>
                </a:solidFill>
              </a:rPr>
              <a:t>Cte</a:t>
            </a:r>
            <a:r>
              <a:rPr lang="es-AR" sz="2000" dirty="0">
                <a:solidFill>
                  <a:sysClr val="windowText" lastClr="000000"/>
                </a:solidFill>
              </a:rPr>
              <a:t> + … 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38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  <p:bldP spid="12" grpId="0"/>
      <p:bldP spid="13" grpId="0"/>
      <p:bldP spid="15" grpId="0" animBg="1"/>
      <p:bldP spid="18" grpId="0"/>
      <p:bldP spid="21" grpId="0" animBg="1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</a:t>
            </a:r>
            <a:endParaRPr lang="en-US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3DA0BD-8464-43A6-BB09-E271D60DCDD3}"/>
              </a:ext>
            </a:extLst>
          </p:cNvPr>
          <p:cNvSpPr/>
          <p:nvPr/>
        </p:nvSpPr>
        <p:spPr>
          <a:xfrm>
            <a:off x="1409700" y="914400"/>
            <a:ext cx="9372600" cy="561975"/>
          </a:xfrm>
          <a:prstGeom prst="rect">
            <a:avLst/>
          </a:prstGeom>
          <a:solidFill>
            <a:srgbClr val="0070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/>
              <a:t>Contribución Variable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17E13B-8E79-48BA-A354-9921F463EA5E}"/>
              </a:ext>
            </a:extLst>
          </p:cNvPr>
          <p:cNvSpPr/>
          <p:nvPr/>
        </p:nvSpPr>
        <p:spPr>
          <a:xfrm>
            <a:off x="1409700" y="2508343"/>
            <a:ext cx="2952750" cy="22021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>
                <a:solidFill>
                  <a:sysClr val="windowText" lastClr="000000"/>
                </a:solidFill>
              </a:rPr>
              <a:t>X1 + X’1 - X’’1 = Cte1  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X’1 – M * I’1 ≤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X’’1 – M * I’’1 ≤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I’1 + I’’1 ≤ 1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Max Z = Cte2 * X’’1 + ….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1F3E3-6731-4B85-B2B1-58D81CFE6C41}"/>
              </a:ext>
            </a:extLst>
          </p:cNvPr>
          <p:cNvSpPr txBox="1"/>
          <p:nvPr/>
        </p:nvSpPr>
        <p:spPr>
          <a:xfrm>
            <a:off x="1409700" y="5934670"/>
            <a:ext cx="62245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ysClr val="windowText" lastClr="000000"/>
                </a:solidFill>
              </a:rPr>
              <a:t>Notas</a:t>
            </a:r>
            <a:r>
              <a:rPr lang="en-US" dirty="0">
                <a:solidFill>
                  <a:sysClr val="windowText" lastClr="000000"/>
                </a:solidFill>
              </a:rPr>
              <a:t>:</a:t>
            </a:r>
          </a:p>
          <a:p>
            <a:r>
              <a:rPr lang="en-US" dirty="0">
                <a:solidFill>
                  <a:sysClr val="windowText" lastClr="000000"/>
                </a:solidFill>
              </a:rPr>
              <a:t>M: es un </a:t>
            </a:r>
            <a:r>
              <a:rPr lang="en-US" dirty="0" err="1">
                <a:solidFill>
                  <a:sysClr val="windowText" lastClr="000000"/>
                </a:solidFill>
              </a:rPr>
              <a:t>número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muy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grande</a:t>
            </a:r>
            <a:endParaRPr lang="en-US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851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</a:t>
            </a:r>
            <a:endParaRPr lang="en-US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3DA0BD-8464-43A6-BB09-E271D60DCDD3}"/>
              </a:ext>
            </a:extLst>
          </p:cNvPr>
          <p:cNvSpPr/>
          <p:nvPr/>
        </p:nvSpPr>
        <p:spPr>
          <a:xfrm>
            <a:off x="1409700" y="914400"/>
            <a:ext cx="9372600" cy="561975"/>
          </a:xfrm>
          <a:prstGeom prst="rect">
            <a:avLst/>
          </a:prstGeom>
          <a:solidFill>
            <a:srgbClr val="0070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/>
              <a:t>Contribución Variable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17E13B-8E79-48BA-A354-9921F463EA5E}"/>
              </a:ext>
            </a:extLst>
          </p:cNvPr>
          <p:cNvSpPr/>
          <p:nvPr/>
        </p:nvSpPr>
        <p:spPr>
          <a:xfrm>
            <a:off x="1409700" y="3003377"/>
            <a:ext cx="2952750" cy="22021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>
                <a:solidFill>
                  <a:sysClr val="windowText" lastClr="000000"/>
                </a:solidFill>
              </a:rPr>
              <a:t>X1 + X’1 - X’’1 = 180  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X’1 – M * I’1 ≤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X’’1 – M * I’’1 ≤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I’1 + I’’1 ≤ 1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Max Z = 2 * X’’1 + ….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D1F3E3-6731-4B85-B2B1-58D81CFE6C41}"/>
              </a:ext>
            </a:extLst>
          </p:cNvPr>
          <p:cNvSpPr txBox="1"/>
          <p:nvPr/>
        </p:nvSpPr>
        <p:spPr>
          <a:xfrm>
            <a:off x="1409700" y="5934670"/>
            <a:ext cx="62245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ysClr val="windowText" lastClr="000000"/>
                </a:solidFill>
              </a:rPr>
              <a:t>Notas</a:t>
            </a:r>
            <a:r>
              <a:rPr lang="en-US" dirty="0">
                <a:solidFill>
                  <a:sysClr val="windowText" lastClr="000000"/>
                </a:solidFill>
              </a:rPr>
              <a:t>:</a:t>
            </a:r>
          </a:p>
          <a:p>
            <a:r>
              <a:rPr lang="en-US" dirty="0">
                <a:solidFill>
                  <a:sysClr val="windowText" lastClr="000000"/>
                </a:solidFill>
              </a:rPr>
              <a:t>M: es un </a:t>
            </a:r>
            <a:r>
              <a:rPr lang="en-US" dirty="0" err="1">
                <a:solidFill>
                  <a:sysClr val="windowText" lastClr="000000"/>
                </a:solidFill>
              </a:rPr>
              <a:t>número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muy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grande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91675FB9-2A62-44EF-AA5A-40318E0BB008}"/>
              </a:ext>
            </a:extLst>
          </p:cNvPr>
          <p:cNvSpPr/>
          <p:nvPr/>
        </p:nvSpPr>
        <p:spPr>
          <a:xfrm>
            <a:off x="4362450" y="2691006"/>
            <a:ext cx="685800" cy="2826873"/>
          </a:xfrm>
          <a:prstGeom prst="leftBrace">
            <a:avLst>
              <a:gd name="adj1" fmla="val 6375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BDCE736-6719-406F-BAEE-78ECF2A06B3F}"/>
              </a:ext>
            </a:extLst>
          </p:cNvPr>
          <p:cNvSpPr/>
          <p:nvPr/>
        </p:nvSpPr>
        <p:spPr>
          <a:xfrm>
            <a:off x="5286374" y="2950339"/>
            <a:ext cx="1171575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>
                <a:solidFill>
                  <a:sysClr val="windowText" lastClr="000000"/>
                </a:solidFill>
              </a:rPr>
              <a:t>X1 = 179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05CF67-C05E-47E1-B025-53B14664E278}"/>
              </a:ext>
            </a:extLst>
          </p:cNvPr>
          <p:cNvSpPr/>
          <p:nvPr/>
        </p:nvSpPr>
        <p:spPr>
          <a:xfrm>
            <a:off x="5286374" y="4593402"/>
            <a:ext cx="1171575" cy="637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>
                <a:solidFill>
                  <a:sysClr val="windowText" lastClr="000000"/>
                </a:solidFill>
              </a:rPr>
              <a:t>X1 = 181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EC54AE6F-5601-44DE-A58F-AB90780CEB68}"/>
              </a:ext>
            </a:extLst>
          </p:cNvPr>
          <p:cNvSpPr/>
          <p:nvPr/>
        </p:nvSpPr>
        <p:spPr>
          <a:xfrm>
            <a:off x="6457950" y="2772103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6A81F30-DE44-4826-90A7-9529EE024766}"/>
              </a:ext>
            </a:extLst>
          </p:cNvPr>
          <p:cNvSpPr txBox="1"/>
          <p:nvPr/>
        </p:nvSpPr>
        <p:spPr>
          <a:xfrm>
            <a:off x="6757988" y="2607558"/>
            <a:ext cx="110966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>
                <a:solidFill>
                  <a:sysClr val="windowText" lastClr="000000"/>
                </a:solidFill>
              </a:rPr>
              <a:t>X’1 = 1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I’1 = 1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X’’ = 0 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I’’1 =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40EA3104-2D89-4B10-8789-72D2F8320D44}"/>
              </a:ext>
            </a:extLst>
          </p:cNvPr>
          <p:cNvSpPr/>
          <p:nvPr/>
        </p:nvSpPr>
        <p:spPr>
          <a:xfrm>
            <a:off x="6457950" y="4427609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4F4BB8-A1E5-4830-AE58-DF920C40EB94}"/>
              </a:ext>
            </a:extLst>
          </p:cNvPr>
          <p:cNvSpPr txBox="1"/>
          <p:nvPr/>
        </p:nvSpPr>
        <p:spPr>
          <a:xfrm>
            <a:off x="6757988" y="4308164"/>
            <a:ext cx="421957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>
                <a:solidFill>
                  <a:sysClr val="windowText" lastClr="000000"/>
                </a:solidFill>
              </a:rPr>
              <a:t>X’1 =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I’1 =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X’’ = 1 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I’’1 = 1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2A922F-0C75-4623-A587-95F4BD6AFCC1}"/>
              </a:ext>
            </a:extLst>
          </p:cNvPr>
          <p:cNvSpPr txBox="1"/>
          <p:nvPr/>
        </p:nvSpPr>
        <p:spPr>
          <a:xfrm>
            <a:off x="1409700" y="1695865"/>
            <a:ext cx="9372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ysClr val="windowText" lastClr="000000"/>
                </a:solidFill>
              </a:rPr>
              <a:t>Ej</a:t>
            </a:r>
            <a:r>
              <a:rPr lang="en-US" dirty="0">
                <a:solidFill>
                  <a:sysClr val="windowText" lastClr="000000"/>
                </a:solidFill>
              </a:rPr>
              <a:t>: </a:t>
            </a:r>
            <a:r>
              <a:rPr lang="en-US" dirty="0" err="1">
                <a:solidFill>
                  <a:sysClr val="windowText" lastClr="000000"/>
                </a:solidFill>
              </a:rPr>
              <a:t>en</a:t>
            </a:r>
            <a:r>
              <a:rPr lang="en-US" dirty="0">
                <a:solidFill>
                  <a:sysClr val="windowText" lastClr="000000"/>
                </a:solidFill>
              </a:rPr>
              <a:t> un </a:t>
            </a:r>
            <a:r>
              <a:rPr lang="en-US" dirty="0" err="1">
                <a:solidFill>
                  <a:sysClr val="windowText" lastClr="000000"/>
                </a:solidFill>
              </a:rPr>
              <a:t>problema</a:t>
            </a:r>
            <a:r>
              <a:rPr lang="en-US" dirty="0">
                <a:solidFill>
                  <a:sysClr val="windowText" lastClr="000000"/>
                </a:solidFill>
              </a:rPr>
              <a:t> de </a:t>
            </a:r>
            <a:r>
              <a:rPr lang="en-US" dirty="0" err="1">
                <a:solidFill>
                  <a:sysClr val="windowText" lastClr="000000"/>
                </a:solidFill>
              </a:rPr>
              <a:t>maximización</a:t>
            </a:r>
            <a:r>
              <a:rPr lang="en-US" dirty="0">
                <a:solidFill>
                  <a:sysClr val="windowText" lastClr="000000"/>
                </a:solidFill>
              </a:rPr>
              <a:t>, </a:t>
            </a:r>
            <a:r>
              <a:rPr lang="en-US" dirty="0" err="1">
                <a:solidFill>
                  <a:sysClr val="windowText" lastClr="000000"/>
                </a:solidFill>
              </a:rPr>
              <a:t>cada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unidad</a:t>
            </a:r>
            <a:r>
              <a:rPr lang="en-US" dirty="0">
                <a:solidFill>
                  <a:sysClr val="windowText" lastClr="000000"/>
                </a:solidFill>
              </a:rPr>
              <a:t> del </a:t>
            </a:r>
            <a:r>
              <a:rPr lang="en-US" dirty="0" err="1">
                <a:solidFill>
                  <a:sysClr val="windowText" lastClr="000000"/>
                </a:solidFill>
              </a:rPr>
              <a:t>producto</a:t>
            </a:r>
            <a:r>
              <a:rPr lang="en-US" dirty="0">
                <a:solidFill>
                  <a:sysClr val="windowText" lastClr="000000"/>
                </a:solidFill>
              </a:rPr>
              <a:t> 1 que </a:t>
            </a:r>
            <a:r>
              <a:rPr lang="en-US" dirty="0" err="1">
                <a:solidFill>
                  <a:sysClr val="windowText" lastClr="000000"/>
                </a:solidFill>
              </a:rPr>
              <a:t>fabrica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sobre</a:t>
            </a:r>
            <a:r>
              <a:rPr lang="en-US" dirty="0">
                <a:solidFill>
                  <a:sysClr val="windowText" lastClr="000000"/>
                </a:solidFill>
              </a:rPr>
              <a:t> las 180 </a:t>
            </a:r>
            <a:r>
              <a:rPr lang="en-US" dirty="0" err="1">
                <a:solidFill>
                  <a:sysClr val="windowText" lastClr="000000"/>
                </a:solidFill>
              </a:rPr>
              <a:t>unidades</a:t>
            </a:r>
            <a:r>
              <a:rPr lang="en-US" dirty="0">
                <a:solidFill>
                  <a:sysClr val="windowText" lastClr="000000"/>
                </a:solidFill>
              </a:rPr>
              <a:t> </a:t>
            </a:r>
            <a:r>
              <a:rPr lang="en-US" dirty="0" err="1">
                <a:solidFill>
                  <a:sysClr val="windowText" lastClr="000000"/>
                </a:solidFill>
              </a:rPr>
              <a:t>tiene</a:t>
            </a:r>
            <a:r>
              <a:rPr lang="en-US" dirty="0">
                <a:solidFill>
                  <a:sysClr val="windowText" lastClr="000000"/>
                </a:solidFill>
              </a:rPr>
              <a:t> $2 extra de </a:t>
            </a:r>
            <a:r>
              <a:rPr lang="en-US" dirty="0" err="1">
                <a:solidFill>
                  <a:sysClr val="windowText" lastClr="000000"/>
                </a:solidFill>
              </a:rPr>
              <a:t>contribución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F0EECB16-088E-4104-9435-524FFB4B5C4B}"/>
              </a:ext>
            </a:extLst>
          </p:cNvPr>
          <p:cNvSpPr/>
          <p:nvPr/>
        </p:nvSpPr>
        <p:spPr>
          <a:xfrm>
            <a:off x="7748586" y="2693949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0D8A0B-6F56-4E31-BA59-AC9909E7E0BA}"/>
              </a:ext>
            </a:extLst>
          </p:cNvPr>
          <p:cNvSpPr/>
          <p:nvPr/>
        </p:nvSpPr>
        <p:spPr>
          <a:xfrm>
            <a:off x="8096249" y="2169480"/>
            <a:ext cx="2952750" cy="22021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>
                <a:solidFill>
                  <a:sysClr val="windowText" lastClr="000000"/>
                </a:solidFill>
              </a:rPr>
              <a:t>179 + 1 - 0 = 180  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1 ≤ M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0 – M * 0 ≤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1 + 0 ≤ 1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Max Z = 2 * 0+ ….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19" name="Left Brace 18">
            <a:extLst>
              <a:ext uri="{FF2B5EF4-FFF2-40B4-BE49-F238E27FC236}">
                <a16:creationId xmlns:a16="http://schemas.microsoft.com/office/drawing/2014/main" id="{1004EFCB-A8A0-40C0-9054-0225E931527C}"/>
              </a:ext>
            </a:extLst>
          </p:cNvPr>
          <p:cNvSpPr/>
          <p:nvPr/>
        </p:nvSpPr>
        <p:spPr>
          <a:xfrm>
            <a:off x="7748586" y="4429724"/>
            <a:ext cx="238125" cy="1032450"/>
          </a:xfrm>
          <a:prstGeom prst="leftBrace">
            <a:avLst>
              <a:gd name="adj1" fmla="val 6158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1C280F1-F565-4C3D-B059-6D3F57BF81FC}"/>
              </a:ext>
            </a:extLst>
          </p:cNvPr>
          <p:cNvSpPr/>
          <p:nvPr/>
        </p:nvSpPr>
        <p:spPr>
          <a:xfrm>
            <a:off x="8096249" y="3905255"/>
            <a:ext cx="2952750" cy="22021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2000" dirty="0">
                <a:solidFill>
                  <a:sysClr val="windowText" lastClr="000000"/>
                </a:solidFill>
              </a:rPr>
              <a:t>181 + 0 - 1 = 180  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0 – M * 0 ≤ 0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1 ≤ M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0 + 1 ≤ 1</a:t>
            </a:r>
          </a:p>
          <a:p>
            <a:r>
              <a:rPr lang="es-AR" sz="2000" dirty="0">
                <a:solidFill>
                  <a:sysClr val="windowText" lastClr="000000"/>
                </a:solidFill>
              </a:rPr>
              <a:t>Max Z = 2 * 1+ ….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18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 animBg="1"/>
      <p:bldP spid="12" grpId="0"/>
      <p:bldP spid="13" grpId="0"/>
      <p:bldP spid="15" grpId="0" animBg="1"/>
      <p:bldP spid="18" grpId="0"/>
      <p:bldP spid="21" grpId="0" animBg="1"/>
      <p:bldP spid="22" grpId="0"/>
      <p:bldP spid="16" grpId="0" animBg="1"/>
      <p:bldP spid="17" grpId="0"/>
      <p:bldP spid="19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4402-90EB-4D3E-90C8-9AE6032E8FE2}"/>
              </a:ext>
            </a:extLst>
          </p:cNvPr>
          <p:cNvSpPr/>
          <p:nvPr/>
        </p:nvSpPr>
        <p:spPr>
          <a:xfrm>
            <a:off x="0" y="0"/>
            <a:ext cx="12192000" cy="63817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400" b="1" dirty="0"/>
              <a:t>Binarias - Ejercicios</a:t>
            </a:r>
            <a:endParaRPr lang="en-US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EB1C2CD-D5D2-483C-B98C-0DCBA505A24D}"/>
              </a:ext>
            </a:extLst>
          </p:cNvPr>
          <p:cNvSpPr txBox="1"/>
          <p:nvPr/>
        </p:nvSpPr>
        <p:spPr>
          <a:xfrm>
            <a:off x="161925" y="886240"/>
            <a:ext cx="9372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ysClr val="windowText" lastClr="000000"/>
                </a:solidFill>
              </a:rPr>
              <a:t>Ej</a:t>
            </a:r>
            <a:r>
              <a:rPr lang="en-US" sz="2000" b="1" dirty="0">
                <a:solidFill>
                  <a:sysClr val="windowText" lastClr="000000"/>
                </a:solidFill>
              </a:rPr>
              <a:t> 1: Se debe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fabricar</a:t>
            </a:r>
            <a:r>
              <a:rPr lang="en-US" sz="2000" b="1" dirty="0">
                <a:solidFill>
                  <a:sysClr val="windowText" lastClr="000000"/>
                </a:solidFill>
              </a:rPr>
              <a:t> por los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menos</a:t>
            </a:r>
            <a:r>
              <a:rPr lang="en-US" sz="2000" b="1" dirty="0">
                <a:solidFill>
                  <a:sysClr val="windowText" lastClr="000000"/>
                </a:solidFill>
              </a:rPr>
              <a:t> uno de los dos </a:t>
            </a:r>
            <a:r>
              <a:rPr lang="en-US" sz="2000" b="1" dirty="0" err="1">
                <a:solidFill>
                  <a:sysClr val="windowText" lastClr="000000"/>
                </a:solidFill>
              </a:rPr>
              <a:t>productos</a:t>
            </a:r>
            <a:r>
              <a:rPr lang="en-US" sz="2000" b="1" dirty="0">
                <a:solidFill>
                  <a:sysClr val="windowText" lastClr="000000"/>
                </a:solidFill>
              </a:rPr>
              <a:t>, A o 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981A3F2-CD42-4A54-8051-7E4F8C7E6247}"/>
              </a:ext>
            </a:extLst>
          </p:cNvPr>
          <p:cNvSpPr txBox="1"/>
          <p:nvPr/>
        </p:nvSpPr>
        <p:spPr>
          <a:xfrm>
            <a:off x="161925" y="1376660"/>
            <a:ext cx="175498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Xa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≥ 0</a:t>
            </a:r>
          </a:p>
          <a:p>
            <a:endParaRPr lang="en-US" sz="2000" dirty="0">
              <a:solidFill>
                <a:sysClr val="windowText" lastClr="000000"/>
              </a:solidFill>
            </a:endParaRP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Ia</a:t>
            </a:r>
            <a:r>
              <a:rPr lang="es-AR" sz="2000" dirty="0">
                <a:solidFill>
                  <a:sysClr val="windowText" lastClr="000000"/>
                </a:solidFill>
              </a:rPr>
              <a:t> + </a:t>
            </a:r>
            <a:r>
              <a:rPr lang="es-AR" sz="2000" dirty="0" err="1">
                <a:solidFill>
                  <a:sysClr val="windowText" lastClr="000000"/>
                </a:solidFill>
              </a:rPr>
              <a:t>Ib</a:t>
            </a:r>
            <a:r>
              <a:rPr lang="es-AR" sz="2000" dirty="0">
                <a:solidFill>
                  <a:sysClr val="windowText" lastClr="000000"/>
                </a:solidFill>
              </a:rPr>
              <a:t> ≥ 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8C536E9-C9BB-45E2-8856-F7A1F82BBD6C}"/>
              </a:ext>
            </a:extLst>
          </p:cNvPr>
          <p:cNvSpPr txBox="1"/>
          <p:nvPr/>
        </p:nvSpPr>
        <p:spPr>
          <a:xfrm>
            <a:off x="2647950" y="1376660"/>
            <a:ext cx="17549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 err="1">
                <a:solidFill>
                  <a:sysClr val="windowText" lastClr="000000"/>
                </a:solidFill>
              </a:rPr>
              <a:t>Xb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Ib</a:t>
            </a:r>
            <a:r>
              <a:rPr lang="es-AR" sz="2000" dirty="0">
                <a:solidFill>
                  <a:sysClr val="windowText" lastClr="000000"/>
                </a:solidFill>
              </a:rPr>
              <a:t> ≤ 0</a:t>
            </a:r>
          </a:p>
          <a:p>
            <a:r>
              <a:rPr lang="es-AR" sz="2000" dirty="0" err="1">
                <a:solidFill>
                  <a:sysClr val="windowText" lastClr="000000"/>
                </a:solidFill>
              </a:rPr>
              <a:t>Xb</a:t>
            </a:r>
            <a:r>
              <a:rPr lang="es-AR" sz="2000" dirty="0">
                <a:solidFill>
                  <a:sysClr val="windowText" lastClr="000000"/>
                </a:solidFill>
              </a:rPr>
              <a:t> – m * </a:t>
            </a:r>
            <a:r>
              <a:rPr lang="es-AR" sz="2000" dirty="0" err="1">
                <a:solidFill>
                  <a:sysClr val="windowText" lastClr="000000"/>
                </a:solidFill>
              </a:rPr>
              <a:t>Ib</a:t>
            </a:r>
            <a:r>
              <a:rPr lang="es-AR" sz="2000" dirty="0">
                <a:solidFill>
                  <a:sysClr val="windowText" lastClr="000000"/>
                </a:solidFill>
              </a:rPr>
              <a:t> ≥ 0</a:t>
            </a:r>
            <a:endParaRPr lang="en-US" sz="20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59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1177</Words>
  <Application>Microsoft Office PowerPoint</Application>
  <PresentationFormat>Panorámica</PresentationFormat>
  <Paragraphs>186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Roboto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Alejandro Lewin</dc:creator>
  <cp:lastModifiedBy>Federico Muradian</cp:lastModifiedBy>
  <cp:revision>30</cp:revision>
  <dcterms:created xsi:type="dcterms:W3CDTF">2021-06-08T23:47:22Z</dcterms:created>
  <dcterms:modified xsi:type="dcterms:W3CDTF">2021-06-14T00:33:38Z</dcterms:modified>
</cp:coreProperties>
</file>