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7"/>
  </p:notesMasterIdLst>
  <p:sldIdLst>
    <p:sldId id="256" r:id="rId2"/>
    <p:sldId id="302" r:id="rId3"/>
    <p:sldId id="303" r:id="rId4"/>
    <p:sldId id="257" r:id="rId5"/>
    <p:sldId id="274" r:id="rId6"/>
    <p:sldId id="258" r:id="rId7"/>
    <p:sldId id="259" r:id="rId8"/>
    <p:sldId id="260" r:id="rId9"/>
    <p:sldId id="265" r:id="rId10"/>
    <p:sldId id="266" r:id="rId11"/>
    <p:sldId id="297" r:id="rId12"/>
    <p:sldId id="273" r:id="rId13"/>
    <p:sldId id="261" r:id="rId14"/>
    <p:sldId id="262" r:id="rId15"/>
    <p:sldId id="270" r:id="rId16"/>
    <p:sldId id="296" r:id="rId17"/>
    <p:sldId id="263" r:id="rId18"/>
    <p:sldId id="271" r:id="rId19"/>
    <p:sldId id="272" r:id="rId20"/>
    <p:sldId id="275" r:id="rId21"/>
    <p:sldId id="299" r:id="rId22"/>
    <p:sldId id="276" r:id="rId23"/>
    <p:sldId id="277" r:id="rId24"/>
    <p:sldId id="278" r:id="rId25"/>
    <p:sldId id="307" r:id="rId26"/>
    <p:sldId id="308" r:id="rId27"/>
    <p:sldId id="279" r:id="rId28"/>
    <p:sldId id="280" r:id="rId29"/>
    <p:sldId id="309" r:id="rId30"/>
    <p:sldId id="310" r:id="rId31"/>
    <p:sldId id="281" r:id="rId32"/>
    <p:sldId id="298" r:id="rId33"/>
    <p:sldId id="282" r:id="rId34"/>
    <p:sldId id="311" r:id="rId35"/>
    <p:sldId id="312" r:id="rId36"/>
  </p:sldIdLst>
  <p:sldSz cx="9144000" cy="6858000" type="screen4x3"/>
  <p:notesSz cx="6797675" cy="987425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896BBAC2-EEB9-40C8-B9D3-5EB46B8A66AB}">
          <p14:sldIdLst>
            <p14:sldId id="256"/>
            <p14:sldId id="302"/>
            <p14:sldId id="303"/>
            <p14:sldId id="257"/>
          </p14:sldIdLst>
        </p14:section>
        <p14:section name="Instituciones" id="{E271873C-8ADE-4EA8-9905-7D7DE707D5D1}">
          <p14:sldIdLst>
            <p14:sldId id="274"/>
            <p14:sldId id="258"/>
            <p14:sldId id="259"/>
            <p14:sldId id="260"/>
            <p14:sldId id="265"/>
            <p14:sldId id="266"/>
            <p14:sldId id="297"/>
          </p14:sldIdLst>
        </p14:section>
        <p14:section name="Agentes" id="{23B0B1B1-D35E-42F0-8266-11D8F06D7E7B}">
          <p14:sldIdLst>
            <p14:sldId id="273"/>
            <p14:sldId id="261"/>
            <p14:sldId id="262"/>
            <p14:sldId id="270"/>
            <p14:sldId id="296"/>
            <p14:sldId id="263"/>
            <p14:sldId id="271"/>
            <p14:sldId id="272"/>
            <p14:sldId id="275"/>
            <p14:sldId id="299"/>
          </p14:sldIdLst>
        </p14:section>
        <p14:section name="Funcionamiento MEM" id="{3BB02A73-2254-4D42-87F3-156D6461513A}">
          <p14:sldIdLst>
            <p14:sldId id="276"/>
            <p14:sldId id="277"/>
            <p14:sldId id="278"/>
            <p14:sldId id="307"/>
            <p14:sldId id="308"/>
            <p14:sldId id="279"/>
            <p14:sldId id="280"/>
            <p14:sldId id="309"/>
            <p14:sldId id="310"/>
            <p14:sldId id="281"/>
            <p14:sldId id="298"/>
            <p14:sldId id="282"/>
            <p14:sldId id="311"/>
            <p14:sldId id="31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91411" autoAdjust="0"/>
  </p:normalViewPr>
  <p:slideViewPr>
    <p:cSldViewPr>
      <p:cViewPr varScale="1">
        <p:scale>
          <a:sx n="68" d="100"/>
          <a:sy n="68" d="100"/>
        </p:scale>
        <p:origin x="141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C366FA84-B81A-4346-9761-62E655E83807}" type="datetimeFigureOut">
              <a:rPr lang="en-US" smtClean="0"/>
              <a:pPr/>
              <a:t>4/20/2017</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ABFE4D9E-DB7D-44BB-83E7-102E40168221}" type="slidenum">
              <a:rPr lang="en-US" smtClean="0"/>
              <a:pPr/>
              <a:t>‹Nº›</a:t>
            </a:fld>
            <a:endParaRPr lang="en-US"/>
          </a:p>
        </p:txBody>
      </p:sp>
    </p:spTree>
    <p:extLst>
      <p:ext uri="{BB962C8B-B14F-4D97-AF65-F5344CB8AC3E}">
        <p14:creationId xmlns:p14="http://schemas.microsoft.com/office/powerpoint/2010/main" val="2836719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a:t>
            </a:fld>
            <a:endParaRPr lang="en-US"/>
          </a:p>
        </p:txBody>
      </p:sp>
    </p:spTree>
    <p:extLst>
      <p:ext uri="{BB962C8B-B14F-4D97-AF65-F5344CB8AC3E}">
        <p14:creationId xmlns:p14="http://schemas.microsoft.com/office/powerpoint/2010/main" val="876229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Además del objeto principal del despacho técnico y económico del sistema eléctrico argentino, organizando el abastecimiento de la demanda al mínimo costo compatible con el volumen y la calidad de la oferta energética disponible, CAMMESA debe realizar las siguientes funciones de propósito público:</a:t>
            </a:r>
          </a:p>
          <a:p>
            <a:pPr lvl="0"/>
            <a:r>
              <a:rPr lang="es-AR" sz="1200" kern="1200" smtClean="0">
                <a:solidFill>
                  <a:schemeClr val="tx1"/>
                </a:solidFill>
                <a:effectLst/>
                <a:latin typeface="+mn-lt"/>
                <a:ea typeface="+mn-ea"/>
                <a:cs typeface="+mn-cs"/>
              </a:rPr>
              <a:t>Ejecutar el despacho económico de las máquinas de generación de modo de lograr economía y racionalidad en la administración del recurso energético </a:t>
            </a:r>
          </a:p>
          <a:p>
            <a:pPr lvl="0"/>
            <a:r>
              <a:rPr lang="es-AR" sz="1200" kern="1200" smtClean="0">
                <a:solidFill>
                  <a:schemeClr val="tx1"/>
                </a:solidFill>
                <a:effectLst/>
                <a:latin typeface="+mn-lt"/>
                <a:ea typeface="+mn-ea"/>
                <a:cs typeface="+mn-cs"/>
              </a:rPr>
              <a:t>Coordinar la operación centralizada del sistema eléctrico argentino para garantizar seguridad y calidad.</a:t>
            </a:r>
          </a:p>
          <a:p>
            <a:pPr lvl="0"/>
            <a:r>
              <a:rPr lang="es-AR" sz="1200" kern="1200" smtClean="0">
                <a:solidFill>
                  <a:schemeClr val="tx1"/>
                </a:solidFill>
                <a:effectLst/>
                <a:latin typeface="+mn-lt"/>
                <a:ea typeface="+mn-ea"/>
                <a:cs typeface="+mn-cs"/>
              </a:rPr>
              <a:t>Administrar el mercado eléctrico asegurando transparencia por medio de la participación de todos los agentes involucrados y el respeto a las reglamentaciones respectivas.</a:t>
            </a:r>
          </a:p>
          <a:p>
            <a:r>
              <a:rPr lang="es-AR" sz="1200" kern="1200" smtClean="0">
                <a:solidFill>
                  <a:schemeClr val="tx1"/>
                </a:solidFill>
                <a:effectLst/>
                <a:latin typeface="+mn-lt"/>
                <a:ea typeface="+mn-ea"/>
                <a:cs typeface="+mn-cs"/>
              </a:rPr>
              <a:t>La racionalidad en la ejecución y coordinación del despacho de las máquinas de generación apunta a que los precios mayoristas en el mercado spot se determinen sobre la base del costo marginal de producción y transporte del sistema, y a que se maximice al mismo tiempo la seguridad y calidad de los suministros.  Además, CAMMESA debe supervisar el funcionamiento del mercado a término, planificar las necesidades de potencia y optimizar su aplicación de acuerdo a las reglas fijadas por la Secretaría de Energía.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10</a:t>
            </a:fld>
            <a:endParaRPr lang="en-US"/>
          </a:p>
        </p:txBody>
      </p:sp>
    </p:spTree>
    <p:extLst>
      <p:ext uri="{BB962C8B-B14F-4D97-AF65-F5344CB8AC3E}">
        <p14:creationId xmlns:p14="http://schemas.microsoft.com/office/powerpoint/2010/main" val="1331578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11</a:t>
            </a:fld>
            <a:endParaRPr lang="en-US"/>
          </a:p>
        </p:txBody>
      </p:sp>
    </p:spTree>
    <p:extLst>
      <p:ext uri="{BB962C8B-B14F-4D97-AF65-F5344CB8AC3E}">
        <p14:creationId xmlns:p14="http://schemas.microsoft.com/office/powerpoint/2010/main" val="3321428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Su actividad es reconocida por la ley 24.065 como de interés general y definido como una actividad productiva de iniciativa privada con múltiples operadores que compiten entre sí.</a:t>
            </a:r>
          </a:p>
          <a:p>
            <a:r>
              <a:rPr lang="es-AR" sz="1200" kern="1200" smtClean="0">
                <a:solidFill>
                  <a:schemeClr val="tx1"/>
                </a:solidFill>
                <a:effectLst/>
                <a:latin typeface="+mn-lt"/>
                <a:ea typeface="+mn-ea"/>
                <a:cs typeface="+mn-cs"/>
              </a:rPr>
              <a:t>La Generación constituye una actividad de riesgo (no es un servicio público).  Colocan su producción en forma total o parcial en el sistema de Transporte y/o Distribución, pudiendo negociar contratos con Distribuidores y Grandes Usuarios libremente.  Existe libre competencia entre los productores ya que, en el marco regulatorio provisto por la Ley 24.065, los precios no son regulados.</a:t>
            </a:r>
          </a:p>
          <a:p>
            <a:r>
              <a:rPr lang="es-AR" sz="1200" kern="1200" smtClean="0">
                <a:solidFill>
                  <a:schemeClr val="tx1"/>
                </a:solidFill>
                <a:effectLst/>
                <a:latin typeface="+mn-lt"/>
                <a:ea typeface="+mn-ea"/>
                <a:cs typeface="+mn-cs"/>
              </a:rPr>
              <a:t>Los generadores son remunerados por la energía vendida, conforme a un procedimiento de despacho horario, el que es determinado en base a la oferta libre de precios que presente cada generador para las distintas bandas horarias, junto con sus límites operativos máximos y mínimos de potencia disponible, con independencia de los contratos de suministro comprometidos, a los efectos de fijar el precio spot horario por nodo.  El ingreso al MEM es libre para generadores térmicos y con concesión para generadores hidráulicos.</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12</a:t>
            </a:fld>
            <a:endParaRPr lang="en-US"/>
          </a:p>
        </p:txBody>
      </p:sp>
    </p:spTree>
    <p:extLst>
      <p:ext uri="{BB962C8B-B14F-4D97-AF65-F5344CB8AC3E}">
        <p14:creationId xmlns:p14="http://schemas.microsoft.com/office/powerpoint/2010/main" val="2384372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13</a:t>
            </a:fld>
            <a:endParaRPr lang="en-US"/>
          </a:p>
        </p:txBody>
      </p:sp>
    </p:spTree>
    <p:extLst>
      <p:ext uri="{BB962C8B-B14F-4D97-AF65-F5344CB8AC3E}">
        <p14:creationId xmlns:p14="http://schemas.microsoft.com/office/powerpoint/2010/main" val="3131252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La ley 24.065 ha determinado el Servicio Público de Transporte de Energía Eléctrica como la actividad de vincular eléctricamente a los Generadores en su punto de entrega con los Distribuidores o Grandes Usuarios en su punto de recepción, quedándole vedada la compra o venta de energía.</a:t>
            </a:r>
          </a:p>
          <a:p>
            <a:r>
              <a:rPr lang="es-AR" sz="1200" kern="1200" smtClean="0">
                <a:solidFill>
                  <a:schemeClr val="tx1"/>
                </a:solidFill>
                <a:effectLst/>
                <a:latin typeface="+mn-lt"/>
                <a:ea typeface="+mn-ea"/>
                <a:cs typeface="+mn-cs"/>
              </a:rPr>
              <a:t>Su actividad es reconocida por la ley 24.065 como servicio público.  Son un monopolio natural, por lo que tienen precios y calidad del servicio regulados.  Deben permitir el libre acceso de terceros a sus redes y se encargan de la operación y mantenimiento, no de la expansión de las líneas bajo su concesión.  Las ampliaciones están sujetas a reglas de mercado, y es necesario presentar certificado de conveniencia y necesidad pública para proceder con ellas.</a:t>
            </a:r>
          </a:p>
          <a:p>
            <a:r>
              <a:rPr lang="es-AR" sz="1200" kern="1200" smtClean="0">
                <a:solidFill>
                  <a:schemeClr val="tx1"/>
                </a:solidFill>
                <a:effectLst/>
                <a:latin typeface="+mn-lt"/>
                <a:ea typeface="+mn-ea"/>
                <a:cs typeface="+mn-cs"/>
              </a:rPr>
              <a:t>Ningún generador, distribuidor, gran usuario ni empresa controlada por algunos de ellos o controlante de los mismos, podrá ser propietario o accionista mayoritario de una empresa transportista o de su controlante. No obstante ello, el Poder Ejecutivo podrá autorizar a un generador, distribuidor y/o gran usuario a construir, a su exclusivo costo y para su propia necesidad, una red de transporte.</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14</a:t>
            </a:fld>
            <a:endParaRPr lang="en-US"/>
          </a:p>
        </p:txBody>
      </p:sp>
    </p:spTree>
    <p:extLst>
      <p:ext uri="{BB962C8B-B14F-4D97-AF65-F5344CB8AC3E}">
        <p14:creationId xmlns:p14="http://schemas.microsoft.com/office/powerpoint/2010/main" val="4163646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15</a:t>
            </a:fld>
            <a:endParaRPr lang="en-US"/>
          </a:p>
        </p:txBody>
      </p:sp>
    </p:spTree>
    <p:extLst>
      <p:ext uri="{BB962C8B-B14F-4D97-AF65-F5344CB8AC3E}">
        <p14:creationId xmlns:p14="http://schemas.microsoft.com/office/powerpoint/2010/main" val="2606361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16</a:t>
            </a:fld>
            <a:endParaRPr lang="en-US"/>
          </a:p>
        </p:txBody>
      </p:sp>
    </p:spTree>
    <p:extLst>
      <p:ext uri="{BB962C8B-B14F-4D97-AF65-F5344CB8AC3E}">
        <p14:creationId xmlns:p14="http://schemas.microsoft.com/office/powerpoint/2010/main" val="2552269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Su actividad es reconocida por la ley Nº 24.065 como Servicio Público.  Deben abastecer a toda la demanda y sus incrementos de quienes no tengan la facultad de contratar su suministro en forma independiente.  Tienen la obligación de celebrar los contratos de compra-venta en bloque que consideren necesarios para atender la totalidad de su demanda.  No pueden alegar falta abastecimiento insuficiente de energía eléctrica como eximente de responsabilidad por el incumplimiento de las normas de calidad de servicio que se establezcan en su concesión.  Además, tienen que permitir el libre acceso de terceros a sus redes.  Será responsabilidad del distribuidor las ampliaciones de instalaciones derivadas de todo incremento de demanda en su zona de concesión.</a:t>
            </a:r>
          </a:p>
          <a:p>
            <a:r>
              <a:rPr lang="es-AR" sz="1200" kern="1200" smtClean="0">
                <a:solidFill>
                  <a:schemeClr val="tx1"/>
                </a:solidFill>
                <a:effectLst/>
                <a:latin typeface="+mn-lt"/>
                <a:ea typeface="+mn-ea"/>
                <a:cs typeface="+mn-cs"/>
              </a:rPr>
              <a:t>Por su condición de monopolio natural, las distribuidoras como los transportistas revisten la característica de servicio público, con la característica que los precios y la calidad del servicio deben ser regulados por el Estado.</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17</a:t>
            </a:fld>
            <a:endParaRPr lang="en-US"/>
          </a:p>
        </p:txBody>
      </p:sp>
    </p:spTree>
    <p:extLst>
      <p:ext uri="{BB962C8B-B14F-4D97-AF65-F5344CB8AC3E}">
        <p14:creationId xmlns:p14="http://schemas.microsoft.com/office/powerpoint/2010/main" val="3493350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Como agentes, existen tres tipos de grandes usuarios:</a:t>
            </a:r>
          </a:p>
          <a:p>
            <a:pPr lvl="0"/>
            <a:r>
              <a:rPr lang="es-AR" sz="1200" kern="1200" smtClean="0">
                <a:solidFill>
                  <a:schemeClr val="tx1"/>
                </a:solidFill>
                <a:effectLst/>
                <a:latin typeface="+mn-lt"/>
                <a:ea typeface="+mn-ea"/>
                <a:cs typeface="+mn-cs"/>
              </a:rPr>
              <a:t>Gran Usuario Mayorista (GUMa)</a:t>
            </a:r>
          </a:p>
          <a:p>
            <a:pPr lvl="0"/>
            <a:r>
              <a:rPr lang="es-AR" sz="1200" kern="1200" smtClean="0">
                <a:solidFill>
                  <a:schemeClr val="tx1"/>
                </a:solidFill>
                <a:effectLst/>
                <a:latin typeface="+mn-lt"/>
                <a:ea typeface="+mn-ea"/>
                <a:cs typeface="+mn-cs"/>
              </a:rPr>
              <a:t>Gran Usuario Menor (GUMe)</a:t>
            </a:r>
          </a:p>
          <a:p>
            <a:pPr lvl="0"/>
            <a:r>
              <a:rPr lang="es-AR" sz="1200" kern="1200" smtClean="0">
                <a:solidFill>
                  <a:schemeClr val="tx1"/>
                </a:solidFill>
                <a:effectLst/>
                <a:latin typeface="+mn-lt"/>
                <a:ea typeface="+mn-ea"/>
                <a:cs typeface="+mn-cs"/>
              </a:rPr>
              <a:t>Gran Usuario Particular (GUPa)</a:t>
            </a:r>
          </a:p>
          <a:p>
            <a:r>
              <a:rPr lang="es-AR" sz="1200" kern="1200" smtClean="0">
                <a:solidFill>
                  <a:schemeClr val="tx1"/>
                </a:solidFill>
                <a:effectLst/>
                <a:latin typeface="+mn-lt"/>
                <a:ea typeface="+mn-ea"/>
                <a:cs typeface="+mn-cs"/>
              </a:rPr>
              <a:t>Contratan en forma independiente y para consumo propio su abastecimiento de energía eléctrica en el Mercado a Término, pactando libremente el precio de abastecimiento de energía eléctrica.  Abonan a la distribuidora (o a quien estén conectados) el uso de sus líneas.</a:t>
            </a:r>
          </a:p>
          <a:p>
            <a:r>
              <a:rPr lang="es-AR" sz="1200" kern="1200" smtClean="0">
                <a:solidFill>
                  <a:schemeClr val="tx1"/>
                </a:solidFill>
                <a:effectLst/>
                <a:latin typeface="+mn-lt"/>
                <a:ea typeface="+mn-ea"/>
                <a:cs typeface="+mn-cs"/>
              </a:rPr>
              <a:t>Pueden optar según la demanda de potencia:</a:t>
            </a:r>
          </a:p>
          <a:p>
            <a:pPr lvl="0"/>
            <a:r>
              <a:rPr lang="es-AR" sz="1200" kern="1200" smtClean="0">
                <a:solidFill>
                  <a:schemeClr val="tx1"/>
                </a:solidFill>
                <a:effectLst/>
                <a:latin typeface="+mn-lt"/>
                <a:ea typeface="+mn-ea"/>
                <a:cs typeface="+mn-cs"/>
              </a:rPr>
              <a:t>GUMa	Potencia máxima mayor a 1MW y energía mayor a 4.380 MWh por año</a:t>
            </a:r>
          </a:p>
          <a:p>
            <a:pPr lvl="0"/>
            <a:r>
              <a:rPr lang="es-AR" sz="1200" kern="1200" smtClean="0">
                <a:solidFill>
                  <a:schemeClr val="tx1"/>
                </a:solidFill>
                <a:effectLst/>
                <a:latin typeface="+mn-lt"/>
                <a:ea typeface="+mn-ea"/>
                <a:cs typeface="+mn-cs"/>
              </a:rPr>
              <a:t>GUMe	Potencia máxima entre 30 kW y 2000 kW</a:t>
            </a:r>
          </a:p>
          <a:p>
            <a:pPr lvl="0"/>
            <a:r>
              <a:rPr lang="es-AR" sz="1200" kern="1200" smtClean="0">
                <a:solidFill>
                  <a:schemeClr val="tx1"/>
                </a:solidFill>
                <a:effectLst/>
                <a:latin typeface="+mn-lt"/>
                <a:ea typeface="+mn-ea"/>
                <a:cs typeface="+mn-cs"/>
              </a:rPr>
              <a:t>GUPa	Potencia máxima entre 30 kW y 100 kW y sin medición por banda horaria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18</a:t>
            </a:fld>
            <a:endParaRPr lang="en-US"/>
          </a:p>
        </p:txBody>
      </p:sp>
    </p:spTree>
    <p:extLst>
      <p:ext uri="{BB962C8B-B14F-4D97-AF65-F5344CB8AC3E}">
        <p14:creationId xmlns:p14="http://schemas.microsoft.com/office/powerpoint/2010/main" val="920823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r>
              <a:rPr lang="es-AR" sz="1200" kern="1200" smtClean="0">
                <a:solidFill>
                  <a:schemeClr val="tx1"/>
                </a:solidFill>
                <a:effectLst/>
                <a:latin typeface="+mn-lt"/>
                <a:ea typeface="+mn-ea"/>
                <a:cs typeface="+mn-cs"/>
              </a:rPr>
              <a:t>Los Grandes Usuarios deben contratar como mínimo el 50% de la demanda de energía prevista y las diferencias deben ser transadas en el Mercado Spot.  Deben instalar un Sistema de Medición Comercial (SMEC) para poder realizar transacciones en el mercado mayorista.  Por otro lado, es necesario que establezcan un esquema de Alivio de Carga.  Esto indica la forma en que desconectarán carga en caso de faltantes de generación, ante bajas en la frecuencia o en la derivada de la frecuencia.</a:t>
            </a:r>
          </a:p>
          <a:p>
            <a:r>
              <a:rPr lang="es-AR" sz="1200" kern="1200" smtClean="0">
                <a:solidFill>
                  <a:schemeClr val="tx1"/>
                </a:solidFill>
                <a:effectLst/>
                <a:latin typeface="+mn-lt"/>
                <a:ea typeface="+mn-ea"/>
                <a:cs typeface="+mn-cs"/>
              </a:rPr>
              <a:t>Están obligados, asimismo a establecer un depósito de garantía por sus operaciones administradas por CAMMESA, en caso de ser necesario, pagar gastos administrativos a CAMMESA e informar la demanda prevista trimestralmente a CAMMESA para la confección de la base de datos Estacional</a:t>
            </a:r>
          </a:p>
          <a:p>
            <a:r>
              <a:rPr lang="es-AR" sz="1200" kern="1200" smtClean="0">
                <a:solidFill>
                  <a:schemeClr val="tx1"/>
                </a:solidFill>
                <a:effectLst/>
                <a:latin typeface="+mn-lt"/>
                <a:ea typeface="+mn-ea"/>
                <a:cs typeface="+mn-cs"/>
              </a:rPr>
              <a:t>Existen 3 tipos de contratos que pueden ser firmados por los grandes usuarios: Contratos de Abastecimiento, Contratos de Potencia y Contratos de Energía.  </a:t>
            </a:r>
          </a:p>
          <a:p>
            <a:r>
              <a:rPr lang="es-AR" sz="1200" kern="1200" smtClean="0">
                <a:solidFill>
                  <a:schemeClr val="tx1"/>
                </a:solidFill>
                <a:effectLst/>
                <a:latin typeface="+mn-lt"/>
                <a:ea typeface="+mn-ea"/>
                <a:cs typeface="+mn-cs"/>
              </a:rPr>
              <a:t>En los Contratos de Abastecimiento se pactan libremente las condiciones, plazos, precios y cantidades.  Los generadores del Estado Nacional quedan excluidos de este tipo de contratación por los artículos 35 y 37 de la Ley 24.065. Los contratos así celebrados son de conocimiento público y deben ser informados a CAMMESA quien es la responsable de administrarlos realizando el seguimiento de los apartados entre el contrato y la generación o consumo real; y la facturación de los saldos y los servicios de transporte.  La duración mínima de estos es de 1 año.</a:t>
            </a:r>
          </a:p>
          <a:p>
            <a:r>
              <a:rPr lang="es-AR" sz="1200" kern="1200" smtClean="0">
                <a:solidFill>
                  <a:schemeClr val="tx1"/>
                </a:solidFill>
                <a:effectLst/>
                <a:latin typeface="+mn-lt"/>
                <a:ea typeface="+mn-ea"/>
                <a:cs typeface="+mn-cs"/>
              </a:rPr>
              <a:t>En los Contratos de Disponibilidad de Potencia (reserva fría), se compromete la disponibilidad de potencia de máquinas de un generador como respaldo para ser convocada por el agente contratante.</a:t>
            </a:r>
          </a:p>
          <a:p>
            <a:r>
              <a:rPr lang="es-AR" sz="1200" kern="1200" smtClean="0">
                <a:solidFill>
                  <a:schemeClr val="tx1"/>
                </a:solidFill>
                <a:effectLst/>
                <a:latin typeface="+mn-lt"/>
                <a:ea typeface="+mn-ea"/>
                <a:cs typeface="+mn-cs"/>
              </a:rPr>
              <a:t>Los Contratos de Energía: son iguales que los contratos de Abastecimiento, salvo que la garantía de abastecimiento de este tipo de contrato es sólo la oferta del Mercado Spot en el nodo de compra del contratante.</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19</a:t>
            </a:fld>
            <a:endParaRPr lang="en-US"/>
          </a:p>
        </p:txBody>
      </p:sp>
    </p:spTree>
    <p:extLst>
      <p:ext uri="{BB962C8B-B14F-4D97-AF65-F5344CB8AC3E}">
        <p14:creationId xmlns:p14="http://schemas.microsoft.com/office/powerpoint/2010/main" val="70521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a:t>
            </a:fld>
            <a:endParaRPr lang="en-US"/>
          </a:p>
        </p:txBody>
      </p:sp>
    </p:spTree>
    <p:extLst>
      <p:ext uri="{BB962C8B-B14F-4D97-AF65-F5344CB8AC3E}">
        <p14:creationId xmlns:p14="http://schemas.microsoft.com/office/powerpoint/2010/main" val="14707640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4" fontAlgn="base"/>
            <a:r>
              <a:rPr lang="es-AR" sz="1200" b="1" i="1" u="none" strike="noStrike" kern="1200" smtClean="0">
                <a:solidFill>
                  <a:schemeClr val="tx1"/>
                </a:solidFill>
                <a:effectLst/>
                <a:latin typeface="+mn-lt"/>
                <a:ea typeface="+mn-ea"/>
                <a:cs typeface="+mn-cs"/>
              </a:rPr>
              <a:t>Autogeneradores</a:t>
            </a:r>
          </a:p>
          <a:p>
            <a:r>
              <a:rPr lang="es-AR" sz="1200" kern="1200" smtClean="0">
                <a:solidFill>
                  <a:schemeClr val="tx1"/>
                </a:solidFill>
                <a:effectLst/>
                <a:latin typeface="+mn-lt"/>
                <a:ea typeface="+mn-ea"/>
                <a:cs typeface="+mn-cs"/>
              </a:rPr>
              <a:t>Generan energía eléctrica como producto secundario, siendo su propósito principal la producción de bienes y/o servicios; no pueden suscribir contratos de reserva fría. Puede haber Autogeneradores demandantes y Autogeneradores vendedores.  Tienen las mismas características que un GUMA cuando compran, y que un generador cuando venden.</a:t>
            </a:r>
          </a:p>
          <a:p>
            <a:pPr lvl="4" fontAlgn="base"/>
            <a:r>
              <a:rPr lang="es-AR" sz="1200" b="1" i="1" u="none" strike="noStrike" kern="1200" smtClean="0">
                <a:solidFill>
                  <a:schemeClr val="tx1"/>
                </a:solidFill>
                <a:effectLst/>
                <a:latin typeface="+mn-lt"/>
                <a:ea typeface="+mn-ea"/>
                <a:cs typeface="+mn-cs"/>
              </a:rPr>
              <a:t>Cogeneradores</a:t>
            </a:r>
          </a:p>
          <a:p>
            <a:r>
              <a:rPr lang="es-AR" sz="1200" kern="1200" smtClean="0">
                <a:solidFill>
                  <a:schemeClr val="tx1"/>
                </a:solidFill>
                <a:effectLst/>
                <a:latin typeface="+mn-lt"/>
                <a:ea typeface="+mn-ea"/>
                <a:cs typeface="+mn-cs"/>
              </a:rPr>
              <a:t>Producen conjuntamente energía eléctrica y vapor u otra forma de energía para fines industriales, comerciales o de acondicionamiento ambiental.  Siempre son vendedores y no pueden suscribir contratos de reserva fría.</a:t>
            </a:r>
          </a:p>
          <a:p>
            <a:pPr lvl="3" fontAlgn="base"/>
            <a:r>
              <a:rPr lang="es-AR" sz="1200" b="1" i="1" u="none" strike="noStrike" kern="1200" cap="all" smtClean="0">
                <a:solidFill>
                  <a:schemeClr val="tx1"/>
                </a:solidFill>
                <a:effectLst/>
                <a:latin typeface="+mn-lt"/>
                <a:ea typeface="+mn-ea"/>
                <a:cs typeface="+mn-cs"/>
              </a:rPr>
              <a:t>Comercializadores</a:t>
            </a:r>
          </a:p>
          <a:p>
            <a:r>
              <a:rPr lang="es-AR" sz="1200" kern="1200" smtClean="0">
                <a:solidFill>
                  <a:schemeClr val="tx1"/>
                </a:solidFill>
                <a:effectLst/>
                <a:latin typeface="+mn-lt"/>
                <a:ea typeface="+mn-ea"/>
                <a:cs typeface="+mn-cs"/>
              </a:rPr>
              <a:t>Intervienen exclusivamente en las operaciones comerciales, no en la operación física.  Se considera comercializador al que compra o vende para terceros energía eléctrica en el Mercado Eléctrico Mayorista.  También se considerará como tales a quienes reciban energía en bloque por pago de regalías o servicios que la comercialicen de igual manera que los generadores.</a:t>
            </a:r>
          </a:p>
          <a:p>
            <a:endParaRPr lang="en-US" dirty="0"/>
          </a:p>
        </p:txBody>
      </p:sp>
      <p:sp>
        <p:nvSpPr>
          <p:cNvPr id="4" name="Slide Number Placeholder 3"/>
          <p:cNvSpPr>
            <a:spLocks noGrp="1"/>
          </p:cNvSpPr>
          <p:nvPr>
            <p:ph type="sldNum" sz="quarter" idx="10"/>
          </p:nvPr>
        </p:nvSpPr>
        <p:spPr/>
        <p:txBody>
          <a:bodyPr/>
          <a:lstStyle/>
          <a:p>
            <a:fld id="{ABFE4D9E-DB7D-44BB-83E7-102E40168221}" type="slidenum">
              <a:rPr lang="en-US" smtClean="0"/>
              <a:pPr/>
              <a:t>20</a:t>
            </a:fld>
            <a:endParaRPr lang="en-US"/>
          </a:p>
        </p:txBody>
      </p:sp>
    </p:spTree>
    <p:extLst>
      <p:ext uri="{BB962C8B-B14F-4D97-AF65-F5344CB8AC3E}">
        <p14:creationId xmlns:p14="http://schemas.microsoft.com/office/powerpoint/2010/main" val="1944550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21</a:t>
            </a:fld>
            <a:endParaRPr lang="en-US"/>
          </a:p>
        </p:txBody>
      </p:sp>
    </p:spTree>
    <p:extLst>
      <p:ext uri="{BB962C8B-B14F-4D97-AF65-F5344CB8AC3E}">
        <p14:creationId xmlns:p14="http://schemas.microsoft.com/office/powerpoint/2010/main" val="25656273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22</a:t>
            </a:fld>
            <a:endParaRPr lang="en-US"/>
          </a:p>
        </p:txBody>
      </p:sp>
    </p:spTree>
    <p:extLst>
      <p:ext uri="{BB962C8B-B14F-4D97-AF65-F5344CB8AC3E}">
        <p14:creationId xmlns:p14="http://schemas.microsoft.com/office/powerpoint/2010/main" val="24199156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smtClean="0">
                <a:solidFill>
                  <a:schemeClr val="tx1"/>
                </a:solidFill>
                <a:effectLst/>
                <a:latin typeface="+mn-lt"/>
                <a:ea typeface="+mn-ea"/>
                <a:cs typeface="+mn-cs"/>
              </a:rPr>
              <a:t>En resumen, los oferentes declaran trimestralmente sus costos variables asociados a producir energía eléctrica y la disponibilidad de sus equipos. Esa declaración se coteja contra un tope prefijado que refleja el costo internacional del combustible en distintos puntos de referencia.  A partir de allí, se realiza un ordenamiento de los oferentes en función de sus costos asociados y se los convoca en función de la demanda prevista. Cada oferente tiene la potestad de adicionar dentro de sus costos variables hasta un 15% en concepto de costos variables no combustibles.  Adicionalmente a la remuneración por energía se agrega un monto fijo por unidad de capacidad de producción (potencia) puesta a disposición del sistema que refleja los costos fijos de la actividad. </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23</a:t>
            </a:fld>
            <a:endParaRPr lang="en-US"/>
          </a:p>
        </p:txBody>
      </p:sp>
    </p:spTree>
    <p:extLst>
      <p:ext uri="{BB962C8B-B14F-4D97-AF65-F5344CB8AC3E}">
        <p14:creationId xmlns:p14="http://schemas.microsoft.com/office/powerpoint/2010/main" val="9374693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smtClean="0">
                <a:solidFill>
                  <a:schemeClr val="tx1"/>
                </a:solidFill>
                <a:effectLst/>
                <a:latin typeface="+mn-lt"/>
                <a:ea typeface="+mn-ea"/>
                <a:cs typeface="+mn-cs"/>
              </a:rPr>
              <a:t>Basado en este ranking, y a fin de que CAMMESA pueda obtener el mínimo costo operativo del sistema como un todo, las unidades generadoras se despachan a la red sucesivamente empezando por las unidades de menor costo variable de generación hasta las de mayor costo variable de generación hasta cubrir la demanda total de electricidad en ese horario. Esto se denomina Costo Marginal, o Spot de la Energía Eléctrica.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24</a:t>
            </a:fld>
            <a:endParaRPr lang="en-US"/>
          </a:p>
        </p:txBody>
      </p:sp>
    </p:spTree>
    <p:extLst>
      <p:ext uri="{BB962C8B-B14F-4D97-AF65-F5344CB8AC3E}">
        <p14:creationId xmlns:p14="http://schemas.microsoft.com/office/powerpoint/2010/main" val="21728620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smtClean="0">
                <a:solidFill>
                  <a:schemeClr val="tx1"/>
                </a:solidFill>
                <a:effectLst/>
                <a:latin typeface="+mn-lt"/>
                <a:ea typeface="+mn-ea"/>
                <a:cs typeface="+mn-cs"/>
              </a:rPr>
              <a:t>Este proceso hace que las unidades con mayores costos variables sólo se utilicen en las horas de mayor demanda (punta), encareciendo el costo de la energía en tales horarios (ver Ilustración 1).  Además, al incorporarse al sistema nuevos generadores más eficientes, se produce una depuración natural de las unidades obsoletas que como tienen costos más caros son cada vez menos convocadas a generar.  </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25</a:t>
            </a:fld>
            <a:endParaRPr lang="en-US"/>
          </a:p>
        </p:txBody>
      </p:sp>
    </p:spTree>
    <p:extLst>
      <p:ext uri="{BB962C8B-B14F-4D97-AF65-F5344CB8AC3E}">
        <p14:creationId xmlns:p14="http://schemas.microsoft.com/office/powerpoint/2010/main" val="20749557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26</a:t>
            </a:fld>
            <a:endParaRPr lang="en-US"/>
          </a:p>
        </p:txBody>
      </p:sp>
    </p:spTree>
    <p:extLst>
      <p:ext uri="{BB962C8B-B14F-4D97-AF65-F5344CB8AC3E}">
        <p14:creationId xmlns:p14="http://schemas.microsoft.com/office/powerpoint/2010/main" val="10889557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El </a:t>
            </a:r>
            <a:r>
              <a:rPr lang="es-AR" sz="1200" b="1" kern="1200" smtClean="0">
                <a:solidFill>
                  <a:schemeClr val="tx1"/>
                </a:solidFill>
                <a:effectLst/>
                <a:latin typeface="+mn-lt"/>
                <a:ea typeface="+mn-ea"/>
                <a:cs typeface="+mn-cs"/>
              </a:rPr>
              <a:t>Precio Local</a:t>
            </a:r>
            <a:r>
              <a:rPr lang="es-AR" sz="1200" kern="1200" smtClean="0">
                <a:solidFill>
                  <a:schemeClr val="tx1"/>
                </a:solidFill>
                <a:effectLst/>
                <a:latin typeface="+mn-lt"/>
                <a:ea typeface="+mn-ea"/>
                <a:cs typeface="+mn-cs"/>
              </a:rPr>
              <a:t> es el precio de la energía de un área desvinculada del mercado, debido a una restricción de transporte, puede ser mayor o menor al de mercado. La diferencia entre el precio que paga la demanda (sigue pagando el precio de mercado) y la que recibe el generador se acumula en unas cuentas llamadas SALEX.  Las cantidades acumuladas en estas cuentas luego se utilizarán para las ampliaciones del sistema de transmisión. </a:t>
            </a:r>
          </a:p>
          <a:p>
            <a:r>
              <a:rPr lang="es-AR" sz="1200" kern="1200" smtClean="0">
                <a:solidFill>
                  <a:schemeClr val="tx1"/>
                </a:solidFill>
                <a:effectLst/>
                <a:latin typeface="+mn-lt"/>
                <a:ea typeface="+mn-ea"/>
                <a:cs typeface="+mn-cs"/>
              </a:rPr>
              <a:t>En caso de congestión, el OED puede requerir el despacho de máquinas de generación fuera del orden de mérito establecido por la declaración de costos.  Sin embargo, estos costos no se verán reflejados en el cálculo de precios del mercado, sino que estos extra costos se pagarán como cargos adicionales.</a:t>
            </a:r>
          </a:p>
          <a:p>
            <a:r>
              <a:rPr lang="es-AR" sz="1200" kern="1200" smtClean="0">
                <a:solidFill>
                  <a:schemeClr val="tx1"/>
                </a:solidFill>
                <a:effectLst/>
                <a:latin typeface="+mn-lt"/>
                <a:ea typeface="+mn-ea"/>
                <a:cs typeface="+mn-cs"/>
              </a:rPr>
              <a:t>Se propició establecer el vínculo directo con el mercado mayorista de aquellos usuarios que por la cuantía de su demanda les resulte económica y administrativamente racional encarar las obligaciones de medición y comportamiento propios de dicho vínculo.  Estos son llamados Grandes Usuarios.  Ellos pueden realizar sus compras de potencia y de energía directamente en el mercado mayorista.  Para ello necesitarán contar con el equipamiento necesario capaz de realizar las mediciones de su consumo en períodos de 15 minutos y contar con el mecanismo de comunicación con el EOD para poder realizar su conciliación en el mercado, entre otras obligaciones.</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27</a:t>
            </a:fld>
            <a:endParaRPr lang="en-US"/>
          </a:p>
        </p:txBody>
      </p:sp>
    </p:spTree>
    <p:extLst>
      <p:ext uri="{BB962C8B-B14F-4D97-AF65-F5344CB8AC3E}">
        <p14:creationId xmlns:p14="http://schemas.microsoft.com/office/powerpoint/2010/main" val="36820203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Los costos fijos son remunerados a través de un cargo (potencia) que abona la demanda por cada unidad física instalada en los generadores despachados para atender la demanda.  Esto remunera la expansión de la capacidad del sistema.</a:t>
            </a:r>
          </a:p>
          <a:p>
            <a:r>
              <a:rPr lang="es-AR" sz="1200" kern="1200" smtClean="0">
                <a:solidFill>
                  <a:schemeClr val="tx1"/>
                </a:solidFill>
                <a:effectLst/>
                <a:latin typeface="+mn-lt"/>
                <a:ea typeface="+mn-ea"/>
                <a:cs typeface="+mn-cs"/>
              </a:rPr>
              <a:t>La potencia se paga a través de tres cargos: cargo por potencia despachada, cargo por reserva de potencia y cargos por servicios asociados a la potencia.  Se define el factor de adaptación como la relación entre el precio de la potencia en un nodo y el precio en el Centro de Carga del Sistema (FA=1).</a:t>
            </a:r>
          </a:p>
          <a:p>
            <a:r>
              <a:rPr lang="es-AR" sz="1200" kern="1200" smtClean="0">
                <a:solidFill>
                  <a:schemeClr val="tx1"/>
                </a:solidFill>
                <a:effectLst/>
                <a:latin typeface="+mn-lt"/>
                <a:ea typeface="+mn-ea"/>
                <a:cs typeface="+mn-cs"/>
              </a:rPr>
              <a:t>La potencia despachada tenía  un precio de 12 $/MW en horas que remuneran potencia (HRP).  La potencia se remunera en las siguientes horas:</a:t>
            </a:r>
          </a:p>
          <a:p>
            <a:pPr lvl="0"/>
            <a:r>
              <a:rPr lang="es-AR" sz="1200" kern="1200" smtClean="0">
                <a:solidFill>
                  <a:schemeClr val="tx1"/>
                </a:solidFill>
                <a:effectLst/>
                <a:latin typeface="+mn-lt"/>
                <a:ea typeface="+mn-ea"/>
                <a:cs typeface="+mn-cs"/>
              </a:rPr>
              <a:t>En los días hábiles, de la hora 9 a la hora 24 (16 horas)</a:t>
            </a:r>
          </a:p>
          <a:p>
            <a:pPr lvl="0"/>
            <a:r>
              <a:rPr lang="es-AR" sz="1200" kern="1200" smtClean="0">
                <a:solidFill>
                  <a:schemeClr val="tx1"/>
                </a:solidFill>
                <a:effectLst/>
                <a:latin typeface="+mn-lt"/>
                <a:ea typeface="+mn-ea"/>
                <a:cs typeface="+mn-cs"/>
              </a:rPr>
              <a:t>Sábados la hora 1 y de la 20 a la 24 (6 horas)</a:t>
            </a:r>
          </a:p>
          <a:p>
            <a:pPr lvl="0"/>
            <a:r>
              <a:rPr lang="es-AR" sz="1200" kern="1200" smtClean="0">
                <a:solidFill>
                  <a:schemeClr val="tx1"/>
                </a:solidFill>
                <a:effectLst/>
                <a:latin typeface="+mn-lt"/>
                <a:ea typeface="+mn-ea"/>
                <a:cs typeface="+mn-cs"/>
              </a:rPr>
              <a:t>Domingos desde la hora 20 a la hora 23, (4 horas).</a:t>
            </a:r>
          </a:p>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smtClean="0">
                <a:solidFill>
                  <a:schemeClr val="tx1"/>
                </a:solidFill>
                <a:effectLst/>
                <a:latin typeface="+mn-lt"/>
                <a:ea typeface="+mn-ea"/>
                <a:cs typeface="+mn-cs"/>
              </a:rPr>
              <a:t>En el MEM se pagará por potencia puesta a disposición durante las HRP a las máquinas que resulten generando más aquellas disponibles que no resulten generando pero fueron previstas en el predespacho o estén consideradas como reserva.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28</a:t>
            </a:fld>
            <a:endParaRPr lang="en-US"/>
          </a:p>
        </p:txBody>
      </p:sp>
    </p:spTree>
    <p:extLst>
      <p:ext uri="{BB962C8B-B14F-4D97-AF65-F5344CB8AC3E}">
        <p14:creationId xmlns:p14="http://schemas.microsoft.com/office/powerpoint/2010/main" val="22505299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Los precios estacionales se fijan periódicamente según una tarifa binómica en base a la operación del MEM prevista por CAMMESA, con un precio de la energía que tiene en cuenta el costo marginal probable y un precio de potencia por requerimientos de cubrimiento de la demanda, nivel de reserva y otros servicios relacionados con la calidad de la operación del MEM.  El precio de la energía se define para tres bandas horarias:</a:t>
            </a:r>
          </a:p>
          <a:p>
            <a:pPr lvl="0"/>
            <a:r>
              <a:rPr lang="es-AR" sz="1200" kern="1200" smtClean="0">
                <a:solidFill>
                  <a:schemeClr val="tx1"/>
                </a:solidFill>
                <a:effectLst/>
                <a:latin typeface="+mn-lt"/>
                <a:ea typeface="+mn-ea"/>
                <a:cs typeface="+mn-cs"/>
              </a:rPr>
              <a:t>Valle: de 23 a 24 y de 24 a 5 hs (6 hs)</a:t>
            </a:r>
          </a:p>
          <a:p>
            <a:pPr lvl="0"/>
            <a:r>
              <a:rPr lang="es-AR" sz="1200" kern="1200" smtClean="0">
                <a:solidFill>
                  <a:schemeClr val="tx1"/>
                </a:solidFill>
                <a:effectLst/>
                <a:latin typeface="+mn-lt"/>
                <a:ea typeface="+mn-ea"/>
                <a:cs typeface="+mn-cs"/>
              </a:rPr>
              <a:t>Pico: de 18 a 23 hs (5 hs)</a:t>
            </a:r>
          </a:p>
          <a:p>
            <a:pPr lvl="0"/>
            <a:r>
              <a:rPr lang="es-AR" sz="1200" kern="1200" smtClean="0">
                <a:solidFill>
                  <a:schemeClr val="tx1"/>
                </a:solidFill>
                <a:effectLst/>
                <a:latin typeface="+mn-lt"/>
                <a:ea typeface="+mn-ea"/>
                <a:cs typeface="+mn-cs"/>
              </a:rPr>
              <a:t>Resto: de 5 a 18 hs (13 hs)</a:t>
            </a:r>
          </a:p>
          <a:p>
            <a:r>
              <a:rPr lang="es-AR" sz="1200" kern="1200" smtClean="0">
                <a:solidFill>
                  <a:schemeClr val="tx1"/>
                </a:solidFill>
                <a:effectLst/>
                <a:latin typeface="+mn-lt"/>
                <a:ea typeface="+mn-ea"/>
                <a:cs typeface="+mn-cs"/>
              </a:rPr>
              <a:t>Se considera en cada año dos períodos de seis meses (Período Estacional: Invierno y Verano), dividido cada uno de ellos en dos sub períodos de tres meses.  Las programaciones se inician el 1º de febrero, de mayo, de agosto y de noviembre.</a:t>
            </a:r>
          </a:p>
          <a:p>
            <a:r>
              <a:rPr lang="es-AR" sz="1200" kern="1200" smtClean="0">
                <a:solidFill>
                  <a:schemeClr val="tx1"/>
                </a:solidFill>
                <a:effectLst/>
                <a:latin typeface="+mn-lt"/>
                <a:ea typeface="+mn-ea"/>
                <a:cs typeface="+mn-cs"/>
              </a:rPr>
              <a:t>CAMMESA, con los modelos de optimización y programación aprobados por la Secretaria, y la Base de Batos Estacional, obtiene la Programación Estacional del MEM basado en el despacho óptimo que minimiza el costo total de la operación</a:t>
            </a:r>
          </a:p>
          <a:p>
            <a:r>
              <a:rPr lang="es-AR" sz="1200" kern="1200" smtClean="0">
                <a:solidFill>
                  <a:schemeClr val="tx1"/>
                </a:solidFill>
                <a:effectLst/>
                <a:latin typeface="+mn-lt"/>
                <a:ea typeface="+mn-ea"/>
                <a:cs typeface="+mn-cs"/>
              </a:rPr>
              <a:t>Esta programación recibe los ajustes trimestrales correspondientes, considerando distintas probabilidades de ocurrencia de la demanda, temperaturas y condiciones hidrológicas.</a:t>
            </a:r>
          </a:p>
          <a:p>
            <a:r>
              <a:rPr lang="es-AR" sz="1200" kern="1200" smtClean="0">
                <a:solidFill>
                  <a:schemeClr val="tx1"/>
                </a:solidFill>
                <a:effectLst/>
                <a:latin typeface="+mn-lt"/>
                <a:ea typeface="+mn-ea"/>
                <a:cs typeface="+mn-cs"/>
              </a:rPr>
              <a:t>El Precio Estacional es el precio al cual compran los Distribuidores la energía en el Mercado Spot.  La Secretaría de energía aprueba la programación considerando los precios calculados por CAMMESA y el estado del Fondo de estabilización.</a:t>
            </a:r>
          </a:p>
          <a:p>
            <a:r>
              <a:rPr lang="es-AR" sz="1200" kern="1200" smtClean="0">
                <a:solidFill>
                  <a:schemeClr val="tx1"/>
                </a:solidFill>
                <a:effectLst/>
                <a:latin typeface="+mn-lt"/>
                <a:ea typeface="+mn-ea"/>
                <a:cs typeface="+mn-cs"/>
              </a:rPr>
              <a:t>EM basado en el despacho óptimo que minimiza el costo total de la operación</a:t>
            </a:r>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31</a:t>
            </a:fld>
            <a:endParaRPr lang="en-US"/>
          </a:p>
        </p:txBody>
      </p:sp>
    </p:spTree>
    <p:extLst>
      <p:ext uri="{BB962C8B-B14F-4D97-AF65-F5344CB8AC3E}">
        <p14:creationId xmlns:p14="http://schemas.microsoft.com/office/powerpoint/2010/main" val="1659415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3</a:t>
            </a:fld>
            <a:endParaRPr lang="en-US"/>
          </a:p>
        </p:txBody>
      </p:sp>
    </p:spTree>
    <p:extLst>
      <p:ext uri="{BB962C8B-B14F-4D97-AF65-F5344CB8AC3E}">
        <p14:creationId xmlns:p14="http://schemas.microsoft.com/office/powerpoint/2010/main" val="36626113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32</a:t>
            </a:fld>
            <a:endParaRPr lang="en-US"/>
          </a:p>
        </p:txBody>
      </p:sp>
    </p:spTree>
    <p:extLst>
      <p:ext uri="{BB962C8B-B14F-4D97-AF65-F5344CB8AC3E}">
        <p14:creationId xmlns:p14="http://schemas.microsoft.com/office/powerpoint/2010/main" val="15371231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Cada mes surgirá una diferencia entre lo recaudado por compras de energía y lo abonado por las ventas y por variables del transporte que se acumula en el Fondo de Estabilización, excluidas las diferencias atribuibles a las pérdidas.  La evolución de este fondo refleja la diferencia acumulada entre el Precio Estacional de la Energía y el Precio Spot medio de esta.  Luego, transfiere recursos de un trimestre al siguiente donde se compensan las diferencias obtenidas, en uno u otro sentido.</a:t>
            </a:r>
          </a:p>
          <a:p>
            <a:r>
              <a:rPr lang="es-AR" sz="1200" kern="1200" smtClean="0">
                <a:solidFill>
                  <a:schemeClr val="tx1"/>
                </a:solidFill>
                <a:effectLst/>
                <a:latin typeface="+mn-lt"/>
                <a:ea typeface="+mn-ea"/>
                <a:cs typeface="+mn-cs"/>
              </a:rPr>
              <a:t>Hasta el año 2002 el precio estacional acompañó el precio spot de la energía, luego se mantuvo “congelado” entre mayo de 2002 y febrero de 2004.  A partir de febrero de 2004 se sancionan precios estacionales distintos para cada categoría de usuarios.</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33</a:t>
            </a:fld>
            <a:endParaRPr lang="en-US"/>
          </a:p>
        </p:txBody>
      </p:sp>
    </p:spTree>
    <p:extLst>
      <p:ext uri="{BB962C8B-B14F-4D97-AF65-F5344CB8AC3E}">
        <p14:creationId xmlns:p14="http://schemas.microsoft.com/office/powerpoint/2010/main" val="198326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La ley 24.065 fue sancionada el 19 de diciembre de 1991 y promulgada el 3 de enero de 1992.  Por medio de esta ley se privatiza el sector eléctrico en la República Argentina, dividiéndolo tanto horizontal como verticalmente, es decir, se separan las actividades de generación, transporte y distribución de energía eléctrica permitiendo a diferentes privados ofrecer estos servicios o realizar estas actividades.</a:t>
            </a:r>
          </a:p>
          <a:p>
            <a:r>
              <a:rPr lang="es-AR" sz="1200" kern="1200" smtClean="0">
                <a:solidFill>
                  <a:schemeClr val="tx1"/>
                </a:solidFill>
                <a:effectLst/>
                <a:latin typeface="+mn-lt"/>
                <a:ea typeface="+mn-ea"/>
                <a:cs typeface="+mn-cs"/>
              </a:rPr>
              <a:t>Fija los siguientes objetivos para la política energética nacional:</a:t>
            </a:r>
          </a:p>
          <a:p>
            <a:pPr lvl="0"/>
            <a:r>
              <a:rPr lang="es-AR" sz="1200" kern="1200" smtClean="0">
                <a:solidFill>
                  <a:schemeClr val="tx1"/>
                </a:solidFill>
                <a:effectLst/>
                <a:latin typeface="+mn-lt"/>
                <a:ea typeface="+mn-ea"/>
                <a:cs typeface="+mn-cs"/>
              </a:rPr>
              <a:t>Proteger los derechos de los usuarios;</a:t>
            </a:r>
          </a:p>
          <a:p>
            <a:pPr lvl="0"/>
            <a:r>
              <a:rPr lang="es-AR" sz="1200" kern="1200" smtClean="0">
                <a:solidFill>
                  <a:schemeClr val="tx1"/>
                </a:solidFill>
                <a:effectLst/>
                <a:latin typeface="+mn-lt"/>
                <a:ea typeface="+mn-ea"/>
                <a:cs typeface="+mn-cs"/>
              </a:rPr>
              <a:t>Promover la competitividad de los mercados de producción y demanda de electricidad y alentar inversiones para asegurar el suministro a largo plazo;</a:t>
            </a:r>
          </a:p>
          <a:p>
            <a:pPr lvl="0"/>
            <a:r>
              <a:rPr lang="es-AR" sz="1200" kern="1200" smtClean="0">
                <a:solidFill>
                  <a:schemeClr val="tx1"/>
                </a:solidFill>
                <a:effectLst/>
                <a:latin typeface="+mn-lt"/>
                <a:ea typeface="+mn-ea"/>
                <a:cs typeface="+mn-cs"/>
              </a:rPr>
              <a:t>Promover la operación, confiabilidad, igualdad, libre acceso, no discriminatorio y uso generalizado de los servicios e instilación de transporte y distribución de electricidad;</a:t>
            </a:r>
          </a:p>
          <a:p>
            <a:pPr lvl="0"/>
            <a:r>
              <a:rPr lang="es-AR" sz="1200" kern="1200" smtClean="0">
                <a:solidFill>
                  <a:schemeClr val="tx1"/>
                </a:solidFill>
                <a:effectLst/>
                <a:latin typeface="+mn-lt"/>
                <a:ea typeface="+mn-ea"/>
                <a:cs typeface="+mn-cs"/>
              </a:rPr>
              <a:t>Regular las actividades del transporte y la distribución de electricidad, asegurando que las tarifas que se apliquen en los servicios sean justas y razonables;</a:t>
            </a:r>
          </a:p>
          <a:p>
            <a:pPr lvl="0"/>
            <a:r>
              <a:rPr lang="es-AR" sz="1200" kern="1200" smtClean="0">
                <a:solidFill>
                  <a:schemeClr val="tx1"/>
                </a:solidFill>
                <a:effectLst/>
                <a:latin typeface="+mn-lt"/>
                <a:ea typeface="+mn-ea"/>
                <a:cs typeface="+mn-cs"/>
              </a:rPr>
              <a:t>Incentivar el abastecimiento, transporte y distribución y uso eficiente de la electricidad usando metodologías tarifarias apropiadas;</a:t>
            </a:r>
          </a:p>
          <a:p>
            <a:pPr lvl="0"/>
            <a:r>
              <a:rPr lang="es-AR" sz="1200" kern="1200" smtClean="0">
                <a:solidFill>
                  <a:schemeClr val="tx1"/>
                </a:solidFill>
                <a:effectLst/>
                <a:latin typeface="+mn-lt"/>
                <a:ea typeface="+mn-ea"/>
                <a:cs typeface="+mn-cs"/>
              </a:rPr>
              <a:t>Alentar la realización de inversiones privadas en producción, transporte y distribución, asegurando la competitividad de los mercados donde sea posible.</a:t>
            </a:r>
          </a:p>
          <a:p>
            <a:r>
              <a:rPr lang="es-AR" sz="1200" kern="1200" smtClean="0">
                <a:solidFill>
                  <a:schemeClr val="tx1"/>
                </a:solidFill>
                <a:effectLst/>
                <a:latin typeface="+mn-lt"/>
                <a:ea typeface="+mn-ea"/>
                <a:cs typeface="+mn-cs"/>
              </a:rPr>
              <a:t>Esta ley, además, crea los diferentes actores del Mercado Eléctrico: Generadores, Transportistas, Grandes Usuarios, Distribuidores, el Ente Nacional Regulador de la Electricidad (ENRE).  Crea también un órgano encargado del despacho técnico del Sistema Argentino de Interconexión (SADI).  A continuación se muestran en detalle los objetivos de cada uno de los actores del Mercado Eléctrico.</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4</a:t>
            </a:fld>
            <a:endParaRPr lang="en-US"/>
          </a:p>
        </p:txBody>
      </p:sp>
    </p:spTree>
    <p:extLst>
      <p:ext uri="{BB962C8B-B14F-4D97-AF65-F5344CB8AC3E}">
        <p14:creationId xmlns:p14="http://schemas.microsoft.com/office/powerpoint/2010/main" val="2594612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5</a:t>
            </a:fld>
            <a:endParaRPr lang="en-US"/>
          </a:p>
        </p:txBody>
      </p:sp>
    </p:spTree>
    <p:extLst>
      <p:ext uri="{BB962C8B-B14F-4D97-AF65-F5344CB8AC3E}">
        <p14:creationId xmlns:p14="http://schemas.microsoft.com/office/powerpoint/2010/main" val="3560997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dirty="0" smtClean="0">
                <a:solidFill>
                  <a:schemeClr val="tx1"/>
                </a:solidFill>
                <a:effectLst/>
                <a:latin typeface="+mn-lt"/>
                <a:ea typeface="+mn-ea"/>
                <a:cs typeface="+mn-cs"/>
              </a:rPr>
              <a:t>Las funciones que tiene a cargo la Secretaría de Energía están indicadas en el Decreto Nº 27 del 27 de mayo de 2003 siendo principalmente definir la política sectorial en concordancia con las pautas establecidas por el Poder Ejecutivo Nacional, conducir las acciones tendientes a aplicar la política sectorial dictar las normas a las que se ajustará el despacho, resolver en alzada los recursos presentados ante los entes reguladores, sancionar Precios Estacionales y sus ajustes trimestrales y autorizar nuevos accesos al Mercado Eléctrico Mayorista (MEM).</a:t>
            </a:r>
          </a:p>
          <a:p>
            <a:endParaRPr lang="es-AR" dirty="0"/>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6</a:t>
            </a:fld>
            <a:endParaRPr lang="en-US"/>
          </a:p>
        </p:txBody>
      </p:sp>
    </p:spTree>
    <p:extLst>
      <p:ext uri="{BB962C8B-B14F-4D97-AF65-F5344CB8AC3E}">
        <p14:creationId xmlns:p14="http://schemas.microsoft.com/office/powerpoint/2010/main" val="721390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El Art. 54 de la Ley 24.065 crea este ente autárquico y se le asignan dos funciones bien diferenciadas: la primera es actuar como contralor del Mercado Eléctrico Mayorista, y la segunda como contralor de las distribuidoras que se encuentran bajo la órbita nacional.  Como contralor del Mercado Eléctrico Mayorista debe:</a:t>
            </a:r>
          </a:p>
          <a:p>
            <a:pPr lvl="0"/>
            <a:r>
              <a:rPr lang="es-AR" sz="1200" kern="1200" smtClean="0">
                <a:solidFill>
                  <a:schemeClr val="tx1"/>
                </a:solidFill>
                <a:effectLst/>
                <a:latin typeface="+mn-lt"/>
                <a:ea typeface="+mn-ea"/>
                <a:cs typeface="+mn-cs"/>
              </a:rPr>
              <a:t>Hacer cumplir la ley 24.065 y controlar los contratos de concesión.</a:t>
            </a:r>
          </a:p>
          <a:p>
            <a:pPr lvl="0"/>
            <a:r>
              <a:rPr lang="es-AR" sz="1200" kern="1200" smtClean="0">
                <a:solidFill>
                  <a:schemeClr val="tx1"/>
                </a:solidFill>
                <a:effectLst/>
                <a:latin typeface="+mn-lt"/>
                <a:ea typeface="+mn-ea"/>
                <a:cs typeface="+mn-cs"/>
              </a:rPr>
              <a:t>Prevenir conductas anticompetitivas, monopólicas y/o discriminatorias</a:t>
            </a:r>
          </a:p>
          <a:p>
            <a:pPr lvl="0"/>
            <a:r>
              <a:rPr lang="es-AR" sz="1200" kern="1200" smtClean="0">
                <a:solidFill>
                  <a:schemeClr val="tx1"/>
                </a:solidFill>
                <a:effectLst/>
                <a:latin typeface="+mn-lt"/>
                <a:ea typeface="+mn-ea"/>
                <a:cs typeface="+mn-cs"/>
              </a:rPr>
              <a:t>Funcionar como instancia de arbitraje en el ámbito de su jurisdicción.</a:t>
            </a:r>
          </a:p>
          <a:p>
            <a:r>
              <a:rPr lang="es-AR" sz="1200" kern="1200" smtClean="0">
                <a:solidFill>
                  <a:schemeClr val="tx1"/>
                </a:solidFill>
                <a:effectLst/>
                <a:latin typeface="+mn-lt"/>
                <a:ea typeface="+mn-ea"/>
                <a:cs typeface="+mn-cs"/>
              </a:rPr>
              <a:t>Como contralor de EDENOR, EDESUR y EDELAP debe:</a:t>
            </a:r>
          </a:p>
          <a:p>
            <a:pPr lvl="0"/>
            <a:r>
              <a:rPr lang="es-AR" sz="1200" kern="1200" smtClean="0">
                <a:solidFill>
                  <a:schemeClr val="tx1"/>
                </a:solidFill>
                <a:effectLst/>
                <a:latin typeface="+mn-lt"/>
                <a:ea typeface="+mn-ea"/>
                <a:cs typeface="+mn-cs"/>
              </a:rPr>
              <a:t>Controlar calidad de servicio de las concesiones nacionales de distribución</a:t>
            </a:r>
          </a:p>
          <a:p>
            <a:pPr lvl="0"/>
            <a:r>
              <a:rPr lang="es-AR" sz="1200" kern="1200" smtClean="0">
                <a:solidFill>
                  <a:schemeClr val="tx1"/>
                </a:solidFill>
                <a:effectLst/>
                <a:latin typeface="+mn-lt"/>
                <a:ea typeface="+mn-ea"/>
                <a:cs typeface="+mn-cs"/>
              </a:rPr>
              <a:t>Dictar reglamentos en materia de:</a:t>
            </a:r>
          </a:p>
          <a:p>
            <a:pPr lvl="1"/>
            <a:r>
              <a:rPr lang="es-AR" sz="1200" kern="1200" smtClean="0">
                <a:solidFill>
                  <a:schemeClr val="tx1"/>
                </a:solidFill>
                <a:effectLst/>
                <a:latin typeface="+mn-lt"/>
                <a:ea typeface="+mn-ea"/>
                <a:cs typeface="+mn-cs"/>
              </a:rPr>
              <a:t>Seguridad.</a:t>
            </a:r>
          </a:p>
          <a:p>
            <a:pPr lvl="1"/>
            <a:r>
              <a:rPr lang="es-AR" sz="1200" kern="1200" smtClean="0">
                <a:solidFill>
                  <a:schemeClr val="tx1"/>
                </a:solidFill>
                <a:effectLst/>
                <a:latin typeface="+mn-lt"/>
                <a:ea typeface="+mn-ea"/>
                <a:cs typeface="+mn-cs"/>
              </a:rPr>
              <a:t>Normas y procedimientos técnicos.</a:t>
            </a:r>
          </a:p>
          <a:p>
            <a:pPr lvl="1"/>
            <a:r>
              <a:rPr lang="es-AR" sz="1200" kern="1200" smtClean="0">
                <a:solidFill>
                  <a:schemeClr val="tx1"/>
                </a:solidFill>
                <a:effectLst/>
                <a:latin typeface="+mn-lt"/>
                <a:ea typeface="+mn-ea"/>
                <a:cs typeface="+mn-cs"/>
              </a:rPr>
              <a:t>Medición y facturación.</a:t>
            </a:r>
          </a:p>
          <a:p>
            <a:pPr lvl="1"/>
            <a:r>
              <a:rPr lang="es-AR" sz="1200" kern="1200" smtClean="0">
                <a:solidFill>
                  <a:schemeClr val="tx1"/>
                </a:solidFill>
                <a:effectLst/>
                <a:latin typeface="+mn-lt"/>
                <a:ea typeface="+mn-ea"/>
                <a:cs typeface="+mn-cs"/>
              </a:rPr>
              <a:t>Control y uso de medidores: interrupción y reconexión.</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7</a:t>
            </a:fld>
            <a:endParaRPr lang="en-US"/>
          </a:p>
        </p:txBody>
      </p:sp>
    </p:spTree>
    <p:extLst>
      <p:ext uri="{BB962C8B-B14F-4D97-AF65-F5344CB8AC3E}">
        <p14:creationId xmlns:p14="http://schemas.microsoft.com/office/powerpoint/2010/main" val="682816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200" kern="1200" smtClean="0">
                <a:solidFill>
                  <a:schemeClr val="tx1"/>
                </a:solidFill>
                <a:effectLst/>
                <a:latin typeface="+mn-lt"/>
                <a:ea typeface="+mn-ea"/>
                <a:cs typeface="+mn-cs"/>
              </a:rPr>
              <a:t>A fin de garantizar la transparencia y equidad en las decisiones técnicas, el Organismo Encargado del Despacho se constituyó de acuerdo a lo previsto en el Art. 35 de la ley 24.065 y el decreto 1.192 de julio de 1992, sobre la base del Despacho Nacional de Cargas y bajo la forma de una sociedad anónima sin fines de lucro llamada C.A.M.M.E.S.A. (Compañía Administradora del Mercado Mayorista Eléctrico SA).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8</a:t>
            </a:fld>
            <a:endParaRPr lang="en-US"/>
          </a:p>
        </p:txBody>
      </p:sp>
    </p:spTree>
    <p:extLst>
      <p:ext uri="{BB962C8B-B14F-4D97-AF65-F5344CB8AC3E}">
        <p14:creationId xmlns:p14="http://schemas.microsoft.com/office/powerpoint/2010/main" val="4278530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AR" sz="1200" kern="1200" smtClean="0">
                <a:solidFill>
                  <a:schemeClr val="tx1"/>
                </a:solidFill>
                <a:effectLst/>
                <a:latin typeface="+mn-lt"/>
                <a:ea typeface="+mn-ea"/>
                <a:cs typeface="+mn-cs"/>
              </a:rPr>
              <a:t>El paquete accionario de CAMMESA es propiedad de los Agentes del Mercado Mayorista Eléctrico en un 80%. El 20% restante está en poder del Estado Nacional que asume la representación del interés general y de los usuarios cautivos.</a:t>
            </a:r>
          </a:p>
          <a:p>
            <a:r>
              <a:rPr lang="es-AR" sz="1200" kern="1200" smtClean="0">
                <a:solidFill>
                  <a:schemeClr val="tx1"/>
                </a:solidFill>
                <a:effectLst/>
                <a:latin typeface="+mn-lt"/>
                <a:ea typeface="+mn-ea"/>
                <a:cs typeface="+mn-cs"/>
              </a:rPr>
              <a:t>El 80% señalado se integra en partes iguales por los Agentes Generadores, Transportistas, Distribuidores y Grandes Usuarios con un 20% de participación cada uno. Su directorio está integrado por dos directores de cada una de las Asociaciones que nuclean a los agentes del mercado eléctrico: ADEERA (Asociación de Distribuidores de Energía Eléctrica de la República Argentina), ATEERA (Asociación de Transportistas de Energía Eléctrica de la República Argentina), AGUEERA (Asociación de Grandes Usuarios de Energía Eléctrica de la República Argentina) y AGEERA (Asociación de Generadores de Energía Eléctrica de la República Argentina).  Este directorio es presidido por el Estado Nacional representado por el Secretario de Energía de la Nación.  La presidencia tiene el poder de veto en las decisiones del Directorio de la Compañía.</a:t>
            </a:r>
          </a:p>
          <a:p>
            <a:endParaRPr lang="es-AR"/>
          </a:p>
        </p:txBody>
      </p:sp>
      <p:sp>
        <p:nvSpPr>
          <p:cNvPr id="4" name="3 Marcador de número de diapositiva"/>
          <p:cNvSpPr>
            <a:spLocks noGrp="1"/>
          </p:cNvSpPr>
          <p:nvPr>
            <p:ph type="sldNum" sz="quarter" idx="10"/>
          </p:nvPr>
        </p:nvSpPr>
        <p:spPr/>
        <p:txBody>
          <a:bodyPr/>
          <a:lstStyle/>
          <a:p>
            <a:fld id="{ABFE4D9E-DB7D-44BB-83E7-102E40168221}" type="slidenum">
              <a:rPr lang="en-US" smtClean="0"/>
              <a:pPr/>
              <a:t>9</a:t>
            </a:fld>
            <a:endParaRPr lang="en-US"/>
          </a:p>
        </p:txBody>
      </p:sp>
    </p:spTree>
    <p:extLst>
      <p:ext uri="{BB962C8B-B14F-4D97-AF65-F5344CB8AC3E}">
        <p14:creationId xmlns:p14="http://schemas.microsoft.com/office/powerpoint/2010/main" val="1445732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E700DB3-DBF0-4086-B675-117E7A9610B8}" type="datetimeFigureOut">
              <a:rPr lang="pt-BR" smtClean="0"/>
              <a:pPr/>
              <a:t>20/04/2017</a:t>
            </a:fld>
            <a:endParaRPr lang="pt-B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2119D8CF-8DEC-4D9F-84EE-ADF04DFF3391}" type="slidenum">
              <a:rPr lang="pt-BR" smtClean="0"/>
              <a:pPr/>
              <a:t>‹Nº›</a:t>
            </a:fld>
            <a:endParaRPr lang="pt-BR"/>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pt-B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2119D8CF-8DEC-4D9F-84EE-ADF04DFF339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119D8CF-8DEC-4D9F-84EE-ADF04DFF3391}" type="slidenum">
              <a:rPr lang="pt-BR" smtClean="0"/>
              <a:pPr/>
              <a:t>‹Nº›</a:t>
            </a:fld>
            <a:endParaRPr lang="pt-BR"/>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2E700DB3-DBF0-4086-B675-117E7A9610B8}" type="datetimeFigureOut">
              <a:rPr lang="pt-BR" smtClean="0"/>
              <a:pPr/>
              <a:t>20/04/2017</a:t>
            </a:fld>
            <a:endParaRPr lang="pt-BR"/>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2119D8CF-8DEC-4D9F-84EE-ADF04DFF3391}" type="slidenum">
              <a:rPr lang="pt-BR" smtClean="0"/>
              <a:pPr/>
              <a:t>‹Nº›</a:t>
            </a:fld>
            <a:endParaRPr lang="pt-B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pt-B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2119D8CF-8DEC-4D9F-84EE-ADF04DFF3391}" type="slidenum">
              <a:rPr lang="pt-BR" smtClean="0"/>
              <a:pPr/>
              <a:t>‹Nº›</a:t>
            </a:fld>
            <a:endParaRPr lang="pt-BR"/>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2119D8CF-8DEC-4D9F-84EE-ADF04DFF3391}" type="slidenum">
              <a:rPr lang="pt-BR" smtClean="0"/>
              <a:pPr/>
              <a:t>‹Nº›</a:t>
            </a:fld>
            <a:endParaRPr lang="pt-BR"/>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2119D8CF-8DEC-4D9F-84EE-ADF04DFF3391}" type="slidenum">
              <a:rPr lang="pt-BR" smtClean="0"/>
              <a:pPr/>
              <a:t>‹Nº›</a:t>
            </a:fld>
            <a:endParaRPr lang="pt-BR"/>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2119D8CF-8DEC-4D9F-84EE-ADF04DFF3391}" type="slidenum">
              <a:rPr lang="pt-BR" smtClean="0"/>
              <a:pPr/>
              <a:t>‹Nº›</a:t>
            </a:fld>
            <a:endParaRPr lang="pt-B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E700DB3-DBF0-4086-B675-117E7A9610B8}" type="datetimeFigureOut">
              <a:rPr lang="pt-BR" smtClean="0"/>
              <a:pPr/>
              <a:t>20/04/2017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2119D8CF-8DEC-4D9F-84EE-ADF04DFF3391}" type="slidenum">
              <a:rPr lang="pt-BR" smtClean="0"/>
              <a:pPr/>
              <a:t>‹Nº›</a:t>
            </a:fld>
            <a:endParaRPr lang="pt-B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E700DB3-DBF0-4086-B675-117E7A9610B8}" type="datetimeFigureOut">
              <a:rPr lang="pt-BR" smtClean="0"/>
              <a:pPr/>
              <a:t>20/04/2017</a:t>
            </a:fld>
            <a:endParaRPr lang="pt-B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pt-B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2119D8CF-8DEC-4D9F-84EE-ADF04DFF339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s-AR" dirty="0" smtClean="0"/>
              <a:t>RSP - </a:t>
            </a:r>
            <a:r>
              <a:rPr lang="es-AR" dirty="0" smtClean="0"/>
              <a:t>2017</a:t>
            </a:r>
            <a:endParaRPr lang="en-US" dirty="0"/>
          </a:p>
        </p:txBody>
      </p:sp>
      <p:sp>
        <p:nvSpPr>
          <p:cNvPr id="2" name="Title 1"/>
          <p:cNvSpPr>
            <a:spLocks noGrp="1"/>
          </p:cNvSpPr>
          <p:nvPr>
            <p:ph type="title"/>
          </p:nvPr>
        </p:nvSpPr>
        <p:spPr/>
        <p:txBody>
          <a:bodyPr>
            <a:normAutofit/>
          </a:bodyPr>
          <a:lstStyle/>
          <a:p>
            <a:r>
              <a:rPr lang="es-AR" dirty="0" smtClean="0"/>
              <a:t>Mercado Eléctrico Mayorista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772816"/>
            <a:ext cx="8229600" cy="4824536"/>
          </a:xfrm>
        </p:spPr>
        <p:txBody>
          <a:bodyPr>
            <a:normAutofit/>
          </a:bodyPr>
          <a:lstStyle/>
          <a:p>
            <a:pPr marL="118872" indent="0">
              <a:buNone/>
            </a:pPr>
            <a:r>
              <a:rPr lang="es-AR" dirty="0" smtClean="0"/>
              <a:t>Funciones: </a:t>
            </a:r>
          </a:p>
          <a:p>
            <a:r>
              <a:rPr lang="es-AR" dirty="0"/>
              <a:t>Optimiza recursos</a:t>
            </a:r>
          </a:p>
          <a:p>
            <a:r>
              <a:rPr lang="es-AR" dirty="0"/>
              <a:t>Maximiza seguridad del Sistema Eléctrico</a:t>
            </a:r>
          </a:p>
          <a:p>
            <a:r>
              <a:rPr lang="es-AR" dirty="0"/>
              <a:t>Planifica necesidades de Potencia y Energía</a:t>
            </a:r>
          </a:p>
          <a:p>
            <a:r>
              <a:rPr lang="es-AR" dirty="0"/>
              <a:t>Cálculo de las transacciones económicas</a:t>
            </a:r>
          </a:p>
          <a:p>
            <a:r>
              <a:rPr lang="es-AR" dirty="0"/>
              <a:t>Supervisa el funcionamiento del MAT</a:t>
            </a:r>
          </a:p>
          <a:p>
            <a:r>
              <a:rPr lang="es-AR" dirty="0"/>
              <a:t>Garantiza la transparencia del sector</a:t>
            </a:r>
            <a:endParaRPr lang="en-US" dirty="0"/>
          </a:p>
        </p:txBody>
      </p:sp>
      <p:sp>
        <p:nvSpPr>
          <p:cNvPr id="2" name="Title 1"/>
          <p:cNvSpPr>
            <a:spLocks noGrp="1"/>
          </p:cNvSpPr>
          <p:nvPr>
            <p:ph type="title"/>
          </p:nvPr>
        </p:nvSpPr>
        <p:spPr>
          <a:xfrm>
            <a:off x="0" y="155448"/>
            <a:ext cx="8686800" cy="1252728"/>
          </a:xfrm>
        </p:spPr>
        <p:txBody>
          <a:bodyPr>
            <a:normAutofit/>
          </a:bodyPr>
          <a:lstStyle/>
          <a:p>
            <a:r>
              <a:rPr lang="es-AR" dirty="0" smtClean="0"/>
              <a:t>Organismo Encargado del Despacho</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91880" y="2276872"/>
            <a:ext cx="1824198" cy="369332"/>
          </a:xfrm>
          <a:prstGeom prst="rect">
            <a:avLst/>
          </a:prstGeom>
          <a:noFill/>
        </p:spPr>
        <p:txBody>
          <a:bodyPr wrap="square" rtlCol="0">
            <a:spAutoFit/>
          </a:bodyPr>
          <a:lstStyle/>
          <a:p>
            <a:pPr algn="ctr"/>
            <a:r>
              <a:rPr lang="es-AR" dirty="0" smtClean="0"/>
              <a:t>CAMMESA</a:t>
            </a:r>
            <a:endParaRPr lang="en-US" dirty="0"/>
          </a:p>
        </p:txBody>
      </p:sp>
      <p:sp>
        <p:nvSpPr>
          <p:cNvPr id="5" name="TextBox 4"/>
          <p:cNvSpPr txBox="1"/>
          <p:nvPr/>
        </p:nvSpPr>
        <p:spPr>
          <a:xfrm>
            <a:off x="611560" y="4869160"/>
            <a:ext cx="1842694" cy="646331"/>
          </a:xfrm>
          <a:prstGeom prst="rect">
            <a:avLst/>
          </a:prstGeom>
          <a:noFill/>
        </p:spPr>
        <p:txBody>
          <a:bodyPr wrap="square" rtlCol="0">
            <a:spAutoFit/>
          </a:bodyPr>
          <a:lstStyle/>
          <a:p>
            <a:pPr algn="ctr"/>
            <a:r>
              <a:rPr lang="es-AR" dirty="0" smtClean="0"/>
              <a:t>Secretaría</a:t>
            </a:r>
          </a:p>
          <a:p>
            <a:pPr algn="ctr"/>
            <a:r>
              <a:rPr lang="es-AR" dirty="0" smtClean="0"/>
              <a:t>De Energía</a:t>
            </a:r>
            <a:endParaRPr lang="en-US" dirty="0"/>
          </a:p>
        </p:txBody>
      </p:sp>
      <p:sp>
        <p:nvSpPr>
          <p:cNvPr id="6" name="TextBox 5"/>
          <p:cNvSpPr txBox="1"/>
          <p:nvPr/>
        </p:nvSpPr>
        <p:spPr>
          <a:xfrm>
            <a:off x="6649642" y="5013176"/>
            <a:ext cx="1053830" cy="369332"/>
          </a:xfrm>
          <a:prstGeom prst="rect">
            <a:avLst/>
          </a:prstGeom>
          <a:noFill/>
        </p:spPr>
        <p:txBody>
          <a:bodyPr wrap="square" rtlCol="0">
            <a:spAutoFit/>
          </a:bodyPr>
          <a:lstStyle/>
          <a:p>
            <a:pPr algn="ctr"/>
            <a:r>
              <a:rPr lang="es-AR" dirty="0" smtClean="0"/>
              <a:t>ENRE</a:t>
            </a:r>
            <a:endParaRPr lang="en-US" dirty="0"/>
          </a:p>
        </p:txBody>
      </p:sp>
      <p:cxnSp>
        <p:nvCxnSpPr>
          <p:cNvPr id="9" name="Straight Arrow Connector 8"/>
          <p:cNvCxnSpPr>
            <a:stCxn id="5" idx="0"/>
            <a:endCxn id="4" idx="1"/>
          </p:cNvCxnSpPr>
          <p:nvPr/>
        </p:nvCxnSpPr>
        <p:spPr>
          <a:xfrm rot="5400000" flipH="1" flipV="1">
            <a:off x="1308582" y="2685863"/>
            <a:ext cx="2407622" cy="1958973"/>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3"/>
            <a:endCxn id="6" idx="1"/>
          </p:cNvCxnSpPr>
          <p:nvPr/>
        </p:nvCxnSpPr>
        <p:spPr>
          <a:xfrm>
            <a:off x="2454254" y="5192326"/>
            <a:ext cx="4195388" cy="551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a:endCxn id="6" idx="0"/>
          </p:cNvCxnSpPr>
          <p:nvPr/>
        </p:nvCxnSpPr>
        <p:spPr>
          <a:xfrm>
            <a:off x="5316078" y="2461538"/>
            <a:ext cx="1860479" cy="255163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485374" y="1988840"/>
            <a:ext cx="2122504" cy="369332"/>
          </a:xfrm>
          <a:prstGeom prst="rect">
            <a:avLst/>
          </a:prstGeom>
          <a:noFill/>
        </p:spPr>
        <p:txBody>
          <a:bodyPr wrap="none" rtlCol="0">
            <a:spAutoFit/>
          </a:bodyPr>
          <a:lstStyle/>
          <a:p>
            <a:r>
              <a:rPr lang="es-AR" dirty="0" smtClean="0"/>
              <a:t>Funciones ejecutivas</a:t>
            </a:r>
            <a:endParaRPr lang="en-US" dirty="0"/>
          </a:p>
        </p:txBody>
      </p:sp>
      <p:sp>
        <p:nvSpPr>
          <p:cNvPr id="23" name="TextBox 22"/>
          <p:cNvSpPr txBox="1"/>
          <p:nvPr/>
        </p:nvSpPr>
        <p:spPr>
          <a:xfrm>
            <a:off x="6156176" y="5445224"/>
            <a:ext cx="2056973" cy="369332"/>
          </a:xfrm>
          <a:prstGeom prst="rect">
            <a:avLst/>
          </a:prstGeom>
          <a:noFill/>
        </p:spPr>
        <p:txBody>
          <a:bodyPr wrap="none" rtlCol="0">
            <a:spAutoFit/>
          </a:bodyPr>
          <a:lstStyle/>
          <a:p>
            <a:r>
              <a:rPr lang="es-AR" dirty="0" smtClean="0"/>
              <a:t>Funciones judiciales</a:t>
            </a:r>
            <a:endParaRPr lang="en-US" dirty="0"/>
          </a:p>
        </p:txBody>
      </p:sp>
      <p:sp>
        <p:nvSpPr>
          <p:cNvPr id="24" name="TextBox 23"/>
          <p:cNvSpPr txBox="1"/>
          <p:nvPr/>
        </p:nvSpPr>
        <p:spPr>
          <a:xfrm>
            <a:off x="467544" y="5517232"/>
            <a:ext cx="2198935" cy="369332"/>
          </a:xfrm>
          <a:prstGeom prst="rect">
            <a:avLst/>
          </a:prstGeom>
          <a:noFill/>
        </p:spPr>
        <p:txBody>
          <a:bodyPr wrap="none" rtlCol="0">
            <a:spAutoFit/>
          </a:bodyPr>
          <a:lstStyle/>
          <a:p>
            <a:r>
              <a:rPr lang="es-AR" dirty="0" smtClean="0"/>
              <a:t>Funciones legislativas</a:t>
            </a:r>
            <a:endParaRPr lang="en-US" dirty="0"/>
          </a:p>
        </p:txBody>
      </p:sp>
      <p:sp>
        <p:nvSpPr>
          <p:cNvPr id="33" name="Title 1"/>
          <p:cNvSpPr>
            <a:spLocks noGrp="1"/>
          </p:cNvSpPr>
          <p:nvPr>
            <p:ph type="title"/>
          </p:nvPr>
        </p:nvSpPr>
        <p:spPr/>
        <p:txBody>
          <a:bodyPr>
            <a:normAutofit/>
          </a:bodyPr>
          <a:lstStyle/>
          <a:p>
            <a:r>
              <a:rPr lang="es-AR" smtClean="0"/>
              <a:t>Resumen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140968"/>
            <a:ext cx="8229600" cy="1143000"/>
          </a:xfrm>
        </p:spPr>
        <p:txBody>
          <a:bodyPr/>
          <a:lstStyle/>
          <a:p>
            <a:r>
              <a:rPr lang="es-AR" dirty="0" smtClean="0"/>
              <a:t>Agentes del Mercado Eléctrico</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95536" y="1988840"/>
            <a:ext cx="8407893" cy="4248472"/>
          </a:xfrm>
        </p:spPr>
        <p:txBody>
          <a:bodyPr>
            <a:normAutofit lnSpcReduction="10000"/>
          </a:bodyPr>
          <a:lstStyle/>
          <a:p>
            <a:r>
              <a:rPr lang="es-AR" dirty="0" smtClean="0"/>
              <a:t>Su actividad es reconocida como “Interés </a:t>
            </a:r>
            <a:r>
              <a:rPr lang="es-AR" smtClean="0"/>
              <a:t>General”</a:t>
            </a:r>
          </a:p>
          <a:p>
            <a:r>
              <a:rPr lang="es-AR" smtClean="0"/>
              <a:t>Actividad </a:t>
            </a:r>
            <a:r>
              <a:rPr lang="es-AR" dirty="0" smtClean="0"/>
              <a:t>productiva de iniciativa privada con múltiples operadores que compiten entre sí</a:t>
            </a:r>
          </a:p>
          <a:p>
            <a:r>
              <a:rPr lang="es-AR" dirty="0" smtClean="0"/>
              <a:t>Es una actividad de riesgo </a:t>
            </a:r>
          </a:p>
          <a:p>
            <a:r>
              <a:rPr lang="es-AR" dirty="0" smtClean="0"/>
              <a:t>Colocan su producción total o parcial en el Sistema de Transporte </a:t>
            </a:r>
            <a:r>
              <a:rPr lang="es-AR" smtClean="0"/>
              <a:t>y/o Distribución</a:t>
            </a:r>
          </a:p>
          <a:p>
            <a:r>
              <a:rPr lang="es-AR" smtClean="0"/>
              <a:t>Pueden </a:t>
            </a:r>
            <a:r>
              <a:rPr lang="es-AR" dirty="0" smtClean="0"/>
              <a:t>negociar libremente con distribuidores y grandes </a:t>
            </a:r>
            <a:r>
              <a:rPr lang="es-AR" smtClean="0"/>
              <a:t>usuarios.</a:t>
            </a:r>
          </a:p>
          <a:p>
            <a:r>
              <a:rPr lang="es-AR" smtClean="0"/>
              <a:t>Los </a:t>
            </a:r>
            <a:r>
              <a:rPr lang="es-AR"/>
              <a:t>generadores son remunerados por la energía vendida, conforme a un despacho horario en base a la oferta libre de </a:t>
            </a:r>
            <a:r>
              <a:rPr lang="es-AR" smtClean="0"/>
              <a:t>precios</a:t>
            </a:r>
            <a:endParaRPr lang="es-AR" sz="2800"/>
          </a:p>
          <a:p>
            <a:r>
              <a:rPr lang="es-AR"/>
              <a:t>El ingreso al MEM es libre para generadores térmicos y por concesión para los hidráulicos.</a:t>
            </a:r>
            <a:endParaRPr lang="en-US"/>
          </a:p>
          <a:p>
            <a:endParaRPr lang="en-US" dirty="0"/>
          </a:p>
        </p:txBody>
      </p:sp>
      <p:sp>
        <p:nvSpPr>
          <p:cNvPr id="2" name="Title 1"/>
          <p:cNvSpPr>
            <a:spLocks noGrp="1"/>
          </p:cNvSpPr>
          <p:nvPr>
            <p:ph type="title"/>
          </p:nvPr>
        </p:nvSpPr>
        <p:spPr/>
        <p:txBody>
          <a:bodyPr>
            <a:normAutofit/>
          </a:bodyPr>
          <a:lstStyle/>
          <a:p>
            <a:r>
              <a:rPr lang="es-AR" sz="3600" dirty="0" smtClean="0"/>
              <a:t>Generadores</a:t>
            </a:r>
            <a:endParaRPr lang="en-US" sz="36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1231" y="175132"/>
            <a:ext cx="1759843" cy="13096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s-AR" dirty="0" smtClean="0"/>
              <a:t>Vinculan eléctricamente a los generadores con los Distribuidores o Grandes Usuarios.</a:t>
            </a:r>
          </a:p>
          <a:p>
            <a:endParaRPr lang="es-AR" dirty="0" smtClean="0"/>
          </a:p>
          <a:p>
            <a:r>
              <a:rPr lang="es-AR" dirty="0" smtClean="0"/>
              <a:t>Son un Monopolio Natural y su actividad es una economía de escala, por lo que tienen precios y calidad regulados.  Prestan un Servicio Público.</a:t>
            </a:r>
          </a:p>
          <a:p>
            <a:endParaRPr lang="es-AR" dirty="0" smtClean="0"/>
          </a:p>
          <a:p>
            <a:r>
              <a:rPr lang="es-AR" dirty="0" smtClean="0"/>
              <a:t>Tienen vedada la compra – venta de energía.</a:t>
            </a:r>
          </a:p>
          <a:p>
            <a:endParaRPr lang="es-AR" dirty="0" smtClean="0"/>
          </a:p>
          <a:p>
            <a:r>
              <a:rPr lang="es-AR" dirty="0" smtClean="0"/>
              <a:t>Se encargan de la O&amp;M de las líneas.</a:t>
            </a:r>
            <a:endParaRPr lang="en-US" dirty="0"/>
          </a:p>
        </p:txBody>
      </p:sp>
      <p:sp>
        <p:nvSpPr>
          <p:cNvPr id="2" name="Title 1"/>
          <p:cNvSpPr>
            <a:spLocks noGrp="1"/>
          </p:cNvSpPr>
          <p:nvPr>
            <p:ph type="title"/>
          </p:nvPr>
        </p:nvSpPr>
        <p:spPr/>
        <p:txBody>
          <a:bodyPr>
            <a:normAutofit/>
          </a:bodyPr>
          <a:lstStyle/>
          <a:p>
            <a:r>
              <a:rPr lang="es-AR" sz="3600" dirty="0" smtClean="0"/>
              <a:t>Transportistas</a:t>
            </a:r>
            <a:endParaRPr lang="en-US" sz="36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175426"/>
            <a:ext cx="1925097" cy="1292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s-AR" dirty="0" smtClean="0"/>
              <a:t>Ningún Generador, Gran Usuario, Distribuidor ni empresa controlante de alguno de ellos puede ser propietario o accionista mayoritario de un transportista.</a:t>
            </a:r>
          </a:p>
          <a:p>
            <a:endParaRPr lang="es-AR" dirty="0" smtClean="0"/>
          </a:p>
          <a:p>
            <a:r>
              <a:rPr lang="es-AR" dirty="0" smtClean="0"/>
              <a:t>Las ampliaciones están sujetas a las reglas del mercado y es necesario presentar certificado de conveniencia y necesidad pública para proceder con ellas.</a:t>
            </a:r>
            <a:endParaRPr lang="en-US" dirty="0"/>
          </a:p>
        </p:txBody>
      </p:sp>
      <p:sp>
        <p:nvSpPr>
          <p:cNvPr id="2" name="Title 1"/>
          <p:cNvSpPr>
            <a:spLocks noGrp="1"/>
          </p:cNvSpPr>
          <p:nvPr>
            <p:ph type="title"/>
          </p:nvPr>
        </p:nvSpPr>
        <p:spPr/>
        <p:txBody>
          <a:bodyPr>
            <a:normAutofit/>
          </a:bodyPr>
          <a:lstStyle/>
          <a:p>
            <a:r>
              <a:rPr lang="es-AR" sz="3600" dirty="0" smtClean="0"/>
              <a:t>Transportistas</a:t>
            </a:r>
            <a:endParaRPr lang="en-US"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Marcador de contenido"/>
          <p:cNvPicPr>
            <a:picLocks noGrp="1" noChangeAspect="1"/>
          </p:cNvPicPr>
          <p:nvPr>
            <p:ph idx="1"/>
          </p:nvPr>
        </p:nvPicPr>
        <p:blipFill rotWithShape="1">
          <a:blip r:embed="rId3">
            <a:extLst>
              <a:ext uri="{28A0092B-C50C-407E-A947-70E740481C1C}">
                <a14:useLocalDpi xmlns:a14="http://schemas.microsoft.com/office/drawing/2010/main" val="0"/>
              </a:ext>
            </a:extLst>
          </a:blip>
          <a:srcRect b="23221"/>
          <a:stretch/>
        </p:blipFill>
        <p:spPr>
          <a:xfrm>
            <a:off x="1907704" y="0"/>
            <a:ext cx="5040560" cy="6700627"/>
          </a:xfrm>
        </p:spPr>
      </p:pic>
      <p:sp>
        <p:nvSpPr>
          <p:cNvPr id="5" name="Title 1"/>
          <p:cNvSpPr>
            <a:spLocks noGrp="1"/>
          </p:cNvSpPr>
          <p:nvPr>
            <p:ph type="title"/>
          </p:nvPr>
        </p:nvSpPr>
        <p:spPr>
          <a:xfrm>
            <a:off x="7020272" y="0"/>
            <a:ext cx="2123728" cy="1252728"/>
          </a:xfrm>
        </p:spPr>
        <p:txBody>
          <a:bodyPr>
            <a:normAutofit/>
          </a:bodyPr>
          <a:lstStyle/>
          <a:p>
            <a:r>
              <a:rPr lang="es-AR" dirty="0" smtClean="0"/>
              <a:t>Red EAT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060848"/>
            <a:ext cx="8229600" cy="3384376"/>
          </a:xfrm>
        </p:spPr>
        <p:txBody>
          <a:bodyPr>
            <a:normAutofit/>
          </a:bodyPr>
          <a:lstStyle/>
          <a:p>
            <a:r>
              <a:rPr lang="es-AR" dirty="0" smtClean="0"/>
              <a:t>Su actividad es reconocida como Servicio Público.  Tienen regulados precios y calidad.</a:t>
            </a:r>
          </a:p>
          <a:p>
            <a:r>
              <a:rPr lang="es-AR" dirty="0" smtClean="0"/>
              <a:t>Son monopolios naturales y su actividad es una economía de escala.</a:t>
            </a:r>
          </a:p>
          <a:p>
            <a:r>
              <a:rPr lang="es-AR" dirty="0" smtClean="0"/>
              <a:t>Deben abastecer a toda la demanda y sus incrementos.  No pueden alegar falta de energía como eximente de responsabilidades.</a:t>
            </a:r>
          </a:p>
          <a:p>
            <a:r>
              <a:rPr lang="es-AR" dirty="0" smtClean="0"/>
              <a:t>Es responsable de las ampliaciones de la red es su zona de concesión.</a:t>
            </a:r>
          </a:p>
          <a:p>
            <a:endParaRPr lang="en-US" sz="2800" dirty="0"/>
          </a:p>
        </p:txBody>
      </p:sp>
      <p:sp>
        <p:nvSpPr>
          <p:cNvPr id="2" name="Title 1"/>
          <p:cNvSpPr>
            <a:spLocks noGrp="1"/>
          </p:cNvSpPr>
          <p:nvPr>
            <p:ph type="title"/>
          </p:nvPr>
        </p:nvSpPr>
        <p:spPr/>
        <p:txBody>
          <a:bodyPr>
            <a:normAutofit/>
          </a:bodyPr>
          <a:lstStyle/>
          <a:p>
            <a:r>
              <a:rPr lang="es-AR" sz="3600" dirty="0" smtClean="0"/>
              <a:t>Distribuidores</a:t>
            </a:r>
            <a:endParaRPr lang="en-US" sz="36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188640"/>
            <a:ext cx="1746895" cy="13084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924944"/>
            <a:ext cx="8407893" cy="2430009"/>
          </a:xfrm>
        </p:spPr>
        <p:txBody>
          <a:bodyPr>
            <a:normAutofit/>
          </a:bodyPr>
          <a:lstStyle/>
          <a:p>
            <a:r>
              <a:rPr lang="es-AR" dirty="0" smtClean="0"/>
              <a:t>Existen tres tipos de GU:</a:t>
            </a:r>
            <a:r>
              <a:rPr lang="en-US" dirty="0" smtClean="0"/>
              <a:t/>
            </a:r>
            <a:br>
              <a:rPr lang="en-US" dirty="0" smtClean="0"/>
            </a:br>
            <a:r>
              <a:rPr lang="en-US" dirty="0" err="1" smtClean="0"/>
              <a:t>GUMas</a:t>
            </a:r>
            <a:r>
              <a:rPr lang="en-US" dirty="0" smtClean="0"/>
              <a:t>, </a:t>
            </a:r>
            <a:r>
              <a:rPr lang="en-US" dirty="0" err="1" smtClean="0"/>
              <a:t>GUMes</a:t>
            </a:r>
            <a:r>
              <a:rPr lang="en-US" dirty="0" smtClean="0"/>
              <a:t> y </a:t>
            </a:r>
            <a:r>
              <a:rPr lang="en-US" dirty="0" err="1" smtClean="0"/>
              <a:t>GUPas</a:t>
            </a:r>
            <a:r>
              <a:rPr lang="es-AR" dirty="0" smtClean="0"/>
              <a:t>, diferenciándose en la potencia contratada y energía consumida.</a:t>
            </a:r>
          </a:p>
          <a:p>
            <a:endParaRPr lang="es-AR" dirty="0" smtClean="0"/>
          </a:p>
          <a:p>
            <a:r>
              <a:rPr lang="es-AR" dirty="0" smtClean="0"/>
              <a:t>Contratan libremente y para consumo propio la energía y potencia en el MEM, pactando el precio.  Abonan a la distribuidora o transportista el uso de sus líneas.</a:t>
            </a:r>
            <a:endParaRPr lang="en-US" dirty="0" smtClean="0"/>
          </a:p>
        </p:txBody>
      </p:sp>
      <p:sp>
        <p:nvSpPr>
          <p:cNvPr id="2" name="Title 1"/>
          <p:cNvSpPr>
            <a:spLocks noGrp="1"/>
          </p:cNvSpPr>
          <p:nvPr>
            <p:ph type="title"/>
          </p:nvPr>
        </p:nvSpPr>
        <p:spPr/>
        <p:txBody>
          <a:bodyPr>
            <a:normAutofit/>
          </a:bodyPr>
          <a:lstStyle/>
          <a:p>
            <a:r>
              <a:rPr lang="es-AR" sz="3600" dirty="0" smtClean="0"/>
              <a:t>Grandes Usuarios</a:t>
            </a:r>
            <a:endParaRPr lang="en-US" sz="36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3818" y="188641"/>
            <a:ext cx="1947757"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36912"/>
            <a:ext cx="8407893" cy="3078081"/>
          </a:xfrm>
        </p:spPr>
        <p:txBody>
          <a:bodyPr>
            <a:normAutofit/>
          </a:bodyPr>
          <a:lstStyle/>
          <a:p>
            <a:pPr marL="118872" indent="0">
              <a:buNone/>
            </a:pPr>
            <a:r>
              <a:rPr lang="es-AR" dirty="0" smtClean="0"/>
              <a:t>Obligaciones:</a:t>
            </a:r>
          </a:p>
          <a:p>
            <a:r>
              <a:rPr lang="es-AR" dirty="0" smtClean="0"/>
              <a:t>Contratar como mínimo el 50% de su demanda</a:t>
            </a:r>
          </a:p>
          <a:p>
            <a:endParaRPr lang="es-AR" dirty="0" smtClean="0"/>
          </a:p>
          <a:p>
            <a:r>
              <a:rPr lang="es-AR" dirty="0" smtClean="0"/>
              <a:t>Instalar SMEC y establecer un esquema de alivio de carga</a:t>
            </a:r>
          </a:p>
          <a:p>
            <a:endParaRPr lang="es-AR" dirty="0"/>
          </a:p>
          <a:p>
            <a:r>
              <a:rPr lang="es-AR" dirty="0" smtClean="0"/>
              <a:t>Pagar gastos administrativos a CAMMESA</a:t>
            </a:r>
          </a:p>
          <a:p>
            <a:endParaRPr lang="es-AR" dirty="0" smtClean="0"/>
          </a:p>
          <a:p>
            <a:r>
              <a:rPr lang="es-AR" dirty="0" smtClean="0"/>
              <a:t>Informar trimestralmente la demanda prevista</a:t>
            </a:r>
            <a:endParaRPr lang="en-US" dirty="0" smtClean="0"/>
          </a:p>
        </p:txBody>
      </p:sp>
      <p:sp>
        <p:nvSpPr>
          <p:cNvPr id="2" name="Title 1"/>
          <p:cNvSpPr>
            <a:spLocks noGrp="1"/>
          </p:cNvSpPr>
          <p:nvPr>
            <p:ph type="title"/>
          </p:nvPr>
        </p:nvSpPr>
        <p:spPr/>
        <p:txBody>
          <a:bodyPr>
            <a:normAutofit/>
          </a:bodyPr>
          <a:lstStyle/>
          <a:p>
            <a:r>
              <a:rPr lang="es-AR" sz="3600" dirty="0" smtClean="0"/>
              <a:t>Grandes Usuarios</a:t>
            </a:r>
            <a:endParaRPr lang="en-U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628800"/>
            <a:ext cx="8229600" cy="4896544"/>
          </a:xfrm>
        </p:spPr>
        <p:txBody>
          <a:bodyPr>
            <a:normAutofit lnSpcReduction="10000"/>
          </a:bodyPr>
          <a:lstStyle/>
          <a:p>
            <a:r>
              <a:rPr lang="es-AR" dirty="0"/>
              <a:t>1900-39 Dinámico </a:t>
            </a:r>
            <a:r>
              <a:rPr lang="es-AR" dirty="0" smtClean="0"/>
              <a:t>- Expansivo</a:t>
            </a:r>
            <a:endParaRPr lang="es-AR" dirty="0"/>
          </a:p>
          <a:p>
            <a:r>
              <a:rPr lang="es-AR" dirty="0" smtClean="0"/>
              <a:t>1935-42 </a:t>
            </a:r>
            <a:r>
              <a:rPr lang="es-AR" dirty="0"/>
              <a:t>Problemas </a:t>
            </a:r>
            <a:r>
              <a:rPr lang="es-AR" dirty="0" smtClean="0"/>
              <a:t>demanda.  Cuestionamiento </a:t>
            </a:r>
            <a:r>
              <a:rPr lang="es-AR" dirty="0"/>
              <a:t>de la sociedad a las concesiones</a:t>
            </a:r>
          </a:p>
          <a:p>
            <a:r>
              <a:rPr lang="es-AR" dirty="0" smtClean="0"/>
              <a:t>1943-48 Estancamiento - Escasez </a:t>
            </a:r>
            <a:r>
              <a:rPr lang="es-AR" dirty="0"/>
              <a:t>de suministro</a:t>
            </a:r>
          </a:p>
          <a:p>
            <a:r>
              <a:rPr lang="es-AR" dirty="0" smtClean="0"/>
              <a:t>1949-59 </a:t>
            </a:r>
            <a:r>
              <a:rPr lang="es-AR" dirty="0"/>
              <a:t>Comienzo de la </a:t>
            </a:r>
            <a:r>
              <a:rPr lang="es-AR" dirty="0" smtClean="0"/>
              <a:t>presencia estatal</a:t>
            </a:r>
            <a:endParaRPr lang="es-AR" dirty="0"/>
          </a:p>
          <a:p>
            <a:r>
              <a:rPr lang="es-AR" dirty="0" smtClean="0"/>
              <a:t>1960-76 </a:t>
            </a:r>
            <a:r>
              <a:rPr lang="es-AR" dirty="0"/>
              <a:t>Intervención Estatal -Normalización </a:t>
            </a:r>
            <a:r>
              <a:rPr lang="es-AR" dirty="0" smtClean="0"/>
              <a:t>– Crecimiento.  Ley 15.336.  </a:t>
            </a:r>
            <a:r>
              <a:rPr lang="es-AR" dirty="0" err="1" smtClean="0"/>
              <a:t>Hidronor</a:t>
            </a:r>
            <a:r>
              <a:rPr lang="es-AR" dirty="0" smtClean="0"/>
              <a:t> y </a:t>
            </a:r>
            <a:r>
              <a:rPr lang="es-AR" dirty="0" err="1" smtClean="0"/>
              <a:t>AyE</a:t>
            </a:r>
            <a:endParaRPr lang="es-AR" dirty="0"/>
          </a:p>
          <a:p>
            <a:r>
              <a:rPr lang="es-AR" dirty="0" smtClean="0"/>
              <a:t>1970 </a:t>
            </a:r>
            <a:r>
              <a:rPr lang="es-AR" dirty="0"/>
              <a:t>Grandes Aprovechamientos </a:t>
            </a:r>
            <a:r>
              <a:rPr lang="es-AR" dirty="0" smtClean="0"/>
              <a:t>Hidráulicos. DNC</a:t>
            </a:r>
            <a:endParaRPr lang="es-AR" dirty="0"/>
          </a:p>
          <a:p>
            <a:r>
              <a:rPr lang="es-AR" dirty="0" smtClean="0"/>
              <a:t>1977- </a:t>
            </a:r>
            <a:r>
              <a:rPr lang="es-AR" dirty="0"/>
              <a:t>87 Inconvenientes de </a:t>
            </a:r>
            <a:r>
              <a:rPr lang="es-AR" dirty="0" smtClean="0"/>
              <a:t>Administración  Crisis </a:t>
            </a:r>
            <a:r>
              <a:rPr lang="es-AR" dirty="0"/>
              <a:t>económica del Sector - Deuda externa</a:t>
            </a:r>
          </a:p>
          <a:p>
            <a:r>
              <a:rPr lang="es-AR" dirty="0" smtClean="0"/>
              <a:t>1988-89 </a:t>
            </a:r>
            <a:r>
              <a:rPr lang="es-AR" dirty="0"/>
              <a:t>Crisis de suministro</a:t>
            </a:r>
          </a:p>
          <a:p>
            <a:r>
              <a:rPr lang="es-AR" dirty="0" smtClean="0"/>
              <a:t>1990 </a:t>
            </a:r>
            <a:r>
              <a:rPr lang="es-AR" dirty="0"/>
              <a:t>Inicio de la Transformación</a:t>
            </a:r>
          </a:p>
          <a:p>
            <a:r>
              <a:rPr lang="es-AR" dirty="0" smtClean="0"/>
              <a:t>1992 El </a:t>
            </a:r>
            <a:r>
              <a:rPr lang="es-AR" dirty="0"/>
              <a:t>Estado se retira del rol de Inversor y administrador de empresas</a:t>
            </a:r>
            <a:r>
              <a:rPr lang="es-AR" dirty="0" smtClean="0"/>
              <a:t>.  Ley 24.065</a:t>
            </a:r>
            <a:endParaRPr lang="es-AR" dirty="0"/>
          </a:p>
        </p:txBody>
      </p:sp>
      <p:sp>
        <p:nvSpPr>
          <p:cNvPr id="2" name="1 Título"/>
          <p:cNvSpPr>
            <a:spLocks noGrp="1"/>
          </p:cNvSpPr>
          <p:nvPr>
            <p:ph type="title"/>
          </p:nvPr>
        </p:nvSpPr>
        <p:spPr/>
        <p:txBody>
          <a:bodyPr>
            <a:normAutofit/>
          </a:bodyPr>
          <a:lstStyle/>
          <a:p>
            <a:r>
              <a:rPr lang="es-AR" sz="3600" dirty="0" smtClean="0"/>
              <a:t>Evolución del Sector Eléctrico</a:t>
            </a:r>
            <a:endParaRPr lang="es-AR" sz="3600" dirty="0"/>
          </a:p>
        </p:txBody>
      </p:sp>
    </p:spTree>
    <p:extLst>
      <p:ext uri="{BB962C8B-B14F-4D97-AF65-F5344CB8AC3E}">
        <p14:creationId xmlns:p14="http://schemas.microsoft.com/office/powerpoint/2010/main" val="2914209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326672"/>
            <a:ext cx="8301608" cy="1800199"/>
          </a:xfrm>
        </p:spPr>
        <p:txBody>
          <a:bodyPr>
            <a:normAutofit/>
          </a:bodyPr>
          <a:lstStyle/>
          <a:p>
            <a:r>
              <a:rPr lang="es-AR" dirty="0" err="1" smtClean="0"/>
              <a:t>Autogeneradores</a:t>
            </a:r>
            <a:r>
              <a:rPr lang="es-AR" dirty="0" smtClean="0"/>
              <a:t>: Generan energía como producto secundario.  Tienen característica de </a:t>
            </a:r>
            <a:r>
              <a:rPr lang="es-AR" dirty="0" err="1" smtClean="0"/>
              <a:t>GUMa</a:t>
            </a:r>
            <a:r>
              <a:rPr lang="es-AR" dirty="0" smtClean="0"/>
              <a:t> cuando compran y de generadores cuando venden.</a:t>
            </a:r>
          </a:p>
          <a:p>
            <a:r>
              <a:rPr lang="es-AR" dirty="0" smtClean="0"/>
              <a:t>Cogeneradores: Producen energía para fines industriales, son siempre vendedores.</a:t>
            </a:r>
            <a:endParaRPr lang="en-US" dirty="0"/>
          </a:p>
        </p:txBody>
      </p:sp>
      <p:sp>
        <p:nvSpPr>
          <p:cNvPr id="2" name="Title 1"/>
          <p:cNvSpPr>
            <a:spLocks noGrp="1"/>
          </p:cNvSpPr>
          <p:nvPr>
            <p:ph type="title"/>
          </p:nvPr>
        </p:nvSpPr>
        <p:spPr/>
        <p:txBody>
          <a:bodyPr>
            <a:normAutofit/>
          </a:bodyPr>
          <a:lstStyle/>
          <a:p>
            <a:r>
              <a:rPr lang="es-AR" sz="3600" dirty="0" err="1" smtClean="0"/>
              <a:t>Autoproductores</a:t>
            </a:r>
            <a:endParaRPr lang="en-US" sz="3600" dirty="0"/>
          </a:p>
        </p:txBody>
      </p:sp>
      <p:sp>
        <p:nvSpPr>
          <p:cNvPr id="5" name="Content Placeholder 2"/>
          <p:cNvSpPr txBox="1">
            <a:spLocks/>
          </p:cNvSpPr>
          <p:nvPr/>
        </p:nvSpPr>
        <p:spPr>
          <a:xfrm>
            <a:off x="395536" y="5301209"/>
            <a:ext cx="8229600" cy="1368152"/>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467544" y="5517233"/>
            <a:ext cx="8229600" cy="1080120"/>
          </a:xfrm>
          <a:prstGeom prst="rect">
            <a:avLst/>
          </a:prstGeom>
        </p:spPr>
        <p:txBody>
          <a:bodyPr vert="horz" lIns="91440" tIns="45720" rIns="91440" bIns="45720" rtlCol="0">
            <a:normAutofit/>
          </a:bodyPr>
          <a:lstStyle/>
          <a:p>
            <a:pPr marL="438912" marR="0" lvl="0" indent="-320040" defTabSz="914400" fontAlgn="auto">
              <a:lnSpc>
                <a:spcPct val="100000"/>
              </a:lnSpc>
              <a:spcAft>
                <a:spcPts val="0"/>
              </a:spcAft>
              <a:buClr>
                <a:schemeClr val="accent1"/>
              </a:buClr>
              <a:buSzPct val="80000"/>
              <a:buFont typeface="Wingdings 2"/>
              <a:buChar char=""/>
              <a:tabLst/>
              <a:defRPr/>
            </a:pPr>
            <a:r>
              <a:rPr lang="es-AR" sz="2000" dirty="0">
                <a:solidFill>
                  <a:schemeClr val="tx2"/>
                </a:solidFill>
              </a:rPr>
              <a:t>Compran y venden energía para terceros, no intervienen en la operación física.</a:t>
            </a:r>
            <a:endParaRPr lang="en-US" sz="2000" dirty="0">
              <a:solidFill>
                <a:schemeClr val="tx2"/>
              </a:solidFill>
            </a:endParaRPr>
          </a:p>
        </p:txBody>
      </p:sp>
      <p:sp>
        <p:nvSpPr>
          <p:cNvPr id="8" name="7 Rectángulo"/>
          <p:cNvSpPr/>
          <p:nvPr/>
        </p:nvSpPr>
        <p:spPr>
          <a:xfrm>
            <a:off x="107504" y="4149080"/>
            <a:ext cx="8928992" cy="1054394"/>
          </a:xfrm>
          <a:prstGeom prst="rect">
            <a:avLst/>
          </a:prstGeom>
          <a:solidFill>
            <a:schemeClr val="tx2">
              <a:lumMod val="75000"/>
            </a:schemeClr>
          </a:solidFill>
          <a:ln w="133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lumMod val="60000"/>
                  <a:lumOff val="40000"/>
                </a:schemeClr>
              </a:solidFill>
            </a:endParaRPr>
          </a:p>
        </p:txBody>
      </p:sp>
      <p:sp>
        <p:nvSpPr>
          <p:cNvPr id="7" name="Title 1"/>
          <p:cNvSpPr txBox="1">
            <a:spLocks/>
          </p:cNvSpPr>
          <p:nvPr/>
        </p:nvSpPr>
        <p:spPr>
          <a:xfrm>
            <a:off x="412839" y="4149080"/>
            <a:ext cx="8381260" cy="10543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sz="3600" smtClean="0"/>
              <a:t>Comercializadores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AR" dirty="0" smtClean="0"/>
              <a:t>Resumen</a:t>
            </a:r>
            <a:endParaRPr lang="en-US" dirty="0"/>
          </a:p>
        </p:txBody>
      </p:sp>
      <p:sp>
        <p:nvSpPr>
          <p:cNvPr id="4" name="TextBox 3"/>
          <p:cNvSpPr txBox="1"/>
          <p:nvPr/>
        </p:nvSpPr>
        <p:spPr>
          <a:xfrm>
            <a:off x="3491880" y="3356992"/>
            <a:ext cx="1520737" cy="369332"/>
          </a:xfrm>
          <a:prstGeom prst="rect">
            <a:avLst/>
          </a:prstGeom>
          <a:solidFill>
            <a:schemeClr val="bg1"/>
          </a:solidFill>
          <a:ln>
            <a:solidFill>
              <a:srgbClr val="FF0000"/>
            </a:solidFill>
          </a:ln>
        </p:spPr>
        <p:txBody>
          <a:bodyPr wrap="none" rtlCol="0">
            <a:spAutoFit/>
          </a:bodyPr>
          <a:lstStyle/>
          <a:p>
            <a:r>
              <a:rPr lang="es-AR" dirty="0" smtClean="0"/>
              <a:t>Mercado Spot</a:t>
            </a:r>
            <a:endParaRPr lang="en-US" dirty="0"/>
          </a:p>
        </p:txBody>
      </p:sp>
      <p:sp>
        <p:nvSpPr>
          <p:cNvPr id="5" name="TextBox 4"/>
          <p:cNvSpPr txBox="1"/>
          <p:nvPr/>
        </p:nvSpPr>
        <p:spPr>
          <a:xfrm>
            <a:off x="1259632" y="1916832"/>
            <a:ext cx="1414170" cy="369332"/>
          </a:xfrm>
          <a:prstGeom prst="rect">
            <a:avLst/>
          </a:prstGeom>
          <a:noFill/>
          <a:ln>
            <a:solidFill>
              <a:srgbClr val="0070C0"/>
            </a:solidFill>
          </a:ln>
          <a:effectLst/>
        </p:spPr>
        <p:txBody>
          <a:bodyPr wrap="none" rtlCol="0">
            <a:spAutoFit/>
          </a:bodyPr>
          <a:lstStyle/>
          <a:p>
            <a:r>
              <a:rPr lang="es-AR" dirty="0" smtClean="0"/>
              <a:t>Generadores</a:t>
            </a:r>
            <a:endParaRPr lang="en-US" dirty="0"/>
          </a:p>
        </p:txBody>
      </p:sp>
      <p:sp>
        <p:nvSpPr>
          <p:cNvPr id="6" name="TextBox 5"/>
          <p:cNvSpPr txBox="1"/>
          <p:nvPr/>
        </p:nvSpPr>
        <p:spPr>
          <a:xfrm>
            <a:off x="6084168" y="1916832"/>
            <a:ext cx="1524776" cy="369332"/>
          </a:xfrm>
          <a:prstGeom prst="rect">
            <a:avLst/>
          </a:prstGeom>
          <a:noFill/>
          <a:ln>
            <a:solidFill>
              <a:schemeClr val="accent1">
                <a:shade val="95000"/>
                <a:satMod val="105000"/>
              </a:schemeClr>
            </a:solidFill>
          </a:ln>
        </p:spPr>
        <p:txBody>
          <a:bodyPr wrap="none" rtlCol="0">
            <a:spAutoFit/>
          </a:bodyPr>
          <a:lstStyle/>
          <a:p>
            <a:r>
              <a:rPr lang="es-AR" dirty="0" smtClean="0"/>
              <a:t>Distribuidores</a:t>
            </a:r>
            <a:endParaRPr lang="en-US" dirty="0"/>
          </a:p>
        </p:txBody>
      </p:sp>
      <p:sp>
        <p:nvSpPr>
          <p:cNvPr id="7" name="TextBox 6"/>
          <p:cNvSpPr txBox="1"/>
          <p:nvPr/>
        </p:nvSpPr>
        <p:spPr>
          <a:xfrm>
            <a:off x="1043608" y="5085184"/>
            <a:ext cx="1851469" cy="369332"/>
          </a:xfrm>
          <a:prstGeom prst="rect">
            <a:avLst/>
          </a:prstGeom>
          <a:noFill/>
          <a:ln>
            <a:solidFill>
              <a:srgbClr val="92D050"/>
            </a:solidFill>
          </a:ln>
        </p:spPr>
        <p:txBody>
          <a:bodyPr wrap="none" rtlCol="0">
            <a:spAutoFit/>
          </a:bodyPr>
          <a:lstStyle/>
          <a:p>
            <a:r>
              <a:rPr lang="es-AR" dirty="0" smtClean="0"/>
              <a:t>Grandes Usuarios</a:t>
            </a:r>
            <a:endParaRPr lang="en-US" dirty="0"/>
          </a:p>
        </p:txBody>
      </p:sp>
      <p:sp>
        <p:nvSpPr>
          <p:cNvPr id="8" name="TextBox 7"/>
          <p:cNvSpPr txBox="1"/>
          <p:nvPr/>
        </p:nvSpPr>
        <p:spPr>
          <a:xfrm>
            <a:off x="5940152" y="4797152"/>
            <a:ext cx="1851789" cy="369332"/>
          </a:xfrm>
          <a:prstGeom prst="rect">
            <a:avLst/>
          </a:prstGeom>
          <a:noFill/>
          <a:ln>
            <a:solidFill>
              <a:schemeClr val="accent1">
                <a:shade val="95000"/>
                <a:satMod val="105000"/>
              </a:schemeClr>
            </a:solidFill>
          </a:ln>
        </p:spPr>
        <p:txBody>
          <a:bodyPr wrap="none" rtlCol="0">
            <a:spAutoFit/>
          </a:bodyPr>
          <a:lstStyle/>
          <a:p>
            <a:r>
              <a:rPr lang="es-AR" dirty="0" smtClean="0"/>
              <a:t>Usuarios cautivos</a:t>
            </a:r>
            <a:endParaRPr lang="en-US" dirty="0"/>
          </a:p>
        </p:txBody>
      </p:sp>
      <p:sp>
        <p:nvSpPr>
          <p:cNvPr id="9" name="TextBox 8"/>
          <p:cNvSpPr txBox="1"/>
          <p:nvPr/>
        </p:nvSpPr>
        <p:spPr>
          <a:xfrm>
            <a:off x="3635896" y="5661248"/>
            <a:ext cx="1244251" cy="369332"/>
          </a:xfrm>
          <a:prstGeom prst="rect">
            <a:avLst/>
          </a:prstGeom>
          <a:noFill/>
          <a:ln>
            <a:solidFill>
              <a:schemeClr val="tx1">
                <a:lumMod val="95000"/>
                <a:lumOff val="5000"/>
              </a:schemeClr>
            </a:solidFill>
          </a:ln>
        </p:spPr>
        <p:txBody>
          <a:bodyPr wrap="none" rtlCol="0">
            <a:spAutoFit/>
          </a:bodyPr>
          <a:lstStyle/>
          <a:p>
            <a:r>
              <a:rPr lang="es-AR" dirty="0" smtClean="0"/>
              <a:t>CAMMESA</a:t>
            </a:r>
            <a:endParaRPr lang="en-US" dirty="0"/>
          </a:p>
        </p:txBody>
      </p:sp>
      <p:cxnSp>
        <p:nvCxnSpPr>
          <p:cNvPr id="11" name="Straight Arrow Connector 10"/>
          <p:cNvCxnSpPr>
            <a:stCxn id="5" idx="3"/>
            <a:endCxn id="6" idx="1"/>
          </p:cNvCxnSpPr>
          <p:nvPr/>
        </p:nvCxnSpPr>
        <p:spPr>
          <a:xfrm>
            <a:off x="2673802" y="2101498"/>
            <a:ext cx="3410366" cy="1588"/>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a:endCxn id="4" idx="0"/>
          </p:cNvCxnSpPr>
          <p:nvPr/>
        </p:nvCxnSpPr>
        <p:spPr>
          <a:xfrm>
            <a:off x="2673802" y="2101498"/>
            <a:ext cx="1578447" cy="1255494"/>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2"/>
            <a:endCxn id="7" idx="0"/>
          </p:cNvCxnSpPr>
          <p:nvPr/>
        </p:nvCxnSpPr>
        <p:spPr>
          <a:xfrm rot="16200000" flipH="1">
            <a:off x="568520" y="3684361"/>
            <a:ext cx="2799020" cy="2626"/>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0"/>
            <a:endCxn id="4" idx="2"/>
          </p:cNvCxnSpPr>
          <p:nvPr/>
        </p:nvCxnSpPr>
        <p:spPr>
          <a:xfrm rot="5400000" flipH="1" flipV="1">
            <a:off x="2431366" y="3264301"/>
            <a:ext cx="1358860" cy="2282906"/>
          </a:xfrm>
          <a:prstGeom prst="straightConnector1">
            <a:avLst/>
          </a:prstGeom>
          <a:ln>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9" idx="0"/>
            <a:endCxn id="4" idx="2"/>
          </p:cNvCxnSpPr>
          <p:nvPr/>
        </p:nvCxnSpPr>
        <p:spPr>
          <a:xfrm rot="16200000" flipV="1">
            <a:off x="3287674" y="4690899"/>
            <a:ext cx="1934924" cy="5773"/>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6" idx="2"/>
            <a:endCxn id="8" idx="0"/>
          </p:cNvCxnSpPr>
          <p:nvPr/>
        </p:nvCxnSpPr>
        <p:spPr>
          <a:xfrm rot="16200000" flipH="1">
            <a:off x="5600807" y="3531912"/>
            <a:ext cx="2510988" cy="194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4" idx="0"/>
            <a:endCxn id="6" idx="2"/>
          </p:cNvCxnSpPr>
          <p:nvPr/>
        </p:nvCxnSpPr>
        <p:spPr>
          <a:xfrm rot="5400000" flipH="1" flipV="1">
            <a:off x="5013988" y="1524425"/>
            <a:ext cx="1070828" cy="259430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60648"/>
            <a:ext cx="6480720" cy="1143000"/>
          </a:xfrm>
        </p:spPr>
        <p:txBody>
          <a:bodyPr/>
          <a:lstStyle/>
          <a:p>
            <a:r>
              <a:rPr lang="es-AR" dirty="0" smtClean="0"/>
              <a:t>Funcionamiento del MEM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700808"/>
            <a:ext cx="8407893" cy="4752528"/>
          </a:xfrm>
        </p:spPr>
        <p:txBody>
          <a:bodyPr>
            <a:normAutofit/>
          </a:bodyPr>
          <a:lstStyle/>
          <a:p>
            <a:pPr marL="45720" indent="0">
              <a:buNone/>
            </a:pPr>
            <a:r>
              <a:rPr lang="es-AR" smtClean="0"/>
              <a:t>Funcionamiento de los mercados de generación marginalistas</a:t>
            </a:r>
          </a:p>
          <a:p>
            <a:r>
              <a:rPr lang="es-AR" smtClean="0"/>
              <a:t>Se </a:t>
            </a:r>
            <a:r>
              <a:rPr lang="es-AR" dirty="0" smtClean="0"/>
              <a:t>confecciona una lista de menor a mayor con los costos de combustibles de las centrales térmicas y una valorización del agua de las hidráulicas (costos variables).</a:t>
            </a:r>
          </a:p>
          <a:p>
            <a:endParaRPr lang="es-AR" dirty="0" smtClean="0"/>
          </a:p>
          <a:p>
            <a:r>
              <a:rPr lang="es-AR" dirty="0" smtClean="0"/>
              <a:t>El costo de generación de la próxima unidad física fija el precio con el que se remunera a </a:t>
            </a:r>
            <a:r>
              <a:rPr lang="es-AR" b="1" dirty="0" smtClean="0"/>
              <a:t>todas</a:t>
            </a:r>
            <a:r>
              <a:rPr lang="es-AR" dirty="0" smtClean="0"/>
              <a:t> las máquinas </a:t>
            </a:r>
            <a:r>
              <a:rPr lang="es-AR" smtClean="0"/>
              <a:t>convocadas.</a:t>
            </a:r>
          </a:p>
          <a:p>
            <a:endParaRPr lang="es-AR" smtClean="0"/>
          </a:p>
          <a:p>
            <a:r>
              <a:rPr lang="es-AR" smtClean="0"/>
              <a:t>Los diferentes generadores compiten por quedar primeros en la lista de despachos de CAMMESA, de modo que sus costos operativos se alejen cada vez más del precio sancionado y así poder aumentar sus ganancias.  Al actuar todos de este modo, se busca que el parque generador sea cada vez más eficiente.</a:t>
            </a:r>
            <a:endParaRPr lang="en-US" dirty="0"/>
          </a:p>
        </p:txBody>
      </p:sp>
      <p:sp>
        <p:nvSpPr>
          <p:cNvPr id="2" name="Title 1"/>
          <p:cNvSpPr>
            <a:spLocks noGrp="1"/>
          </p:cNvSpPr>
          <p:nvPr>
            <p:ph type="title"/>
          </p:nvPr>
        </p:nvSpPr>
        <p:spPr/>
        <p:txBody>
          <a:bodyPr>
            <a:normAutofit/>
          </a:bodyPr>
          <a:lstStyle/>
          <a:p>
            <a:r>
              <a:rPr lang="es-AR" sz="3200" dirty="0" smtClean="0"/>
              <a:t>Precios de Mercado, Nodo y Local</a:t>
            </a:r>
            <a:endParaRPr lang="en-US"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flipV="1">
            <a:off x="1428623" y="1619508"/>
            <a:ext cx="795" cy="4449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141385" y="5924454"/>
            <a:ext cx="698477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41438" y="1619508"/>
            <a:ext cx="915635" cy="369332"/>
          </a:xfrm>
          <a:prstGeom prst="rect">
            <a:avLst/>
          </a:prstGeom>
          <a:noFill/>
        </p:spPr>
        <p:txBody>
          <a:bodyPr wrap="none" rtlCol="0">
            <a:spAutoFit/>
          </a:bodyPr>
          <a:lstStyle/>
          <a:p>
            <a:r>
              <a:rPr lang="es-AR" dirty="0" smtClean="0">
                <a:solidFill>
                  <a:schemeClr val="bg1"/>
                </a:solidFill>
              </a:rPr>
              <a:t>$/</a:t>
            </a:r>
            <a:r>
              <a:rPr lang="es-AR" dirty="0" err="1" smtClean="0">
                <a:solidFill>
                  <a:schemeClr val="bg1"/>
                </a:solidFill>
              </a:rPr>
              <a:t>MWh</a:t>
            </a:r>
            <a:endParaRPr lang="en-US" dirty="0">
              <a:solidFill>
                <a:schemeClr val="bg1"/>
              </a:solidFill>
            </a:endParaRPr>
          </a:p>
        </p:txBody>
      </p:sp>
      <p:sp>
        <p:nvSpPr>
          <p:cNvPr id="10" name="TextBox 9"/>
          <p:cNvSpPr txBox="1"/>
          <p:nvPr/>
        </p:nvSpPr>
        <p:spPr>
          <a:xfrm>
            <a:off x="7910137" y="5492406"/>
            <a:ext cx="587020" cy="369332"/>
          </a:xfrm>
          <a:prstGeom prst="rect">
            <a:avLst/>
          </a:prstGeom>
          <a:noFill/>
        </p:spPr>
        <p:txBody>
          <a:bodyPr wrap="none" rtlCol="0">
            <a:spAutoFit/>
          </a:bodyPr>
          <a:lstStyle/>
          <a:p>
            <a:r>
              <a:rPr lang="es-AR" dirty="0" smtClean="0"/>
              <a:t>MW</a:t>
            </a:r>
            <a:endParaRPr lang="en-US" dirty="0"/>
          </a:p>
        </p:txBody>
      </p:sp>
      <p:sp>
        <p:nvSpPr>
          <p:cNvPr id="11" name="Rectangle 10"/>
          <p:cNvSpPr/>
          <p:nvPr/>
        </p:nvSpPr>
        <p:spPr>
          <a:xfrm>
            <a:off x="1429417" y="5564414"/>
            <a:ext cx="936104"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365520" y="5420398"/>
            <a:ext cx="1110981"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445641" y="4988350"/>
            <a:ext cx="740654"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165721" y="4772326"/>
            <a:ext cx="108012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245841" y="4340278"/>
            <a:ext cx="740654"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965921" y="3908230"/>
            <a:ext cx="864096"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830017" y="3044134"/>
            <a:ext cx="864096"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rot="10800000">
            <a:off x="1357409" y="3044134"/>
            <a:ext cx="6336704" cy="0"/>
          </a:xfrm>
          <a:prstGeom prst="line">
            <a:avLst/>
          </a:prstGeom>
          <a:ln w="158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15292" y="2561450"/>
            <a:ext cx="1908086" cy="369332"/>
          </a:xfrm>
          <a:prstGeom prst="rect">
            <a:avLst/>
          </a:prstGeom>
          <a:noFill/>
        </p:spPr>
        <p:txBody>
          <a:bodyPr wrap="none" rtlCol="0">
            <a:spAutoFit/>
          </a:bodyPr>
          <a:lstStyle/>
          <a:p>
            <a:r>
              <a:rPr lang="es-AR" dirty="0" smtClean="0"/>
              <a:t>Precio Sancionado</a:t>
            </a:r>
            <a:endParaRPr lang="en-US" dirty="0"/>
          </a:p>
        </p:txBody>
      </p:sp>
      <p:sp>
        <p:nvSpPr>
          <p:cNvPr id="21" name="TextBox 20"/>
          <p:cNvSpPr txBox="1"/>
          <p:nvPr/>
        </p:nvSpPr>
        <p:spPr>
          <a:xfrm>
            <a:off x="1141385" y="4927394"/>
            <a:ext cx="1080120" cy="369332"/>
          </a:xfrm>
          <a:prstGeom prst="rect">
            <a:avLst/>
          </a:prstGeom>
          <a:noFill/>
        </p:spPr>
        <p:txBody>
          <a:bodyPr wrap="square" rtlCol="0">
            <a:spAutoFit/>
          </a:bodyPr>
          <a:lstStyle/>
          <a:p>
            <a:r>
              <a:rPr lang="es-AR" dirty="0" err="1" smtClean="0"/>
              <a:t>Yacyretá</a:t>
            </a:r>
            <a:endParaRPr lang="en-US" dirty="0"/>
          </a:p>
        </p:txBody>
      </p:sp>
      <p:sp>
        <p:nvSpPr>
          <p:cNvPr id="22" name="TextBox 21"/>
          <p:cNvSpPr txBox="1"/>
          <p:nvPr/>
        </p:nvSpPr>
        <p:spPr>
          <a:xfrm>
            <a:off x="3229617" y="4556302"/>
            <a:ext cx="840871" cy="369332"/>
          </a:xfrm>
          <a:prstGeom prst="rect">
            <a:avLst/>
          </a:prstGeom>
          <a:noFill/>
        </p:spPr>
        <p:txBody>
          <a:bodyPr wrap="none" rtlCol="0">
            <a:spAutoFit/>
          </a:bodyPr>
          <a:lstStyle/>
          <a:p>
            <a:r>
              <a:rPr lang="es-AR" dirty="0" err="1" smtClean="0"/>
              <a:t>Atucha</a:t>
            </a:r>
            <a:endParaRPr lang="en-US" dirty="0"/>
          </a:p>
        </p:txBody>
      </p:sp>
      <p:sp>
        <p:nvSpPr>
          <p:cNvPr id="23" name="TextBox 22"/>
          <p:cNvSpPr txBox="1"/>
          <p:nvPr/>
        </p:nvSpPr>
        <p:spPr>
          <a:xfrm>
            <a:off x="2084741" y="4803684"/>
            <a:ext cx="1394356" cy="369332"/>
          </a:xfrm>
          <a:prstGeom prst="rect">
            <a:avLst/>
          </a:prstGeom>
          <a:noFill/>
        </p:spPr>
        <p:txBody>
          <a:bodyPr wrap="none" rtlCol="0">
            <a:spAutoFit/>
          </a:bodyPr>
          <a:lstStyle/>
          <a:p>
            <a:r>
              <a:rPr lang="es-AR" dirty="0" smtClean="0"/>
              <a:t>Salto Grande</a:t>
            </a:r>
            <a:endParaRPr lang="en-US" dirty="0"/>
          </a:p>
        </p:txBody>
      </p:sp>
      <p:sp>
        <p:nvSpPr>
          <p:cNvPr id="24" name="TextBox 23"/>
          <p:cNvSpPr txBox="1"/>
          <p:nvPr/>
        </p:nvSpPr>
        <p:spPr>
          <a:xfrm>
            <a:off x="4237729" y="4412286"/>
            <a:ext cx="968535" cy="369332"/>
          </a:xfrm>
          <a:prstGeom prst="rect">
            <a:avLst/>
          </a:prstGeom>
          <a:noFill/>
        </p:spPr>
        <p:txBody>
          <a:bodyPr wrap="none" rtlCol="0">
            <a:spAutoFit/>
          </a:bodyPr>
          <a:lstStyle/>
          <a:p>
            <a:r>
              <a:rPr lang="es-AR" dirty="0" err="1" smtClean="0"/>
              <a:t>Genelba</a:t>
            </a:r>
            <a:endParaRPr lang="en-US" dirty="0"/>
          </a:p>
        </p:txBody>
      </p:sp>
      <p:sp>
        <p:nvSpPr>
          <p:cNvPr id="25" name="TextBox 24"/>
          <p:cNvSpPr txBox="1"/>
          <p:nvPr/>
        </p:nvSpPr>
        <p:spPr>
          <a:xfrm>
            <a:off x="5101825" y="3908230"/>
            <a:ext cx="891270" cy="369332"/>
          </a:xfrm>
          <a:prstGeom prst="rect">
            <a:avLst/>
          </a:prstGeom>
          <a:noFill/>
        </p:spPr>
        <p:txBody>
          <a:bodyPr wrap="none" rtlCol="0">
            <a:spAutoFit/>
          </a:bodyPr>
          <a:lstStyle/>
          <a:p>
            <a:r>
              <a:rPr lang="es-AR" dirty="0" smtClean="0"/>
              <a:t>Chocón</a:t>
            </a:r>
            <a:endParaRPr lang="en-US" dirty="0"/>
          </a:p>
        </p:txBody>
      </p:sp>
      <p:sp>
        <p:nvSpPr>
          <p:cNvPr id="26" name="TextBox 25"/>
          <p:cNvSpPr txBox="1"/>
          <p:nvPr/>
        </p:nvSpPr>
        <p:spPr>
          <a:xfrm>
            <a:off x="5896646" y="3578633"/>
            <a:ext cx="964751" cy="369332"/>
          </a:xfrm>
          <a:prstGeom prst="rect">
            <a:avLst/>
          </a:prstGeom>
          <a:noFill/>
        </p:spPr>
        <p:txBody>
          <a:bodyPr wrap="none" rtlCol="0">
            <a:spAutoFit/>
          </a:bodyPr>
          <a:lstStyle/>
          <a:p>
            <a:r>
              <a:rPr lang="es-AR" dirty="0" smtClean="0"/>
              <a:t>P. Águila</a:t>
            </a:r>
            <a:endParaRPr lang="en-US" dirty="0"/>
          </a:p>
        </p:txBody>
      </p:sp>
      <p:sp>
        <p:nvSpPr>
          <p:cNvPr id="27" name="TextBox 26"/>
          <p:cNvSpPr txBox="1"/>
          <p:nvPr/>
        </p:nvSpPr>
        <p:spPr>
          <a:xfrm>
            <a:off x="6758009" y="2540078"/>
            <a:ext cx="1248740" cy="369332"/>
          </a:xfrm>
          <a:prstGeom prst="rect">
            <a:avLst/>
          </a:prstGeom>
          <a:noFill/>
        </p:spPr>
        <p:txBody>
          <a:bodyPr wrap="none" rtlCol="0">
            <a:spAutoFit/>
          </a:bodyPr>
          <a:lstStyle/>
          <a:p>
            <a:r>
              <a:rPr lang="es-AR" dirty="0" smtClean="0"/>
              <a:t>San Nicolás</a:t>
            </a:r>
            <a:endParaRPr lang="en-US" dirty="0"/>
          </a:p>
        </p:txBody>
      </p:sp>
      <p:cxnSp>
        <p:nvCxnSpPr>
          <p:cNvPr id="29" name="Straight Connector 28"/>
          <p:cNvCxnSpPr/>
          <p:nvPr/>
        </p:nvCxnSpPr>
        <p:spPr>
          <a:xfrm rot="5400000">
            <a:off x="6830017" y="5713259"/>
            <a:ext cx="86409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6588224" y="6093296"/>
            <a:ext cx="2165273" cy="369332"/>
          </a:xfrm>
          <a:prstGeom prst="rect">
            <a:avLst/>
          </a:prstGeom>
          <a:noFill/>
        </p:spPr>
        <p:txBody>
          <a:bodyPr wrap="none" rtlCol="0">
            <a:spAutoFit/>
          </a:bodyPr>
          <a:lstStyle/>
          <a:p>
            <a:r>
              <a:rPr lang="es-AR" dirty="0" smtClean="0"/>
              <a:t>Potencia demandada</a:t>
            </a:r>
            <a:endParaRPr lang="en-US" dirty="0"/>
          </a:p>
        </p:txBody>
      </p:sp>
      <p:sp>
        <p:nvSpPr>
          <p:cNvPr id="28" name="TextBox 19"/>
          <p:cNvSpPr txBox="1"/>
          <p:nvPr/>
        </p:nvSpPr>
        <p:spPr>
          <a:xfrm>
            <a:off x="2541768" y="3831253"/>
            <a:ext cx="2007922" cy="369332"/>
          </a:xfrm>
          <a:prstGeom prst="rect">
            <a:avLst/>
          </a:prstGeom>
          <a:noFill/>
        </p:spPr>
        <p:txBody>
          <a:bodyPr wrap="none" rtlCol="0">
            <a:spAutoFit/>
          </a:bodyPr>
          <a:lstStyle/>
          <a:p>
            <a:r>
              <a:rPr lang="es-AR" smtClean="0"/>
              <a:t>Costos marginales</a:t>
            </a:r>
            <a:endParaRPr lang="en-US" dirty="0"/>
          </a:p>
        </p:txBody>
      </p:sp>
      <p:sp>
        <p:nvSpPr>
          <p:cNvPr id="2" name="1 Flecha abajo"/>
          <p:cNvSpPr/>
          <p:nvPr/>
        </p:nvSpPr>
        <p:spPr>
          <a:xfrm rot="10800000">
            <a:off x="3183261" y="3360978"/>
            <a:ext cx="524759" cy="1051308"/>
          </a:xfrm>
          <a:prstGeom prst="downArrow">
            <a:avLst/>
          </a:prstGeom>
          <a:solidFill>
            <a:schemeClr val="accent1">
              <a:alpha val="6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AR" smtClean="0"/>
              <a:t>Despacho según tecnología</a:t>
            </a:r>
            <a:endParaRPr lang="es-AR"/>
          </a:p>
        </p:txBody>
      </p:sp>
      <p:pic>
        <p:nvPicPr>
          <p:cNvPr id="614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3568" y="1700808"/>
            <a:ext cx="7490880" cy="4746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719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AR" smtClean="0"/>
              <a:t>Costos de producción</a:t>
            </a:r>
            <a:endParaRPr lang="es-AR"/>
          </a:p>
        </p:txBody>
      </p:sp>
      <p:pic>
        <p:nvPicPr>
          <p:cNvPr id="717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31640" y="1941341"/>
            <a:ext cx="6264695" cy="4713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0700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988840"/>
            <a:ext cx="8229600" cy="4536504"/>
          </a:xfrm>
        </p:spPr>
        <p:txBody>
          <a:bodyPr>
            <a:noAutofit/>
          </a:bodyPr>
          <a:lstStyle/>
          <a:p>
            <a:r>
              <a:rPr lang="es-AR" dirty="0" smtClean="0"/>
              <a:t>Se define el </a:t>
            </a:r>
            <a:r>
              <a:rPr lang="es-AR" b="1" dirty="0" smtClean="0"/>
              <a:t>precio de mercado</a:t>
            </a:r>
            <a:r>
              <a:rPr lang="es-AR" dirty="0" smtClean="0"/>
              <a:t> (Spot) como el precio en el CCS (Nodo </a:t>
            </a:r>
            <a:r>
              <a:rPr lang="es-AR" dirty="0" err="1" smtClean="0"/>
              <a:t>Ezeiza</a:t>
            </a:r>
            <a:r>
              <a:rPr lang="es-AR" dirty="0" smtClean="0"/>
              <a:t>) para el cual se realiza el despacho económico óptimo horario.</a:t>
            </a:r>
          </a:p>
          <a:p>
            <a:endParaRPr lang="es-AR" dirty="0" smtClean="0"/>
          </a:p>
          <a:p>
            <a:r>
              <a:rPr lang="es-AR" dirty="0" smtClean="0"/>
              <a:t>El </a:t>
            </a:r>
            <a:r>
              <a:rPr lang="es-AR" b="1" dirty="0" smtClean="0"/>
              <a:t>precio de Nodo </a:t>
            </a:r>
            <a:r>
              <a:rPr lang="es-AR" dirty="0" smtClean="0"/>
              <a:t>es el precio que tiene la energía en un nodo en particular.  El Factor de nodo se determina mediante la relación entre el precio spot y el del nodo.  Si se trata de un nodo exportador, FN &lt; 1.</a:t>
            </a:r>
          </a:p>
          <a:p>
            <a:endParaRPr lang="es-AR" dirty="0" smtClean="0"/>
          </a:p>
          <a:p>
            <a:r>
              <a:rPr lang="es-AR" dirty="0" smtClean="0"/>
              <a:t>El </a:t>
            </a:r>
            <a:r>
              <a:rPr lang="es-AR" b="1" dirty="0" smtClean="0"/>
              <a:t>precio local </a:t>
            </a:r>
            <a:r>
              <a:rPr lang="es-AR" dirty="0" smtClean="0"/>
              <a:t>es el precio en un área desvinculada del sistema, pudiendo ser mayor o menor al del mercado.  La diferencia entre el precio que paga la demanda y el que recibe el generador se acumula en las cuentas SALEX.</a:t>
            </a:r>
            <a:endParaRPr lang="en-US" dirty="0"/>
          </a:p>
        </p:txBody>
      </p:sp>
      <p:sp>
        <p:nvSpPr>
          <p:cNvPr id="4" name="Title 1"/>
          <p:cNvSpPr>
            <a:spLocks noGrp="1"/>
          </p:cNvSpPr>
          <p:nvPr>
            <p:ph type="title"/>
          </p:nvPr>
        </p:nvSpPr>
        <p:spPr>
          <a:xfrm>
            <a:off x="467544" y="0"/>
            <a:ext cx="8229600" cy="1113312"/>
          </a:xfrm>
        </p:spPr>
        <p:txBody>
          <a:bodyPr>
            <a:normAutofit fontScale="90000"/>
          </a:bodyPr>
          <a:lstStyle/>
          <a:p>
            <a:r>
              <a:rPr lang="es-AR" sz="3600" dirty="0" smtClean="0"/>
              <a:t>Precios de Mercado, Nodo y Local</a:t>
            </a:r>
            <a:endParaRPr lang="en-US"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67544" y="2708920"/>
            <a:ext cx="8229600" cy="2808312"/>
          </a:xfrm>
        </p:spPr>
        <p:txBody>
          <a:bodyPr>
            <a:normAutofit/>
          </a:bodyPr>
          <a:lstStyle/>
          <a:p>
            <a:r>
              <a:rPr lang="es-AR" dirty="0" smtClean="0"/>
              <a:t>Los costos fijos se remuneran a través de la potencia, que abona la demanda por cada unidad física instalada.</a:t>
            </a:r>
          </a:p>
          <a:p>
            <a:endParaRPr lang="es-AR" dirty="0" smtClean="0"/>
          </a:p>
          <a:p>
            <a:r>
              <a:rPr lang="es-AR" dirty="0" smtClean="0"/>
              <a:t>Se remunera por tres cargos:</a:t>
            </a:r>
            <a:br>
              <a:rPr lang="es-AR" dirty="0" smtClean="0"/>
            </a:br>
            <a:r>
              <a:rPr lang="es-AR" dirty="0" smtClean="0"/>
              <a:t>Potencia Despachada: 12 $/MW </a:t>
            </a:r>
            <a:r>
              <a:rPr lang="es-AR" dirty="0" err="1" smtClean="0"/>
              <a:t>hrp</a:t>
            </a:r>
            <a:r>
              <a:rPr lang="es-AR" dirty="0" smtClean="0"/>
              <a:t/>
            </a:r>
            <a:br>
              <a:rPr lang="es-AR" dirty="0" smtClean="0"/>
            </a:br>
            <a:r>
              <a:rPr lang="es-AR" dirty="0" smtClean="0"/>
              <a:t>Servicios Asociados: Requerimientos de arranque y parada de máquinas</a:t>
            </a:r>
            <a:r>
              <a:rPr lang="en-US" dirty="0" smtClean="0"/>
              <a:t/>
            </a:r>
            <a:br>
              <a:rPr lang="en-US" dirty="0" smtClean="0"/>
            </a:br>
            <a:r>
              <a:rPr lang="en-US" dirty="0" err="1" smtClean="0"/>
              <a:t>Reserva</a:t>
            </a:r>
            <a:r>
              <a:rPr lang="en-US" dirty="0" smtClean="0"/>
              <a:t> de </a:t>
            </a:r>
            <a:r>
              <a:rPr lang="en-US" dirty="0" err="1" smtClean="0"/>
              <a:t>potencia</a:t>
            </a:r>
            <a:r>
              <a:rPr lang="en-US" dirty="0" smtClean="0"/>
              <a:t>.</a:t>
            </a:r>
            <a:endParaRPr lang="es-AR" dirty="0" smtClean="0"/>
          </a:p>
        </p:txBody>
      </p:sp>
      <p:sp>
        <p:nvSpPr>
          <p:cNvPr id="2" name="Title 1"/>
          <p:cNvSpPr>
            <a:spLocks noGrp="1"/>
          </p:cNvSpPr>
          <p:nvPr>
            <p:ph type="title"/>
          </p:nvPr>
        </p:nvSpPr>
        <p:spPr/>
        <p:txBody>
          <a:bodyPr>
            <a:normAutofit/>
          </a:bodyPr>
          <a:lstStyle/>
          <a:p>
            <a:r>
              <a:rPr lang="es-AR" sz="3600" dirty="0" smtClean="0"/>
              <a:t>Potencia</a:t>
            </a:r>
            <a:endParaRPr lang="en-US"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a:t>Las tarifas constan de dos términos:</a:t>
            </a:r>
          </a:p>
          <a:p>
            <a:pPr lvl="1"/>
            <a:r>
              <a:rPr lang="es-AR"/>
              <a:t>Uno representativo de los costos de compra de energía y potencia en el MEM, transporte incluido (Pass -Through</a:t>
            </a:r>
            <a:r>
              <a:rPr lang="es-AR" smtClean="0"/>
              <a:t>), a “precio estacional”</a:t>
            </a:r>
            <a:endParaRPr lang="es-AR"/>
          </a:p>
          <a:p>
            <a:pPr lvl="1"/>
            <a:r>
              <a:rPr lang="es-AR"/>
              <a:t>Otro representativo de los Costos de Distribución (VAD</a:t>
            </a:r>
            <a:r>
              <a:rPr lang="es-AR" smtClean="0"/>
              <a:t>).  Los costos de la empresa asociados a la distribución de la energía (incluída la ganancia de la empresa) se juntan en este concepto.</a:t>
            </a:r>
            <a:endParaRPr lang="es-AR"/>
          </a:p>
          <a:p>
            <a:endParaRPr lang="es-AR"/>
          </a:p>
          <a:p>
            <a:endParaRPr lang="es-AR"/>
          </a:p>
          <a:p>
            <a:r>
              <a:rPr lang="es-AR"/>
              <a:t>Según el Contrato de Concesión el régimen y cuadro tarifario serían revisados 10 años después del inicio de la concesión y luego cada 5 años.</a:t>
            </a:r>
          </a:p>
          <a:p>
            <a:endParaRPr lang="es-AR"/>
          </a:p>
        </p:txBody>
      </p:sp>
      <p:sp>
        <p:nvSpPr>
          <p:cNvPr id="3" name="2 Título"/>
          <p:cNvSpPr>
            <a:spLocks noGrp="1"/>
          </p:cNvSpPr>
          <p:nvPr>
            <p:ph type="title"/>
          </p:nvPr>
        </p:nvSpPr>
        <p:spPr/>
        <p:txBody>
          <a:bodyPr/>
          <a:lstStyle/>
          <a:p>
            <a:r>
              <a:rPr lang="es-AR" smtClean="0"/>
              <a:t>Tarifa de distribuidores</a:t>
            </a:r>
            <a:endParaRPr lang="es-AR"/>
          </a:p>
        </p:txBody>
      </p:sp>
    </p:spTree>
    <p:extLst>
      <p:ext uri="{BB962C8B-B14F-4D97-AF65-F5344CB8AC3E}">
        <p14:creationId xmlns:p14="http://schemas.microsoft.com/office/powerpoint/2010/main" val="6072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996952"/>
            <a:ext cx="8407893" cy="1925953"/>
          </a:xfrm>
        </p:spPr>
        <p:txBody>
          <a:bodyPr>
            <a:normAutofit/>
          </a:bodyPr>
          <a:lstStyle/>
          <a:p>
            <a:r>
              <a:rPr lang="es-AR" dirty="0"/>
              <a:t>Desabastecimiento; cortes programados de demanda</a:t>
            </a:r>
          </a:p>
          <a:p>
            <a:r>
              <a:rPr lang="es-AR" dirty="0"/>
              <a:t>­Ineficiencias en el gasto </a:t>
            </a:r>
            <a:r>
              <a:rPr lang="es-AR"/>
              <a:t>empresas </a:t>
            </a:r>
            <a:r>
              <a:rPr lang="es-AR" smtClean="0"/>
              <a:t>estatales</a:t>
            </a:r>
            <a:endParaRPr lang="es-AR" dirty="0"/>
          </a:p>
          <a:p>
            <a:r>
              <a:rPr lang="es-AR" dirty="0"/>
              <a:t>­Desinversión en mantenimiento, expansión</a:t>
            </a:r>
          </a:p>
          <a:p>
            <a:r>
              <a:rPr lang="es-AR" dirty="0"/>
              <a:t>­Tarifas no relacionadas con costos económicos</a:t>
            </a:r>
          </a:p>
          <a:p>
            <a:r>
              <a:rPr lang="es-AR" dirty="0" smtClean="0"/>
              <a:t>­Sin financiación en el </a:t>
            </a:r>
            <a:r>
              <a:rPr lang="es-AR" dirty="0"/>
              <a:t>sector; corte de la cadena </a:t>
            </a:r>
            <a:r>
              <a:rPr lang="es-AR" smtClean="0"/>
              <a:t>de pagos</a:t>
            </a:r>
            <a:endParaRPr lang="es-AR" dirty="0"/>
          </a:p>
        </p:txBody>
      </p:sp>
      <p:sp>
        <p:nvSpPr>
          <p:cNvPr id="2" name="1 Título"/>
          <p:cNvSpPr>
            <a:spLocks noGrp="1"/>
          </p:cNvSpPr>
          <p:nvPr>
            <p:ph type="title"/>
          </p:nvPr>
        </p:nvSpPr>
        <p:spPr/>
        <p:txBody>
          <a:bodyPr>
            <a:normAutofit/>
          </a:bodyPr>
          <a:lstStyle/>
          <a:p>
            <a:r>
              <a:rPr lang="es-AR" sz="3600" dirty="0" smtClean="0"/>
              <a:t>Causas de la transformación</a:t>
            </a:r>
            <a:endParaRPr lang="es-AR" sz="3600" dirty="0"/>
          </a:p>
        </p:txBody>
      </p:sp>
    </p:spTree>
    <p:extLst>
      <p:ext uri="{BB962C8B-B14F-4D97-AF65-F5344CB8AC3E}">
        <p14:creationId xmlns:p14="http://schemas.microsoft.com/office/powerpoint/2010/main" val="38884320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AR" smtClean="0"/>
              <a:t>Régimen Tarifario</a:t>
            </a:r>
            <a:endParaRPr lang="es-AR"/>
          </a:p>
        </p:txBody>
      </p:sp>
      <p:sp>
        <p:nvSpPr>
          <p:cNvPr id="4" name="29 Forma libre"/>
          <p:cNvSpPr/>
          <p:nvPr/>
        </p:nvSpPr>
        <p:spPr>
          <a:xfrm>
            <a:off x="3278316" y="3376969"/>
            <a:ext cx="2016224" cy="289091"/>
          </a:xfrm>
          <a:custGeom>
            <a:avLst/>
            <a:gdLst>
              <a:gd name="connsiteX0" fmla="*/ 0 w 2016224"/>
              <a:gd name="connsiteY0" fmla="*/ 0 h 288032"/>
              <a:gd name="connsiteX1" fmla="*/ 2016224 w 2016224"/>
              <a:gd name="connsiteY1" fmla="*/ 0 h 288032"/>
              <a:gd name="connsiteX2" fmla="*/ 2016224 w 2016224"/>
              <a:gd name="connsiteY2" fmla="*/ 288032 h 288032"/>
              <a:gd name="connsiteX3" fmla="*/ 0 w 2016224"/>
              <a:gd name="connsiteY3" fmla="*/ 288032 h 288032"/>
              <a:gd name="connsiteX4" fmla="*/ 0 w 2016224"/>
              <a:gd name="connsiteY4" fmla="*/ 0 h 288032"/>
              <a:gd name="connsiteX0" fmla="*/ 0 w 2016224"/>
              <a:gd name="connsiteY0" fmla="*/ 0 h 288032"/>
              <a:gd name="connsiteX1" fmla="*/ 2016224 w 2016224"/>
              <a:gd name="connsiteY1" fmla="*/ 0 h 288032"/>
              <a:gd name="connsiteX2" fmla="*/ 2016224 w 2016224"/>
              <a:gd name="connsiteY2" fmla="*/ 288032 h 288032"/>
              <a:gd name="connsiteX3" fmla="*/ 72008 w 2016224"/>
              <a:gd name="connsiteY3" fmla="*/ 144016 h 288032"/>
              <a:gd name="connsiteX4" fmla="*/ 0 w 2016224"/>
              <a:gd name="connsiteY4" fmla="*/ 0 h 288032"/>
              <a:gd name="connsiteX0" fmla="*/ 0 w 2016224"/>
              <a:gd name="connsiteY0" fmla="*/ 0 h 289091"/>
              <a:gd name="connsiteX1" fmla="*/ 2016224 w 2016224"/>
              <a:gd name="connsiteY1" fmla="*/ 0 h 289091"/>
              <a:gd name="connsiteX2" fmla="*/ 2016224 w 2016224"/>
              <a:gd name="connsiteY2" fmla="*/ 288032 h 289091"/>
              <a:gd name="connsiteX3" fmla="*/ 72008 w 2016224"/>
              <a:gd name="connsiteY3" fmla="*/ 144016 h 289091"/>
              <a:gd name="connsiteX4" fmla="*/ 0 w 2016224"/>
              <a:gd name="connsiteY4" fmla="*/ 0 h 289091"/>
              <a:gd name="connsiteX0" fmla="*/ 0 w 2016224"/>
              <a:gd name="connsiteY0" fmla="*/ 0 h 289091"/>
              <a:gd name="connsiteX1" fmla="*/ 2016224 w 2016224"/>
              <a:gd name="connsiteY1" fmla="*/ 0 h 289091"/>
              <a:gd name="connsiteX2" fmla="*/ 2016224 w 2016224"/>
              <a:gd name="connsiteY2" fmla="*/ 288032 h 289091"/>
              <a:gd name="connsiteX3" fmla="*/ 72008 w 2016224"/>
              <a:gd name="connsiteY3" fmla="*/ 144016 h 289091"/>
              <a:gd name="connsiteX4" fmla="*/ 0 w 2016224"/>
              <a:gd name="connsiteY4" fmla="*/ 0 h 289091"/>
              <a:gd name="connsiteX0" fmla="*/ 0 w 2016224"/>
              <a:gd name="connsiteY0" fmla="*/ 0 h 289091"/>
              <a:gd name="connsiteX1" fmla="*/ 2016224 w 2016224"/>
              <a:gd name="connsiteY1" fmla="*/ 0 h 289091"/>
              <a:gd name="connsiteX2" fmla="*/ 2016224 w 2016224"/>
              <a:gd name="connsiteY2" fmla="*/ 288032 h 289091"/>
              <a:gd name="connsiteX3" fmla="*/ 72008 w 2016224"/>
              <a:gd name="connsiteY3" fmla="*/ 144016 h 289091"/>
              <a:gd name="connsiteX4" fmla="*/ 0 w 2016224"/>
              <a:gd name="connsiteY4" fmla="*/ 0 h 289091"/>
              <a:gd name="connsiteX0" fmla="*/ 0 w 2016224"/>
              <a:gd name="connsiteY0" fmla="*/ 0 h 289091"/>
              <a:gd name="connsiteX1" fmla="*/ 2016224 w 2016224"/>
              <a:gd name="connsiteY1" fmla="*/ 0 h 289091"/>
              <a:gd name="connsiteX2" fmla="*/ 2016224 w 2016224"/>
              <a:gd name="connsiteY2" fmla="*/ 288032 h 289091"/>
              <a:gd name="connsiteX3" fmla="*/ 72008 w 2016224"/>
              <a:gd name="connsiteY3" fmla="*/ 144016 h 289091"/>
              <a:gd name="connsiteX4" fmla="*/ 0 w 2016224"/>
              <a:gd name="connsiteY4" fmla="*/ 0 h 289091"/>
              <a:gd name="connsiteX0" fmla="*/ 0 w 2016224"/>
              <a:gd name="connsiteY0" fmla="*/ 0 h 289091"/>
              <a:gd name="connsiteX1" fmla="*/ 2016224 w 2016224"/>
              <a:gd name="connsiteY1" fmla="*/ 0 h 289091"/>
              <a:gd name="connsiteX2" fmla="*/ 2016224 w 2016224"/>
              <a:gd name="connsiteY2" fmla="*/ 288032 h 289091"/>
              <a:gd name="connsiteX3" fmla="*/ 72008 w 2016224"/>
              <a:gd name="connsiteY3" fmla="*/ 144016 h 289091"/>
              <a:gd name="connsiteX4" fmla="*/ 0 w 2016224"/>
              <a:gd name="connsiteY4" fmla="*/ 0 h 289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6224" h="289091">
                <a:moveTo>
                  <a:pt x="0" y="0"/>
                </a:moveTo>
                <a:lnTo>
                  <a:pt x="2016224" y="0"/>
                </a:lnTo>
                <a:lnTo>
                  <a:pt x="2016224" y="288032"/>
                </a:lnTo>
                <a:cubicBezTo>
                  <a:pt x="930771" y="289091"/>
                  <a:pt x="364034" y="257754"/>
                  <a:pt x="72008" y="144016"/>
                </a:cubicBezTo>
                <a:cubicBezTo>
                  <a:pt x="16181" y="105735"/>
                  <a:pt x="30551" y="83551"/>
                  <a:pt x="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28 Forma libre"/>
          <p:cNvSpPr/>
          <p:nvPr/>
        </p:nvSpPr>
        <p:spPr>
          <a:xfrm>
            <a:off x="1269040" y="2661174"/>
            <a:ext cx="2013563" cy="731704"/>
          </a:xfrm>
          <a:custGeom>
            <a:avLst/>
            <a:gdLst>
              <a:gd name="connsiteX0" fmla="*/ 0 w 2016224"/>
              <a:gd name="connsiteY0" fmla="*/ 0 h 792088"/>
              <a:gd name="connsiteX1" fmla="*/ 2016224 w 2016224"/>
              <a:gd name="connsiteY1" fmla="*/ 0 h 792088"/>
              <a:gd name="connsiteX2" fmla="*/ 2016224 w 2016224"/>
              <a:gd name="connsiteY2" fmla="*/ 792088 h 792088"/>
              <a:gd name="connsiteX3" fmla="*/ 0 w 2016224"/>
              <a:gd name="connsiteY3" fmla="*/ 792088 h 792088"/>
              <a:gd name="connsiteX4" fmla="*/ 0 w 2016224"/>
              <a:gd name="connsiteY4" fmla="*/ 0 h 792088"/>
              <a:gd name="connsiteX0" fmla="*/ 0 w 2016224"/>
              <a:gd name="connsiteY0" fmla="*/ 0 h 792088"/>
              <a:gd name="connsiteX1" fmla="*/ 2016224 w 2016224"/>
              <a:gd name="connsiteY1" fmla="*/ 0 h 792088"/>
              <a:gd name="connsiteX2" fmla="*/ 2016224 w 2016224"/>
              <a:gd name="connsiteY2" fmla="*/ 792088 h 792088"/>
              <a:gd name="connsiteX3" fmla="*/ 216024 w 2016224"/>
              <a:gd name="connsiteY3" fmla="*/ 504056 h 792088"/>
              <a:gd name="connsiteX4" fmla="*/ 0 w 2016224"/>
              <a:gd name="connsiteY4" fmla="*/ 0 h 792088"/>
              <a:gd name="connsiteX0" fmla="*/ 12899 w 2029123"/>
              <a:gd name="connsiteY0" fmla="*/ 0 h 792088"/>
              <a:gd name="connsiteX1" fmla="*/ 2029123 w 2029123"/>
              <a:gd name="connsiteY1" fmla="*/ 0 h 792088"/>
              <a:gd name="connsiteX2" fmla="*/ 2029123 w 2029123"/>
              <a:gd name="connsiteY2" fmla="*/ 792088 h 792088"/>
              <a:gd name="connsiteX3" fmla="*/ 228923 w 2029123"/>
              <a:gd name="connsiteY3" fmla="*/ 504056 h 792088"/>
              <a:gd name="connsiteX4" fmla="*/ 12899 w 2029123"/>
              <a:gd name="connsiteY4" fmla="*/ 0 h 792088"/>
              <a:gd name="connsiteX0" fmla="*/ 12899 w 2029123"/>
              <a:gd name="connsiteY0" fmla="*/ 0 h 792088"/>
              <a:gd name="connsiteX1" fmla="*/ 2029123 w 2029123"/>
              <a:gd name="connsiteY1" fmla="*/ 0 h 792088"/>
              <a:gd name="connsiteX2" fmla="*/ 2029123 w 2029123"/>
              <a:gd name="connsiteY2" fmla="*/ 792088 h 792088"/>
              <a:gd name="connsiteX3" fmla="*/ 228923 w 2029123"/>
              <a:gd name="connsiteY3" fmla="*/ 504056 h 792088"/>
              <a:gd name="connsiteX4" fmla="*/ 12899 w 2029123"/>
              <a:gd name="connsiteY4" fmla="*/ 0 h 792088"/>
              <a:gd name="connsiteX0" fmla="*/ 12899 w 2029124"/>
              <a:gd name="connsiteY0" fmla="*/ 0 h 725802"/>
              <a:gd name="connsiteX1" fmla="*/ 2029123 w 2029124"/>
              <a:gd name="connsiteY1" fmla="*/ 0 h 725802"/>
              <a:gd name="connsiteX2" fmla="*/ 2029124 w 2029124"/>
              <a:gd name="connsiteY2" fmla="*/ 720080 h 725802"/>
              <a:gd name="connsiteX3" fmla="*/ 228923 w 2029124"/>
              <a:gd name="connsiteY3" fmla="*/ 504056 h 725802"/>
              <a:gd name="connsiteX4" fmla="*/ 12899 w 2029124"/>
              <a:gd name="connsiteY4" fmla="*/ 0 h 725802"/>
              <a:gd name="connsiteX0" fmla="*/ 12899 w 2029124"/>
              <a:gd name="connsiteY0" fmla="*/ 0 h 725802"/>
              <a:gd name="connsiteX1" fmla="*/ 2029123 w 2029124"/>
              <a:gd name="connsiteY1" fmla="*/ 0 h 725802"/>
              <a:gd name="connsiteX2" fmla="*/ 2029124 w 2029124"/>
              <a:gd name="connsiteY2" fmla="*/ 720080 h 725802"/>
              <a:gd name="connsiteX3" fmla="*/ 228923 w 2029124"/>
              <a:gd name="connsiteY3" fmla="*/ 504056 h 725802"/>
              <a:gd name="connsiteX4" fmla="*/ 12899 w 2029124"/>
              <a:gd name="connsiteY4" fmla="*/ 0 h 725802"/>
              <a:gd name="connsiteX0" fmla="*/ 12899 w 2029123"/>
              <a:gd name="connsiteY0" fmla="*/ 0 h 725802"/>
              <a:gd name="connsiteX1" fmla="*/ 2029123 w 2029123"/>
              <a:gd name="connsiteY1" fmla="*/ 0 h 725802"/>
              <a:gd name="connsiteX2" fmla="*/ 2029123 w 2029123"/>
              <a:gd name="connsiteY2" fmla="*/ 720080 h 725802"/>
              <a:gd name="connsiteX3" fmla="*/ 228923 w 2029123"/>
              <a:gd name="connsiteY3" fmla="*/ 504056 h 725802"/>
              <a:gd name="connsiteX4" fmla="*/ 12899 w 2029123"/>
              <a:gd name="connsiteY4" fmla="*/ 0 h 725802"/>
              <a:gd name="connsiteX0" fmla="*/ 12899 w 2029123"/>
              <a:gd name="connsiteY0" fmla="*/ 0 h 725802"/>
              <a:gd name="connsiteX1" fmla="*/ 2029123 w 2029123"/>
              <a:gd name="connsiteY1" fmla="*/ 0 h 725802"/>
              <a:gd name="connsiteX2" fmla="*/ 2029123 w 2029123"/>
              <a:gd name="connsiteY2" fmla="*/ 720080 h 725802"/>
              <a:gd name="connsiteX3" fmla="*/ 228923 w 2029123"/>
              <a:gd name="connsiteY3" fmla="*/ 504056 h 725802"/>
              <a:gd name="connsiteX4" fmla="*/ 12899 w 2029123"/>
              <a:gd name="connsiteY4" fmla="*/ 0 h 725802"/>
              <a:gd name="connsiteX0" fmla="*/ 12899 w 2029123"/>
              <a:gd name="connsiteY0" fmla="*/ 0 h 725802"/>
              <a:gd name="connsiteX1" fmla="*/ 2029123 w 2029123"/>
              <a:gd name="connsiteY1" fmla="*/ 0 h 725802"/>
              <a:gd name="connsiteX2" fmla="*/ 2029123 w 2029123"/>
              <a:gd name="connsiteY2" fmla="*/ 720080 h 725802"/>
              <a:gd name="connsiteX3" fmla="*/ 228923 w 2029123"/>
              <a:gd name="connsiteY3" fmla="*/ 504056 h 725802"/>
              <a:gd name="connsiteX4" fmla="*/ 12899 w 2029123"/>
              <a:gd name="connsiteY4" fmla="*/ 0 h 725802"/>
              <a:gd name="connsiteX0" fmla="*/ 12899 w 2029123"/>
              <a:gd name="connsiteY0" fmla="*/ 0 h 831673"/>
              <a:gd name="connsiteX1" fmla="*/ 2029123 w 2029123"/>
              <a:gd name="connsiteY1" fmla="*/ 0 h 831673"/>
              <a:gd name="connsiteX2" fmla="*/ 2029123 w 2029123"/>
              <a:gd name="connsiteY2" fmla="*/ 720080 h 831673"/>
              <a:gd name="connsiteX3" fmla="*/ 975220 w 2029123"/>
              <a:gd name="connsiteY3" fmla="*/ 669560 h 831673"/>
              <a:gd name="connsiteX4" fmla="*/ 228923 w 2029123"/>
              <a:gd name="connsiteY4" fmla="*/ 504056 h 831673"/>
              <a:gd name="connsiteX5" fmla="*/ 12899 w 2029123"/>
              <a:gd name="connsiteY5" fmla="*/ 0 h 831673"/>
              <a:gd name="connsiteX0" fmla="*/ 12899 w 2029123"/>
              <a:gd name="connsiteY0" fmla="*/ 0 h 831673"/>
              <a:gd name="connsiteX1" fmla="*/ 2029123 w 2029123"/>
              <a:gd name="connsiteY1" fmla="*/ 0 h 831673"/>
              <a:gd name="connsiteX2" fmla="*/ 2029123 w 2029123"/>
              <a:gd name="connsiteY2" fmla="*/ 720080 h 831673"/>
              <a:gd name="connsiteX3" fmla="*/ 1022361 w 2029123"/>
              <a:gd name="connsiteY3" fmla="*/ 637777 h 831673"/>
              <a:gd name="connsiteX4" fmla="*/ 228923 w 2029123"/>
              <a:gd name="connsiteY4" fmla="*/ 504056 h 831673"/>
              <a:gd name="connsiteX5" fmla="*/ 12899 w 2029123"/>
              <a:gd name="connsiteY5" fmla="*/ 0 h 831673"/>
              <a:gd name="connsiteX0" fmla="*/ 12899 w 2029123"/>
              <a:gd name="connsiteY0" fmla="*/ 0 h 831673"/>
              <a:gd name="connsiteX1" fmla="*/ 2029123 w 2029123"/>
              <a:gd name="connsiteY1" fmla="*/ 0 h 831673"/>
              <a:gd name="connsiteX2" fmla="*/ 2029123 w 2029123"/>
              <a:gd name="connsiteY2" fmla="*/ 720080 h 831673"/>
              <a:gd name="connsiteX3" fmla="*/ 1008601 w 2029123"/>
              <a:gd name="connsiteY3" fmla="*/ 650812 h 831673"/>
              <a:gd name="connsiteX4" fmla="*/ 228923 w 2029123"/>
              <a:gd name="connsiteY4" fmla="*/ 504056 h 831673"/>
              <a:gd name="connsiteX5" fmla="*/ 12899 w 2029123"/>
              <a:gd name="connsiteY5" fmla="*/ 0 h 831673"/>
              <a:gd name="connsiteX0" fmla="*/ 12899 w 2029123"/>
              <a:gd name="connsiteY0" fmla="*/ 0 h 831673"/>
              <a:gd name="connsiteX1" fmla="*/ 2029123 w 2029123"/>
              <a:gd name="connsiteY1" fmla="*/ 0 h 831673"/>
              <a:gd name="connsiteX2" fmla="*/ 2029123 w 2029123"/>
              <a:gd name="connsiteY2" fmla="*/ 720080 h 831673"/>
              <a:gd name="connsiteX3" fmla="*/ 1008601 w 2029123"/>
              <a:gd name="connsiteY3" fmla="*/ 650812 h 831673"/>
              <a:gd name="connsiteX4" fmla="*/ 228923 w 2029123"/>
              <a:gd name="connsiteY4" fmla="*/ 504056 h 831673"/>
              <a:gd name="connsiteX5" fmla="*/ 12899 w 2029123"/>
              <a:gd name="connsiteY5" fmla="*/ 0 h 831673"/>
              <a:gd name="connsiteX0" fmla="*/ 12899 w 2029123"/>
              <a:gd name="connsiteY0" fmla="*/ 0 h 831673"/>
              <a:gd name="connsiteX1" fmla="*/ 2029123 w 2029123"/>
              <a:gd name="connsiteY1" fmla="*/ 0 h 831673"/>
              <a:gd name="connsiteX2" fmla="*/ 2029123 w 2029123"/>
              <a:gd name="connsiteY2" fmla="*/ 720080 h 831673"/>
              <a:gd name="connsiteX3" fmla="*/ 1008601 w 2029123"/>
              <a:gd name="connsiteY3" fmla="*/ 650812 h 831673"/>
              <a:gd name="connsiteX4" fmla="*/ 228923 w 2029123"/>
              <a:gd name="connsiteY4" fmla="*/ 504056 h 831673"/>
              <a:gd name="connsiteX5" fmla="*/ 12899 w 2029123"/>
              <a:gd name="connsiteY5" fmla="*/ 0 h 831673"/>
              <a:gd name="connsiteX0" fmla="*/ 12899 w 2029123"/>
              <a:gd name="connsiteY0" fmla="*/ 0 h 720080"/>
              <a:gd name="connsiteX1" fmla="*/ 2029123 w 2029123"/>
              <a:gd name="connsiteY1" fmla="*/ 0 h 720080"/>
              <a:gd name="connsiteX2" fmla="*/ 2029123 w 2029123"/>
              <a:gd name="connsiteY2" fmla="*/ 720080 h 720080"/>
              <a:gd name="connsiteX3" fmla="*/ 1008601 w 2029123"/>
              <a:gd name="connsiteY3" fmla="*/ 650812 h 720080"/>
              <a:gd name="connsiteX4" fmla="*/ 228923 w 2029123"/>
              <a:gd name="connsiteY4" fmla="*/ 504056 h 720080"/>
              <a:gd name="connsiteX5" fmla="*/ 12899 w 2029123"/>
              <a:gd name="connsiteY5" fmla="*/ 0 h 720080"/>
              <a:gd name="connsiteX0" fmla="*/ 12899 w 2029123"/>
              <a:gd name="connsiteY0" fmla="*/ 0 h 720080"/>
              <a:gd name="connsiteX1" fmla="*/ 2029123 w 2029123"/>
              <a:gd name="connsiteY1" fmla="*/ 0 h 720080"/>
              <a:gd name="connsiteX2" fmla="*/ 2029123 w 2029123"/>
              <a:gd name="connsiteY2" fmla="*/ 720080 h 720080"/>
              <a:gd name="connsiteX3" fmla="*/ 1008601 w 2029123"/>
              <a:gd name="connsiteY3" fmla="*/ 650812 h 720080"/>
              <a:gd name="connsiteX4" fmla="*/ 228923 w 2029123"/>
              <a:gd name="connsiteY4" fmla="*/ 504056 h 720080"/>
              <a:gd name="connsiteX5" fmla="*/ 12899 w 2029123"/>
              <a:gd name="connsiteY5" fmla="*/ 0 h 720080"/>
              <a:gd name="connsiteX0" fmla="*/ 12595 w 2028819"/>
              <a:gd name="connsiteY0" fmla="*/ 0 h 720080"/>
              <a:gd name="connsiteX1" fmla="*/ 2028819 w 2028819"/>
              <a:gd name="connsiteY1" fmla="*/ 0 h 720080"/>
              <a:gd name="connsiteX2" fmla="*/ 2028819 w 2028819"/>
              <a:gd name="connsiteY2" fmla="*/ 720080 h 720080"/>
              <a:gd name="connsiteX3" fmla="*/ 1008297 w 2028819"/>
              <a:gd name="connsiteY3" fmla="*/ 650812 h 720080"/>
              <a:gd name="connsiteX4" fmla="*/ 228923 w 2028819"/>
              <a:gd name="connsiteY4" fmla="*/ 496048 h 720080"/>
              <a:gd name="connsiteX5" fmla="*/ 12595 w 2028819"/>
              <a:gd name="connsiteY5" fmla="*/ 0 h 720080"/>
              <a:gd name="connsiteX0" fmla="*/ 12596 w 2028820"/>
              <a:gd name="connsiteY0" fmla="*/ 0 h 720080"/>
              <a:gd name="connsiteX1" fmla="*/ 2028820 w 2028820"/>
              <a:gd name="connsiteY1" fmla="*/ 0 h 720080"/>
              <a:gd name="connsiteX2" fmla="*/ 2028820 w 2028820"/>
              <a:gd name="connsiteY2" fmla="*/ 720080 h 720080"/>
              <a:gd name="connsiteX3" fmla="*/ 1008298 w 2028820"/>
              <a:gd name="connsiteY3" fmla="*/ 650812 h 720080"/>
              <a:gd name="connsiteX4" fmla="*/ 228923 w 2028820"/>
              <a:gd name="connsiteY4" fmla="*/ 496048 h 720080"/>
              <a:gd name="connsiteX5" fmla="*/ 12596 w 2028820"/>
              <a:gd name="connsiteY5" fmla="*/ 0 h 720080"/>
              <a:gd name="connsiteX0" fmla="*/ 0 w 2016224"/>
              <a:gd name="connsiteY0" fmla="*/ 0 h 720080"/>
              <a:gd name="connsiteX1" fmla="*/ 2016224 w 2016224"/>
              <a:gd name="connsiteY1" fmla="*/ 0 h 720080"/>
              <a:gd name="connsiteX2" fmla="*/ 2016224 w 2016224"/>
              <a:gd name="connsiteY2" fmla="*/ 720080 h 720080"/>
              <a:gd name="connsiteX3" fmla="*/ 995702 w 2016224"/>
              <a:gd name="connsiteY3" fmla="*/ 650812 h 720080"/>
              <a:gd name="connsiteX4" fmla="*/ 251770 w 2016224"/>
              <a:gd name="connsiteY4" fmla="*/ 505520 h 720080"/>
              <a:gd name="connsiteX5" fmla="*/ 0 w 2016224"/>
              <a:gd name="connsiteY5" fmla="*/ 0 h 720080"/>
              <a:gd name="connsiteX0" fmla="*/ 0 w 2016224"/>
              <a:gd name="connsiteY0" fmla="*/ 0 h 720080"/>
              <a:gd name="connsiteX1" fmla="*/ 2016224 w 2016224"/>
              <a:gd name="connsiteY1" fmla="*/ 0 h 720080"/>
              <a:gd name="connsiteX2" fmla="*/ 2016224 w 2016224"/>
              <a:gd name="connsiteY2" fmla="*/ 720080 h 720080"/>
              <a:gd name="connsiteX3" fmla="*/ 995702 w 2016224"/>
              <a:gd name="connsiteY3" fmla="*/ 650812 h 720080"/>
              <a:gd name="connsiteX4" fmla="*/ 251770 w 2016224"/>
              <a:gd name="connsiteY4" fmla="*/ 505520 h 720080"/>
              <a:gd name="connsiteX5" fmla="*/ 0 w 2016224"/>
              <a:gd name="connsiteY5" fmla="*/ 0 h 720080"/>
              <a:gd name="connsiteX0" fmla="*/ 0 w 2016224"/>
              <a:gd name="connsiteY0" fmla="*/ 0 h 720080"/>
              <a:gd name="connsiteX1" fmla="*/ 2016224 w 2016224"/>
              <a:gd name="connsiteY1" fmla="*/ 0 h 720080"/>
              <a:gd name="connsiteX2" fmla="*/ 2016224 w 2016224"/>
              <a:gd name="connsiteY2" fmla="*/ 720080 h 720080"/>
              <a:gd name="connsiteX3" fmla="*/ 995702 w 2016224"/>
              <a:gd name="connsiteY3" fmla="*/ 650812 h 720080"/>
              <a:gd name="connsiteX4" fmla="*/ 251770 w 2016224"/>
              <a:gd name="connsiteY4" fmla="*/ 505520 h 720080"/>
              <a:gd name="connsiteX5" fmla="*/ 0 w 2016224"/>
              <a:gd name="connsiteY5" fmla="*/ 0 h 720080"/>
              <a:gd name="connsiteX0" fmla="*/ 0 w 2016224"/>
              <a:gd name="connsiteY0" fmla="*/ 0 h 720080"/>
              <a:gd name="connsiteX1" fmla="*/ 2016224 w 2016224"/>
              <a:gd name="connsiteY1" fmla="*/ 0 h 720080"/>
              <a:gd name="connsiteX2" fmla="*/ 2016224 w 2016224"/>
              <a:gd name="connsiteY2" fmla="*/ 720080 h 720080"/>
              <a:gd name="connsiteX3" fmla="*/ 995702 w 2016224"/>
              <a:gd name="connsiteY3" fmla="*/ 650812 h 720080"/>
              <a:gd name="connsiteX4" fmla="*/ 251770 w 2016224"/>
              <a:gd name="connsiteY4" fmla="*/ 505520 h 720080"/>
              <a:gd name="connsiteX5" fmla="*/ 0 w 2016224"/>
              <a:gd name="connsiteY5" fmla="*/ 0 h 720080"/>
              <a:gd name="connsiteX0" fmla="*/ 0 w 2016224"/>
              <a:gd name="connsiteY0" fmla="*/ 0 h 720080"/>
              <a:gd name="connsiteX1" fmla="*/ 2016224 w 2016224"/>
              <a:gd name="connsiteY1" fmla="*/ 0 h 720080"/>
              <a:gd name="connsiteX2" fmla="*/ 2016224 w 2016224"/>
              <a:gd name="connsiteY2" fmla="*/ 720080 h 720080"/>
              <a:gd name="connsiteX3" fmla="*/ 995702 w 2016224"/>
              <a:gd name="connsiteY3" fmla="*/ 650812 h 720080"/>
              <a:gd name="connsiteX4" fmla="*/ 251770 w 2016224"/>
              <a:gd name="connsiteY4" fmla="*/ 505520 h 720080"/>
              <a:gd name="connsiteX5" fmla="*/ 0 w 2016224"/>
              <a:gd name="connsiteY5" fmla="*/ 0 h 72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6224" h="720080">
                <a:moveTo>
                  <a:pt x="0" y="0"/>
                </a:moveTo>
                <a:lnTo>
                  <a:pt x="2016224" y="0"/>
                </a:lnTo>
                <a:lnTo>
                  <a:pt x="2016224" y="720080"/>
                </a:lnTo>
                <a:cubicBezTo>
                  <a:pt x="1653052" y="704763"/>
                  <a:pt x="1745294" y="707639"/>
                  <a:pt x="995702" y="650812"/>
                </a:cubicBezTo>
                <a:cubicBezTo>
                  <a:pt x="695669" y="614808"/>
                  <a:pt x="629485" y="637010"/>
                  <a:pt x="251770" y="505520"/>
                </a:cubicBezTo>
                <a:cubicBezTo>
                  <a:pt x="22847" y="329216"/>
                  <a:pt x="22755" y="252944"/>
                  <a:pt x="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6" name="3 Conector recto de flecha"/>
          <p:cNvCxnSpPr/>
          <p:nvPr/>
        </p:nvCxnSpPr>
        <p:spPr>
          <a:xfrm rot="5400000" flipH="1" flipV="1">
            <a:off x="-609322" y="3808223"/>
            <a:ext cx="3743622"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4 Conector recto de flecha"/>
          <p:cNvCxnSpPr/>
          <p:nvPr/>
        </p:nvCxnSpPr>
        <p:spPr>
          <a:xfrm>
            <a:off x="1046068" y="5393193"/>
            <a:ext cx="691276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5 Conector recto"/>
          <p:cNvCxnSpPr/>
          <p:nvPr/>
        </p:nvCxnSpPr>
        <p:spPr>
          <a:xfrm>
            <a:off x="1262092" y="2656889"/>
            <a:ext cx="2016224" cy="0"/>
          </a:xfrm>
          <a:prstGeom prst="line">
            <a:avLst/>
          </a:prstGeom>
          <a:ln w="38100">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1334100" y="2008817"/>
            <a:ext cx="194989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smtClean="0"/>
              <a:t>Precio Reconocido</a:t>
            </a:r>
            <a:endParaRPr lang="en-US" dirty="0"/>
          </a:p>
        </p:txBody>
      </p:sp>
      <p:cxnSp>
        <p:nvCxnSpPr>
          <p:cNvPr id="10" name="9 Conector recto"/>
          <p:cNvCxnSpPr/>
          <p:nvPr/>
        </p:nvCxnSpPr>
        <p:spPr>
          <a:xfrm rot="5400000">
            <a:off x="1910164" y="4025041"/>
            <a:ext cx="2736304" cy="0"/>
          </a:xfrm>
          <a:prstGeom prst="line">
            <a:avLst/>
          </a:prstGeom>
          <a:ln w="12700">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3062292" y="5393193"/>
            <a:ext cx="420308"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err="1" smtClean="0">
                <a:latin typeface="Symbol" pitchFamily="18" charset="2"/>
              </a:rPr>
              <a:t>D</a:t>
            </a:r>
            <a:r>
              <a:rPr lang="es-AR" dirty="0" err="1" smtClean="0"/>
              <a:t>t</a:t>
            </a:r>
            <a:endParaRPr lang="en-US" dirty="0"/>
          </a:p>
        </p:txBody>
      </p:sp>
      <p:sp>
        <p:nvSpPr>
          <p:cNvPr id="12" name="17 Forma libre"/>
          <p:cNvSpPr/>
          <p:nvPr/>
        </p:nvSpPr>
        <p:spPr>
          <a:xfrm>
            <a:off x="1262734" y="2655899"/>
            <a:ext cx="2019869" cy="736979"/>
          </a:xfrm>
          <a:custGeom>
            <a:avLst/>
            <a:gdLst>
              <a:gd name="connsiteX0" fmla="*/ 0 w 2019869"/>
              <a:gd name="connsiteY0" fmla="*/ 0 h 736979"/>
              <a:gd name="connsiteX1" fmla="*/ 354842 w 2019869"/>
              <a:gd name="connsiteY1" fmla="*/ 559558 h 736979"/>
              <a:gd name="connsiteX2" fmla="*/ 2019869 w 2019869"/>
              <a:gd name="connsiteY2" fmla="*/ 736979 h 736979"/>
            </a:gdLst>
            <a:ahLst/>
            <a:cxnLst>
              <a:cxn ang="0">
                <a:pos x="connsiteX0" y="connsiteY0"/>
              </a:cxn>
              <a:cxn ang="0">
                <a:pos x="connsiteX1" y="connsiteY1"/>
              </a:cxn>
              <a:cxn ang="0">
                <a:pos x="connsiteX2" y="connsiteY2"/>
              </a:cxn>
            </a:cxnLst>
            <a:rect l="l" t="t" r="r" b="b"/>
            <a:pathLst>
              <a:path w="2019869" h="736979">
                <a:moveTo>
                  <a:pt x="0" y="0"/>
                </a:moveTo>
                <a:cubicBezTo>
                  <a:pt x="9098" y="218364"/>
                  <a:pt x="18197" y="436728"/>
                  <a:pt x="354842" y="559558"/>
                </a:cubicBezTo>
                <a:cubicBezTo>
                  <a:pt x="691487" y="682388"/>
                  <a:pt x="2019869" y="736979"/>
                  <a:pt x="2019869" y="736979"/>
                </a:cubicBezTo>
              </a:path>
            </a:pathLst>
          </a:cu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13" name="19 Forma libre"/>
          <p:cNvSpPr/>
          <p:nvPr/>
        </p:nvSpPr>
        <p:spPr>
          <a:xfrm>
            <a:off x="3277678" y="3380738"/>
            <a:ext cx="2019869" cy="284264"/>
          </a:xfrm>
          <a:custGeom>
            <a:avLst/>
            <a:gdLst>
              <a:gd name="connsiteX0" fmla="*/ 0 w 2019869"/>
              <a:gd name="connsiteY0" fmla="*/ 0 h 736979"/>
              <a:gd name="connsiteX1" fmla="*/ 354842 w 2019869"/>
              <a:gd name="connsiteY1" fmla="*/ 559558 h 736979"/>
              <a:gd name="connsiteX2" fmla="*/ 2019869 w 2019869"/>
              <a:gd name="connsiteY2" fmla="*/ 736979 h 736979"/>
            </a:gdLst>
            <a:ahLst/>
            <a:cxnLst>
              <a:cxn ang="0">
                <a:pos x="connsiteX0" y="connsiteY0"/>
              </a:cxn>
              <a:cxn ang="0">
                <a:pos x="connsiteX1" y="connsiteY1"/>
              </a:cxn>
              <a:cxn ang="0">
                <a:pos x="connsiteX2" y="connsiteY2"/>
              </a:cxn>
            </a:cxnLst>
            <a:rect l="l" t="t" r="r" b="b"/>
            <a:pathLst>
              <a:path w="2019869" h="736979">
                <a:moveTo>
                  <a:pt x="0" y="0"/>
                </a:moveTo>
                <a:cubicBezTo>
                  <a:pt x="9098" y="218364"/>
                  <a:pt x="18197" y="436728"/>
                  <a:pt x="354842" y="559558"/>
                </a:cubicBezTo>
                <a:cubicBezTo>
                  <a:pt x="691487" y="682388"/>
                  <a:pt x="2019869" y="736979"/>
                  <a:pt x="2019869" y="736979"/>
                </a:cubicBezTo>
              </a:path>
            </a:pathLst>
          </a:cu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cxnSp>
        <p:nvCxnSpPr>
          <p:cNvPr id="14" name="20 Conector recto"/>
          <p:cNvCxnSpPr>
            <a:stCxn id="5" idx="2"/>
          </p:cNvCxnSpPr>
          <p:nvPr/>
        </p:nvCxnSpPr>
        <p:spPr>
          <a:xfrm flipV="1">
            <a:off x="3282603" y="3376969"/>
            <a:ext cx="2011937" cy="15909"/>
          </a:xfrm>
          <a:prstGeom prst="line">
            <a:avLst/>
          </a:prstGeom>
          <a:ln w="38100">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5" name="22 Conector recto"/>
          <p:cNvCxnSpPr/>
          <p:nvPr/>
        </p:nvCxnSpPr>
        <p:spPr>
          <a:xfrm rot="16200000" flipH="1">
            <a:off x="4293252" y="4378257"/>
            <a:ext cx="2016224" cy="13648"/>
          </a:xfrm>
          <a:prstGeom prst="line">
            <a:avLst/>
          </a:prstGeom>
          <a:ln w="12700">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16" name="25 CuadroTexto"/>
          <p:cNvSpPr txBox="1"/>
          <p:nvPr/>
        </p:nvSpPr>
        <p:spPr>
          <a:xfrm>
            <a:off x="5366548" y="3160945"/>
            <a:ext cx="2622000"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smtClean="0"/>
              <a:t>Nuevo Precio Reconocido</a:t>
            </a:r>
            <a:endParaRPr lang="en-US" dirty="0"/>
          </a:p>
        </p:txBody>
      </p:sp>
      <p:sp>
        <p:nvSpPr>
          <p:cNvPr id="17" name="27 CuadroTexto"/>
          <p:cNvSpPr txBox="1"/>
          <p:nvPr/>
        </p:nvSpPr>
        <p:spPr>
          <a:xfrm>
            <a:off x="5078516" y="5393193"/>
            <a:ext cx="457176"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err="1" smtClean="0">
                <a:latin typeface="Symbol" pitchFamily="18" charset="2"/>
              </a:rPr>
              <a:t>D</a:t>
            </a:r>
            <a:r>
              <a:rPr lang="es-AR" dirty="0" err="1" smtClean="0"/>
              <a:t>t</a:t>
            </a:r>
            <a:r>
              <a:rPr lang="es-AR" dirty="0" smtClean="0"/>
              <a:t>’</a:t>
            </a:r>
            <a:endParaRPr lang="en-US" dirty="0"/>
          </a:p>
        </p:txBody>
      </p:sp>
      <p:sp>
        <p:nvSpPr>
          <p:cNvPr id="18" name="31 CuadroTexto"/>
          <p:cNvSpPr txBox="1"/>
          <p:nvPr/>
        </p:nvSpPr>
        <p:spPr>
          <a:xfrm>
            <a:off x="1085928" y="4653136"/>
            <a:ext cx="2624436"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smtClean="0"/>
              <a:t>Costos de la Distribuidora</a:t>
            </a:r>
            <a:endParaRPr lang="en-US" dirty="0"/>
          </a:p>
        </p:txBody>
      </p:sp>
      <p:cxnSp>
        <p:nvCxnSpPr>
          <p:cNvPr id="19" name="33 Conector recto de flecha"/>
          <p:cNvCxnSpPr>
            <a:stCxn id="12" idx="1"/>
          </p:cNvCxnSpPr>
          <p:nvPr/>
        </p:nvCxnSpPr>
        <p:spPr>
          <a:xfrm>
            <a:off x="1617576" y="3215457"/>
            <a:ext cx="651279" cy="1437679"/>
          </a:xfrm>
          <a:prstGeom prst="straightConnector1">
            <a:avLst/>
          </a:prstGeom>
          <a:ln>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34 Conector recto de flecha"/>
          <p:cNvCxnSpPr/>
          <p:nvPr/>
        </p:nvCxnSpPr>
        <p:spPr>
          <a:xfrm rot="16200000">
            <a:off x="3176774" y="2398391"/>
            <a:ext cx="436604" cy="52155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35 CuadroTexto"/>
          <p:cNvSpPr txBox="1"/>
          <p:nvPr/>
        </p:nvSpPr>
        <p:spPr>
          <a:xfrm>
            <a:off x="3710364" y="2224841"/>
            <a:ext cx="2669320"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smtClean="0"/>
              <a:t>Ganancias Extraordinarias</a:t>
            </a:r>
            <a:endParaRPr lang="en-US" dirty="0"/>
          </a:p>
        </p:txBody>
      </p:sp>
      <p:sp>
        <p:nvSpPr>
          <p:cNvPr id="22" name="21 CuadroTexto"/>
          <p:cNvSpPr txBox="1"/>
          <p:nvPr/>
        </p:nvSpPr>
        <p:spPr>
          <a:xfrm>
            <a:off x="7526788" y="5465201"/>
            <a:ext cx="264816"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smtClean="0"/>
              <a:t>t</a:t>
            </a:r>
            <a:endParaRPr lang="en-US" dirty="0"/>
          </a:p>
        </p:txBody>
      </p:sp>
    </p:spTree>
    <p:extLst>
      <p:ext uri="{BB962C8B-B14F-4D97-AF65-F5344CB8AC3E}">
        <p14:creationId xmlns:p14="http://schemas.microsoft.com/office/powerpoint/2010/main" val="3035528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988840"/>
            <a:ext cx="8407893" cy="3654145"/>
          </a:xfrm>
        </p:spPr>
        <p:txBody>
          <a:bodyPr>
            <a:normAutofit/>
          </a:bodyPr>
          <a:lstStyle/>
          <a:p>
            <a:r>
              <a:rPr lang="es-AR" dirty="0" smtClean="0"/>
              <a:t>Fijados semestralmente por la SE con ajustes trimestrales en base a la operación prevista por CAMMESA, teniendo en cuenta demanda probable, disponibilidad de agua, precios de combustibles.</a:t>
            </a:r>
          </a:p>
          <a:p>
            <a:endParaRPr lang="es-AR" dirty="0" smtClean="0"/>
          </a:p>
          <a:p>
            <a:r>
              <a:rPr lang="es-AR" dirty="0" smtClean="0"/>
              <a:t>Se obtiene el despacho óptimo que minimiza costos de explotación.</a:t>
            </a:r>
          </a:p>
          <a:p>
            <a:endParaRPr lang="es-AR" dirty="0" smtClean="0"/>
          </a:p>
          <a:p>
            <a:r>
              <a:rPr lang="es-AR" dirty="0" smtClean="0"/>
              <a:t>A este precio los distribuidores comprarán la energía al mercado Spot.</a:t>
            </a:r>
            <a:endParaRPr lang="en-US" dirty="0"/>
          </a:p>
        </p:txBody>
      </p:sp>
      <p:sp>
        <p:nvSpPr>
          <p:cNvPr id="2" name="Title 1"/>
          <p:cNvSpPr>
            <a:spLocks noGrp="1"/>
          </p:cNvSpPr>
          <p:nvPr>
            <p:ph type="title"/>
          </p:nvPr>
        </p:nvSpPr>
        <p:spPr/>
        <p:txBody>
          <a:bodyPr>
            <a:normAutofit/>
          </a:bodyPr>
          <a:lstStyle/>
          <a:p>
            <a:r>
              <a:rPr lang="es-AR" sz="3600" dirty="0" smtClean="0"/>
              <a:t>Precio estacional</a:t>
            </a:r>
            <a:endParaRPr lang="en-US" sz="3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AR" sz="3600" dirty="0" smtClean="0"/>
              <a:t>Formación del precio estacional</a:t>
            </a:r>
            <a:endParaRPr lang="en-US" sz="3600" dirty="0"/>
          </a:p>
        </p:txBody>
      </p:sp>
      <p:grpSp>
        <p:nvGrpSpPr>
          <p:cNvPr id="8" name="Group 5"/>
          <p:cNvGrpSpPr>
            <a:grpSpLocks/>
          </p:cNvGrpSpPr>
          <p:nvPr/>
        </p:nvGrpSpPr>
        <p:grpSpPr bwMode="auto">
          <a:xfrm>
            <a:off x="323528" y="1556792"/>
            <a:ext cx="8280920" cy="5112568"/>
            <a:chOff x="260" y="860"/>
            <a:chExt cx="5564" cy="3412"/>
          </a:xfrm>
        </p:grpSpPr>
        <p:sp>
          <p:nvSpPr>
            <p:cNvPr id="9" name="Rectangle 6"/>
            <p:cNvSpPr>
              <a:spLocks noChangeArrowheads="1"/>
            </p:cNvSpPr>
            <p:nvPr/>
          </p:nvSpPr>
          <p:spPr bwMode="auto">
            <a:xfrm>
              <a:off x="2679" y="860"/>
              <a:ext cx="3134" cy="627"/>
            </a:xfrm>
            <a:prstGeom prst="rect">
              <a:avLst/>
            </a:prstGeom>
            <a:solidFill>
              <a:srgbClr val="FFFFFF"/>
            </a:solidFill>
            <a:ln w="38100">
              <a:solidFill>
                <a:schemeClr val="bg2"/>
              </a:solidFill>
              <a:miter lim="800000"/>
              <a:headEnd/>
              <a:tailEnd/>
            </a:ln>
            <a:effectLst/>
          </p:spPr>
          <p:txBody>
            <a:bodyPr wrap="none" lIns="90488" tIns="44450" rIns="90488" bIns="44450" anchor="ctr"/>
            <a:lstStyle/>
            <a:p>
              <a:pPr algn="ctr" eaLnBrk="1" hangingPunct="1"/>
              <a:r>
                <a:rPr lang="es-ES_tradnl" sz="1400" dirty="0">
                  <a:latin typeface="Arial" charset="0"/>
                </a:rPr>
                <a:t>PROGRAMACION  ESTACIONAL</a:t>
              </a:r>
            </a:p>
            <a:p>
              <a:pPr algn="ctr" eaLnBrk="1" hangingPunct="1"/>
              <a:r>
                <a:rPr lang="es-ES_tradnl" sz="1400" dirty="0">
                  <a:latin typeface="Arial" charset="0"/>
                </a:rPr>
                <a:t>Horizonte : 3 años</a:t>
              </a:r>
            </a:p>
            <a:p>
              <a:pPr algn="ctr" eaLnBrk="1" hangingPunct="1"/>
              <a:r>
                <a:rPr lang="es-ES_tradnl" sz="1400" dirty="0">
                  <a:latin typeface="Arial" charset="0"/>
                </a:rPr>
                <a:t>Período  programado : 6 meses</a:t>
              </a:r>
            </a:p>
            <a:p>
              <a:pPr algn="ctr" eaLnBrk="1" hangingPunct="1"/>
              <a:r>
                <a:rPr lang="es-ES_tradnl" sz="1400" dirty="0">
                  <a:latin typeface="Arial" charset="0"/>
                </a:rPr>
                <a:t>Ajuste: trimestral</a:t>
              </a:r>
            </a:p>
          </p:txBody>
        </p:sp>
        <p:sp>
          <p:nvSpPr>
            <p:cNvPr id="10" name="Rectangle 7"/>
            <p:cNvSpPr>
              <a:spLocks noChangeArrowheads="1"/>
            </p:cNvSpPr>
            <p:nvPr/>
          </p:nvSpPr>
          <p:spPr bwMode="auto">
            <a:xfrm>
              <a:off x="2679" y="1773"/>
              <a:ext cx="3134" cy="396"/>
            </a:xfrm>
            <a:prstGeom prst="rect">
              <a:avLst/>
            </a:prstGeom>
            <a:solidFill>
              <a:srgbClr val="FFFFFF"/>
            </a:solidFill>
            <a:ln w="38100">
              <a:solidFill>
                <a:schemeClr val="accent2"/>
              </a:solidFill>
              <a:miter lim="800000"/>
              <a:headEnd/>
              <a:tailEnd/>
            </a:ln>
            <a:effectLst/>
          </p:spPr>
          <p:txBody>
            <a:bodyPr wrap="none" lIns="90488" tIns="44450" rIns="90488" bIns="44450" anchor="ctr"/>
            <a:lstStyle/>
            <a:p>
              <a:pPr algn="ctr" eaLnBrk="1" hangingPunct="1"/>
              <a:r>
                <a:rPr lang="es-ES_tradnl" sz="1400" dirty="0">
                  <a:latin typeface="Arial" charset="0"/>
                </a:rPr>
                <a:t>PROGRAMACION  SEMANAL</a:t>
              </a:r>
            </a:p>
            <a:p>
              <a:pPr algn="ctr" eaLnBrk="1" hangingPunct="1"/>
              <a:r>
                <a:rPr lang="es-ES_tradnl" sz="1400" dirty="0">
                  <a:latin typeface="Arial" charset="0"/>
                </a:rPr>
                <a:t>Horizonte : 2 semanas</a:t>
              </a:r>
            </a:p>
            <a:p>
              <a:pPr algn="ctr" eaLnBrk="1" hangingPunct="1"/>
              <a:r>
                <a:rPr lang="es-ES_tradnl" sz="1400" dirty="0">
                  <a:latin typeface="Arial" charset="0"/>
                </a:rPr>
                <a:t>Período  programado: 1 semana</a:t>
              </a:r>
            </a:p>
          </p:txBody>
        </p:sp>
        <p:sp>
          <p:nvSpPr>
            <p:cNvPr id="11" name="Rectangle 8"/>
            <p:cNvSpPr>
              <a:spLocks noChangeArrowheads="1"/>
            </p:cNvSpPr>
            <p:nvPr/>
          </p:nvSpPr>
          <p:spPr bwMode="auto">
            <a:xfrm>
              <a:off x="2679" y="2484"/>
              <a:ext cx="3134" cy="396"/>
            </a:xfrm>
            <a:prstGeom prst="rect">
              <a:avLst/>
            </a:prstGeom>
            <a:solidFill>
              <a:srgbClr val="FFFFFF"/>
            </a:solidFill>
            <a:ln w="38100">
              <a:solidFill>
                <a:srgbClr val="006699"/>
              </a:solidFill>
              <a:miter lim="800000"/>
              <a:headEnd/>
              <a:tailEnd/>
            </a:ln>
            <a:effectLst/>
          </p:spPr>
          <p:txBody>
            <a:bodyPr wrap="none" lIns="90488" tIns="44450" rIns="90488" bIns="44450" anchor="ctr"/>
            <a:lstStyle/>
            <a:p>
              <a:pPr algn="ctr" eaLnBrk="1" hangingPunct="1"/>
              <a:r>
                <a:rPr lang="es-ES_tradnl" sz="1400">
                  <a:latin typeface="Arial" charset="0"/>
                </a:rPr>
                <a:t>PROGRAMACION  DIARIA</a:t>
              </a:r>
            </a:p>
            <a:p>
              <a:pPr algn="ctr" eaLnBrk="1" hangingPunct="1"/>
              <a:r>
                <a:rPr lang="es-ES_tradnl" sz="1400">
                  <a:latin typeface="Arial" charset="0"/>
                </a:rPr>
                <a:t>Horizonte : 1 día</a:t>
              </a:r>
            </a:p>
            <a:p>
              <a:pPr algn="ctr" eaLnBrk="1" hangingPunct="1"/>
              <a:r>
                <a:rPr lang="es-ES_tradnl" sz="1400">
                  <a:latin typeface="Arial" charset="0"/>
                </a:rPr>
                <a:t>Período  programado: 1 día</a:t>
              </a:r>
            </a:p>
          </p:txBody>
        </p:sp>
        <p:sp>
          <p:nvSpPr>
            <p:cNvPr id="12" name="Rectangle 9"/>
            <p:cNvSpPr>
              <a:spLocks noChangeArrowheads="1"/>
            </p:cNvSpPr>
            <p:nvPr/>
          </p:nvSpPr>
          <p:spPr bwMode="auto">
            <a:xfrm>
              <a:off x="2679" y="3216"/>
              <a:ext cx="2718" cy="396"/>
            </a:xfrm>
            <a:prstGeom prst="rect">
              <a:avLst/>
            </a:prstGeom>
            <a:solidFill>
              <a:srgbClr val="FFFFFF"/>
            </a:solidFill>
            <a:ln w="38100">
              <a:solidFill>
                <a:srgbClr val="EE9A70"/>
              </a:solidFill>
              <a:miter lim="800000"/>
              <a:headEnd/>
              <a:tailEnd/>
            </a:ln>
            <a:effectLst/>
          </p:spPr>
          <p:txBody>
            <a:bodyPr wrap="none" lIns="90488" tIns="44450" rIns="90488" bIns="44450" anchor="ctr"/>
            <a:lstStyle/>
            <a:p>
              <a:pPr algn="ctr" eaLnBrk="1" hangingPunct="1"/>
              <a:r>
                <a:rPr lang="es-ES_tradnl" sz="1400">
                  <a:latin typeface="Arial" charset="0"/>
                </a:rPr>
                <a:t>OPERACION  EN  TIEMPO</a:t>
              </a:r>
            </a:p>
            <a:p>
              <a:pPr algn="ctr" eaLnBrk="1" hangingPunct="1"/>
              <a:r>
                <a:rPr lang="es-ES_tradnl" sz="1400">
                  <a:latin typeface="Arial" charset="0"/>
                </a:rPr>
                <a:t>REAL Y  REDESPACHO</a:t>
              </a:r>
            </a:p>
            <a:p>
              <a:pPr algn="ctr" eaLnBrk="1" hangingPunct="1"/>
              <a:r>
                <a:rPr lang="es-ES_tradnl" sz="1400">
                  <a:latin typeface="Arial" charset="0"/>
                </a:rPr>
                <a:t>Horizonte: hasta las 24  Hs</a:t>
              </a:r>
            </a:p>
          </p:txBody>
        </p:sp>
        <p:sp>
          <p:nvSpPr>
            <p:cNvPr id="13" name="Rectangle 10"/>
            <p:cNvSpPr>
              <a:spLocks noChangeArrowheads="1"/>
            </p:cNvSpPr>
            <p:nvPr/>
          </p:nvSpPr>
          <p:spPr bwMode="auto">
            <a:xfrm>
              <a:off x="2679" y="3876"/>
              <a:ext cx="3145" cy="396"/>
            </a:xfrm>
            <a:prstGeom prst="rect">
              <a:avLst/>
            </a:prstGeom>
            <a:solidFill>
              <a:srgbClr val="FFFFCC"/>
            </a:solidFill>
            <a:ln w="38100">
              <a:solidFill>
                <a:schemeClr val="bg2"/>
              </a:solidFill>
              <a:miter lim="800000"/>
              <a:headEnd/>
              <a:tailEnd/>
            </a:ln>
            <a:effectLst/>
          </p:spPr>
          <p:txBody>
            <a:bodyPr wrap="none" lIns="90488" tIns="44450" rIns="90488" bIns="44450" anchor="ctr"/>
            <a:lstStyle/>
            <a:p>
              <a:pPr algn="ctr" eaLnBrk="1" hangingPunct="1"/>
              <a:r>
                <a:rPr lang="es-ES_tradnl" sz="1600">
                  <a:latin typeface="Arial" charset="0"/>
                </a:rPr>
                <a:t>PRECIOS HORARIOS</a:t>
              </a:r>
            </a:p>
            <a:p>
              <a:pPr algn="ctr" eaLnBrk="1" hangingPunct="1"/>
              <a:r>
                <a:rPr lang="es-ES_tradnl" sz="1600">
                  <a:latin typeface="Arial" charset="0"/>
                </a:rPr>
                <a:t>DEL MERCADO  SPOT</a:t>
              </a:r>
            </a:p>
          </p:txBody>
        </p:sp>
        <p:sp>
          <p:nvSpPr>
            <p:cNvPr id="14" name="Rectangle 11"/>
            <p:cNvSpPr>
              <a:spLocks noChangeArrowheads="1"/>
            </p:cNvSpPr>
            <p:nvPr/>
          </p:nvSpPr>
          <p:spPr bwMode="auto">
            <a:xfrm>
              <a:off x="260" y="3867"/>
              <a:ext cx="1872" cy="360"/>
            </a:xfrm>
            <a:prstGeom prst="rect">
              <a:avLst/>
            </a:prstGeom>
            <a:solidFill>
              <a:srgbClr val="FFCCCC"/>
            </a:solidFill>
            <a:ln w="38100">
              <a:solidFill>
                <a:schemeClr val="bg2"/>
              </a:solidFill>
              <a:miter lim="800000"/>
              <a:headEnd/>
              <a:tailEnd/>
            </a:ln>
            <a:effectLst/>
          </p:spPr>
          <p:txBody>
            <a:bodyPr wrap="none" lIns="90488" tIns="44450" rIns="90488" bIns="44450" anchor="ctr"/>
            <a:lstStyle/>
            <a:p>
              <a:pPr algn="ctr" eaLnBrk="1" hangingPunct="1"/>
              <a:r>
                <a:rPr lang="es-ES_tradnl" sz="1800">
                  <a:latin typeface="Arial" charset="0"/>
                </a:rPr>
                <a:t>PRECIOS </a:t>
              </a:r>
            </a:p>
            <a:p>
              <a:pPr algn="ctr" eaLnBrk="1" hangingPunct="1"/>
              <a:r>
                <a:rPr lang="es-ES_tradnl" sz="1800">
                  <a:latin typeface="Arial" charset="0"/>
                </a:rPr>
                <a:t>ESTACIONALES</a:t>
              </a:r>
              <a:endParaRPr lang="es-ES_tradnl" sz="1600">
                <a:latin typeface="Arial" charset="0"/>
              </a:endParaRPr>
            </a:p>
          </p:txBody>
        </p:sp>
        <p:sp>
          <p:nvSpPr>
            <p:cNvPr id="15" name="Line 12"/>
            <p:cNvSpPr>
              <a:spLocks noChangeShapeType="1"/>
            </p:cNvSpPr>
            <p:nvPr/>
          </p:nvSpPr>
          <p:spPr bwMode="auto">
            <a:xfrm flipH="1">
              <a:off x="5568" y="2892"/>
              <a:ext cx="0" cy="975"/>
            </a:xfrm>
            <a:prstGeom prst="line">
              <a:avLst/>
            </a:prstGeom>
            <a:noFill/>
            <a:ln w="38100">
              <a:solidFill>
                <a:schemeClr val="tx2"/>
              </a:solidFill>
              <a:round/>
              <a:headEnd/>
              <a:tailEnd type="triangle" w="med" len="med"/>
            </a:ln>
            <a:effectLst/>
          </p:spPr>
          <p:txBody>
            <a:bodyPr wrap="none" anchor="ctr"/>
            <a:lstStyle/>
            <a:p>
              <a:endParaRPr lang="en-US"/>
            </a:p>
          </p:txBody>
        </p:sp>
        <p:cxnSp>
          <p:nvCxnSpPr>
            <p:cNvPr id="16" name="AutoShape 13"/>
            <p:cNvCxnSpPr>
              <a:cxnSpLocks noChangeShapeType="1"/>
              <a:stCxn id="9" idx="1"/>
              <a:endCxn id="14" idx="0"/>
            </p:cNvCxnSpPr>
            <p:nvPr/>
          </p:nvCxnSpPr>
          <p:spPr bwMode="auto">
            <a:xfrm rot="10800000" flipV="1">
              <a:off x="1196" y="1174"/>
              <a:ext cx="1483" cy="2694"/>
            </a:xfrm>
            <a:prstGeom prst="bentConnector2">
              <a:avLst/>
            </a:prstGeom>
            <a:noFill/>
            <a:ln w="38100">
              <a:solidFill>
                <a:schemeClr val="tx2"/>
              </a:solidFill>
              <a:miter lim="800000"/>
              <a:headEnd/>
              <a:tailEnd type="triangle" w="med" len="med"/>
            </a:ln>
            <a:effectLst/>
          </p:spPr>
        </p:cxnSp>
        <p:grpSp>
          <p:nvGrpSpPr>
            <p:cNvPr id="17" name="Group 14"/>
            <p:cNvGrpSpPr>
              <a:grpSpLocks/>
            </p:cNvGrpSpPr>
            <p:nvPr/>
          </p:nvGrpSpPr>
          <p:grpSpPr bwMode="auto">
            <a:xfrm>
              <a:off x="4245" y="1440"/>
              <a:ext cx="1336" cy="347"/>
              <a:chOff x="4245" y="1440"/>
              <a:chExt cx="1336" cy="347"/>
            </a:xfrm>
          </p:grpSpPr>
          <p:sp>
            <p:nvSpPr>
              <p:cNvPr id="29" name="Rectangle 15"/>
              <p:cNvSpPr>
                <a:spLocks noChangeArrowheads="1"/>
              </p:cNvSpPr>
              <p:nvPr/>
            </p:nvSpPr>
            <p:spPr bwMode="auto">
              <a:xfrm>
                <a:off x="4432" y="1440"/>
                <a:ext cx="1149" cy="347"/>
              </a:xfrm>
              <a:prstGeom prst="rect">
                <a:avLst/>
              </a:prstGeom>
              <a:noFill/>
              <a:ln w="12700">
                <a:noFill/>
                <a:miter lim="800000"/>
                <a:headEnd/>
                <a:tailEnd/>
              </a:ln>
              <a:effectLst/>
            </p:spPr>
            <p:txBody>
              <a:bodyPr wrap="none" lIns="90488" tIns="44450" rIns="90488" bIns="44450">
                <a:spAutoFit/>
              </a:bodyPr>
              <a:lstStyle/>
              <a:p>
                <a:pPr eaLnBrk="1" hangingPunct="1"/>
                <a:r>
                  <a:rPr lang="es-ES_tradnl" sz="1400" b="0"/>
                  <a:t>Previsión para cada</a:t>
                </a:r>
              </a:p>
              <a:p>
                <a:pPr eaLnBrk="1" hangingPunct="1"/>
                <a:r>
                  <a:rPr lang="es-ES_tradnl" sz="1400" b="0"/>
                  <a:t>semana del período</a:t>
                </a:r>
              </a:p>
            </p:txBody>
          </p:sp>
          <p:cxnSp>
            <p:nvCxnSpPr>
              <p:cNvPr id="30" name="AutoShape 16"/>
              <p:cNvCxnSpPr>
                <a:cxnSpLocks noChangeShapeType="1"/>
                <a:stCxn id="9" idx="2"/>
                <a:endCxn id="10" idx="0"/>
              </p:cNvCxnSpPr>
              <p:nvPr/>
            </p:nvCxnSpPr>
            <p:spPr bwMode="auto">
              <a:xfrm rot="5400000">
                <a:off x="4103" y="1630"/>
                <a:ext cx="286" cy="1"/>
              </a:xfrm>
              <a:prstGeom prst="straightConnector1">
                <a:avLst/>
              </a:prstGeom>
              <a:noFill/>
              <a:ln w="57150">
                <a:solidFill>
                  <a:srgbClr val="EE9A70"/>
                </a:solidFill>
                <a:round/>
                <a:headEnd/>
                <a:tailEnd type="triangle" w="med" len="med"/>
              </a:ln>
              <a:effectLst/>
            </p:spPr>
          </p:cxnSp>
        </p:grpSp>
        <p:grpSp>
          <p:nvGrpSpPr>
            <p:cNvPr id="18" name="Group 17"/>
            <p:cNvGrpSpPr>
              <a:grpSpLocks/>
            </p:cNvGrpSpPr>
            <p:nvPr/>
          </p:nvGrpSpPr>
          <p:grpSpPr bwMode="auto">
            <a:xfrm>
              <a:off x="4275" y="2160"/>
              <a:ext cx="1281" cy="347"/>
              <a:chOff x="3936" y="1856"/>
              <a:chExt cx="1182" cy="347"/>
            </a:xfrm>
          </p:grpSpPr>
          <p:sp>
            <p:nvSpPr>
              <p:cNvPr id="27" name="Rectangle 18"/>
              <p:cNvSpPr>
                <a:spLocks noChangeArrowheads="1"/>
              </p:cNvSpPr>
              <p:nvPr/>
            </p:nvSpPr>
            <p:spPr bwMode="auto">
              <a:xfrm>
                <a:off x="4026" y="1856"/>
                <a:ext cx="1092" cy="347"/>
              </a:xfrm>
              <a:prstGeom prst="rect">
                <a:avLst/>
              </a:prstGeom>
              <a:noFill/>
              <a:ln w="12700">
                <a:noFill/>
                <a:miter lim="800000"/>
                <a:headEnd/>
                <a:tailEnd/>
              </a:ln>
              <a:effectLst/>
            </p:spPr>
            <p:txBody>
              <a:bodyPr wrap="none" lIns="90488" tIns="44450" rIns="90488" bIns="44450">
                <a:spAutoFit/>
              </a:bodyPr>
              <a:lstStyle/>
              <a:p>
                <a:pPr eaLnBrk="1" hangingPunct="1"/>
                <a:r>
                  <a:rPr lang="es-ES_tradnl" sz="1400" b="0"/>
                  <a:t>Despacho para cada</a:t>
                </a:r>
              </a:p>
              <a:p>
                <a:pPr eaLnBrk="1" hangingPunct="1"/>
                <a:r>
                  <a:rPr lang="es-ES_tradnl" sz="1400" b="0"/>
                  <a:t>día de la semana</a:t>
                </a:r>
              </a:p>
            </p:txBody>
          </p:sp>
          <p:cxnSp>
            <p:nvCxnSpPr>
              <p:cNvPr id="28" name="AutoShape 19"/>
              <p:cNvCxnSpPr>
                <a:cxnSpLocks noChangeShapeType="1"/>
              </p:cNvCxnSpPr>
              <p:nvPr/>
            </p:nvCxnSpPr>
            <p:spPr bwMode="auto">
              <a:xfrm>
                <a:off x="3936" y="1872"/>
                <a:ext cx="0" cy="297"/>
              </a:xfrm>
              <a:prstGeom prst="straightConnector1">
                <a:avLst/>
              </a:prstGeom>
              <a:noFill/>
              <a:ln w="57150">
                <a:solidFill>
                  <a:srgbClr val="EE9A70"/>
                </a:solidFill>
                <a:round/>
                <a:headEnd/>
                <a:tailEnd type="triangle" w="med" len="med"/>
              </a:ln>
              <a:effectLst/>
            </p:spPr>
          </p:cxnSp>
        </p:grpSp>
        <p:grpSp>
          <p:nvGrpSpPr>
            <p:cNvPr id="19" name="Group 20"/>
            <p:cNvGrpSpPr>
              <a:grpSpLocks/>
            </p:cNvGrpSpPr>
            <p:nvPr/>
          </p:nvGrpSpPr>
          <p:grpSpPr bwMode="auto">
            <a:xfrm>
              <a:off x="4272" y="2881"/>
              <a:ext cx="762" cy="347"/>
              <a:chOff x="4272" y="2881"/>
              <a:chExt cx="762" cy="347"/>
            </a:xfrm>
          </p:grpSpPr>
          <p:sp>
            <p:nvSpPr>
              <p:cNvPr id="25" name="Rectangle 21"/>
              <p:cNvSpPr>
                <a:spLocks noChangeArrowheads="1"/>
              </p:cNvSpPr>
              <p:nvPr/>
            </p:nvSpPr>
            <p:spPr bwMode="auto">
              <a:xfrm>
                <a:off x="4368" y="2881"/>
                <a:ext cx="666" cy="347"/>
              </a:xfrm>
              <a:prstGeom prst="rect">
                <a:avLst/>
              </a:prstGeom>
              <a:noFill/>
              <a:ln w="12700">
                <a:noFill/>
                <a:miter lim="800000"/>
                <a:headEnd/>
                <a:tailEnd/>
              </a:ln>
              <a:effectLst/>
            </p:spPr>
            <p:txBody>
              <a:bodyPr wrap="none" lIns="90488" tIns="44450" rIns="90488" bIns="44450">
                <a:spAutoFit/>
              </a:bodyPr>
              <a:lstStyle/>
              <a:p>
                <a:pPr eaLnBrk="1" hangingPunct="1"/>
                <a:r>
                  <a:rPr lang="es-ES_tradnl" sz="1400" b="0"/>
                  <a:t>Despacho </a:t>
                </a:r>
              </a:p>
              <a:p>
                <a:pPr eaLnBrk="1" hangingPunct="1"/>
                <a:r>
                  <a:rPr lang="es-ES_tradnl" sz="1400" b="0"/>
                  <a:t>horario</a:t>
                </a:r>
              </a:p>
            </p:txBody>
          </p:sp>
          <p:sp>
            <p:nvSpPr>
              <p:cNvPr id="26" name="Line 22"/>
              <p:cNvSpPr>
                <a:spLocks noChangeShapeType="1"/>
              </p:cNvSpPr>
              <p:nvPr/>
            </p:nvSpPr>
            <p:spPr bwMode="auto">
              <a:xfrm>
                <a:off x="4272" y="2894"/>
                <a:ext cx="0" cy="324"/>
              </a:xfrm>
              <a:prstGeom prst="line">
                <a:avLst/>
              </a:prstGeom>
              <a:noFill/>
              <a:ln w="57150">
                <a:solidFill>
                  <a:srgbClr val="EE9A70"/>
                </a:solidFill>
                <a:round/>
                <a:headEnd/>
                <a:tailEnd type="triangle" w="med" len="med"/>
              </a:ln>
              <a:effectLst/>
            </p:spPr>
            <p:txBody>
              <a:bodyPr wrap="none" anchor="ctr"/>
              <a:lstStyle/>
              <a:p>
                <a:endParaRPr lang="en-US"/>
              </a:p>
            </p:txBody>
          </p:sp>
        </p:grpSp>
        <p:grpSp>
          <p:nvGrpSpPr>
            <p:cNvPr id="20" name="Group 23"/>
            <p:cNvGrpSpPr>
              <a:grpSpLocks/>
            </p:cNvGrpSpPr>
            <p:nvPr/>
          </p:nvGrpSpPr>
          <p:grpSpPr bwMode="auto">
            <a:xfrm>
              <a:off x="4272" y="3600"/>
              <a:ext cx="1017" cy="307"/>
              <a:chOff x="4272" y="3600"/>
              <a:chExt cx="1017" cy="307"/>
            </a:xfrm>
          </p:grpSpPr>
          <p:grpSp>
            <p:nvGrpSpPr>
              <p:cNvPr id="21" name="Group 24"/>
              <p:cNvGrpSpPr>
                <a:grpSpLocks/>
              </p:cNvGrpSpPr>
              <p:nvPr/>
            </p:nvGrpSpPr>
            <p:grpSpPr bwMode="auto">
              <a:xfrm>
                <a:off x="4272" y="3600"/>
                <a:ext cx="1017" cy="307"/>
                <a:chOff x="4272" y="3600"/>
                <a:chExt cx="1017" cy="307"/>
              </a:xfrm>
            </p:grpSpPr>
            <p:sp>
              <p:nvSpPr>
                <p:cNvPr id="23" name="Rectangle 25"/>
                <p:cNvSpPr>
                  <a:spLocks noChangeArrowheads="1"/>
                </p:cNvSpPr>
                <p:nvPr/>
              </p:nvSpPr>
              <p:spPr bwMode="auto">
                <a:xfrm>
                  <a:off x="4368" y="3600"/>
                  <a:ext cx="921" cy="307"/>
                </a:xfrm>
                <a:prstGeom prst="rect">
                  <a:avLst/>
                </a:prstGeom>
                <a:noFill/>
                <a:ln w="12700">
                  <a:noFill/>
                  <a:miter lim="800000"/>
                  <a:headEnd/>
                  <a:tailEnd/>
                </a:ln>
                <a:effectLst/>
              </p:spPr>
              <p:txBody>
                <a:bodyPr lIns="90488" tIns="44450" rIns="90488" bIns="44450">
                  <a:spAutoFit/>
                </a:bodyPr>
                <a:lstStyle/>
                <a:p>
                  <a:pPr eaLnBrk="1" hangingPunct="1"/>
                  <a:r>
                    <a:rPr lang="es-ES_tradnl" sz="1200" b="0"/>
                    <a:t>Redespacho del</a:t>
                  </a:r>
                </a:p>
                <a:p>
                  <a:pPr eaLnBrk="1" hangingPunct="1"/>
                  <a:r>
                    <a:rPr lang="es-ES_tradnl" sz="1200" b="0"/>
                    <a:t>resto  del día</a:t>
                  </a:r>
                  <a:endParaRPr lang="es-ES_tradnl" sz="1400" b="0"/>
                </a:p>
              </p:txBody>
            </p:sp>
            <p:sp>
              <p:nvSpPr>
                <p:cNvPr id="24" name="Line 26"/>
                <p:cNvSpPr>
                  <a:spLocks noChangeShapeType="1"/>
                </p:cNvSpPr>
                <p:nvPr/>
              </p:nvSpPr>
              <p:spPr bwMode="auto">
                <a:xfrm>
                  <a:off x="4272" y="3600"/>
                  <a:ext cx="0" cy="267"/>
                </a:xfrm>
                <a:prstGeom prst="line">
                  <a:avLst/>
                </a:prstGeom>
                <a:noFill/>
                <a:ln w="57150">
                  <a:solidFill>
                    <a:srgbClr val="EE9A70"/>
                  </a:solidFill>
                  <a:round/>
                  <a:headEnd/>
                  <a:tailEnd type="triangle" w="med" len="med"/>
                </a:ln>
                <a:effectLst/>
              </p:spPr>
              <p:txBody>
                <a:bodyPr wrap="none" anchor="ctr"/>
                <a:lstStyle/>
                <a:p>
                  <a:endParaRPr lang="en-US"/>
                </a:p>
              </p:txBody>
            </p:sp>
          </p:grpSp>
          <p:sp>
            <p:nvSpPr>
              <p:cNvPr id="22" name="Line 27"/>
              <p:cNvSpPr>
                <a:spLocks noChangeShapeType="1"/>
              </p:cNvSpPr>
              <p:nvPr/>
            </p:nvSpPr>
            <p:spPr bwMode="auto">
              <a:xfrm flipH="1">
                <a:off x="5289" y="3612"/>
                <a:ext cx="0" cy="264"/>
              </a:xfrm>
              <a:prstGeom prst="line">
                <a:avLst/>
              </a:prstGeom>
              <a:noFill/>
              <a:ln w="38100">
                <a:solidFill>
                  <a:schemeClr val="tx2"/>
                </a:solidFill>
                <a:round/>
                <a:headEnd/>
                <a:tailEnd type="triangle" w="med" len="med"/>
              </a:ln>
              <a:effectLst/>
            </p:spPr>
            <p:txBody>
              <a:bodyPr wrap="none" anchor="ctr"/>
              <a:lstStyle/>
              <a:p>
                <a:endParaRPr lang="en-US"/>
              </a:p>
            </p:txBody>
          </p:sp>
        </p:gr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996952"/>
            <a:ext cx="8407893" cy="2790049"/>
          </a:xfrm>
        </p:spPr>
        <p:txBody>
          <a:bodyPr>
            <a:normAutofit/>
          </a:bodyPr>
          <a:lstStyle/>
          <a:p>
            <a:r>
              <a:rPr lang="es-AR" dirty="0" smtClean="0"/>
              <a:t>Como cada mes surge una diferencia entre lo recaudado por compras de energía y lo abonado por ventas y por variables de transporte, se acumula la diferencia en el Fondo de Estabilización.</a:t>
            </a:r>
          </a:p>
          <a:p>
            <a:endParaRPr lang="es-AR" dirty="0" smtClean="0"/>
          </a:p>
          <a:p>
            <a:endParaRPr lang="es-AR" dirty="0" smtClean="0"/>
          </a:p>
          <a:p>
            <a:r>
              <a:rPr lang="es-AR" dirty="0" smtClean="0"/>
              <a:t>Transfiere las diferencias de un trimestre a otro en uno u otro sentido.</a:t>
            </a:r>
            <a:endParaRPr lang="en-US" dirty="0"/>
          </a:p>
        </p:txBody>
      </p:sp>
      <p:sp>
        <p:nvSpPr>
          <p:cNvPr id="2" name="Title 1"/>
          <p:cNvSpPr>
            <a:spLocks noGrp="1"/>
          </p:cNvSpPr>
          <p:nvPr>
            <p:ph type="title"/>
          </p:nvPr>
        </p:nvSpPr>
        <p:spPr/>
        <p:txBody>
          <a:bodyPr>
            <a:normAutofit/>
          </a:bodyPr>
          <a:lstStyle/>
          <a:p>
            <a:r>
              <a:rPr lang="es-AR" sz="3600" dirty="0" smtClean="0"/>
              <a:t>Fondo de Estabilización</a:t>
            </a:r>
            <a:endParaRPr lang="en-US" sz="3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78281"/>
          </a:xfrm>
        </p:spPr>
        <p:txBody>
          <a:bodyPr>
            <a:normAutofit lnSpcReduction="10000"/>
          </a:bodyPr>
          <a:lstStyle/>
          <a:p>
            <a:r>
              <a:rPr lang="es-AR"/>
              <a:t>Calidad del Producto Técnico:</a:t>
            </a:r>
          </a:p>
          <a:p>
            <a:pPr lvl="1"/>
            <a:r>
              <a:rPr lang="es-AR"/>
              <a:t>Armónicos</a:t>
            </a:r>
          </a:p>
          <a:p>
            <a:pPr lvl="1"/>
            <a:r>
              <a:rPr lang="es-AR"/>
              <a:t>Caídas rápidas de tensión (flicker)</a:t>
            </a:r>
          </a:p>
          <a:p>
            <a:pPr lvl="1"/>
            <a:r>
              <a:rPr lang="es-AR"/>
              <a:t>Niveles de tensión.</a:t>
            </a:r>
          </a:p>
          <a:p>
            <a:r>
              <a:rPr lang="es-AR"/>
              <a:t>Las distribuidoras arbitran los medios conducentes a fijar los límites de emisión para equipos propios como también para controlar a Grandes Usuarios.</a:t>
            </a:r>
          </a:p>
          <a:p>
            <a:r>
              <a:rPr lang="es-AR"/>
              <a:t>Sólo penalizan si no se demuestra que los causantes son usuarios.  Deben actuar para cumplir estándares de calidad</a:t>
            </a:r>
          </a:p>
          <a:p>
            <a:endParaRPr lang="es-AR" smtClean="0"/>
          </a:p>
          <a:p>
            <a:pPr marL="45720" indent="0">
              <a:buNone/>
            </a:pPr>
            <a:r>
              <a:rPr lang="es-AR" smtClean="0"/>
              <a:t>Calidad del servicio comercial</a:t>
            </a:r>
          </a:p>
          <a:p>
            <a:r>
              <a:rPr lang="es-AR"/>
              <a:t>Deben concentrar esfuerzos para dar una atención comercial satisfactoria, dar respuesta a reclamos y pedidos de conexión en forma rápida, emitir facturas claras y en base a lecturas reales</a:t>
            </a:r>
            <a:r>
              <a:rPr lang="es-AR" smtClean="0"/>
              <a:t>.</a:t>
            </a:r>
            <a:endParaRPr lang="en-US"/>
          </a:p>
        </p:txBody>
      </p:sp>
      <p:sp>
        <p:nvSpPr>
          <p:cNvPr id="3" name="2 Título"/>
          <p:cNvSpPr>
            <a:spLocks noGrp="1"/>
          </p:cNvSpPr>
          <p:nvPr>
            <p:ph type="title"/>
          </p:nvPr>
        </p:nvSpPr>
        <p:spPr/>
        <p:txBody>
          <a:bodyPr/>
          <a:lstStyle/>
          <a:p>
            <a:r>
              <a:rPr lang="es-AR" smtClean="0"/>
              <a:t>Calidad en la distribución</a:t>
            </a:r>
            <a:endParaRPr lang="es-AR"/>
          </a:p>
        </p:txBody>
      </p:sp>
    </p:spTree>
    <p:extLst>
      <p:ext uri="{BB962C8B-B14F-4D97-AF65-F5344CB8AC3E}">
        <p14:creationId xmlns:p14="http://schemas.microsoft.com/office/powerpoint/2010/main" val="11337297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smtClean="0"/>
              <a:t>Calidad del servicio técnico</a:t>
            </a:r>
          </a:p>
          <a:p>
            <a:r>
              <a:rPr lang="es-AR"/>
              <a:t>Involucra a la frecuencia y duración de las interrupciones en el suministro.</a:t>
            </a:r>
          </a:p>
          <a:p>
            <a:r>
              <a:rPr lang="es-AR"/>
              <a:t>Valores máximos admitidos</a:t>
            </a:r>
          </a:p>
          <a:p>
            <a:endParaRPr lang="es-AR"/>
          </a:p>
          <a:p>
            <a:endParaRPr lang="es-AR"/>
          </a:p>
          <a:p>
            <a:endParaRPr lang="es-AR"/>
          </a:p>
          <a:p>
            <a:endParaRPr lang="es-AR" smtClean="0"/>
          </a:p>
          <a:p>
            <a:endParaRPr lang="es-AR"/>
          </a:p>
          <a:p>
            <a:endParaRPr lang="es-AR"/>
          </a:p>
          <a:p>
            <a:r>
              <a:rPr lang="es-AR"/>
              <a:t>No se computan interrupciones menores a tres minutos</a:t>
            </a:r>
          </a:p>
          <a:p>
            <a:endParaRPr lang="es-AR"/>
          </a:p>
        </p:txBody>
      </p:sp>
      <p:sp>
        <p:nvSpPr>
          <p:cNvPr id="3" name="2 Título"/>
          <p:cNvSpPr>
            <a:spLocks noGrp="1"/>
          </p:cNvSpPr>
          <p:nvPr>
            <p:ph type="title"/>
          </p:nvPr>
        </p:nvSpPr>
        <p:spPr/>
        <p:txBody>
          <a:bodyPr/>
          <a:lstStyle/>
          <a:p>
            <a:r>
              <a:rPr lang="es-AR" smtClean="0"/>
              <a:t>Calidad en la distribución</a:t>
            </a:r>
            <a:endParaRPr lang="es-AR"/>
          </a:p>
        </p:txBody>
      </p:sp>
      <p:pic>
        <p:nvPicPr>
          <p:cNvPr id="4" name="table"/>
          <p:cNvPicPr>
            <a:picLocks noChangeAspect="1"/>
          </p:cNvPicPr>
          <p:nvPr/>
        </p:nvPicPr>
        <p:blipFill>
          <a:blip r:embed="rId2"/>
          <a:stretch>
            <a:fillRect/>
          </a:stretch>
        </p:blipFill>
        <p:spPr>
          <a:xfrm>
            <a:off x="1538952" y="3140968"/>
            <a:ext cx="6096000" cy="1854200"/>
          </a:xfrm>
          <a:prstGeom prst="rect">
            <a:avLst/>
          </a:prstGeom>
        </p:spPr>
      </p:pic>
    </p:spTree>
    <p:extLst>
      <p:ext uri="{BB962C8B-B14F-4D97-AF65-F5344CB8AC3E}">
        <p14:creationId xmlns:p14="http://schemas.microsoft.com/office/powerpoint/2010/main" val="3655993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068960"/>
            <a:ext cx="8407893" cy="2646033"/>
          </a:xfrm>
        </p:spPr>
        <p:txBody>
          <a:bodyPr/>
          <a:lstStyle/>
          <a:p>
            <a:r>
              <a:rPr lang="es-AR" dirty="0" smtClean="0"/>
              <a:t>Promulgada el 3 de enero de 1992.</a:t>
            </a:r>
          </a:p>
          <a:p>
            <a:r>
              <a:rPr lang="es-AR" dirty="0" smtClean="0"/>
              <a:t>Privatiza el sector eléctrico dividiéndolo tanto horizontal como verticalmente.</a:t>
            </a:r>
          </a:p>
          <a:p>
            <a:r>
              <a:rPr lang="es-AR" dirty="0" smtClean="0"/>
              <a:t>Promueve competitividad en el sector</a:t>
            </a:r>
          </a:p>
          <a:p>
            <a:r>
              <a:rPr lang="es-AR" dirty="0" smtClean="0"/>
              <a:t>Alienta inversiones</a:t>
            </a:r>
          </a:p>
          <a:p>
            <a:r>
              <a:rPr lang="es-AR" dirty="0" smtClean="0"/>
              <a:t>Regula actividad de transporte y distribución</a:t>
            </a:r>
          </a:p>
          <a:p>
            <a:r>
              <a:rPr lang="es-AR" dirty="0" smtClean="0"/>
              <a:t>Crea ENRE, OED, y demás actores</a:t>
            </a:r>
            <a:endParaRPr lang="en-US" dirty="0"/>
          </a:p>
        </p:txBody>
      </p:sp>
      <p:sp>
        <p:nvSpPr>
          <p:cNvPr id="2" name="Title 1"/>
          <p:cNvSpPr>
            <a:spLocks noGrp="1"/>
          </p:cNvSpPr>
          <p:nvPr>
            <p:ph type="title"/>
          </p:nvPr>
        </p:nvSpPr>
        <p:spPr/>
        <p:txBody>
          <a:bodyPr>
            <a:normAutofit/>
          </a:bodyPr>
          <a:lstStyle/>
          <a:p>
            <a:r>
              <a:rPr lang="es-AR" sz="3600" dirty="0" smtClean="0"/>
              <a:t>Ley 24.065</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996952"/>
            <a:ext cx="8229600" cy="1143000"/>
          </a:xfrm>
        </p:spPr>
        <p:txBody>
          <a:bodyPr/>
          <a:lstStyle/>
          <a:p>
            <a:r>
              <a:rPr lang="es-AR" dirty="0" smtClean="0"/>
              <a:t>Instituciones del Sector Eléctrico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079111"/>
            <a:ext cx="8407893" cy="3294105"/>
          </a:xfrm>
        </p:spPr>
        <p:txBody>
          <a:bodyPr>
            <a:normAutofit/>
          </a:bodyPr>
          <a:lstStyle/>
          <a:p>
            <a:r>
              <a:rPr lang="es-AR" dirty="0" smtClean="0"/>
              <a:t>Define políticas sectoriales</a:t>
            </a:r>
          </a:p>
          <a:p>
            <a:r>
              <a:rPr lang="es-AR" dirty="0" smtClean="0"/>
              <a:t>Dicta las normas</a:t>
            </a:r>
          </a:p>
          <a:p>
            <a:r>
              <a:rPr lang="es-AR" dirty="0" smtClean="0"/>
              <a:t>Evaluación de recursos naturales disponibles para su aprovechamiento energético</a:t>
            </a:r>
          </a:p>
          <a:p>
            <a:r>
              <a:rPr lang="es-AR" dirty="0" smtClean="0"/>
              <a:t>Resuelve en alzada los recursos presentados por los Entes Reguladores</a:t>
            </a:r>
          </a:p>
          <a:p>
            <a:r>
              <a:rPr lang="es-AR" dirty="0" smtClean="0"/>
              <a:t>Sanciona precios semestrales con ajustes trimestrales</a:t>
            </a:r>
          </a:p>
          <a:p>
            <a:r>
              <a:rPr lang="es-AR" dirty="0" smtClean="0"/>
              <a:t>Autoriza accesos al MEM</a:t>
            </a:r>
            <a:endParaRPr lang="en-US" dirty="0"/>
          </a:p>
        </p:txBody>
      </p:sp>
      <p:sp>
        <p:nvSpPr>
          <p:cNvPr id="2" name="Title 1"/>
          <p:cNvSpPr>
            <a:spLocks noGrp="1"/>
          </p:cNvSpPr>
          <p:nvPr>
            <p:ph type="title"/>
          </p:nvPr>
        </p:nvSpPr>
        <p:spPr/>
        <p:txBody>
          <a:bodyPr>
            <a:normAutofit/>
          </a:bodyPr>
          <a:lstStyle/>
          <a:p>
            <a:r>
              <a:rPr lang="es-AR" sz="3600" dirty="0" smtClean="0"/>
              <a:t>Ministerio de energía y minería</a:t>
            </a:r>
            <a:endParaRPr lang="en-US" sz="3600" dirty="0"/>
          </a:p>
        </p:txBody>
      </p:sp>
      <p:pic>
        <p:nvPicPr>
          <p:cNvPr id="5" name="Imagen 4"/>
          <p:cNvPicPr>
            <a:picLocks noChangeAspect="1"/>
          </p:cNvPicPr>
          <p:nvPr/>
        </p:nvPicPr>
        <p:blipFill>
          <a:blip r:embed="rId3"/>
          <a:stretch>
            <a:fillRect/>
          </a:stretch>
        </p:blipFill>
        <p:spPr>
          <a:xfrm>
            <a:off x="2847820" y="5451610"/>
            <a:ext cx="3447619" cy="59047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3" cstate="print"/>
          <a:srcRect l="29435" r="24053"/>
          <a:stretch>
            <a:fillRect/>
          </a:stretch>
        </p:blipFill>
        <p:spPr bwMode="auto">
          <a:xfrm>
            <a:off x="3542172" y="5255649"/>
            <a:ext cx="2160240" cy="1296144"/>
          </a:xfrm>
          <a:prstGeom prst="rect">
            <a:avLst/>
          </a:prstGeom>
          <a:noFill/>
          <a:ln w="9525">
            <a:noFill/>
            <a:miter lim="800000"/>
            <a:headEnd/>
            <a:tailEnd/>
          </a:ln>
        </p:spPr>
      </p:pic>
      <p:sp>
        <p:nvSpPr>
          <p:cNvPr id="2" name="Title 1"/>
          <p:cNvSpPr>
            <a:spLocks noGrp="1"/>
          </p:cNvSpPr>
          <p:nvPr>
            <p:ph type="title"/>
          </p:nvPr>
        </p:nvSpPr>
        <p:spPr/>
        <p:txBody>
          <a:bodyPr/>
          <a:lstStyle/>
          <a:p>
            <a:r>
              <a:rPr lang="es-AR" dirty="0" smtClean="0"/>
              <a:t>ENRE</a:t>
            </a:r>
            <a:endParaRPr lang="en-US" dirty="0"/>
          </a:p>
        </p:txBody>
      </p:sp>
      <p:sp>
        <p:nvSpPr>
          <p:cNvPr id="7" name="TextBox 6"/>
          <p:cNvSpPr txBox="1"/>
          <p:nvPr/>
        </p:nvSpPr>
        <p:spPr>
          <a:xfrm>
            <a:off x="179512" y="1772816"/>
            <a:ext cx="8820472" cy="1569660"/>
          </a:xfrm>
          <a:prstGeom prst="rect">
            <a:avLst/>
          </a:prstGeom>
          <a:noFill/>
        </p:spPr>
        <p:txBody>
          <a:bodyPr wrap="square" rtlCol="0">
            <a:spAutoFit/>
          </a:bodyPr>
          <a:lstStyle/>
          <a:p>
            <a:r>
              <a:rPr lang="es-AR" sz="2000" dirty="0" smtClean="0">
                <a:solidFill>
                  <a:schemeClr val="tx2"/>
                </a:solidFill>
              </a:rPr>
              <a:t>Actúa como contralor del MEM:</a:t>
            </a:r>
          </a:p>
          <a:p>
            <a:pPr marL="438912" indent="-320040">
              <a:buClr>
                <a:schemeClr val="accent1"/>
              </a:buClr>
              <a:buSzPct val="80000"/>
              <a:buFont typeface="Wingdings 2"/>
              <a:buChar char=""/>
            </a:pPr>
            <a:r>
              <a:rPr lang="es-AR" sz="2000" dirty="0">
                <a:solidFill>
                  <a:schemeClr val="tx2"/>
                </a:solidFill>
              </a:rPr>
              <a:t>Hace cumplir la Ley 24.065 y los contratos de concesión</a:t>
            </a:r>
          </a:p>
          <a:p>
            <a:pPr marL="438912" indent="-320040">
              <a:buClr>
                <a:schemeClr val="accent1"/>
              </a:buClr>
              <a:buSzPct val="80000"/>
              <a:buFont typeface="Wingdings 2"/>
              <a:buChar char=""/>
            </a:pPr>
            <a:r>
              <a:rPr lang="es-AR" sz="2000" dirty="0">
                <a:solidFill>
                  <a:schemeClr val="tx2"/>
                </a:solidFill>
              </a:rPr>
              <a:t>Previene conductas anticompetitivas, discriminatorias  </a:t>
            </a:r>
            <a:r>
              <a:rPr lang="es-AR" sz="2000">
                <a:solidFill>
                  <a:schemeClr val="tx2"/>
                </a:solidFill>
              </a:rPr>
              <a:t>y </a:t>
            </a:r>
            <a:r>
              <a:rPr lang="es-AR" sz="2000" smtClean="0">
                <a:solidFill>
                  <a:schemeClr val="tx2"/>
                </a:solidFill>
              </a:rPr>
              <a:t>monopólicas</a:t>
            </a:r>
            <a:endParaRPr lang="es-AR" sz="2000" dirty="0">
              <a:solidFill>
                <a:schemeClr val="tx2"/>
              </a:solidFill>
            </a:endParaRPr>
          </a:p>
          <a:p>
            <a:pPr marL="438912" indent="-320040">
              <a:buClr>
                <a:schemeClr val="accent1"/>
              </a:buClr>
              <a:buSzPct val="80000"/>
              <a:buFont typeface="Wingdings 2"/>
              <a:buChar char=""/>
            </a:pPr>
            <a:r>
              <a:rPr lang="es-AR" sz="2000" dirty="0">
                <a:solidFill>
                  <a:schemeClr val="tx2"/>
                </a:solidFill>
              </a:rPr>
              <a:t>Funciona como instancia de arbitraje en el ámbito de su jurisdicción</a:t>
            </a:r>
          </a:p>
          <a:p>
            <a:endParaRPr lang="en-US" sz="1600" dirty="0">
              <a:solidFill>
                <a:schemeClr val="tx2"/>
              </a:solidFill>
            </a:endParaRPr>
          </a:p>
        </p:txBody>
      </p:sp>
      <p:sp>
        <p:nvSpPr>
          <p:cNvPr id="5" name="TextBox 6"/>
          <p:cNvSpPr txBox="1"/>
          <p:nvPr/>
        </p:nvSpPr>
        <p:spPr>
          <a:xfrm>
            <a:off x="212056" y="3347434"/>
            <a:ext cx="8820472" cy="1908215"/>
          </a:xfrm>
          <a:prstGeom prst="rect">
            <a:avLst/>
          </a:prstGeom>
          <a:noFill/>
        </p:spPr>
        <p:txBody>
          <a:bodyPr wrap="square" rtlCol="0">
            <a:spAutoFit/>
          </a:bodyPr>
          <a:lstStyle/>
          <a:p>
            <a:r>
              <a:rPr lang="es-AR" sz="2000" dirty="0">
                <a:solidFill>
                  <a:schemeClr val="tx2"/>
                </a:solidFill>
              </a:rPr>
              <a:t>Actúa como contralor de </a:t>
            </a:r>
            <a:r>
              <a:rPr lang="es-AR" sz="2000" dirty="0" err="1">
                <a:solidFill>
                  <a:schemeClr val="tx2"/>
                </a:solidFill>
              </a:rPr>
              <a:t>Edenor</a:t>
            </a:r>
            <a:r>
              <a:rPr lang="es-AR" sz="2000" dirty="0">
                <a:solidFill>
                  <a:schemeClr val="tx2"/>
                </a:solidFill>
              </a:rPr>
              <a:t>, </a:t>
            </a:r>
            <a:r>
              <a:rPr lang="es-AR" sz="2000" dirty="0" err="1">
                <a:solidFill>
                  <a:schemeClr val="tx2"/>
                </a:solidFill>
              </a:rPr>
              <a:t>Edesur</a:t>
            </a:r>
            <a:r>
              <a:rPr lang="es-AR" sz="2000" dirty="0">
                <a:solidFill>
                  <a:schemeClr val="tx2"/>
                </a:solidFill>
              </a:rPr>
              <a:t> y </a:t>
            </a:r>
            <a:r>
              <a:rPr lang="es-AR" sz="2000" dirty="0" err="1">
                <a:solidFill>
                  <a:schemeClr val="tx2"/>
                </a:solidFill>
              </a:rPr>
              <a:t>Edelap</a:t>
            </a:r>
            <a:r>
              <a:rPr lang="es-AR" sz="2000" dirty="0">
                <a:solidFill>
                  <a:schemeClr val="tx2"/>
                </a:solidFill>
              </a:rPr>
              <a:t>:</a:t>
            </a:r>
          </a:p>
          <a:p>
            <a:pPr marL="274320" indent="-228600">
              <a:lnSpc>
                <a:spcPct val="90000"/>
              </a:lnSpc>
              <a:spcBef>
                <a:spcPct val="20000"/>
              </a:spcBef>
              <a:buClr>
                <a:schemeClr val="accent1"/>
              </a:buClr>
              <a:buFont typeface="Wingdings 2" pitchFamily="18" charset="2"/>
              <a:buChar char=""/>
            </a:pPr>
            <a:r>
              <a:rPr lang="es-AR" sz="2000" spc="150" dirty="0">
                <a:solidFill>
                  <a:schemeClr val="tx2"/>
                </a:solidFill>
              </a:rPr>
              <a:t>Controla la calidad de servicio en la distribución.</a:t>
            </a:r>
          </a:p>
          <a:p>
            <a:pPr marL="274320" indent="-228600">
              <a:lnSpc>
                <a:spcPct val="90000"/>
              </a:lnSpc>
              <a:spcBef>
                <a:spcPct val="20000"/>
              </a:spcBef>
              <a:buClr>
                <a:schemeClr val="accent1"/>
              </a:buClr>
              <a:buFont typeface="Wingdings 2" pitchFamily="18" charset="2"/>
              <a:buChar char=""/>
            </a:pPr>
            <a:r>
              <a:rPr lang="es-AR" sz="2000" spc="150" dirty="0">
                <a:solidFill>
                  <a:schemeClr val="tx2"/>
                </a:solidFill>
              </a:rPr>
              <a:t>Dicta reglamentos en materia de seguridad, normas y procedimientos técnicos, medición y facturación, control y uso de medidores.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36912"/>
            <a:ext cx="8407893" cy="2448272"/>
          </a:xfrm>
        </p:spPr>
        <p:txBody>
          <a:bodyPr>
            <a:normAutofit lnSpcReduction="10000"/>
          </a:bodyPr>
          <a:lstStyle/>
          <a:p>
            <a:r>
              <a:rPr lang="es-AR" dirty="0" smtClean="0"/>
              <a:t>CAMMESA: Compañía Administradora del Mercado Mayorista </a:t>
            </a:r>
            <a:r>
              <a:rPr lang="es-AR" smtClean="0"/>
              <a:t>Eléctrico SA</a:t>
            </a:r>
            <a:endParaRPr lang="es-AR" dirty="0" smtClean="0"/>
          </a:p>
          <a:p>
            <a:r>
              <a:rPr lang="es-AR" dirty="0" smtClean="0"/>
              <a:t>Empresa sin fines </a:t>
            </a:r>
            <a:r>
              <a:rPr lang="es-AR" smtClean="0"/>
              <a:t>de lucro </a:t>
            </a:r>
            <a:r>
              <a:rPr lang="es-AR" dirty="0" smtClean="0"/>
              <a:t>de gestión privada con fin público.</a:t>
            </a:r>
          </a:p>
          <a:p>
            <a:r>
              <a:rPr lang="es-AR" dirty="0" smtClean="0"/>
              <a:t>Coordina las operaciones de </a:t>
            </a:r>
            <a:r>
              <a:rPr lang="es-AR" smtClean="0"/>
              <a:t>despacho físico</a:t>
            </a:r>
            <a:endParaRPr lang="es-AR" dirty="0" smtClean="0"/>
          </a:p>
          <a:p>
            <a:r>
              <a:rPr lang="es-AR" dirty="0" smtClean="0"/>
              <a:t>Es responsable por el establecimiento de los precios </a:t>
            </a:r>
            <a:r>
              <a:rPr lang="es-AR" smtClean="0"/>
              <a:t>del MEM</a:t>
            </a:r>
            <a:endParaRPr lang="es-AR" dirty="0" smtClean="0"/>
          </a:p>
          <a:p>
            <a:r>
              <a:rPr lang="es-AR" dirty="0" smtClean="0"/>
              <a:t>Administra </a:t>
            </a:r>
            <a:r>
              <a:rPr lang="es-AR" smtClean="0"/>
              <a:t>las transacciones</a:t>
            </a:r>
            <a:br>
              <a:rPr lang="es-AR" smtClean="0"/>
            </a:br>
            <a:r>
              <a:rPr lang="es-AR" smtClean="0"/>
              <a:t>económicas</a:t>
            </a:r>
            <a:endParaRPr lang="en-US" dirty="0"/>
          </a:p>
        </p:txBody>
      </p:sp>
      <p:sp>
        <p:nvSpPr>
          <p:cNvPr id="2" name="Title 1"/>
          <p:cNvSpPr>
            <a:spLocks noGrp="1"/>
          </p:cNvSpPr>
          <p:nvPr>
            <p:ph type="title"/>
          </p:nvPr>
        </p:nvSpPr>
        <p:spPr>
          <a:xfrm>
            <a:off x="0" y="188640"/>
            <a:ext cx="8927976" cy="1143000"/>
          </a:xfrm>
        </p:spPr>
        <p:txBody>
          <a:bodyPr>
            <a:noAutofit/>
          </a:bodyPr>
          <a:lstStyle/>
          <a:p>
            <a:r>
              <a:rPr lang="es-AR" sz="3600" dirty="0" smtClean="0"/>
              <a:t>Organismo Encargado </a:t>
            </a:r>
            <a:br>
              <a:rPr lang="es-AR" sz="3600" dirty="0" smtClean="0"/>
            </a:br>
            <a:r>
              <a:rPr lang="es-AR" sz="3600" dirty="0" smtClean="0"/>
              <a:t>del Despacho</a:t>
            </a:r>
            <a:endParaRPr lang="en-US" sz="3600" dirty="0"/>
          </a:p>
        </p:txBody>
      </p:sp>
      <p:pic>
        <p:nvPicPr>
          <p:cNvPr id="5" name="Imagen 4"/>
          <p:cNvPicPr>
            <a:picLocks noChangeAspect="1"/>
          </p:cNvPicPr>
          <p:nvPr/>
        </p:nvPicPr>
        <p:blipFill>
          <a:blip r:embed="rId3"/>
          <a:stretch>
            <a:fillRect/>
          </a:stretch>
        </p:blipFill>
        <p:spPr>
          <a:xfrm>
            <a:off x="3413188" y="4653136"/>
            <a:ext cx="2228571" cy="205714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s-AR" dirty="0" smtClean="0"/>
              <a:t>El paquete accionario es propiedad en un 80% de los agentes del MEM:</a:t>
            </a:r>
          </a:p>
          <a:p>
            <a:pPr>
              <a:buNone/>
            </a:pPr>
            <a:endParaRPr lang="es-AR" dirty="0" smtClean="0"/>
          </a:p>
          <a:p>
            <a:pPr>
              <a:buNone/>
            </a:pPr>
            <a:endParaRPr lang="es-AR" dirty="0" smtClean="0"/>
          </a:p>
          <a:p>
            <a:pPr>
              <a:buNone/>
            </a:pPr>
            <a:endParaRPr lang="es-AR" smtClean="0"/>
          </a:p>
          <a:p>
            <a:pPr>
              <a:buNone/>
            </a:pPr>
            <a:endParaRPr lang="es-AR"/>
          </a:p>
          <a:p>
            <a:pPr>
              <a:buNone/>
            </a:pPr>
            <a:endParaRPr lang="es-AR" smtClean="0"/>
          </a:p>
          <a:p>
            <a:pPr>
              <a:buNone/>
            </a:pPr>
            <a:endParaRPr lang="es-AR" dirty="0" smtClean="0"/>
          </a:p>
          <a:p>
            <a:r>
              <a:rPr lang="es-AR" dirty="0" smtClean="0"/>
              <a:t>El 20% restante está en poder del Estado Nacional quién asume la representación de interés general y de usuarios cautivos.</a:t>
            </a:r>
            <a:endParaRPr lang="en-US" dirty="0"/>
          </a:p>
        </p:txBody>
      </p:sp>
      <p:sp>
        <p:nvSpPr>
          <p:cNvPr id="2" name="Title 1"/>
          <p:cNvSpPr>
            <a:spLocks noGrp="1"/>
          </p:cNvSpPr>
          <p:nvPr>
            <p:ph type="title"/>
          </p:nvPr>
        </p:nvSpPr>
        <p:spPr>
          <a:xfrm>
            <a:off x="0" y="0"/>
            <a:ext cx="9144000" cy="1252728"/>
          </a:xfrm>
        </p:spPr>
        <p:txBody>
          <a:bodyPr>
            <a:normAutofit/>
          </a:bodyPr>
          <a:lstStyle/>
          <a:p>
            <a:r>
              <a:rPr lang="es-AR" sz="3600" dirty="0" smtClean="0"/>
              <a:t>Organismo Encargado del Despacho</a:t>
            </a:r>
            <a:endParaRPr lang="en-US" sz="3600" dirty="0"/>
          </a:p>
        </p:txBody>
      </p:sp>
      <p:pic>
        <p:nvPicPr>
          <p:cNvPr id="6" name="Picture 2"/>
          <p:cNvPicPr>
            <a:picLocks noChangeAspect="1" noChangeArrowheads="1"/>
          </p:cNvPicPr>
          <p:nvPr/>
        </p:nvPicPr>
        <p:blipFill>
          <a:blip r:embed="rId3" cstate="print"/>
          <a:srcRect/>
          <a:stretch>
            <a:fillRect/>
          </a:stretch>
        </p:blipFill>
        <p:spPr bwMode="auto">
          <a:xfrm>
            <a:off x="2555776" y="2996952"/>
            <a:ext cx="1543050" cy="285750"/>
          </a:xfrm>
          <a:prstGeom prst="rect">
            <a:avLst/>
          </a:prstGeom>
          <a:noFill/>
          <a:ln w="9525">
            <a:noFill/>
            <a:miter lim="800000"/>
            <a:headEnd/>
            <a:tailEnd/>
          </a:ln>
        </p:spPr>
      </p:pic>
      <p:pic>
        <p:nvPicPr>
          <p:cNvPr id="7" name="Picture 3"/>
          <p:cNvPicPr>
            <a:picLocks noChangeAspect="1" noChangeArrowheads="1"/>
          </p:cNvPicPr>
          <p:nvPr/>
        </p:nvPicPr>
        <p:blipFill>
          <a:blip r:embed="rId4" cstate="print"/>
          <a:srcRect l="5845" t="49789" r="74670" b="21683"/>
          <a:stretch>
            <a:fillRect/>
          </a:stretch>
        </p:blipFill>
        <p:spPr bwMode="auto">
          <a:xfrm>
            <a:off x="2483768" y="3573016"/>
            <a:ext cx="1440160" cy="288032"/>
          </a:xfrm>
          <a:prstGeom prst="rect">
            <a:avLst/>
          </a:prstGeom>
          <a:noFill/>
          <a:ln w="9525">
            <a:noFill/>
            <a:miter lim="800000"/>
            <a:headEnd/>
            <a:tailEnd/>
          </a:ln>
        </p:spPr>
      </p:pic>
      <p:pic>
        <p:nvPicPr>
          <p:cNvPr id="8" name="Picture 4"/>
          <p:cNvPicPr>
            <a:picLocks noChangeAspect="1" noChangeArrowheads="1"/>
          </p:cNvPicPr>
          <p:nvPr/>
        </p:nvPicPr>
        <p:blipFill>
          <a:blip r:embed="rId5" cstate="print"/>
          <a:srcRect t="4857" b="82869"/>
          <a:stretch>
            <a:fillRect/>
          </a:stretch>
        </p:blipFill>
        <p:spPr bwMode="auto">
          <a:xfrm>
            <a:off x="5148064" y="2996952"/>
            <a:ext cx="1872207" cy="321406"/>
          </a:xfrm>
          <a:prstGeom prst="rect">
            <a:avLst/>
          </a:prstGeom>
          <a:noFill/>
          <a:ln w="9525">
            <a:noFill/>
            <a:miter lim="800000"/>
            <a:headEnd/>
            <a:tailEnd/>
          </a:ln>
        </p:spPr>
      </p:pic>
      <p:pic>
        <p:nvPicPr>
          <p:cNvPr id="1029" name="Picture 5" descr="http://www.ateera.org.ar/img/top.gif"/>
          <p:cNvPicPr>
            <a:picLocks noChangeAspect="1" noChangeArrowheads="1"/>
          </p:cNvPicPr>
          <p:nvPr/>
        </p:nvPicPr>
        <p:blipFill>
          <a:blip r:embed="rId6" cstate="print"/>
          <a:srcRect r="77708" b="9610"/>
          <a:stretch>
            <a:fillRect/>
          </a:stretch>
        </p:blipFill>
        <p:spPr bwMode="auto">
          <a:xfrm>
            <a:off x="5436096" y="3429000"/>
            <a:ext cx="1355060" cy="648072"/>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713</TotalTime>
  <Words>4735</Words>
  <Application>Microsoft Office PowerPoint</Application>
  <PresentationFormat>Presentación en pantalla (4:3)</PresentationFormat>
  <Paragraphs>343</Paragraphs>
  <Slides>35</Slides>
  <Notes>31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35</vt:i4>
      </vt:variant>
    </vt:vector>
  </HeadingPairs>
  <TitlesOfParts>
    <vt:vector size="42" baseType="lpstr">
      <vt:lpstr>Arial</vt:lpstr>
      <vt:lpstr>Calibri</vt:lpstr>
      <vt:lpstr>Franklin Gothic Medium</vt:lpstr>
      <vt:lpstr>Symbol</vt:lpstr>
      <vt:lpstr>Wingdings</vt:lpstr>
      <vt:lpstr>Wingdings 2</vt:lpstr>
      <vt:lpstr>Cuadrícula</vt:lpstr>
      <vt:lpstr>Mercado Eléctrico Mayorista</vt:lpstr>
      <vt:lpstr>Evolución del Sector Eléctrico</vt:lpstr>
      <vt:lpstr>Causas de la transformación</vt:lpstr>
      <vt:lpstr>Ley 24.065</vt:lpstr>
      <vt:lpstr>Instituciones del Sector Eléctrico</vt:lpstr>
      <vt:lpstr>Ministerio de energía y minería</vt:lpstr>
      <vt:lpstr>ENRE</vt:lpstr>
      <vt:lpstr>Organismo Encargado  del Despacho</vt:lpstr>
      <vt:lpstr>Organismo Encargado del Despacho</vt:lpstr>
      <vt:lpstr>Organismo Encargado del Despacho</vt:lpstr>
      <vt:lpstr>Resumen</vt:lpstr>
      <vt:lpstr>Agentes del Mercado Eléctrico</vt:lpstr>
      <vt:lpstr>Generadores</vt:lpstr>
      <vt:lpstr>Transportistas</vt:lpstr>
      <vt:lpstr>Transportistas</vt:lpstr>
      <vt:lpstr>Red EAT</vt:lpstr>
      <vt:lpstr>Distribuidores</vt:lpstr>
      <vt:lpstr>Grandes Usuarios</vt:lpstr>
      <vt:lpstr>Grandes Usuarios</vt:lpstr>
      <vt:lpstr>Autoproductores</vt:lpstr>
      <vt:lpstr>Resumen</vt:lpstr>
      <vt:lpstr>Funcionamiento del MEM</vt:lpstr>
      <vt:lpstr>Precios de Mercado, Nodo y Local</vt:lpstr>
      <vt:lpstr>Presentación de PowerPoint</vt:lpstr>
      <vt:lpstr>Despacho según tecnología</vt:lpstr>
      <vt:lpstr>Costos de producción</vt:lpstr>
      <vt:lpstr>Precios de Mercado, Nodo y Local</vt:lpstr>
      <vt:lpstr>Potencia</vt:lpstr>
      <vt:lpstr>Tarifa de distribuidores</vt:lpstr>
      <vt:lpstr>Régimen Tarifario</vt:lpstr>
      <vt:lpstr>Precio estacional</vt:lpstr>
      <vt:lpstr>Formación del precio estacional</vt:lpstr>
      <vt:lpstr>Fondo de Estabilización</vt:lpstr>
      <vt:lpstr>Calidad en la distribución</vt:lpstr>
      <vt:lpstr>Calidad en la distribución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 Eléctrico Mayorista</dc:title>
  <dc:creator>Mario Quiroga</dc:creator>
  <cp:lastModifiedBy>Mario Quiroga</cp:lastModifiedBy>
  <cp:revision>65</cp:revision>
  <dcterms:modified xsi:type="dcterms:W3CDTF">2017-04-20T20:27:17Z</dcterms:modified>
</cp:coreProperties>
</file>