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380" r:id="rId2"/>
    <p:sldId id="381" r:id="rId3"/>
    <p:sldId id="387" r:id="rId4"/>
    <p:sldId id="406" r:id="rId5"/>
    <p:sldId id="407" r:id="rId6"/>
    <p:sldId id="408" r:id="rId7"/>
    <p:sldId id="386" r:id="rId8"/>
    <p:sldId id="409" r:id="rId9"/>
    <p:sldId id="410" r:id="rId10"/>
    <p:sldId id="411" r:id="rId11"/>
    <p:sldId id="412" r:id="rId12"/>
    <p:sldId id="413" r:id="rId13"/>
    <p:sldId id="414" r:id="rId14"/>
    <p:sldId id="41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748">
          <p15:clr>
            <a:srgbClr val="A4A3A4"/>
          </p15:clr>
        </p15:guide>
        <p15:guide id="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D69B"/>
    <a:srgbClr val="4F81BD"/>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p:scale>
          <a:sx n="83" d="100"/>
          <a:sy n="83" d="100"/>
        </p:scale>
        <p:origin x="1454" y="67"/>
      </p:cViewPr>
      <p:guideLst>
        <p:guide orient="horz" pos="3748"/>
        <p:guide/>
      </p:guideLst>
    </p:cSldViewPr>
  </p:slideViewPr>
  <p:notesTextViewPr>
    <p:cViewPr>
      <p:scale>
        <a:sx n="100" d="100"/>
        <a:sy n="100" d="100"/>
      </p:scale>
      <p:origin x="0" y="0"/>
    </p:cViewPr>
  </p:notesTextViewPr>
  <p:sorterViewPr>
    <p:cViewPr>
      <p:scale>
        <a:sx n="66" d="100"/>
        <a:sy n="66" d="100"/>
      </p:scale>
      <p:origin x="0" y="8970"/>
    </p:cViewPr>
  </p:sorterViewPr>
  <p:notesViewPr>
    <p:cSldViewPr>
      <p:cViewPr varScale="1">
        <p:scale>
          <a:sx n="55" d="100"/>
          <a:sy n="55" d="100"/>
        </p:scale>
        <p:origin x="-2904" y="-102"/>
      </p:cViewPr>
      <p:guideLst>
        <p:guide orient="horz" pos="2880"/>
        <p:guide pos="2160"/>
      </p:guideLst>
    </p:cSldViewPr>
  </p:notes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AB5584-D65B-42AC-9B66-542876F4D3AE}" type="datetimeFigureOut">
              <a:rPr lang="en-US" smtClean="0"/>
              <a:pPr/>
              <a:t>5/31/2023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AD508B-CF76-4F36-A3E9-74F7221FA23A}" type="slidenum">
              <a:rPr lang="en-US" smtClean="0"/>
              <a:pPr/>
              <a:t>‹Nº›</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Marzo 2013</a:t>
            </a:r>
            <a:endParaRPr lang="en-US"/>
          </a:p>
        </p:txBody>
      </p:sp>
      <p:sp>
        <p:nvSpPr>
          <p:cNvPr id="5" name="Footer Placeholder 4"/>
          <p:cNvSpPr>
            <a:spLocks noGrp="1"/>
          </p:cNvSpPr>
          <p:nvPr>
            <p:ph type="ftr" sz="quarter" idx="11"/>
          </p:nvPr>
        </p:nvSpPr>
        <p:spPr/>
        <p:txBody>
          <a:bodyPr/>
          <a:lstStyle/>
          <a:p>
            <a:r>
              <a:rPr lang="en-US" dirty="0" smtClean="0"/>
              <a:t>Investigación Operativa - 71.07</a:t>
            </a:r>
            <a:endParaRPr lang="en-US" dirty="0"/>
          </a:p>
        </p:txBody>
      </p:sp>
      <p:sp>
        <p:nvSpPr>
          <p:cNvPr id="6" name="Slide Number Placeholder 5"/>
          <p:cNvSpPr>
            <a:spLocks noGrp="1"/>
          </p:cNvSpPr>
          <p:nvPr>
            <p:ph type="sldNum" sz="quarter" idx="12"/>
          </p:nvPr>
        </p:nvSpPr>
        <p:spPr/>
        <p:txBody>
          <a:bodyPr/>
          <a:lstStyle/>
          <a:p>
            <a:fld id="{5A318620-F12D-4A85-9050-E22A1901001D}"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Marzo 2013</a:t>
            </a:r>
            <a:endParaRPr lang="en-US"/>
          </a:p>
        </p:txBody>
      </p:sp>
      <p:sp>
        <p:nvSpPr>
          <p:cNvPr id="5" name="Footer Placeholder 4"/>
          <p:cNvSpPr>
            <a:spLocks noGrp="1"/>
          </p:cNvSpPr>
          <p:nvPr>
            <p:ph type="ftr" sz="quarter" idx="11"/>
          </p:nvPr>
        </p:nvSpPr>
        <p:spPr/>
        <p:txBody>
          <a:bodyPr/>
          <a:lstStyle/>
          <a:p>
            <a:r>
              <a:rPr lang="en-US" dirty="0" err="1" smtClean="0"/>
              <a:t>Investigacion</a:t>
            </a:r>
            <a:r>
              <a:rPr lang="en-US" dirty="0" smtClean="0"/>
              <a:t> Operativa - 71.07</a:t>
            </a:r>
            <a:endParaRPr lang="en-US" dirty="0"/>
          </a:p>
        </p:txBody>
      </p:sp>
      <p:sp>
        <p:nvSpPr>
          <p:cNvPr id="6" name="Slide Number Placeholder 5"/>
          <p:cNvSpPr>
            <a:spLocks noGrp="1"/>
          </p:cNvSpPr>
          <p:nvPr>
            <p:ph type="sldNum" sz="quarter" idx="12"/>
          </p:nvPr>
        </p:nvSpPr>
        <p:spPr/>
        <p:txBody>
          <a:bodyPr/>
          <a:lstStyle/>
          <a:p>
            <a:fld id="{5A318620-F12D-4A85-9050-E22A1901001D}"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Marzo 2013</a:t>
            </a:r>
            <a:endParaRPr lang="en-US"/>
          </a:p>
        </p:txBody>
      </p:sp>
      <p:sp>
        <p:nvSpPr>
          <p:cNvPr id="5" name="Footer Placeholder 4"/>
          <p:cNvSpPr>
            <a:spLocks noGrp="1"/>
          </p:cNvSpPr>
          <p:nvPr>
            <p:ph type="ftr" sz="quarter" idx="11"/>
          </p:nvPr>
        </p:nvSpPr>
        <p:spPr/>
        <p:txBody>
          <a:bodyPr/>
          <a:lstStyle/>
          <a:p>
            <a:r>
              <a:rPr lang="en-US" dirty="0" err="1" smtClean="0"/>
              <a:t>Investigacion</a:t>
            </a:r>
            <a:r>
              <a:rPr lang="en-US" dirty="0" smtClean="0"/>
              <a:t> Operativa - 71.07</a:t>
            </a:r>
            <a:endParaRPr lang="en-US" dirty="0"/>
          </a:p>
        </p:txBody>
      </p:sp>
      <p:sp>
        <p:nvSpPr>
          <p:cNvPr id="6" name="Slide Number Placeholder 5"/>
          <p:cNvSpPr>
            <a:spLocks noGrp="1"/>
          </p:cNvSpPr>
          <p:nvPr>
            <p:ph type="sldNum" sz="quarter" idx="12"/>
          </p:nvPr>
        </p:nvSpPr>
        <p:spPr/>
        <p:txBody>
          <a:bodyPr/>
          <a:lstStyle/>
          <a:p>
            <a:fld id="{5A318620-F12D-4A85-9050-E22A1901001D}"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Marzo 2013</a:t>
            </a:r>
            <a:endParaRPr lang="en-US"/>
          </a:p>
        </p:txBody>
      </p:sp>
      <p:sp>
        <p:nvSpPr>
          <p:cNvPr id="5" name="Footer Placeholder 4"/>
          <p:cNvSpPr>
            <a:spLocks noGrp="1"/>
          </p:cNvSpPr>
          <p:nvPr>
            <p:ph type="ftr" sz="quarter" idx="11"/>
          </p:nvPr>
        </p:nvSpPr>
        <p:spPr/>
        <p:txBody>
          <a:bodyPr/>
          <a:lstStyle/>
          <a:p>
            <a:r>
              <a:rPr lang="en-US" dirty="0" smtClean="0"/>
              <a:t>Investigación Operativa - 71.07</a:t>
            </a:r>
            <a:endParaRPr lang="en-US" dirty="0"/>
          </a:p>
        </p:txBody>
      </p:sp>
      <p:sp>
        <p:nvSpPr>
          <p:cNvPr id="6" name="Slide Number Placeholder 5"/>
          <p:cNvSpPr>
            <a:spLocks noGrp="1"/>
          </p:cNvSpPr>
          <p:nvPr>
            <p:ph type="sldNum" sz="quarter" idx="12"/>
          </p:nvPr>
        </p:nvSpPr>
        <p:spPr/>
        <p:txBody>
          <a:bodyPr/>
          <a:lstStyle/>
          <a:p>
            <a:fld id="{5A318620-F12D-4A85-9050-E22A1901001D}" type="slidenum">
              <a:rPr lang="en-US" smtClean="0"/>
              <a:pPr/>
              <a:t>‹Nº›</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Marzo 2013</a:t>
            </a:r>
            <a:endParaRPr lang="en-US"/>
          </a:p>
        </p:txBody>
      </p:sp>
      <p:sp>
        <p:nvSpPr>
          <p:cNvPr id="5" name="Footer Placeholder 4"/>
          <p:cNvSpPr>
            <a:spLocks noGrp="1"/>
          </p:cNvSpPr>
          <p:nvPr>
            <p:ph type="ftr" sz="quarter" idx="11"/>
          </p:nvPr>
        </p:nvSpPr>
        <p:spPr/>
        <p:txBody>
          <a:bodyPr/>
          <a:lstStyle/>
          <a:p>
            <a:r>
              <a:rPr lang="en-US" dirty="0" err="1" smtClean="0"/>
              <a:t>Investigacion</a:t>
            </a:r>
            <a:r>
              <a:rPr lang="en-US" dirty="0" smtClean="0"/>
              <a:t> Operativa - 71.07</a:t>
            </a:r>
            <a:endParaRPr lang="en-US" dirty="0"/>
          </a:p>
        </p:txBody>
      </p:sp>
      <p:sp>
        <p:nvSpPr>
          <p:cNvPr id="6" name="Slide Number Placeholder 5"/>
          <p:cNvSpPr>
            <a:spLocks noGrp="1"/>
          </p:cNvSpPr>
          <p:nvPr>
            <p:ph type="sldNum" sz="quarter" idx="12"/>
          </p:nvPr>
        </p:nvSpPr>
        <p:spPr/>
        <p:txBody>
          <a:bodyPr/>
          <a:lstStyle/>
          <a:p>
            <a:fld id="{5A318620-F12D-4A85-9050-E22A1901001D}"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Marzo 2013</a:t>
            </a:r>
            <a:endParaRPr lang="en-US"/>
          </a:p>
        </p:txBody>
      </p:sp>
      <p:sp>
        <p:nvSpPr>
          <p:cNvPr id="6" name="Footer Placeholder 5"/>
          <p:cNvSpPr>
            <a:spLocks noGrp="1"/>
          </p:cNvSpPr>
          <p:nvPr>
            <p:ph type="ftr" sz="quarter" idx="11"/>
          </p:nvPr>
        </p:nvSpPr>
        <p:spPr/>
        <p:txBody>
          <a:bodyPr/>
          <a:lstStyle/>
          <a:p>
            <a:r>
              <a:rPr lang="en-US" dirty="0" err="1" smtClean="0"/>
              <a:t>Investigacion</a:t>
            </a:r>
            <a:r>
              <a:rPr lang="en-US" dirty="0" smtClean="0"/>
              <a:t> Operativa - 71.07</a:t>
            </a:r>
            <a:endParaRPr lang="en-US" dirty="0"/>
          </a:p>
        </p:txBody>
      </p:sp>
      <p:sp>
        <p:nvSpPr>
          <p:cNvPr id="7" name="Slide Number Placeholder 6"/>
          <p:cNvSpPr>
            <a:spLocks noGrp="1"/>
          </p:cNvSpPr>
          <p:nvPr>
            <p:ph type="sldNum" sz="quarter" idx="12"/>
          </p:nvPr>
        </p:nvSpPr>
        <p:spPr/>
        <p:txBody>
          <a:bodyPr/>
          <a:lstStyle/>
          <a:p>
            <a:fld id="{5A318620-F12D-4A85-9050-E22A1901001D}"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Marzo 2013</a:t>
            </a:r>
            <a:endParaRPr lang="en-US"/>
          </a:p>
        </p:txBody>
      </p:sp>
      <p:sp>
        <p:nvSpPr>
          <p:cNvPr id="8" name="Footer Placeholder 7"/>
          <p:cNvSpPr>
            <a:spLocks noGrp="1"/>
          </p:cNvSpPr>
          <p:nvPr>
            <p:ph type="ftr" sz="quarter" idx="11"/>
          </p:nvPr>
        </p:nvSpPr>
        <p:spPr/>
        <p:txBody>
          <a:bodyPr/>
          <a:lstStyle/>
          <a:p>
            <a:r>
              <a:rPr lang="en-US" dirty="0" err="1" smtClean="0"/>
              <a:t>Investigacion</a:t>
            </a:r>
            <a:r>
              <a:rPr lang="en-US" dirty="0" smtClean="0"/>
              <a:t> Operativa - 71.07</a:t>
            </a:r>
            <a:endParaRPr lang="en-US" dirty="0"/>
          </a:p>
        </p:txBody>
      </p:sp>
      <p:sp>
        <p:nvSpPr>
          <p:cNvPr id="9" name="Slide Number Placeholder 8"/>
          <p:cNvSpPr>
            <a:spLocks noGrp="1"/>
          </p:cNvSpPr>
          <p:nvPr>
            <p:ph type="sldNum" sz="quarter" idx="12"/>
          </p:nvPr>
        </p:nvSpPr>
        <p:spPr/>
        <p:txBody>
          <a:bodyPr/>
          <a:lstStyle/>
          <a:p>
            <a:fld id="{5A318620-F12D-4A85-9050-E22A1901001D}"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Marzo 2013</a:t>
            </a:r>
            <a:endParaRPr lang="en-US"/>
          </a:p>
        </p:txBody>
      </p:sp>
      <p:sp>
        <p:nvSpPr>
          <p:cNvPr id="4" name="Footer Placeholder 3"/>
          <p:cNvSpPr>
            <a:spLocks noGrp="1"/>
          </p:cNvSpPr>
          <p:nvPr>
            <p:ph type="ftr" sz="quarter" idx="11"/>
          </p:nvPr>
        </p:nvSpPr>
        <p:spPr/>
        <p:txBody>
          <a:bodyPr/>
          <a:lstStyle/>
          <a:p>
            <a:r>
              <a:rPr lang="en-US" dirty="0" err="1" smtClean="0"/>
              <a:t>Investigacion</a:t>
            </a:r>
            <a:r>
              <a:rPr lang="en-US" dirty="0" smtClean="0"/>
              <a:t> Operativa - 71.07</a:t>
            </a:r>
            <a:endParaRPr lang="en-US" dirty="0"/>
          </a:p>
        </p:txBody>
      </p:sp>
      <p:sp>
        <p:nvSpPr>
          <p:cNvPr id="5" name="Slide Number Placeholder 4"/>
          <p:cNvSpPr>
            <a:spLocks noGrp="1"/>
          </p:cNvSpPr>
          <p:nvPr>
            <p:ph type="sldNum" sz="quarter" idx="12"/>
          </p:nvPr>
        </p:nvSpPr>
        <p:spPr/>
        <p:txBody>
          <a:bodyPr/>
          <a:lstStyle/>
          <a:p>
            <a:fld id="{5A318620-F12D-4A85-9050-E22A1901001D}"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Marzo 2013</a:t>
            </a:r>
            <a:endParaRPr lang="en-US"/>
          </a:p>
        </p:txBody>
      </p:sp>
      <p:sp>
        <p:nvSpPr>
          <p:cNvPr id="3" name="Footer Placeholder 2"/>
          <p:cNvSpPr>
            <a:spLocks noGrp="1"/>
          </p:cNvSpPr>
          <p:nvPr>
            <p:ph type="ftr" sz="quarter" idx="11"/>
          </p:nvPr>
        </p:nvSpPr>
        <p:spPr/>
        <p:txBody>
          <a:bodyPr/>
          <a:lstStyle/>
          <a:p>
            <a:r>
              <a:rPr lang="en-US" dirty="0" err="1" smtClean="0"/>
              <a:t>Investigacion</a:t>
            </a:r>
            <a:r>
              <a:rPr lang="en-US" dirty="0" smtClean="0"/>
              <a:t> Operativa - 71.07</a:t>
            </a:r>
            <a:endParaRPr lang="en-US" dirty="0"/>
          </a:p>
        </p:txBody>
      </p:sp>
      <p:sp>
        <p:nvSpPr>
          <p:cNvPr id="4" name="Slide Number Placeholder 3"/>
          <p:cNvSpPr>
            <a:spLocks noGrp="1"/>
          </p:cNvSpPr>
          <p:nvPr>
            <p:ph type="sldNum" sz="quarter" idx="12"/>
          </p:nvPr>
        </p:nvSpPr>
        <p:spPr/>
        <p:txBody>
          <a:bodyPr/>
          <a:lstStyle/>
          <a:p>
            <a:fld id="{5A318620-F12D-4A85-9050-E22A1901001D}"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Marzo 2013</a:t>
            </a:r>
            <a:endParaRPr lang="en-US"/>
          </a:p>
        </p:txBody>
      </p:sp>
      <p:sp>
        <p:nvSpPr>
          <p:cNvPr id="6" name="Footer Placeholder 5"/>
          <p:cNvSpPr>
            <a:spLocks noGrp="1"/>
          </p:cNvSpPr>
          <p:nvPr>
            <p:ph type="ftr" sz="quarter" idx="11"/>
          </p:nvPr>
        </p:nvSpPr>
        <p:spPr/>
        <p:txBody>
          <a:bodyPr/>
          <a:lstStyle/>
          <a:p>
            <a:r>
              <a:rPr lang="en-US" dirty="0" err="1" smtClean="0"/>
              <a:t>Investigacion</a:t>
            </a:r>
            <a:r>
              <a:rPr lang="en-US" dirty="0" smtClean="0"/>
              <a:t> Operativa - 71.07</a:t>
            </a:r>
            <a:endParaRPr lang="en-US" dirty="0"/>
          </a:p>
        </p:txBody>
      </p:sp>
      <p:sp>
        <p:nvSpPr>
          <p:cNvPr id="7" name="Slide Number Placeholder 6"/>
          <p:cNvSpPr>
            <a:spLocks noGrp="1"/>
          </p:cNvSpPr>
          <p:nvPr>
            <p:ph type="sldNum" sz="quarter" idx="12"/>
          </p:nvPr>
        </p:nvSpPr>
        <p:spPr/>
        <p:txBody>
          <a:bodyPr/>
          <a:lstStyle/>
          <a:p>
            <a:fld id="{5A318620-F12D-4A85-9050-E22A1901001D}"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Marzo 2013</a:t>
            </a:r>
            <a:endParaRPr lang="en-US"/>
          </a:p>
        </p:txBody>
      </p:sp>
      <p:sp>
        <p:nvSpPr>
          <p:cNvPr id="6" name="Footer Placeholder 5"/>
          <p:cNvSpPr>
            <a:spLocks noGrp="1"/>
          </p:cNvSpPr>
          <p:nvPr>
            <p:ph type="ftr" sz="quarter" idx="11"/>
          </p:nvPr>
        </p:nvSpPr>
        <p:spPr/>
        <p:txBody>
          <a:bodyPr/>
          <a:lstStyle/>
          <a:p>
            <a:r>
              <a:rPr lang="en-US" dirty="0" err="1" smtClean="0"/>
              <a:t>Investigacion</a:t>
            </a:r>
            <a:r>
              <a:rPr lang="en-US" dirty="0" smtClean="0"/>
              <a:t> Operativa - 71.07</a:t>
            </a:r>
            <a:endParaRPr lang="en-US" dirty="0"/>
          </a:p>
        </p:txBody>
      </p:sp>
      <p:sp>
        <p:nvSpPr>
          <p:cNvPr id="7" name="Slide Number Placeholder 6"/>
          <p:cNvSpPr>
            <a:spLocks noGrp="1"/>
          </p:cNvSpPr>
          <p:nvPr>
            <p:ph type="sldNum" sz="quarter" idx="12"/>
          </p:nvPr>
        </p:nvSpPr>
        <p:spPr/>
        <p:txBody>
          <a:bodyPr/>
          <a:lstStyle/>
          <a:p>
            <a:fld id="{5A318620-F12D-4A85-9050-E22A1901001D}"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5987008" cy="1138138"/>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Marzo 2013</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Investigación Operativa - 71.07</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318620-F12D-4A85-9050-E22A1901001D}" type="slidenum">
              <a:rPr lang="en-US" smtClean="0"/>
              <a:pPr/>
              <a:t>‹Nº›</a:t>
            </a:fld>
            <a:endParaRPr lang="en-US"/>
          </a:p>
        </p:txBody>
      </p:sp>
      <p:pic>
        <p:nvPicPr>
          <p:cNvPr id="7" name="Picture 6" descr="Logo FIUBA.jpg"/>
          <p:cNvPicPr>
            <a:picLocks noChangeAspect="1"/>
          </p:cNvPicPr>
          <p:nvPr userDrawn="1"/>
        </p:nvPicPr>
        <p:blipFill>
          <a:blip r:embed="rId13" cstate="print"/>
          <a:stretch>
            <a:fillRect/>
          </a:stretch>
        </p:blipFill>
        <p:spPr>
          <a:xfrm>
            <a:off x="6050699" y="476672"/>
            <a:ext cx="3093301" cy="720080"/>
          </a:xfrm>
          <a:prstGeom prst="rect">
            <a:avLst/>
          </a:prstGeom>
        </p:spPr>
      </p:pic>
      <p:sp>
        <p:nvSpPr>
          <p:cNvPr id="8" name="Rectangle 7"/>
          <p:cNvSpPr/>
          <p:nvPr userDrawn="1"/>
        </p:nvSpPr>
        <p:spPr>
          <a:xfrm>
            <a:off x="467544" y="260648"/>
            <a:ext cx="8208912" cy="21602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467544" y="1196752"/>
            <a:ext cx="8208912" cy="21602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p:txStyles>
    <p:titleStyle>
      <a:lvl1pPr algn="ctr" defTabSz="914400" rtl="0" eaLnBrk="1" latinLnBrk="0" hangingPunct="1">
        <a:spcBef>
          <a:spcPct val="0"/>
        </a:spcBef>
        <a:buNone/>
        <a:defRPr sz="2400" kern="1200"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smtClean="0"/>
              <a:t>Resolución de Parcial 24/5/23 </a:t>
            </a:r>
            <a:r>
              <a:rPr lang="es-MX" dirty="0" err="1" smtClean="0"/>
              <a:t>Prog</a:t>
            </a:r>
            <a:r>
              <a:rPr lang="es-MX" dirty="0" smtClean="0"/>
              <a:t>. Lineal</a:t>
            </a:r>
            <a:endParaRPr lang="en-US" dirty="0"/>
          </a:p>
        </p:txBody>
      </p:sp>
      <p:sp>
        <p:nvSpPr>
          <p:cNvPr id="5" name="Marcador de contenido 4"/>
          <p:cNvSpPr>
            <a:spLocks noGrp="1"/>
          </p:cNvSpPr>
          <p:nvPr>
            <p:ph idx="1"/>
          </p:nvPr>
        </p:nvSpPr>
        <p:spPr>
          <a:xfrm>
            <a:off x="436106" y="1438980"/>
            <a:ext cx="8229600" cy="1828800"/>
          </a:xfrm>
        </p:spPr>
        <p:txBody>
          <a:bodyPr>
            <a:normAutofit fontScale="40000" lnSpcReduction="20000"/>
          </a:bodyPr>
          <a:lstStyle/>
          <a:p>
            <a:r>
              <a:rPr lang="es-AR" dirty="0"/>
              <a:t>Su empresa se dedica a la industria de aromatizantes de ambiente y comercializa 4 fragancias: JAZMÍN(X1), LAVANDA(X2), VAINILLA(X3) y LIMÓN(X4). El proceso cuenta de dos etapas: la elaboración en un reactor y el envasado. La disponibilidad de horas mensual del reactor es de 360 hs, mientras que la del envasado es de 480 hs. En el reactor, JAZMÍN requiere 2hs para cada lote, LAVANDA 3hs, VAINILLA 4hs y LIMÓN 5hs respectivamente. Para el envasado, todas las fragancias requieren 2 hs de elaboración para cada lote, excepto LIMÓN que requiere 4hs por lote. Se tienen además las siguientes restricciones adicionales:</a:t>
            </a:r>
          </a:p>
          <a:p>
            <a:pPr lvl="0"/>
            <a:r>
              <a:rPr lang="es-AR" dirty="0"/>
              <a:t>La cantidad de lotes totales a producir no pueden ser mayor a 120 (Demanda Máxima)</a:t>
            </a:r>
          </a:p>
          <a:p>
            <a:pPr lvl="0"/>
            <a:r>
              <a:rPr lang="es-AR" dirty="0"/>
              <a:t>La producción de VAINILLA tiene que ser mayor a 24 lotes.</a:t>
            </a:r>
          </a:p>
          <a:p>
            <a:r>
              <a:rPr lang="es-AR" dirty="0"/>
              <a:t>Considerando que la rentabilidad de cada lote de JAZMÍN es $1200, la de LAVANDA es de $1400, de VAINILLA $1600 y de LIMÓN $2100, se pide determinar cuáles serían las cantidades óptimas a producir en el mes.</a:t>
            </a:r>
          </a:p>
          <a:p>
            <a:pPr marL="0" indent="0">
              <a:buNone/>
            </a:pPr>
            <a:endParaRPr lang="es-AR" dirty="0"/>
          </a:p>
        </p:txBody>
      </p:sp>
      <p:sp>
        <p:nvSpPr>
          <p:cNvPr id="3" name="Rectángulo 2"/>
          <p:cNvSpPr/>
          <p:nvPr/>
        </p:nvSpPr>
        <p:spPr>
          <a:xfrm>
            <a:off x="5472100" y="3789040"/>
            <a:ext cx="3193606" cy="1815882"/>
          </a:xfrm>
          <a:prstGeom prst="rect">
            <a:avLst/>
          </a:prstGeom>
        </p:spPr>
        <p:txBody>
          <a:bodyPr wrap="square">
            <a:spAutoFit/>
          </a:bodyPr>
          <a:lstStyle/>
          <a:p>
            <a:pPr marL="342900" lvl="0" indent="-342900">
              <a:buFont typeface="+mj-lt"/>
              <a:buAutoNum type="arabicPeriod"/>
            </a:pPr>
            <a:r>
              <a:rPr lang="es-AR" sz="1600" b="1" u="sng" dirty="0"/>
              <a:t>Plantear las ecuaciones del problema DIRECTO Y DUAL </a:t>
            </a:r>
            <a:r>
              <a:rPr lang="es-AR" sz="1600" b="1" dirty="0"/>
              <a:t>(8 puntos)</a:t>
            </a:r>
            <a:endParaRPr lang="es-AR" sz="1600" dirty="0"/>
          </a:p>
          <a:p>
            <a:pPr marL="342900" lvl="0" indent="-342900">
              <a:buFont typeface="+mj-lt"/>
              <a:buAutoNum type="arabicPeriod"/>
            </a:pPr>
            <a:r>
              <a:rPr lang="es-AR" sz="1600" b="1" u="sng" dirty="0"/>
              <a:t>Explique el valor del </a:t>
            </a:r>
            <a:r>
              <a:rPr lang="es-AR" sz="1600" b="1" u="sng" dirty="0" err="1"/>
              <a:t>zj-cj</a:t>
            </a:r>
            <a:r>
              <a:rPr lang="es-AR" sz="1600" b="1" u="sng" dirty="0"/>
              <a:t> de las columnas A2, A5 y A8 en la solución óptima del problema directo </a:t>
            </a:r>
            <a:r>
              <a:rPr lang="es-AR" sz="1600" b="1" dirty="0"/>
              <a:t>(6 puntos)</a:t>
            </a:r>
            <a:endParaRPr lang="es-AR" sz="1600" dirty="0"/>
          </a:p>
        </p:txBody>
      </p:sp>
      <p:pic>
        <p:nvPicPr>
          <p:cNvPr id="6" name="Imagen 5"/>
          <p:cNvPicPr>
            <a:picLocks noChangeAspect="1"/>
          </p:cNvPicPr>
          <p:nvPr/>
        </p:nvPicPr>
        <p:blipFill>
          <a:blip r:embed="rId2"/>
          <a:stretch>
            <a:fillRect/>
          </a:stretch>
        </p:blipFill>
        <p:spPr>
          <a:xfrm>
            <a:off x="206516" y="3565642"/>
            <a:ext cx="4951486" cy="1495825"/>
          </a:xfrm>
          <a:prstGeom prst="rect">
            <a:avLst/>
          </a:prstGeom>
        </p:spPr>
      </p:pic>
      <p:pic>
        <p:nvPicPr>
          <p:cNvPr id="7" name="Imagen 6"/>
          <p:cNvPicPr>
            <a:picLocks noChangeAspect="1"/>
          </p:cNvPicPr>
          <p:nvPr/>
        </p:nvPicPr>
        <p:blipFill>
          <a:blip r:embed="rId3"/>
          <a:stretch>
            <a:fillRect/>
          </a:stretch>
        </p:blipFill>
        <p:spPr>
          <a:xfrm>
            <a:off x="143205" y="5470569"/>
            <a:ext cx="5078107" cy="1339969"/>
          </a:xfrm>
          <a:prstGeom prst="rect">
            <a:avLst/>
          </a:prstGeom>
        </p:spPr>
      </p:pic>
      <p:sp>
        <p:nvSpPr>
          <p:cNvPr id="8" name="Rectángulo 7"/>
          <p:cNvSpPr/>
          <p:nvPr/>
        </p:nvSpPr>
        <p:spPr>
          <a:xfrm>
            <a:off x="116505" y="3232667"/>
            <a:ext cx="3193606" cy="325538"/>
          </a:xfrm>
          <a:prstGeom prst="rect">
            <a:avLst/>
          </a:prstGeom>
        </p:spPr>
        <p:txBody>
          <a:bodyPr wrap="square">
            <a:spAutoFit/>
          </a:bodyPr>
          <a:lstStyle/>
          <a:p>
            <a:pPr lvl="0" algn="just">
              <a:lnSpc>
                <a:spcPct val="115000"/>
              </a:lnSpc>
              <a:spcAft>
                <a:spcPts val="1000"/>
              </a:spcAft>
            </a:pPr>
            <a:r>
              <a:rPr lang="es-AR" sz="1400" b="1" dirty="0" smtClean="0">
                <a:latin typeface="Calibri" panose="020F0502020204030204" pitchFamily="34" charset="0"/>
                <a:ea typeface="Times New Roman" panose="02020603050405020304" pitchFamily="18" charset="0"/>
                <a:cs typeface="Times New Roman" panose="02020603050405020304" pitchFamily="18" charset="0"/>
              </a:rPr>
              <a:t>INICIAL DIRECTO</a:t>
            </a:r>
            <a:endParaRPr lang="es-AR" sz="1400" b="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9" name="Rectángulo 8"/>
          <p:cNvSpPr/>
          <p:nvPr/>
        </p:nvSpPr>
        <p:spPr>
          <a:xfrm>
            <a:off x="121086" y="5103249"/>
            <a:ext cx="3193606" cy="340093"/>
          </a:xfrm>
          <a:prstGeom prst="rect">
            <a:avLst/>
          </a:prstGeom>
        </p:spPr>
        <p:txBody>
          <a:bodyPr wrap="square">
            <a:spAutoFit/>
          </a:bodyPr>
          <a:lstStyle/>
          <a:p>
            <a:pPr lvl="0" algn="just">
              <a:lnSpc>
                <a:spcPct val="115000"/>
              </a:lnSpc>
              <a:spcAft>
                <a:spcPts val="1000"/>
              </a:spcAft>
            </a:pPr>
            <a:r>
              <a:rPr lang="es-AR" sz="1400" b="1" dirty="0" smtClean="0">
                <a:latin typeface="Calibri" panose="020F0502020204030204" pitchFamily="34" charset="0"/>
                <a:ea typeface="Times New Roman" panose="02020603050405020304" pitchFamily="18" charset="0"/>
                <a:cs typeface="Times New Roman" panose="02020603050405020304" pitchFamily="18" charset="0"/>
              </a:rPr>
              <a:t>ÓPTIMA DIRECTO</a:t>
            </a:r>
            <a:endParaRPr lang="es-AR" sz="1400" b="1"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02267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a:t>Resolución de Parcial 24/5/23 </a:t>
            </a:r>
            <a:r>
              <a:rPr lang="es-MX" dirty="0" err="1"/>
              <a:t>Prog</a:t>
            </a:r>
            <a:r>
              <a:rPr lang="es-MX" dirty="0"/>
              <a:t>. Lineal</a:t>
            </a:r>
            <a:endParaRPr lang="en-US" dirty="0"/>
          </a:p>
        </p:txBody>
      </p:sp>
      <p:sp>
        <p:nvSpPr>
          <p:cNvPr id="13" name="Rectángulo 12"/>
          <p:cNvSpPr/>
          <p:nvPr/>
        </p:nvSpPr>
        <p:spPr>
          <a:xfrm>
            <a:off x="206515" y="1460301"/>
            <a:ext cx="8730970" cy="116955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r>
              <a:rPr lang="es-ES" sz="1400" b="1" i="1" dirty="0" smtClean="0">
                <a:latin typeface="Calibri" panose="020F0502020204030204" pitchFamily="34" charset="0"/>
                <a:ea typeface="Times New Roman" panose="02020603050405020304" pitchFamily="18" charset="0"/>
                <a:cs typeface="Times New Roman" panose="02020603050405020304" pitchFamily="18" charset="0"/>
              </a:rPr>
              <a:t>3. </a:t>
            </a:r>
            <a:r>
              <a:rPr lang="es-AR" sz="1400" b="1" u="sng" dirty="0"/>
              <a:t>Resuelva </a:t>
            </a:r>
            <a:r>
              <a:rPr lang="es-AR" sz="1400" b="1" u="sng" dirty="0" smtClean="0"/>
              <a:t>JUSTIFICANDO:</a:t>
            </a:r>
          </a:p>
          <a:p>
            <a:pPr lvl="0"/>
            <a:r>
              <a:rPr lang="es-AR" sz="1400" b="1" u="sng" dirty="0" smtClean="0"/>
              <a:t>f) Verdadero </a:t>
            </a:r>
            <a:r>
              <a:rPr lang="es-AR" sz="1400" b="1" u="sng" dirty="0"/>
              <a:t>o Falso. Responda sin necesidad de hacer cuentas:</a:t>
            </a:r>
          </a:p>
          <a:p>
            <a:pPr lvl="0"/>
            <a:r>
              <a:rPr lang="es-AR" sz="1400" b="1" u="sng" dirty="0" smtClean="0"/>
              <a:t>I. </a:t>
            </a:r>
            <a:r>
              <a:rPr lang="es-AR" sz="1400" dirty="0" smtClean="0"/>
              <a:t>Si </a:t>
            </a:r>
            <a:r>
              <a:rPr lang="es-AR" sz="1400" dirty="0"/>
              <a:t>la demanda máxima aumenta, la fragancia que incrementaría su producción sería JAZMÍN</a:t>
            </a:r>
            <a:r>
              <a:rPr lang="es-AR" sz="1400" b="1" u="sng" dirty="0"/>
              <a:t>. (3p)</a:t>
            </a:r>
          </a:p>
          <a:p>
            <a:pPr lvl="0"/>
            <a:r>
              <a:rPr lang="es-AR" sz="1400" b="1" u="sng" dirty="0" smtClean="0"/>
              <a:t>II. </a:t>
            </a:r>
            <a:r>
              <a:rPr lang="es-AR" sz="1400" dirty="0" smtClean="0"/>
              <a:t>El </a:t>
            </a:r>
            <a:r>
              <a:rPr lang="es-AR" sz="1400" dirty="0"/>
              <a:t>gráfico de la producción de JAZMÍN en función de disponibilidad de horas reactor es continuo creciente</a:t>
            </a:r>
            <a:r>
              <a:rPr lang="es-AR" sz="1400" b="1" u="sng" dirty="0"/>
              <a:t>. (3p)</a:t>
            </a:r>
          </a:p>
          <a:p>
            <a:pPr lvl="0"/>
            <a:r>
              <a:rPr lang="es-AR" sz="1400" b="1" u="sng" dirty="0" smtClean="0"/>
              <a:t>III. </a:t>
            </a:r>
            <a:r>
              <a:rPr lang="es-AR" sz="1400" dirty="0" smtClean="0"/>
              <a:t>A </a:t>
            </a:r>
            <a:r>
              <a:rPr lang="es-AR" sz="1400" dirty="0"/>
              <a:t>medida que la rentabilidad de Limón aumenta, la cantidad de unidades a producir baja. </a:t>
            </a:r>
            <a:r>
              <a:rPr lang="es-AR" sz="1400" b="1" u="sng" dirty="0"/>
              <a:t>(3p</a:t>
            </a:r>
            <a:r>
              <a:rPr lang="es-AR" sz="1400" b="1" u="sng" dirty="0" smtClean="0"/>
              <a:t>)</a:t>
            </a:r>
            <a:endParaRPr lang="es-AR" sz="1400" b="1" u="sng" dirty="0"/>
          </a:p>
        </p:txBody>
      </p:sp>
      <p:graphicFrame>
        <p:nvGraphicFramePr>
          <p:cNvPr id="16" name="Table 6"/>
          <p:cNvGraphicFramePr>
            <a:graphicFrameLocks noGrp="1"/>
          </p:cNvGraphicFramePr>
          <p:nvPr>
            <p:extLst>
              <p:ext uri="{D42A27DB-BD31-4B8C-83A1-F6EECF244321}">
                <p14:modId xmlns:p14="http://schemas.microsoft.com/office/powerpoint/2010/main" val="596630489"/>
              </p:ext>
            </p:extLst>
          </p:nvPr>
        </p:nvGraphicFramePr>
        <p:xfrm>
          <a:off x="296525" y="2789703"/>
          <a:ext cx="6304464" cy="1877568"/>
        </p:xfrm>
        <a:graphic>
          <a:graphicData uri="http://schemas.openxmlformats.org/drawingml/2006/table">
            <a:tbl>
              <a:tblPr/>
              <a:tblGrid>
                <a:gridCol w="525372">
                  <a:extLst>
                    <a:ext uri="{9D8B030D-6E8A-4147-A177-3AD203B41FA5}">
                      <a16:colId xmlns:a16="http://schemas.microsoft.com/office/drawing/2014/main" val="20000"/>
                    </a:ext>
                  </a:extLst>
                </a:gridCol>
                <a:gridCol w="525372">
                  <a:extLst>
                    <a:ext uri="{9D8B030D-6E8A-4147-A177-3AD203B41FA5}">
                      <a16:colId xmlns:a16="http://schemas.microsoft.com/office/drawing/2014/main" val="20001"/>
                    </a:ext>
                  </a:extLst>
                </a:gridCol>
                <a:gridCol w="525372">
                  <a:extLst>
                    <a:ext uri="{9D8B030D-6E8A-4147-A177-3AD203B41FA5}">
                      <a16:colId xmlns:a16="http://schemas.microsoft.com/office/drawing/2014/main" val="20002"/>
                    </a:ext>
                  </a:extLst>
                </a:gridCol>
                <a:gridCol w="525372">
                  <a:extLst>
                    <a:ext uri="{9D8B030D-6E8A-4147-A177-3AD203B41FA5}">
                      <a16:colId xmlns:a16="http://schemas.microsoft.com/office/drawing/2014/main" val="20003"/>
                    </a:ext>
                  </a:extLst>
                </a:gridCol>
                <a:gridCol w="525372">
                  <a:extLst>
                    <a:ext uri="{9D8B030D-6E8A-4147-A177-3AD203B41FA5}">
                      <a16:colId xmlns:a16="http://schemas.microsoft.com/office/drawing/2014/main" val="20004"/>
                    </a:ext>
                  </a:extLst>
                </a:gridCol>
                <a:gridCol w="525372">
                  <a:extLst>
                    <a:ext uri="{9D8B030D-6E8A-4147-A177-3AD203B41FA5}">
                      <a16:colId xmlns:a16="http://schemas.microsoft.com/office/drawing/2014/main" val="20005"/>
                    </a:ext>
                  </a:extLst>
                </a:gridCol>
                <a:gridCol w="525372">
                  <a:extLst>
                    <a:ext uri="{9D8B030D-6E8A-4147-A177-3AD203B41FA5}">
                      <a16:colId xmlns:a16="http://schemas.microsoft.com/office/drawing/2014/main" val="20006"/>
                    </a:ext>
                  </a:extLst>
                </a:gridCol>
                <a:gridCol w="525372">
                  <a:extLst>
                    <a:ext uri="{9D8B030D-6E8A-4147-A177-3AD203B41FA5}">
                      <a16:colId xmlns:a16="http://schemas.microsoft.com/office/drawing/2014/main" val="494890671"/>
                    </a:ext>
                  </a:extLst>
                </a:gridCol>
                <a:gridCol w="525372">
                  <a:extLst>
                    <a:ext uri="{9D8B030D-6E8A-4147-A177-3AD203B41FA5}">
                      <a16:colId xmlns:a16="http://schemas.microsoft.com/office/drawing/2014/main" val="503756571"/>
                    </a:ext>
                  </a:extLst>
                </a:gridCol>
                <a:gridCol w="525372">
                  <a:extLst>
                    <a:ext uri="{9D8B030D-6E8A-4147-A177-3AD203B41FA5}">
                      <a16:colId xmlns:a16="http://schemas.microsoft.com/office/drawing/2014/main" val="20008"/>
                    </a:ext>
                  </a:extLst>
                </a:gridCol>
                <a:gridCol w="525372">
                  <a:extLst>
                    <a:ext uri="{9D8B030D-6E8A-4147-A177-3AD203B41FA5}">
                      <a16:colId xmlns:a16="http://schemas.microsoft.com/office/drawing/2014/main" val="3115935793"/>
                    </a:ext>
                  </a:extLst>
                </a:gridCol>
                <a:gridCol w="525372">
                  <a:extLst>
                    <a:ext uri="{9D8B030D-6E8A-4147-A177-3AD203B41FA5}">
                      <a16:colId xmlns:a16="http://schemas.microsoft.com/office/drawing/2014/main" val="20009"/>
                    </a:ext>
                  </a:extLst>
                </a:gridCol>
              </a:tblGrid>
              <a:tr h="244313">
                <a:tc>
                  <a:txBody>
                    <a:bodyPr/>
                    <a:lstStyle/>
                    <a:p>
                      <a:pPr algn="ctr" fontAlgn="b"/>
                      <a:r>
                        <a:rPr lang="es-AR" sz="1400" b="0" i="0" u="none" strike="noStrike" dirty="0">
                          <a:effectLst/>
                          <a:latin typeface="+mj-lt"/>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endParaRPr lang="es-AR" sz="1400" b="0" i="0" u="none" strike="noStrike">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Cj</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1200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dirty="0">
                          <a:effectLst/>
                          <a:latin typeface="+mj-lt"/>
                        </a:rPr>
                        <a:t>1400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kern="1200" dirty="0" smtClean="0">
                          <a:solidFill>
                            <a:schemeClr val="tx1"/>
                          </a:solidFill>
                          <a:effectLst/>
                          <a:latin typeface="+mn-lt"/>
                          <a:ea typeface="+mn-ea"/>
                          <a:cs typeface="+mn-cs"/>
                        </a:rPr>
                        <a:t>1600</a:t>
                      </a:r>
                      <a:endParaRPr lang="es-AR" sz="1400" b="0"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kern="1200" dirty="0" smtClean="0">
                          <a:solidFill>
                            <a:schemeClr val="tx1"/>
                          </a:solidFill>
                          <a:effectLst/>
                          <a:latin typeface="+mn-lt"/>
                          <a:ea typeface="+mn-ea"/>
                          <a:cs typeface="+mn-cs"/>
                        </a:rPr>
                        <a:t>2100</a:t>
                      </a:r>
                      <a:endParaRPr lang="es-AR" sz="1400" b="1" i="0" u="none" strike="noStrike" dirty="0">
                        <a:solidFill>
                          <a:srgbClr val="FF0000"/>
                        </a:solidFill>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44313">
                <a:tc>
                  <a:txBody>
                    <a:bodyPr/>
                    <a:lstStyle/>
                    <a:p>
                      <a:pPr algn="ctr" fontAlgn="b"/>
                      <a:r>
                        <a:rPr lang="es-AR" sz="1700" b="1" i="0" u="none" strike="noStrike" dirty="0" err="1">
                          <a:effectLst/>
                          <a:latin typeface="+mj-lt"/>
                        </a:rPr>
                        <a:t>Ck</a:t>
                      </a:r>
                      <a:endParaRPr lang="es-AR" sz="1700" b="1"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700" b="1" i="0" u="none" strike="noStrike" dirty="0" err="1">
                          <a:effectLst/>
                          <a:latin typeface="+mj-lt"/>
                        </a:rPr>
                        <a:t>Xk</a:t>
                      </a:r>
                      <a:endParaRPr lang="es-AR" sz="1700" b="1"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700" b="1" i="0" u="none" strike="noStrike" dirty="0">
                          <a:effectLst/>
                          <a:latin typeface="+mj-lt"/>
                        </a:rPr>
                        <a:t>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dirty="0">
                          <a:effectLst/>
                          <a:latin typeface="+mj-lt"/>
                        </a:rPr>
                        <a:t>A1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dirty="0">
                          <a:effectLst/>
                          <a:latin typeface="+mj-lt"/>
                        </a:rPr>
                        <a:t>A2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dirty="0">
                          <a:effectLst/>
                          <a:latin typeface="+mj-lt"/>
                        </a:rPr>
                        <a:t>A3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ctr"/>
                      <a:r>
                        <a:rPr lang="en-US" sz="1700" b="1" i="0" u="none" strike="noStrike" dirty="0">
                          <a:solidFill>
                            <a:srgbClr val="000000"/>
                          </a:solidFill>
                          <a:latin typeface="Calibri"/>
                        </a:rPr>
                        <a:t>bi/</a:t>
                      </a:r>
                      <a:r>
                        <a:rPr lang="en-US" sz="1700" b="1" i="0" u="none" strike="noStrike" dirty="0" err="1">
                          <a:solidFill>
                            <a:srgbClr val="000000"/>
                          </a:solidFill>
                          <a:latin typeface="Calibri"/>
                        </a:rPr>
                        <a:t>aij</a:t>
                      </a:r>
                      <a:endParaRPr lang="en-US" sz="1700" b="1" i="0" u="none" strike="noStrike" dirty="0">
                        <a:solidFill>
                          <a:srgbClr val="000000"/>
                        </a:solidFill>
                        <a:latin typeface="Calibri"/>
                      </a:endParaRPr>
                    </a:p>
                  </a:txBody>
                  <a:tcPr marL="9144" marR="9144" marT="9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extLst>
                  <a:ext uri="{0D108BD9-81ED-4DB2-BD59-A6C34878D82A}">
                    <a16:rowId xmlns:a16="http://schemas.microsoft.com/office/drawing/2014/main" val="10001"/>
                  </a:ext>
                </a:extLst>
              </a:tr>
              <a:tr h="244313">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s-AR" sz="1400" b="0" i="0" u="none" strike="noStrike" kern="1200" dirty="0" smtClean="0">
                          <a:solidFill>
                            <a:schemeClr val="tx1"/>
                          </a:solidFill>
                          <a:effectLst/>
                          <a:latin typeface="+mn-lt"/>
                          <a:ea typeface="+mn-ea"/>
                          <a:cs typeface="+mn-cs"/>
                        </a:rPr>
                        <a:t>2100</a:t>
                      </a:r>
                      <a:endParaRPr lang="es-AR" sz="1400" b="1" i="0" u="none" strike="noStrike" kern="1200" dirty="0" smtClean="0">
                        <a:solidFill>
                          <a:srgbClr val="FF0000"/>
                        </a:solidFill>
                        <a:effectLst/>
                        <a:latin typeface="+mn-lt"/>
                        <a:ea typeface="+mn-ea"/>
                        <a:cs typeface="+mn-cs"/>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s-AR" sz="1400" b="0" i="0" u="none" strike="noStrike" dirty="0">
                          <a:effectLst/>
                          <a:latin typeface="+mj-lt"/>
                        </a:rPr>
                        <a:t>x4</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s-AR" sz="1400" b="0" i="0" u="none" strike="noStrike" dirty="0" smtClean="0">
                          <a:effectLst/>
                          <a:latin typeface="+mj-lt"/>
                        </a:rPr>
                        <a:t>24</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1/3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1/3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36</a:t>
                      </a:r>
                      <a:r>
                        <a:rPr lang="en-US" sz="1700" b="0" i="0" u="none" strike="noStrike" dirty="0">
                          <a:solidFill>
                            <a:srgbClr val="000000"/>
                          </a:solidFill>
                          <a:latin typeface="Calibri"/>
                        </a:rPr>
                        <a:t> </a:t>
                      </a:r>
                    </a:p>
                  </a:txBody>
                  <a:tcPr marL="9144" marR="9144" marT="9144"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2"/>
                  </a:ext>
                </a:extLst>
              </a:tr>
              <a:tr h="244313">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s-AR" sz="1400" b="0" i="0" u="none" strike="noStrike" dirty="0" smtClean="0">
                          <a:effectLst/>
                          <a:latin typeface="+mj-lt"/>
                        </a:rPr>
                        <a:t>X6</a:t>
                      </a:r>
                      <a:endParaRPr lang="es-AR" sz="1400" b="0"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b"/>
                      <a:r>
                        <a:rPr lang="es-AR" sz="1400" b="0" i="0" u="none" strike="noStrike" dirty="0" smtClean="0">
                          <a:effectLst/>
                          <a:latin typeface="+mj-lt"/>
                        </a:rPr>
                        <a:t>192</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smtClean="0">
                          <a:effectLst/>
                          <a:latin typeface="+mj-lt"/>
                        </a:rPr>
                        <a:t>-4/3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700" b="0" i="0" u="none" strike="noStrike" dirty="0">
                          <a:solidFill>
                            <a:srgbClr val="000000"/>
                          </a:solidFill>
                          <a:latin typeface="Calibri"/>
                        </a:rPr>
                        <a:t> </a:t>
                      </a:r>
                      <a:r>
                        <a:rPr lang="en-US" sz="1700" b="0" i="0" u="none" strike="noStrike" dirty="0" smtClean="0">
                          <a:solidFill>
                            <a:srgbClr val="000000"/>
                          </a:solidFill>
                          <a:latin typeface="Calibri"/>
                        </a:rPr>
                        <a:t>-144</a:t>
                      </a:r>
                      <a:endParaRPr lang="en-US" sz="1700" b="0" i="0" u="none" strike="noStrike" dirty="0">
                        <a:solidFill>
                          <a:srgbClr val="000000"/>
                        </a:solidFill>
                        <a:latin typeface="Calibri"/>
                      </a:endParaRPr>
                    </a:p>
                  </a:txBody>
                  <a:tcPr marL="9144" marR="9144" marT="9144"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244313">
                <a:tc>
                  <a:txBody>
                    <a:bodyPr/>
                    <a:lstStyle/>
                    <a:p>
                      <a:pPr algn="ctr" fontAlgn="b"/>
                      <a:r>
                        <a:rPr lang="es-AR" sz="1400" b="0" i="0" u="none" strike="noStrike" dirty="0">
                          <a:effectLst/>
                          <a:latin typeface="+mj-lt"/>
                        </a:rPr>
                        <a:t>1200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tcPr>
                </a:tc>
                <a:tc>
                  <a:txBody>
                    <a:bodyPr/>
                    <a:lstStyle/>
                    <a:p>
                      <a:pPr algn="ctr" fontAlgn="b"/>
                      <a:r>
                        <a:rPr lang="es-AR" sz="1400" b="0" i="0" u="none" strike="noStrike" dirty="0" smtClean="0">
                          <a:effectLst/>
                          <a:latin typeface="+mj-lt"/>
                        </a:rPr>
                        <a:t>X1</a:t>
                      </a:r>
                      <a:endParaRPr lang="es-AR" sz="1400" b="0"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noFill/>
                      <a:prstDash val="solid"/>
                      <a:round/>
                      <a:headEnd type="none" w="med" len="med"/>
                      <a:tailEnd type="none" w="med" len="med"/>
                    </a:lnB>
                  </a:tcPr>
                </a:tc>
                <a:tc>
                  <a:txBody>
                    <a:bodyPr/>
                    <a:lstStyle/>
                    <a:p>
                      <a:pPr algn="ctr" fontAlgn="b"/>
                      <a:r>
                        <a:rPr lang="es-AR" sz="1400" b="0" i="0" u="none" strike="noStrike" dirty="0" smtClean="0">
                          <a:effectLst/>
                          <a:latin typeface="+mj-lt"/>
                        </a:rPr>
                        <a:t>72</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-1/3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5/3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smtClean="0">
                          <a:effectLst/>
                          <a:latin typeface="+mj-lt"/>
                        </a:rPr>
                        <a:t>1/3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216</a:t>
                      </a:r>
                      <a:endParaRPr lang="en-US" sz="1700" b="0" i="0" u="none" strike="noStrike" dirty="0">
                        <a:solidFill>
                          <a:srgbClr val="000000"/>
                        </a:solidFill>
                        <a:latin typeface="Calibri"/>
                      </a:endParaRPr>
                    </a:p>
                  </a:txBody>
                  <a:tcPr marL="9144" marR="9144" marT="9144"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tcPr>
                </a:tc>
                <a:extLst>
                  <a:ext uri="{0D108BD9-81ED-4DB2-BD59-A6C34878D82A}">
                    <a16:rowId xmlns:a16="http://schemas.microsoft.com/office/drawing/2014/main" val="449307395"/>
                  </a:ext>
                </a:extLst>
              </a:tr>
              <a:tr h="244313">
                <a:tc>
                  <a:txBody>
                    <a:bodyPr/>
                    <a:lstStyle/>
                    <a:p>
                      <a:pPr algn="ctr" fontAlgn="b"/>
                      <a:r>
                        <a:rPr lang="es-AR" sz="1400" b="0" i="0" u="none" strike="noStrike" kern="1200" dirty="0" smtClean="0">
                          <a:solidFill>
                            <a:schemeClr val="tx1"/>
                          </a:solidFill>
                          <a:effectLst/>
                          <a:latin typeface="+mn-lt"/>
                          <a:ea typeface="+mn-ea"/>
                          <a:cs typeface="+mn-cs"/>
                        </a:rPr>
                        <a:t>1600</a:t>
                      </a:r>
                      <a:endParaRPr lang="es-AR" sz="1400" b="0" i="0" u="none" strike="noStrike" dirty="0">
                        <a:solidFill>
                          <a:schemeClr val="tx1"/>
                        </a:solidFill>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s-AR" sz="1400" b="0" i="0" u="none" strike="noStrike" dirty="0" smtClean="0">
                          <a:effectLst/>
                          <a:latin typeface="+mj-lt"/>
                        </a:rPr>
                        <a:t>X3</a:t>
                      </a:r>
                      <a:endParaRPr lang="es-AR" sz="1400" b="0"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s-AR" sz="1400" b="0" i="0" u="none" strike="noStrike" dirty="0" smtClean="0">
                          <a:effectLst/>
                          <a:latin typeface="+mj-lt"/>
                        </a:rPr>
                        <a:t>24</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700" b="0" i="0" u="none" strike="noStrike" dirty="0">
                          <a:solidFill>
                            <a:srgbClr val="000000"/>
                          </a:solidFill>
                          <a:latin typeface="Calibri"/>
                        </a:rPr>
                        <a:t> </a:t>
                      </a:r>
                      <a:r>
                        <a:rPr lang="en-US" sz="1700" b="0" i="0" u="none" strike="noStrike" dirty="0" smtClean="0">
                          <a:solidFill>
                            <a:srgbClr val="000000"/>
                          </a:solidFill>
                          <a:latin typeface="Calibri"/>
                        </a:rPr>
                        <a:t>-24</a:t>
                      </a:r>
                      <a:endParaRPr lang="en-US" sz="1700" b="0" i="0" u="none" strike="noStrike" dirty="0">
                        <a:solidFill>
                          <a:srgbClr val="000000"/>
                        </a:solidFill>
                        <a:latin typeface="Calibri"/>
                      </a:endParaRPr>
                    </a:p>
                  </a:txBody>
                  <a:tcPr marL="9144" marR="9144" marT="9144"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44313">
                <a:tc gridSpan="3">
                  <a:txBody>
                    <a:bodyPr/>
                    <a:lstStyle/>
                    <a:p>
                      <a:pPr algn="ctr" fontAlgn="b"/>
                      <a:r>
                        <a:rPr lang="en-US" sz="1700" b="0" i="0" u="none" strike="noStrike" dirty="0">
                          <a:solidFill>
                            <a:srgbClr val="000000"/>
                          </a:solidFill>
                          <a:latin typeface="Calibri"/>
                        </a:rPr>
                        <a:t>Z = </a:t>
                      </a:r>
                      <a:r>
                        <a:rPr lang="en-US" sz="1700" b="0" i="0" u="none" strike="noStrike" dirty="0" smtClean="0">
                          <a:solidFill>
                            <a:srgbClr val="000000"/>
                          </a:solidFill>
                          <a:latin typeface="Calibri"/>
                        </a:rPr>
                        <a:t>175.200</a:t>
                      </a:r>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b"/>
                      <a:r>
                        <a:rPr lang="en-US" sz="1700" b="0" i="0" u="none" strike="noStrike" dirty="0" smtClean="0">
                          <a:solidFill>
                            <a:srgbClr val="000000"/>
                          </a:solidFill>
                          <a:latin typeface="Calibri"/>
                        </a:rPr>
                        <a:t>0</a:t>
                      </a:r>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100</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0</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0 </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300</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0</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600</a:t>
                      </a:r>
                      <a:endParaRPr lang="en-US" sz="1700" b="0" i="0" u="none" strike="noStrike" dirty="0">
                        <a:solidFill>
                          <a:srgbClr val="000000"/>
                        </a:solidFill>
                        <a:latin typeface="Calibri"/>
                      </a:endParaRPr>
                    </a:p>
                  </a:txBody>
                  <a:tcPr marL="9144" marR="9144" marT="9144" marB="0" anchor="b">
                    <a:lnL>
                      <a:noFill/>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200</a:t>
                      </a:r>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700" b="0" i="0" u="none" strike="noStrike" dirty="0" err="1" smtClean="0">
                          <a:solidFill>
                            <a:srgbClr val="000000"/>
                          </a:solidFill>
                          <a:latin typeface="Calibri"/>
                        </a:rPr>
                        <a:t>zj</a:t>
                      </a:r>
                      <a:r>
                        <a:rPr lang="es-MX" sz="1700" b="0" i="0" u="none" strike="noStrike" baseline="0" dirty="0" smtClean="0">
                          <a:solidFill>
                            <a:srgbClr val="000000"/>
                          </a:solidFill>
                          <a:latin typeface="Calibri"/>
                        </a:rPr>
                        <a:t> - </a:t>
                      </a:r>
                      <a:r>
                        <a:rPr lang="es-MX" sz="1700" b="0" i="0" u="none" strike="noStrike" baseline="0" dirty="0" err="1" smtClean="0">
                          <a:solidFill>
                            <a:srgbClr val="000000"/>
                          </a:solidFill>
                          <a:latin typeface="Calibri"/>
                        </a:rPr>
                        <a:t>cj</a:t>
                      </a:r>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5"/>
                  </a:ext>
                </a:extLst>
              </a:tr>
            </a:tbl>
          </a:graphicData>
        </a:graphic>
      </p:graphicFrame>
      <p:sp>
        <p:nvSpPr>
          <p:cNvPr id="12" name="Marcador de contenido 4"/>
          <p:cNvSpPr txBox="1">
            <a:spLocks/>
          </p:cNvSpPr>
          <p:nvPr/>
        </p:nvSpPr>
        <p:spPr>
          <a:xfrm>
            <a:off x="6714507" y="3315760"/>
            <a:ext cx="2364375" cy="1337434"/>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s-AR" sz="1200" b="1" dirty="0" smtClean="0"/>
              <a:t>X1 = Prod Jazmín</a:t>
            </a:r>
          </a:p>
          <a:p>
            <a:pPr>
              <a:buFont typeface="Arial" pitchFamily="34" charset="0"/>
              <a:buNone/>
            </a:pPr>
            <a:r>
              <a:rPr lang="es-AR" sz="1200" b="1" dirty="0" smtClean="0"/>
              <a:t>X2= Prod Lavanda</a:t>
            </a:r>
          </a:p>
          <a:p>
            <a:pPr>
              <a:buFont typeface="Arial" pitchFamily="34" charset="0"/>
              <a:buNone/>
            </a:pPr>
            <a:r>
              <a:rPr lang="es-AR" sz="1200" b="1" dirty="0" smtClean="0"/>
              <a:t>X3= Prod Vainilla</a:t>
            </a:r>
          </a:p>
          <a:p>
            <a:pPr>
              <a:buFont typeface="Arial" pitchFamily="34" charset="0"/>
              <a:buNone/>
            </a:pPr>
            <a:r>
              <a:rPr lang="es-AR" sz="1200" b="1" dirty="0" smtClean="0"/>
              <a:t>X4= Prod Limón</a:t>
            </a:r>
          </a:p>
          <a:p>
            <a:pPr>
              <a:buFont typeface="Arial" pitchFamily="34" charset="0"/>
              <a:buNone/>
            </a:pPr>
            <a:r>
              <a:rPr lang="es-AR" sz="1200" b="1" dirty="0" smtClean="0"/>
              <a:t>X5= Sobrante elaboración</a:t>
            </a:r>
          </a:p>
          <a:p>
            <a:pPr>
              <a:buFont typeface="Arial" pitchFamily="34" charset="0"/>
              <a:buNone/>
            </a:pPr>
            <a:r>
              <a:rPr lang="es-AR" sz="1200" b="1" dirty="0" smtClean="0"/>
              <a:t>X6= Sobrante Envasado</a:t>
            </a:r>
          </a:p>
          <a:p>
            <a:pPr>
              <a:buFont typeface="Arial" pitchFamily="34" charset="0"/>
              <a:buNone/>
            </a:pPr>
            <a:r>
              <a:rPr lang="es-AR" sz="1200" b="1" dirty="0" smtClean="0"/>
              <a:t>X7= Sobrante Demanda Máxima</a:t>
            </a:r>
          </a:p>
          <a:p>
            <a:pPr>
              <a:buFont typeface="Arial" pitchFamily="34" charset="0"/>
              <a:buNone/>
            </a:pPr>
            <a:r>
              <a:rPr lang="es-AR" sz="1200" b="1" dirty="0" smtClean="0"/>
              <a:t>X8= Cantidad minina Vainilla	</a:t>
            </a:r>
          </a:p>
          <a:p>
            <a:pPr>
              <a:buFont typeface="Arial" pitchFamily="34" charset="0"/>
              <a:buNone/>
            </a:pPr>
            <a:endParaRPr lang="es-AR" sz="1200" b="1" dirty="0" smtClean="0"/>
          </a:p>
        </p:txBody>
      </p:sp>
      <p:sp>
        <p:nvSpPr>
          <p:cNvPr id="9" name="CuadroTexto 8"/>
          <p:cNvSpPr txBox="1"/>
          <p:nvPr/>
        </p:nvSpPr>
        <p:spPr>
          <a:xfrm>
            <a:off x="213112" y="4869160"/>
            <a:ext cx="8640960" cy="1877437"/>
          </a:xfrm>
          <a:prstGeom prst="rect">
            <a:avLst/>
          </a:prstGeom>
          <a:noFill/>
          <a:ln w="38100">
            <a:solidFill>
              <a:schemeClr val="accent1"/>
            </a:solidFill>
          </a:ln>
        </p:spPr>
        <p:txBody>
          <a:bodyPr wrap="square" rtlCol="0">
            <a:spAutoFit/>
          </a:bodyPr>
          <a:lstStyle/>
          <a:p>
            <a:r>
              <a:rPr lang="es-AR" sz="1400" dirty="0" smtClean="0"/>
              <a:t>I. Por los coeficientes puedo ver que X1 aumentaría 5/3 y el resto bajaría, con lo cual es Verdadero.</a:t>
            </a:r>
          </a:p>
          <a:p>
            <a:endParaRPr lang="es-AR" b="1" dirty="0"/>
          </a:p>
          <a:p>
            <a:r>
              <a:rPr lang="es-AR" sz="1400" dirty="0" smtClean="0"/>
              <a:t>II. Vemos que si aumenta mi cantidad de horas de reactor en una unidad, la producción de jazmín bajaría, con lo cual es FALSO.</a:t>
            </a:r>
          </a:p>
          <a:p>
            <a:endParaRPr lang="es-AR" sz="1400" dirty="0"/>
          </a:p>
          <a:p>
            <a:r>
              <a:rPr lang="es-AR" sz="1400" dirty="0" smtClean="0"/>
              <a:t>III. Las unidades totales a medida que la rentabilidad de alguna fragancia suben, siempre terminan bajando. VERDADERO. </a:t>
            </a:r>
          </a:p>
          <a:p>
            <a:r>
              <a:rPr lang="es-AR" sz="1400" dirty="0" smtClean="0"/>
              <a:t>Si se interpretó como que la cantidad de unidades de limón son las que baja, eso sería FALSO.</a:t>
            </a:r>
            <a:endParaRPr lang="es-AR" sz="1400" dirty="0"/>
          </a:p>
        </p:txBody>
      </p:sp>
    </p:spTree>
    <p:extLst>
      <p:ext uri="{BB962C8B-B14F-4D97-AF65-F5344CB8AC3E}">
        <p14:creationId xmlns:p14="http://schemas.microsoft.com/office/powerpoint/2010/main" val="2775031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a:t>Resolución de Parcial 24/5/23 </a:t>
            </a:r>
            <a:r>
              <a:rPr lang="es-MX" dirty="0" err="1"/>
              <a:t>Prog</a:t>
            </a:r>
            <a:r>
              <a:rPr lang="es-MX" dirty="0"/>
              <a:t>. Lineal</a:t>
            </a:r>
            <a:endParaRPr lang="en-US" dirty="0"/>
          </a:p>
        </p:txBody>
      </p:sp>
      <p:sp>
        <p:nvSpPr>
          <p:cNvPr id="13" name="Rectángulo 12"/>
          <p:cNvSpPr/>
          <p:nvPr/>
        </p:nvSpPr>
        <p:spPr>
          <a:xfrm>
            <a:off x="206515" y="1460301"/>
            <a:ext cx="8730970" cy="95410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r>
              <a:rPr lang="es-AR" sz="1400" b="1" dirty="0" smtClean="0"/>
              <a:t>4. Indicar </a:t>
            </a:r>
            <a:r>
              <a:rPr lang="es-AR" sz="1400" b="1" dirty="0"/>
              <a:t>como se modifica la formulación del problema si se introducen las siguientes restricciones. Considere cada punto independientemente. </a:t>
            </a:r>
            <a:endParaRPr lang="es-AR" sz="1400" dirty="0"/>
          </a:p>
          <a:p>
            <a:pPr lvl="0"/>
            <a:r>
              <a:rPr lang="es-AR" sz="1400" dirty="0" smtClean="0"/>
              <a:t>g) Si </a:t>
            </a:r>
            <a:r>
              <a:rPr lang="es-AR" sz="1400" dirty="0"/>
              <a:t>se fabrican 3 o más fragancias diferentes, la capacidad del reactor pasa de 360 a 320 horas disponibles. </a:t>
            </a:r>
            <a:r>
              <a:rPr lang="es-AR" sz="1400" b="1" dirty="0"/>
              <a:t>(5p)</a:t>
            </a:r>
            <a:endParaRPr lang="es-AR" sz="1400" dirty="0"/>
          </a:p>
          <a:p>
            <a:pPr lvl="0"/>
            <a:r>
              <a:rPr lang="es-AR" sz="1400" dirty="0" smtClean="0"/>
              <a:t>h) Si </a:t>
            </a:r>
            <a:r>
              <a:rPr lang="es-AR" sz="1400" dirty="0"/>
              <a:t>fabrica más de 30 lotes de VAINILLA, tiene un beneficio adicional de $1000. </a:t>
            </a:r>
            <a:r>
              <a:rPr lang="es-AR" sz="1400" b="1" dirty="0"/>
              <a:t>(5p</a:t>
            </a:r>
            <a:r>
              <a:rPr lang="es-AR" sz="1400" b="1" dirty="0" smtClean="0"/>
              <a:t>)</a:t>
            </a:r>
            <a:endParaRPr lang="es-AR" sz="1400" dirty="0"/>
          </a:p>
        </p:txBody>
      </p:sp>
      <p:sp>
        <p:nvSpPr>
          <p:cNvPr id="7" name="Marcador de contenido 4"/>
          <p:cNvSpPr txBox="1">
            <a:spLocks/>
          </p:cNvSpPr>
          <p:nvPr/>
        </p:nvSpPr>
        <p:spPr>
          <a:xfrm>
            <a:off x="6714507" y="2483895"/>
            <a:ext cx="2364375" cy="1337434"/>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s-AR" sz="1200" b="1" dirty="0" smtClean="0"/>
              <a:t>X1 = Prod Jazmín</a:t>
            </a:r>
          </a:p>
          <a:p>
            <a:pPr>
              <a:buFont typeface="Arial" pitchFamily="34" charset="0"/>
              <a:buNone/>
            </a:pPr>
            <a:r>
              <a:rPr lang="es-AR" sz="1200" b="1" dirty="0" smtClean="0"/>
              <a:t>X2= Prod Lavanda</a:t>
            </a:r>
          </a:p>
          <a:p>
            <a:pPr>
              <a:buFont typeface="Arial" pitchFamily="34" charset="0"/>
              <a:buNone/>
            </a:pPr>
            <a:r>
              <a:rPr lang="es-AR" sz="1200" b="1" dirty="0" smtClean="0"/>
              <a:t>X3= Prod Vainilla</a:t>
            </a:r>
          </a:p>
          <a:p>
            <a:pPr>
              <a:buFont typeface="Arial" pitchFamily="34" charset="0"/>
              <a:buNone/>
            </a:pPr>
            <a:r>
              <a:rPr lang="es-AR" sz="1200" b="1" dirty="0" smtClean="0"/>
              <a:t>X4= Prod Limón</a:t>
            </a:r>
          </a:p>
          <a:p>
            <a:pPr>
              <a:buFont typeface="Arial" pitchFamily="34" charset="0"/>
              <a:buNone/>
            </a:pPr>
            <a:r>
              <a:rPr lang="es-AR" sz="1200" b="1" dirty="0" smtClean="0"/>
              <a:t>X5= Sobrante elaboración</a:t>
            </a:r>
          </a:p>
          <a:p>
            <a:pPr>
              <a:buFont typeface="Arial" pitchFamily="34" charset="0"/>
              <a:buNone/>
            </a:pPr>
            <a:r>
              <a:rPr lang="es-AR" sz="1200" b="1" dirty="0" smtClean="0"/>
              <a:t>X6= Sobrante Envasado</a:t>
            </a:r>
          </a:p>
          <a:p>
            <a:pPr>
              <a:buFont typeface="Arial" pitchFamily="34" charset="0"/>
              <a:buNone/>
            </a:pPr>
            <a:r>
              <a:rPr lang="es-AR" sz="1200" b="1" dirty="0" smtClean="0"/>
              <a:t>X7= Sobrante Demanda Máxima</a:t>
            </a:r>
          </a:p>
          <a:p>
            <a:pPr>
              <a:buFont typeface="Arial" pitchFamily="34" charset="0"/>
              <a:buNone/>
            </a:pPr>
            <a:r>
              <a:rPr lang="es-AR" sz="1200" b="1" dirty="0" smtClean="0"/>
              <a:t>X8= Cantidad minina Vainilla	</a:t>
            </a:r>
          </a:p>
          <a:p>
            <a:pPr>
              <a:buFont typeface="Arial" pitchFamily="34" charset="0"/>
              <a:buNone/>
            </a:pPr>
            <a:endParaRPr lang="es-AR" sz="1200" b="1" dirty="0" smtClean="0"/>
          </a:p>
        </p:txBody>
      </p:sp>
      <p:sp>
        <p:nvSpPr>
          <p:cNvPr id="3" name="CuadroTexto 2"/>
          <p:cNvSpPr txBox="1"/>
          <p:nvPr/>
        </p:nvSpPr>
        <p:spPr>
          <a:xfrm>
            <a:off x="206515" y="3158970"/>
            <a:ext cx="3615092" cy="1200329"/>
          </a:xfrm>
          <a:prstGeom prst="rect">
            <a:avLst/>
          </a:prstGeom>
          <a:noFill/>
        </p:spPr>
        <p:txBody>
          <a:bodyPr wrap="none" rtlCol="0">
            <a:spAutoFit/>
          </a:bodyPr>
          <a:lstStyle/>
          <a:p>
            <a:r>
              <a:rPr lang="es-AR" dirty="0" smtClean="0"/>
              <a:t>g)	Xi – M*</a:t>
            </a:r>
            <a:r>
              <a:rPr lang="es-AR" dirty="0" err="1" smtClean="0">
                <a:solidFill>
                  <a:srgbClr val="FF0000"/>
                </a:solidFill>
              </a:rPr>
              <a:t>I</a:t>
            </a:r>
            <a:r>
              <a:rPr lang="es-AR" dirty="0" err="1" smtClean="0"/>
              <a:t>i</a:t>
            </a:r>
            <a:r>
              <a:rPr lang="es-AR" dirty="0" smtClean="0"/>
              <a:t> &lt; 0</a:t>
            </a:r>
          </a:p>
          <a:p>
            <a:r>
              <a:rPr lang="es-AR" dirty="0" smtClean="0"/>
              <a:t>	Xi &gt;= </a:t>
            </a:r>
            <a:r>
              <a:rPr lang="es-AR" dirty="0" err="1" smtClean="0">
                <a:solidFill>
                  <a:srgbClr val="FF0000"/>
                </a:solidFill>
              </a:rPr>
              <a:t>I</a:t>
            </a:r>
            <a:r>
              <a:rPr lang="es-AR" dirty="0" err="1" smtClean="0"/>
              <a:t>i</a:t>
            </a:r>
            <a:r>
              <a:rPr lang="es-AR" dirty="0" smtClean="0"/>
              <a:t> (no sería necesaria)</a:t>
            </a:r>
          </a:p>
          <a:p>
            <a:r>
              <a:rPr lang="es-AR" dirty="0" smtClean="0"/>
              <a:t>	</a:t>
            </a:r>
            <a:r>
              <a:rPr lang="es-AR" dirty="0" smtClean="0">
                <a:solidFill>
                  <a:srgbClr val="FF0000"/>
                </a:solidFill>
              </a:rPr>
              <a:t>I1</a:t>
            </a:r>
            <a:r>
              <a:rPr lang="es-AR" dirty="0" smtClean="0"/>
              <a:t> + </a:t>
            </a:r>
            <a:r>
              <a:rPr lang="es-AR" dirty="0" smtClean="0">
                <a:solidFill>
                  <a:srgbClr val="FF0000"/>
                </a:solidFill>
              </a:rPr>
              <a:t>I2</a:t>
            </a:r>
            <a:r>
              <a:rPr lang="es-AR" dirty="0" smtClean="0"/>
              <a:t> + </a:t>
            </a:r>
            <a:r>
              <a:rPr lang="es-AR" dirty="0" smtClean="0">
                <a:solidFill>
                  <a:srgbClr val="FF0000"/>
                </a:solidFill>
              </a:rPr>
              <a:t>I3</a:t>
            </a:r>
            <a:r>
              <a:rPr lang="es-AR" dirty="0" smtClean="0"/>
              <a:t> + </a:t>
            </a:r>
            <a:r>
              <a:rPr lang="es-AR" dirty="0" smtClean="0">
                <a:solidFill>
                  <a:srgbClr val="FF0000"/>
                </a:solidFill>
              </a:rPr>
              <a:t>I4</a:t>
            </a:r>
            <a:r>
              <a:rPr lang="es-AR" dirty="0" smtClean="0"/>
              <a:t> </a:t>
            </a:r>
            <a:r>
              <a:rPr lang="es-AR" dirty="0"/>
              <a:t>-</a:t>
            </a:r>
            <a:r>
              <a:rPr lang="es-AR" dirty="0" smtClean="0"/>
              <a:t> 3</a:t>
            </a:r>
            <a:r>
              <a:rPr lang="es-AR" dirty="0" smtClean="0">
                <a:solidFill>
                  <a:srgbClr val="FF0000"/>
                </a:solidFill>
              </a:rPr>
              <a:t>IG</a:t>
            </a:r>
            <a:r>
              <a:rPr lang="es-AR" dirty="0" smtClean="0"/>
              <a:t> =&lt; 2</a:t>
            </a:r>
          </a:p>
          <a:p>
            <a:r>
              <a:rPr lang="es-AR" dirty="0"/>
              <a:t>	</a:t>
            </a:r>
            <a:r>
              <a:rPr lang="es-AR" dirty="0" smtClean="0"/>
              <a:t>R1) …… &lt; 360 – 40*</a:t>
            </a:r>
            <a:r>
              <a:rPr lang="es-AR" dirty="0" smtClean="0">
                <a:solidFill>
                  <a:srgbClr val="FF0000"/>
                </a:solidFill>
              </a:rPr>
              <a:t>IG</a:t>
            </a:r>
            <a:endParaRPr lang="es-AR" dirty="0">
              <a:solidFill>
                <a:srgbClr val="FF0000"/>
              </a:solidFill>
            </a:endParaRPr>
          </a:p>
        </p:txBody>
      </p:sp>
      <p:sp>
        <p:nvSpPr>
          <p:cNvPr id="10" name="CuadroTexto 9"/>
          <p:cNvSpPr txBox="1"/>
          <p:nvPr/>
        </p:nvSpPr>
        <p:spPr>
          <a:xfrm>
            <a:off x="206515" y="4869160"/>
            <a:ext cx="2874505" cy="1754326"/>
          </a:xfrm>
          <a:prstGeom prst="rect">
            <a:avLst/>
          </a:prstGeom>
          <a:noFill/>
        </p:spPr>
        <p:txBody>
          <a:bodyPr wrap="none" rtlCol="0">
            <a:spAutoFit/>
          </a:bodyPr>
          <a:lstStyle/>
          <a:p>
            <a:r>
              <a:rPr lang="es-AR" dirty="0" smtClean="0"/>
              <a:t>h)	X3 - X3´ + X3´´ = 30</a:t>
            </a:r>
          </a:p>
          <a:p>
            <a:r>
              <a:rPr lang="es-AR" dirty="0" smtClean="0"/>
              <a:t>	X3´ - M*</a:t>
            </a:r>
            <a:r>
              <a:rPr lang="es-AR" dirty="0" smtClean="0">
                <a:solidFill>
                  <a:srgbClr val="FF0000"/>
                </a:solidFill>
              </a:rPr>
              <a:t>I3´ </a:t>
            </a:r>
            <a:r>
              <a:rPr lang="es-AR" dirty="0" smtClean="0"/>
              <a:t>&lt; 0</a:t>
            </a:r>
          </a:p>
          <a:p>
            <a:r>
              <a:rPr lang="es-AR" dirty="0" smtClean="0">
                <a:solidFill>
                  <a:srgbClr val="FF0000"/>
                </a:solidFill>
              </a:rPr>
              <a:t>	</a:t>
            </a:r>
            <a:r>
              <a:rPr lang="es-AR" dirty="0" smtClean="0"/>
              <a:t>X3´´ </a:t>
            </a:r>
            <a:r>
              <a:rPr lang="es-AR" dirty="0"/>
              <a:t>- </a:t>
            </a:r>
            <a:r>
              <a:rPr lang="es-AR" dirty="0" smtClean="0"/>
              <a:t>M*</a:t>
            </a:r>
            <a:r>
              <a:rPr lang="es-AR" dirty="0" smtClean="0">
                <a:solidFill>
                  <a:srgbClr val="FF0000"/>
                </a:solidFill>
              </a:rPr>
              <a:t>I3´´ </a:t>
            </a:r>
            <a:r>
              <a:rPr lang="es-AR" dirty="0"/>
              <a:t>&lt; </a:t>
            </a:r>
            <a:r>
              <a:rPr lang="es-AR" dirty="0" smtClean="0"/>
              <a:t>0</a:t>
            </a:r>
          </a:p>
          <a:p>
            <a:r>
              <a:rPr lang="es-AR" dirty="0"/>
              <a:t>	</a:t>
            </a:r>
            <a:r>
              <a:rPr lang="es-AR" dirty="0" smtClean="0">
                <a:solidFill>
                  <a:srgbClr val="FF0000"/>
                </a:solidFill>
              </a:rPr>
              <a:t>I3´</a:t>
            </a:r>
            <a:r>
              <a:rPr lang="es-AR" dirty="0" smtClean="0"/>
              <a:t> + </a:t>
            </a:r>
            <a:r>
              <a:rPr lang="es-AR" dirty="0" smtClean="0">
                <a:solidFill>
                  <a:srgbClr val="FF0000"/>
                </a:solidFill>
              </a:rPr>
              <a:t>I3´´</a:t>
            </a:r>
            <a:r>
              <a:rPr lang="es-AR" dirty="0" smtClean="0"/>
              <a:t> &lt; 1</a:t>
            </a:r>
          </a:p>
          <a:p>
            <a:r>
              <a:rPr lang="es-AR" dirty="0" smtClean="0"/>
              <a:t>	Z) … + 1000 * </a:t>
            </a:r>
            <a:r>
              <a:rPr lang="es-AR" dirty="0" smtClean="0">
                <a:solidFill>
                  <a:srgbClr val="FF0000"/>
                </a:solidFill>
              </a:rPr>
              <a:t>I3´</a:t>
            </a:r>
            <a:endParaRPr lang="es-AR" dirty="0">
              <a:solidFill>
                <a:srgbClr val="FF0000"/>
              </a:solidFill>
            </a:endParaRPr>
          </a:p>
          <a:p>
            <a:endParaRPr lang="es-AR" dirty="0">
              <a:solidFill>
                <a:srgbClr val="FF0000"/>
              </a:solidFill>
            </a:endParaRPr>
          </a:p>
        </p:txBody>
      </p:sp>
    </p:spTree>
    <p:extLst>
      <p:ext uri="{BB962C8B-B14F-4D97-AF65-F5344CB8AC3E}">
        <p14:creationId xmlns:p14="http://schemas.microsoft.com/office/powerpoint/2010/main" val="758608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a:t>Resolución de Parcial 24/5/23 </a:t>
            </a:r>
            <a:r>
              <a:rPr lang="es-MX" dirty="0" err="1"/>
              <a:t>Prog</a:t>
            </a:r>
            <a:r>
              <a:rPr lang="es-MX" dirty="0"/>
              <a:t>. Lineal</a:t>
            </a:r>
            <a:endParaRPr lang="en-US" dirty="0"/>
          </a:p>
        </p:txBody>
      </p:sp>
      <p:sp>
        <p:nvSpPr>
          <p:cNvPr id="13" name="Rectángulo 12"/>
          <p:cNvSpPr/>
          <p:nvPr/>
        </p:nvSpPr>
        <p:spPr>
          <a:xfrm>
            <a:off x="206515" y="1460301"/>
            <a:ext cx="8730970" cy="95410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r>
              <a:rPr lang="es-AR" sz="1400" b="1" dirty="0" smtClean="0"/>
              <a:t>4. Indicar </a:t>
            </a:r>
            <a:r>
              <a:rPr lang="es-AR" sz="1400" b="1" dirty="0"/>
              <a:t>como se modifica la formulación del problema si se introducen las siguientes restricciones. Considere cada punto independientemente. </a:t>
            </a:r>
            <a:endParaRPr lang="es-AR" sz="1400" dirty="0"/>
          </a:p>
          <a:p>
            <a:pPr lvl="0"/>
            <a:r>
              <a:rPr lang="es-AR" sz="1400" dirty="0" smtClean="0"/>
              <a:t>i) Si </a:t>
            </a:r>
            <a:r>
              <a:rPr lang="es-AR" sz="1400" dirty="0"/>
              <a:t>se fabrica al menos un lote de LIMÓN, no se puede fabricar LAVANDA. </a:t>
            </a:r>
            <a:r>
              <a:rPr lang="es-AR" sz="1400" b="1" dirty="0"/>
              <a:t>(5p)</a:t>
            </a:r>
            <a:endParaRPr lang="es-AR" sz="1400" dirty="0"/>
          </a:p>
          <a:p>
            <a:pPr lvl="0"/>
            <a:r>
              <a:rPr lang="es-AR" sz="1400" dirty="0" smtClean="0"/>
              <a:t>j) Si </a:t>
            </a:r>
            <a:r>
              <a:rPr lang="es-AR" sz="1400" dirty="0"/>
              <a:t>fabrica más de 20 lotes de LAVANDA, la rentabilidad de TODA su producción pasa de $1400 a $1800 por lote. </a:t>
            </a:r>
            <a:r>
              <a:rPr lang="es-AR" sz="1400" b="1" dirty="0"/>
              <a:t>(5p)</a:t>
            </a:r>
            <a:endParaRPr lang="es-AR" sz="1400" dirty="0"/>
          </a:p>
        </p:txBody>
      </p:sp>
      <p:sp>
        <p:nvSpPr>
          <p:cNvPr id="4" name="Marcador de contenido 4"/>
          <p:cNvSpPr txBox="1">
            <a:spLocks/>
          </p:cNvSpPr>
          <p:nvPr/>
        </p:nvSpPr>
        <p:spPr>
          <a:xfrm>
            <a:off x="6714507" y="2483895"/>
            <a:ext cx="2364375" cy="1337434"/>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s-AR" sz="1200" b="1" dirty="0" smtClean="0"/>
              <a:t>X1 = Prod Jazmín</a:t>
            </a:r>
          </a:p>
          <a:p>
            <a:pPr>
              <a:buFont typeface="Arial" pitchFamily="34" charset="0"/>
              <a:buNone/>
            </a:pPr>
            <a:r>
              <a:rPr lang="es-AR" sz="1200" b="1" dirty="0" smtClean="0"/>
              <a:t>X2= Prod Lavanda</a:t>
            </a:r>
          </a:p>
          <a:p>
            <a:pPr>
              <a:buFont typeface="Arial" pitchFamily="34" charset="0"/>
              <a:buNone/>
            </a:pPr>
            <a:r>
              <a:rPr lang="es-AR" sz="1200" b="1" dirty="0" smtClean="0"/>
              <a:t>X3= Prod Vainilla</a:t>
            </a:r>
          </a:p>
          <a:p>
            <a:pPr>
              <a:buFont typeface="Arial" pitchFamily="34" charset="0"/>
              <a:buNone/>
            </a:pPr>
            <a:r>
              <a:rPr lang="es-AR" sz="1200" b="1" dirty="0" smtClean="0"/>
              <a:t>X4= Prod Limón</a:t>
            </a:r>
          </a:p>
          <a:p>
            <a:pPr>
              <a:buFont typeface="Arial" pitchFamily="34" charset="0"/>
              <a:buNone/>
            </a:pPr>
            <a:r>
              <a:rPr lang="es-AR" sz="1200" b="1" dirty="0" smtClean="0"/>
              <a:t>X5= Sobrante elaboración</a:t>
            </a:r>
          </a:p>
          <a:p>
            <a:pPr>
              <a:buFont typeface="Arial" pitchFamily="34" charset="0"/>
              <a:buNone/>
            </a:pPr>
            <a:r>
              <a:rPr lang="es-AR" sz="1200" b="1" dirty="0" smtClean="0"/>
              <a:t>X6= Sobrante Envasado</a:t>
            </a:r>
          </a:p>
          <a:p>
            <a:pPr>
              <a:buFont typeface="Arial" pitchFamily="34" charset="0"/>
              <a:buNone/>
            </a:pPr>
            <a:r>
              <a:rPr lang="es-AR" sz="1200" b="1" dirty="0" smtClean="0"/>
              <a:t>X7= Sobrante Demanda Máxima</a:t>
            </a:r>
          </a:p>
          <a:p>
            <a:pPr>
              <a:buFont typeface="Arial" pitchFamily="34" charset="0"/>
              <a:buNone/>
            </a:pPr>
            <a:r>
              <a:rPr lang="es-AR" sz="1200" b="1" dirty="0" smtClean="0"/>
              <a:t>X8= Cantidad minina Vainilla	</a:t>
            </a:r>
          </a:p>
          <a:p>
            <a:pPr>
              <a:buFont typeface="Arial" pitchFamily="34" charset="0"/>
              <a:buNone/>
            </a:pPr>
            <a:endParaRPr lang="es-AR" sz="1200" b="1" dirty="0" smtClean="0"/>
          </a:p>
        </p:txBody>
      </p:sp>
      <p:sp>
        <p:nvSpPr>
          <p:cNvPr id="5" name="CuadroTexto 4"/>
          <p:cNvSpPr txBox="1"/>
          <p:nvPr/>
        </p:nvSpPr>
        <p:spPr>
          <a:xfrm>
            <a:off x="206515" y="3158970"/>
            <a:ext cx="3384260" cy="923330"/>
          </a:xfrm>
          <a:prstGeom prst="rect">
            <a:avLst/>
          </a:prstGeom>
          <a:noFill/>
        </p:spPr>
        <p:txBody>
          <a:bodyPr wrap="none" rtlCol="0">
            <a:spAutoFit/>
          </a:bodyPr>
          <a:lstStyle/>
          <a:p>
            <a:r>
              <a:rPr lang="es-AR" dirty="0" smtClean="0"/>
              <a:t>i)	X4 – M*</a:t>
            </a:r>
            <a:r>
              <a:rPr lang="es-AR" dirty="0" smtClean="0">
                <a:solidFill>
                  <a:srgbClr val="FF0000"/>
                </a:solidFill>
              </a:rPr>
              <a:t>I</a:t>
            </a:r>
            <a:r>
              <a:rPr lang="es-AR" dirty="0">
                <a:solidFill>
                  <a:srgbClr val="FF0000"/>
                </a:solidFill>
              </a:rPr>
              <a:t>4</a:t>
            </a:r>
            <a:r>
              <a:rPr lang="es-AR" dirty="0" smtClean="0"/>
              <a:t> &lt; 0</a:t>
            </a:r>
          </a:p>
          <a:p>
            <a:r>
              <a:rPr lang="es-AR" dirty="0" smtClean="0"/>
              <a:t>	</a:t>
            </a:r>
            <a:r>
              <a:rPr lang="es-AR" dirty="0"/>
              <a:t>X4 </a:t>
            </a:r>
            <a:r>
              <a:rPr lang="es-AR" dirty="0" smtClean="0"/>
              <a:t>&gt; </a:t>
            </a:r>
            <a:r>
              <a:rPr lang="es-AR" dirty="0" smtClean="0">
                <a:solidFill>
                  <a:srgbClr val="FF0000"/>
                </a:solidFill>
              </a:rPr>
              <a:t>I4 </a:t>
            </a:r>
            <a:r>
              <a:rPr lang="es-AR" dirty="0" smtClean="0"/>
              <a:t>(no es necesaria)</a:t>
            </a:r>
            <a:endParaRPr lang="es-AR" dirty="0" smtClean="0"/>
          </a:p>
          <a:p>
            <a:r>
              <a:rPr lang="es-AR" dirty="0" smtClean="0"/>
              <a:t>	X2 + M * </a:t>
            </a:r>
            <a:r>
              <a:rPr lang="es-AR" dirty="0" smtClean="0">
                <a:solidFill>
                  <a:srgbClr val="FF0000"/>
                </a:solidFill>
              </a:rPr>
              <a:t>I4</a:t>
            </a:r>
            <a:r>
              <a:rPr lang="es-AR" dirty="0" smtClean="0"/>
              <a:t> &lt; </a:t>
            </a:r>
            <a:r>
              <a:rPr lang="es-AR" dirty="0" smtClean="0"/>
              <a:t>0 + M</a:t>
            </a:r>
            <a:endParaRPr lang="es-AR" dirty="0">
              <a:solidFill>
                <a:srgbClr val="FF0000"/>
              </a:solidFill>
            </a:endParaRPr>
          </a:p>
        </p:txBody>
      </p:sp>
      <p:sp>
        <p:nvSpPr>
          <p:cNvPr id="6" name="CuadroTexto 5"/>
          <p:cNvSpPr txBox="1"/>
          <p:nvPr/>
        </p:nvSpPr>
        <p:spPr>
          <a:xfrm>
            <a:off x="206515" y="4869160"/>
            <a:ext cx="5442516" cy="1477328"/>
          </a:xfrm>
          <a:prstGeom prst="rect">
            <a:avLst/>
          </a:prstGeom>
          <a:noFill/>
        </p:spPr>
        <p:txBody>
          <a:bodyPr wrap="none" rtlCol="0">
            <a:spAutoFit/>
          </a:bodyPr>
          <a:lstStyle/>
          <a:p>
            <a:r>
              <a:rPr lang="es-AR" dirty="0" smtClean="0"/>
              <a:t>J</a:t>
            </a:r>
            <a:r>
              <a:rPr lang="es-AR" dirty="0" smtClean="0"/>
              <a:t>)</a:t>
            </a:r>
            <a:r>
              <a:rPr lang="es-AR" dirty="0" smtClean="0"/>
              <a:t>	X3 - X3´ + X3´´ = 20</a:t>
            </a:r>
          </a:p>
          <a:p>
            <a:r>
              <a:rPr lang="es-AR" dirty="0" smtClean="0"/>
              <a:t>	X3´ - M*</a:t>
            </a:r>
            <a:r>
              <a:rPr lang="es-AR" dirty="0" smtClean="0">
                <a:solidFill>
                  <a:srgbClr val="FF0000"/>
                </a:solidFill>
              </a:rPr>
              <a:t>I3´ </a:t>
            </a:r>
            <a:r>
              <a:rPr lang="es-AR" dirty="0" smtClean="0"/>
              <a:t>&lt; 0</a:t>
            </a:r>
          </a:p>
          <a:p>
            <a:r>
              <a:rPr lang="es-AR" dirty="0" smtClean="0">
                <a:solidFill>
                  <a:srgbClr val="FF0000"/>
                </a:solidFill>
              </a:rPr>
              <a:t>	</a:t>
            </a:r>
            <a:r>
              <a:rPr lang="es-AR" dirty="0" smtClean="0"/>
              <a:t>X3´´ </a:t>
            </a:r>
            <a:r>
              <a:rPr lang="es-AR" dirty="0"/>
              <a:t>- </a:t>
            </a:r>
            <a:r>
              <a:rPr lang="es-AR" dirty="0" smtClean="0"/>
              <a:t>M*</a:t>
            </a:r>
            <a:r>
              <a:rPr lang="es-AR" dirty="0" smtClean="0">
                <a:solidFill>
                  <a:srgbClr val="FF0000"/>
                </a:solidFill>
              </a:rPr>
              <a:t>I3´´ </a:t>
            </a:r>
            <a:r>
              <a:rPr lang="es-AR" dirty="0"/>
              <a:t>&lt; </a:t>
            </a:r>
            <a:r>
              <a:rPr lang="es-AR" dirty="0" smtClean="0"/>
              <a:t>0</a:t>
            </a:r>
          </a:p>
          <a:p>
            <a:r>
              <a:rPr lang="es-AR" dirty="0"/>
              <a:t>	</a:t>
            </a:r>
            <a:r>
              <a:rPr lang="es-AR" dirty="0" smtClean="0">
                <a:solidFill>
                  <a:srgbClr val="FF0000"/>
                </a:solidFill>
              </a:rPr>
              <a:t>I3´</a:t>
            </a:r>
            <a:r>
              <a:rPr lang="es-AR" dirty="0" smtClean="0"/>
              <a:t> + </a:t>
            </a:r>
            <a:r>
              <a:rPr lang="es-AR" dirty="0" smtClean="0">
                <a:solidFill>
                  <a:srgbClr val="FF0000"/>
                </a:solidFill>
              </a:rPr>
              <a:t>I3´´</a:t>
            </a:r>
            <a:r>
              <a:rPr lang="es-AR" dirty="0" smtClean="0"/>
              <a:t> &lt; 1</a:t>
            </a:r>
          </a:p>
          <a:p>
            <a:r>
              <a:rPr lang="es-AR" dirty="0" smtClean="0"/>
              <a:t>	Z) … + 1400 * X3 + 400 * X3´ + (400 * 20) * </a:t>
            </a:r>
            <a:r>
              <a:rPr lang="es-AR" dirty="0" smtClean="0">
                <a:solidFill>
                  <a:srgbClr val="FF0000"/>
                </a:solidFill>
              </a:rPr>
              <a:t>I3´</a:t>
            </a:r>
            <a:endParaRPr lang="es-AR" dirty="0">
              <a:solidFill>
                <a:srgbClr val="FF0000"/>
              </a:solidFill>
            </a:endParaRPr>
          </a:p>
        </p:txBody>
      </p:sp>
    </p:spTree>
    <p:extLst>
      <p:ext uri="{BB962C8B-B14F-4D97-AF65-F5344CB8AC3E}">
        <p14:creationId xmlns:p14="http://schemas.microsoft.com/office/powerpoint/2010/main" val="498577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a:t>Resolución de Parcial 24/5/23 </a:t>
            </a:r>
            <a:r>
              <a:rPr lang="es-MX" dirty="0" err="1"/>
              <a:t>Prog</a:t>
            </a:r>
            <a:r>
              <a:rPr lang="es-MX" dirty="0"/>
              <a:t>. Lineal</a:t>
            </a:r>
            <a:endParaRPr lang="en-US" dirty="0"/>
          </a:p>
        </p:txBody>
      </p:sp>
      <p:sp>
        <p:nvSpPr>
          <p:cNvPr id="13" name="Rectángulo 12"/>
          <p:cNvSpPr/>
          <p:nvPr/>
        </p:nvSpPr>
        <p:spPr>
          <a:xfrm>
            <a:off x="206515" y="1460301"/>
            <a:ext cx="8730970" cy="95410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r>
              <a:rPr lang="es-AR" sz="1400" b="1" dirty="0" smtClean="0"/>
              <a:t>4. Indicar </a:t>
            </a:r>
            <a:r>
              <a:rPr lang="es-AR" sz="1400" b="1" dirty="0"/>
              <a:t>como se modifica la formulación del problema si se introducen las siguientes restricciones. Considere cada punto independientemente. </a:t>
            </a:r>
            <a:endParaRPr lang="es-AR" sz="1400" dirty="0"/>
          </a:p>
          <a:p>
            <a:pPr lvl="0"/>
            <a:r>
              <a:rPr lang="es-AR" sz="1400" dirty="0" smtClean="0"/>
              <a:t>k) Si </a:t>
            </a:r>
            <a:r>
              <a:rPr lang="es-AR" sz="1400" dirty="0"/>
              <a:t>fabrica al menos un lote de JAZMÍN, la producción de LIMÓN tiene que ser menor a 20 lotes. </a:t>
            </a:r>
            <a:r>
              <a:rPr lang="es-AR" sz="1400" b="1" dirty="0"/>
              <a:t>(5p)</a:t>
            </a:r>
            <a:endParaRPr lang="es-AR" sz="1400" dirty="0"/>
          </a:p>
          <a:p>
            <a:pPr lvl="0"/>
            <a:r>
              <a:rPr lang="es-AR" sz="1400" dirty="0" smtClean="0"/>
              <a:t>l) Si </a:t>
            </a:r>
            <a:r>
              <a:rPr lang="es-AR" sz="1400" dirty="0"/>
              <a:t>fabrico más de 10 lotes de cada una de las fragancias, la restricción de demanda máxima aumenta un 10%. </a:t>
            </a:r>
            <a:r>
              <a:rPr lang="es-AR" sz="1400" b="1" dirty="0"/>
              <a:t>(5p)</a:t>
            </a:r>
            <a:endParaRPr lang="es-AR" sz="1400" dirty="0"/>
          </a:p>
        </p:txBody>
      </p:sp>
      <p:sp>
        <p:nvSpPr>
          <p:cNvPr id="4" name="Marcador de contenido 4"/>
          <p:cNvSpPr txBox="1">
            <a:spLocks/>
          </p:cNvSpPr>
          <p:nvPr/>
        </p:nvSpPr>
        <p:spPr>
          <a:xfrm>
            <a:off x="6714507" y="2483895"/>
            <a:ext cx="2364375" cy="1337434"/>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s-AR" sz="1200" b="1" dirty="0" smtClean="0"/>
              <a:t>X1 = Prod Jazmín</a:t>
            </a:r>
          </a:p>
          <a:p>
            <a:pPr>
              <a:buFont typeface="Arial" pitchFamily="34" charset="0"/>
              <a:buNone/>
            </a:pPr>
            <a:r>
              <a:rPr lang="es-AR" sz="1200" b="1" dirty="0" smtClean="0"/>
              <a:t>X2= Prod Lavanda</a:t>
            </a:r>
          </a:p>
          <a:p>
            <a:pPr>
              <a:buFont typeface="Arial" pitchFamily="34" charset="0"/>
              <a:buNone/>
            </a:pPr>
            <a:r>
              <a:rPr lang="es-AR" sz="1200" b="1" dirty="0" smtClean="0"/>
              <a:t>X3= Prod Vainilla</a:t>
            </a:r>
          </a:p>
          <a:p>
            <a:pPr>
              <a:buFont typeface="Arial" pitchFamily="34" charset="0"/>
              <a:buNone/>
            </a:pPr>
            <a:r>
              <a:rPr lang="es-AR" sz="1200" b="1" dirty="0" smtClean="0"/>
              <a:t>X4= Prod Limón</a:t>
            </a:r>
          </a:p>
          <a:p>
            <a:pPr>
              <a:buFont typeface="Arial" pitchFamily="34" charset="0"/>
              <a:buNone/>
            </a:pPr>
            <a:r>
              <a:rPr lang="es-AR" sz="1200" b="1" dirty="0" smtClean="0"/>
              <a:t>X5= Sobrante elaboración</a:t>
            </a:r>
          </a:p>
          <a:p>
            <a:pPr>
              <a:buFont typeface="Arial" pitchFamily="34" charset="0"/>
              <a:buNone/>
            </a:pPr>
            <a:r>
              <a:rPr lang="es-AR" sz="1200" b="1" dirty="0" smtClean="0"/>
              <a:t>X6= Sobrante Envasado</a:t>
            </a:r>
          </a:p>
          <a:p>
            <a:pPr>
              <a:buFont typeface="Arial" pitchFamily="34" charset="0"/>
              <a:buNone/>
            </a:pPr>
            <a:r>
              <a:rPr lang="es-AR" sz="1200" b="1" dirty="0" smtClean="0"/>
              <a:t>X7= Sobrante Demanda Máxima</a:t>
            </a:r>
          </a:p>
          <a:p>
            <a:pPr>
              <a:buFont typeface="Arial" pitchFamily="34" charset="0"/>
              <a:buNone/>
            </a:pPr>
            <a:r>
              <a:rPr lang="es-AR" sz="1200" b="1" dirty="0" smtClean="0"/>
              <a:t>X8= Cantidad minina Vainilla	</a:t>
            </a:r>
          </a:p>
          <a:p>
            <a:pPr>
              <a:buFont typeface="Arial" pitchFamily="34" charset="0"/>
              <a:buNone/>
            </a:pPr>
            <a:endParaRPr lang="es-AR" sz="1200" b="1" dirty="0" smtClean="0"/>
          </a:p>
        </p:txBody>
      </p:sp>
      <p:sp>
        <p:nvSpPr>
          <p:cNvPr id="5" name="CuadroTexto 4"/>
          <p:cNvSpPr txBox="1"/>
          <p:nvPr/>
        </p:nvSpPr>
        <p:spPr>
          <a:xfrm>
            <a:off x="206515" y="3158970"/>
            <a:ext cx="3384260" cy="923330"/>
          </a:xfrm>
          <a:prstGeom prst="rect">
            <a:avLst/>
          </a:prstGeom>
          <a:noFill/>
        </p:spPr>
        <p:txBody>
          <a:bodyPr wrap="none" rtlCol="0">
            <a:spAutoFit/>
          </a:bodyPr>
          <a:lstStyle/>
          <a:p>
            <a:r>
              <a:rPr lang="es-AR" dirty="0" smtClean="0"/>
              <a:t>k)	X1 – M*</a:t>
            </a:r>
            <a:r>
              <a:rPr lang="es-AR" dirty="0" smtClean="0">
                <a:solidFill>
                  <a:srgbClr val="FF0000"/>
                </a:solidFill>
              </a:rPr>
              <a:t>I1</a:t>
            </a:r>
            <a:r>
              <a:rPr lang="es-AR" dirty="0" smtClean="0"/>
              <a:t> &lt; 0</a:t>
            </a:r>
          </a:p>
          <a:p>
            <a:r>
              <a:rPr lang="es-AR" dirty="0" smtClean="0"/>
              <a:t>	X1 &gt; </a:t>
            </a:r>
            <a:r>
              <a:rPr lang="es-AR" dirty="0" smtClean="0">
                <a:solidFill>
                  <a:srgbClr val="FF0000"/>
                </a:solidFill>
              </a:rPr>
              <a:t>I1 </a:t>
            </a:r>
            <a:r>
              <a:rPr lang="es-AR" dirty="0" smtClean="0"/>
              <a:t>(no es necesaria)</a:t>
            </a:r>
            <a:endParaRPr lang="es-AR" dirty="0" smtClean="0"/>
          </a:p>
          <a:p>
            <a:r>
              <a:rPr lang="es-AR" dirty="0" smtClean="0"/>
              <a:t>	X4 + M * </a:t>
            </a:r>
            <a:r>
              <a:rPr lang="es-AR" dirty="0" smtClean="0">
                <a:solidFill>
                  <a:srgbClr val="FF0000"/>
                </a:solidFill>
              </a:rPr>
              <a:t>I1</a:t>
            </a:r>
            <a:r>
              <a:rPr lang="es-AR" dirty="0" smtClean="0"/>
              <a:t> &lt; 20 + M</a:t>
            </a:r>
            <a:endParaRPr lang="es-AR" dirty="0">
              <a:solidFill>
                <a:srgbClr val="FF0000"/>
              </a:solidFill>
            </a:endParaRPr>
          </a:p>
        </p:txBody>
      </p:sp>
    </p:spTree>
    <p:extLst>
      <p:ext uri="{BB962C8B-B14F-4D97-AF65-F5344CB8AC3E}">
        <p14:creationId xmlns:p14="http://schemas.microsoft.com/office/powerpoint/2010/main" val="2508209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a:t>Resolución de Parcial 24/5/23 </a:t>
            </a:r>
            <a:r>
              <a:rPr lang="es-MX" dirty="0" err="1"/>
              <a:t>Prog</a:t>
            </a:r>
            <a:r>
              <a:rPr lang="es-MX" dirty="0"/>
              <a:t>. Lineal</a:t>
            </a:r>
            <a:endParaRPr lang="en-US" dirty="0"/>
          </a:p>
        </p:txBody>
      </p:sp>
      <p:sp>
        <p:nvSpPr>
          <p:cNvPr id="13" name="Rectángulo 12"/>
          <p:cNvSpPr/>
          <p:nvPr/>
        </p:nvSpPr>
        <p:spPr>
          <a:xfrm>
            <a:off x="206515" y="1460301"/>
            <a:ext cx="8820980" cy="9233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r>
              <a:rPr lang="es-AR" sz="1400" b="1" dirty="0" smtClean="0"/>
              <a:t>4. Indicar </a:t>
            </a:r>
            <a:r>
              <a:rPr lang="es-AR" sz="1400" b="1" dirty="0"/>
              <a:t>como se modifica la formulación del problema si se introducen las siguientes restricciones. Considere cada punto independientemente. </a:t>
            </a:r>
            <a:endParaRPr lang="es-AR" sz="1400" dirty="0"/>
          </a:p>
          <a:p>
            <a:pPr lvl="0"/>
            <a:r>
              <a:rPr lang="es-AR" sz="1300" dirty="0" smtClean="0"/>
              <a:t>m) Si </a:t>
            </a:r>
            <a:r>
              <a:rPr lang="es-AR" sz="1300" dirty="0"/>
              <a:t>la producción de LIMÓN es menor a la que LAVANDA, la producción de JAZMÍN tiene que ser mayor a la de VAINILLA. </a:t>
            </a:r>
            <a:r>
              <a:rPr lang="es-AR" sz="1300" b="1" dirty="0"/>
              <a:t>(5p)</a:t>
            </a:r>
            <a:endParaRPr lang="es-AR" sz="1300" dirty="0"/>
          </a:p>
          <a:p>
            <a:pPr lvl="0"/>
            <a:r>
              <a:rPr lang="es-AR" sz="1300" dirty="0" smtClean="0"/>
              <a:t>n) Cuando </a:t>
            </a:r>
            <a:r>
              <a:rPr lang="es-AR" sz="1300" dirty="0"/>
              <a:t>mi capacidad de envasado no alcanza el 50%, tengo un costo adicional de $5000. </a:t>
            </a:r>
            <a:r>
              <a:rPr lang="es-AR" sz="1300" b="1" dirty="0"/>
              <a:t>(5p)</a:t>
            </a:r>
            <a:endParaRPr lang="es-AR" sz="1300" dirty="0"/>
          </a:p>
        </p:txBody>
      </p:sp>
      <p:sp>
        <p:nvSpPr>
          <p:cNvPr id="4" name="Marcador de contenido 4"/>
          <p:cNvSpPr txBox="1">
            <a:spLocks/>
          </p:cNvSpPr>
          <p:nvPr/>
        </p:nvSpPr>
        <p:spPr>
          <a:xfrm>
            <a:off x="6779625" y="2448942"/>
            <a:ext cx="2364375" cy="1337434"/>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s-AR" sz="1200" b="1" dirty="0" smtClean="0"/>
              <a:t>X1 = Prod Jazmín</a:t>
            </a:r>
          </a:p>
          <a:p>
            <a:pPr>
              <a:buFont typeface="Arial" pitchFamily="34" charset="0"/>
              <a:buNone/>
            </a:pPr>
            <a:r>
              <a:rPr lang="es-AR" sz="1200" b="1" dirty="0" smtClean="0"/>
              <a:t>X2= Prod Lavanda</a:t>
            </a:r>
          </a:p>
          <a:p>
            <a:pPr>
              <a:buFont typeface="Arial" pitchFamily="34" charset="0"/>
              <a:buNone/>
            </a:pPr>
            <a:r>
              <a:rPr lang="es-AR" sz="1200" b="1" dirty="0" smtClean="0"/>
              <a:t>X3= Prod Vainilla</a:t>
            </a:r>
          </a:p>
          <a:p>
            <a:pPr>
              <a:buFont typeface="Arial" pitchFamily="34" charset="0"/>
              <a:buNone/>
            </a:pPr>
            <a:r>
              <a:rPr lang="es-AR" sz="1200" b="1" dirty="0" smtClean="0"/>
              <a:t>X4= Prod Limón</a:t>
            </a:r>
          </a:p>
          <a:p>
            <a:pPr>
              <a:buFont typeface="Arial" pitchFamily="34" charset="0"/>
              <a:buNone/>
            </a:pPr>
            <a:r>
              <a:rPr lang="es-AR" sz="1200" b="1" dirty="0" smtClean="0"/>
              <a:t>X5= Sobrante elaboración</a:t>
            </a:r>
          </a:p>
          <a:p>
            <a:pPr>
              <a:buFont typeface="Arial" pitchFamily="34" charset="0"/>
              <a:buNone/>
            </a:pPr>
            <a:r>
              <a:rPr lang="es-AR" sz="1200" b="1" dirty="0" smtClean="0"/>
              <a:t>X6= Sobrante Envasado</a:t>
            </a:r>
          </a:p>
          <a:p>
            <a:pPr>
              <a:buFont typeface="Arial" pitchFamily="34" charset="0"/>
              <a:buNone/>
            </a:pPr>
            <a:r>
              <a:rPr lang="es-AR" sz="1200" b="1" dirty="0" smtClean="0"/>
              <a:t>X7= Sobrante Demanda Máxima</a:t>
            </a:r>
          </a:p>
          <a:p>
            <a:pPr>
              <a:buFont typeface="Arial" pitchFamily="34" charset="0"/>
              <a:buNone/>
            </a:pPr>
            <a:r>
              <a:rPr lang="es-AR" sz="1200" b="1" dirty="0" smtClean="0"/>
              <a:t>X8= Cantidad minina Vainilla	</a:t>
            </a:r>
          </a:p>
          <a:p>
            <a:pPr>
              <a:buFont typeface="Arial" pitchFamily="34" charset="0"/>
              <a:buNone/>
            </a:pPr>
            <a:endParaRPr lang="es-AR" sz="1200" b="1" dirty="0" smtClean="0"/>
          </a:p>
        </p:txBody>
      </p:sp>
      <p:sp>
        <p:nvSpPr>
          <p:cNvPr id="5" name="CuadroTexto 4"/>
          <p:cNvSpPr txBox="1"/>
          <p:nvPr/>
        </p:nvSpPr>
        <p:spPr>
          <a:xfrm>
            <a:off x="206515" y="3158970"/>
            <a:ext cx="2813591" cy="923330"/>
          </a:xfrm>
          <a:prstGeom prst="rect">
            <a:avLst/>
          </a:prstGeom>
          <a:noFill/>
        </p:spPr>
        <p:txBody>
          <a:bodyPr wrap="none" rtlCol="0">
            <a:spAutoFit/>
          </a:bodyPr>
          <a:lstStyle/>
          <a:p>
            <a:r>
              <a:rPr lang="es-AR" dirty="0" smtClean="0"/>
              <a:t>m)	X4 + M*</a:t>
            </a:r>
            <a:r>
              <a:rPr lang="es-AR" dirty="0" smtClean="0">
                <a:solidFill>
                  <a:srgbClr val="FF0000"/>
                </a:solidFill>
              </a:rPr>
              <a:t>I</a:t>
            </a:r>
            <a:r>
              <a:rPr lang="es-AR" dirty="0" smtClean="0"/>
              <a:t> &gt; X2</a:t>
            </a:r>
            <a:br>
              <a:rPr lang="es-AR" dirty="0" smtClean="0"/>
            </a:br>
            <a:r>
              <a:rPr lang="es-AR" dirty="0" smtClean="0"/>
              <a:t>	X1 + M &gt; X3 + M*</a:t>
            </a:r>
            <a:r>
              <a:rPr lang="es-AR" dirty="0" smtClean="0">
                <a:solidFill>
                  <a:srgbClr val="FF0000"/>
                </a:solidFill>
              </a:rPr>
              <a:t>I</a:t>
            </a:r>
          </a:p>
          <a:p>
            <a:endParaRPr lang="es-AR" dirty="0">
              <a:solidFill>
                <a:srgbClr val="FF0000"/>
              </a:solidFill>
            </a:endParaRPr>
          </a:p>
        </p:txBody>
      </p:sp>
      <p:sp>
        <p:nvSpPr>
          <p:cNvPr id="6" name="CuadroTexto 5"/>
          <p:cNvSpPr txBox="1"/>
          <p:nvPr/>
        </p:nvSpPr>
        <p:spPr>
          <a:xfrm>
            <a:off x="212291" y="4857639"/>
            <a:ext cx="2031325" cy="369332"/>
          </a:xfrm>
          <a:prstGeom prst="rect">
            <a:avLst/>
          </a:prstGeom>
          <a:noFill/>
        </p:spPr>
        <p:txBody>
          <a:bodyPr wrap="none" rtlCol="0">
            <a:spAutoFit/>
          </a:bodyPr>
          <a:lstStyle/>
          <a:p>
            <a:r>
              <a:rPr lang="es-AR" dirty="0" smtClean="0"/>
              <a:t>n)		</a:t>
            </a:r>
            <a:endParaRPr lang="es-AR" dirty="0">
              <a:solidFill>
                <a:srgbClr val="FF0000"/>
              </a:solidFill>
            </a:endParaRPr>
          </a:p>
        </p:txBody>
      </p:sp>
    </p:spTree>
    <p:extLst>
      <p:ext uri="{BB962C8B-B14F-4D97-AF65-F5344CB8AC3E}">
        <p14:creationId xmlns:p14="http://schemas.microsoft.com/office/powerpoint/2010/main" val="2582691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a:t>Resolución de Parcial 24/5/23 </a:t>
            </a:r>
            <a:r>
              <a:rPr lang="es-MX" dirty="0" err="1"/>
              <a:t>Prog</a:t>
            </a:r>
            <a:r>
              <a:rPr lang="es-MX" dirty="0"/>
              <a:t>. Lineal</a:t>
            </a:r>
            <a:endParaRPr lang="en-US" dirty="0"/>
          </a:p>
        </p:txBody>
      </p:sp>
      <p:sp>
        <p:nvSpPr>
          <p:cNvPr id="5" name="Marcador de contenido 4"/>
          <p:cNvSpPr>
            <a:spLocks noGrp="1"/>
          </p:cNvSpPr>
          <p:nvPr>
            <p:ph idx="1"/>
          </p:nvPr>
        </p:nvSpPr>
        <p:spPr>
          <a:xfrm>
            <a:off x="457200" y="1600200"/>
            <a:ext cx="4429835" cy="4709120"/>
          </a:xfrm>
        </p:spPr>
        <p:txBody>
          <a:bodyPr>
            <a:normAutofit fontScale="92500" lnSpcReduction="10000"/>
          </a:bodyPr>
          <a:lstStyle/>
          <a:p>
            <a:pPr>
              <a:buNone/>
            </a:pPr>
            <a:r>
              <a:rPr lang="es-MX" sz="2000" b="1" dirty="0" smtClean="0"/>
              <a:t>Formulación del problema:</a:t>
            </a:r>
          </a:p>
          <a:p>
            <a:pPr>
              <a:buNone/>
            </a:pPr>
            <a:r>
              <a:rPr lang="pt-BR" sz="2000" b="1" dirty="0"/>
              <a:t>DIRECTO</a:t>
            </a:r>
          </a:p>
          <a:p>
            <a:pPr>
              <a:buNone/>
            </a:pPr>
            <a:r>
              <a:rPr lang="pt-BR" sz="1900" b="1" dirty="0"/>
              <a:t>2X1 + 3X2 +4X3 +5X4 &lt; 360</a:t>
            </a:r>
          </a:p>
          <a:p>
            <a:pPr>
              <a:buNone/>
            </a:pPr>
            <a:r>
              <a:rPr lang="pt-BR" sz="1900" b="1" dirty="0"/>
              <a:t>2X1 + 2X2 +2X3 +4X4 &lt; 480</a:t>
            </a:r>
          </a:p>
          <a:p>
            <a:pPr>
              <a:buNone/>
            </a:pPr>
            <a:r>
              <a:rPr lang="pt-BR" sz="1900" b="1" dirty="0" smtClean="0"/>
              <a:t>  X1 +   X2 +   X3 +  X4 &lt; 120</a:t>
            </a:r>
            <a:endParaRPr lang="pt-BR" sz="1900" b="1" dirty="0"/>
          </a:p>
          <a:p>
            <a:pPr>
              <a:buNone/>
            </a:pPr>
            <a:r>
              <a:rPr lang="pt-BR" sz="1900" b="1" dirty="0" smtClean="0"/>
              <a:t>                        X3           &gt; 24</a:t>
            </a:r>
          </a:p>
          <a:p>
            <a:pPr>
              <a:buNone/>
            </a:pPr>
            <a:r>
              <a:rPr lang="pt-BR" sz="1900" b="1" dirty="0" smtClean="0"/>
              <a:t>Z</a:t>
            </a:r>
            <a:r>
              <a:rPr lang="pt-BR" sz="1900" b="1" dirty="0"/>
              <a:t>: </a:t>
            </a:r>
            <a:r>
              <a:rPr lang="pt-BR" sz="1900" b="1" dirty="0" smtClean="0"/>
              <a:t>1200 X1 </a:t>
            </a:r>
            <a:r>
              <a:rPr lang="pt-BR" sz="1900" b="1" dirty="0"/>
              <a:t>+ </a:t>
            </a:r>
            <a:r>
              <a:rPr lang="pt-BR" sz="1900" b="1" dirty="0" smtClean="0"/>
              <a:t>1400 X2 </a:t>
            </a:r>
            <a:r>
              <a:rPr lang="pt-BR" sz="1900" b="1" dirty="0"/>
              <a:t>+ </a:t>
            </a:r>
            <a:r>
              <a:rPr lang="pt-BR" sz="1900" b="1" dirty="0" smtClean="0"/>
              <a:t>1600 X3 </a:t>
            </a:r>
            <a:r>
              <a:rPr lang="pt-BR" sz="1900" b="1" dirty="0"/>
              <a:t>+</a:t>
            </a:r>
            <a:r>
              <a:rPr lang="pt-BR" sz="1900" b="1" dirty="0" smtClean="0"/>
              <a:t>2100 X4</a:t>
            </a:r>
          </a:p>
          <a:p>
            <a:pPr>
              <a:buNone/>
            </a:pPr>
            <a:endParaRPr lang="pt-BR" sz="1900" b="1" dirty="0"/>
          </a:p>
          <a:p>
            <a:pPr>
              <a:buNone/>
            </a:pPr>
            <a:r>
              <a:rPr lang="es-AR" sz="1900" b="1" dirty="0"/>
              <a:t>DUAL</a:t>
            </a:r>
          </a:p>
          <a:p>
            <a:pPr>
              <a:buNone/>
            </a:pPr>
            <a:r>
              <a:rPr lang="es-AR" sz="1900" b="1" dirty="0" smtClean="0"/>
              <a:t>2Y1 + 2Y2 +Y3 &gt; 1200</a:t>
            </a:r>
            <a:endParaRPr lang="es-AR" sz="1900" b="1" dirty="0"/>
          </a:p>
          <a:p>
            <a:pPr>
              <a:buNone/>
            </a:pPr>
            <a:r>
              <a:rPr lang="es-AR" sz="1900" b="1" dirty="0" smtClean="0"/>
              <a:t>3Y1 + 2Y2 +Y3 &gt; 1400</a:t>
            </a:r>
            <a:endParaRPr lang="es-AR" sz="1900" b="1" dirty="0"/>
          </a:p>
          <a:p>
            <a:pPr>
              <a:buNone/>
            </a:pPr>
            <a:r>
              <a:rPr lang="es-AR" sz="1900" b="1" dirty="0" smtClean="0"/>
              <a:t>4Y1 + 2Y2 + Y3 - Y4 &gt; </a:t>
            </a:r>
            <a:r>
              <a:rPr lang="es-AR" sz="1900" b="1" dirty="0" smtClean="0"/>
              <a:t>1600</a:t>
            </a:r>
            <a:endParaRPr lang="es-AR" sz="1900" b="1" dirty="0"/>
          </a:p>
          <a:p>
            <a:pPr>
              <a:buNone/>
            </a:pPr>
            <a:r>
              <a:rPr lang="es-AR" sz="1900" b="1" dirty="0" smtClean="0"/>
              <a:t>5Y1 + 4Y2 + Y3 &gt; 2100</a:t>
            </a:r>
            <a:endParaRPr lang="es-AR" sz="1900" b="1" dirty="0"/>
          </a:p>
          <a:p>
            <a:pPr>
              <a:buNone/>
            </a:pPr>
            <a:endParaRPr lang="es-AR" sz="1900" b="1" dirty="0"/>
          </a:p>
          <a:p>
            <a:pPr>
              <a:buNone/>
            </a:pPr>
            <a:r>
              <a:rPr lang="es-AR" sz="1900" b="1" dirty="0"/>
              <a:t>Z: </a:t>
            </a:r>
            <a:r>
              <a:rPr lang="es-AR" sz="1900" b="1" dirty="0" smtClean="0"/>
              <a:t>360 y1 </a:t>
            </a:r>
            <a:r>
              <a:rPr lang="es-AR" sz="1900" b="1" dirty="0"/>
              <a:t>+ </a:t>
            </a:r>
            <a:r>
              <a:rPr lang="es-AR" sz="1900" b="1" dirty="0" smtClean="0"/>
              <a:t>480 y2 </a:t>
            </a:r>
            <a:r>
              <a:rPr lang="es-AR" sz="1900" b="1" dirty="0"/>
              <a:t>+ </a:t>
            </a:r>
            <a:r>
              <a:rPr lang="es-AR" sz="1900" b="1" dirty="0" smtClean="0"/>
              <a:t>120 y3 – 24 y4</a:t>
            </a:r>
            <a:endParaRPr lang="es-AR" sz="1900" b="1" dirty="0"/>
          </a:p>
          <a:p>
            <a:pPr>
              <a:buNone/>
            </a:pPr>
            <a:endParaRPr lang="pt-BR" sz="1900" b="1" dirty="0"/>
          </a:p>
        </p:txBody>
      </p:sp>
      <p:sp>
        <p:nvSpPr>
          <p:cNvPr id="8" name="Marcador de contenido 4"/>
          <p:cNvSpPr txBox="1">
            <a:spLocks/>
          </p:cNvSpPr>
          <p:nvPr/>
        </p:nvSpPr>
        <p:spPr>
          <a:xfrm>
            <a:off x="5787135" y="1617165"/>
            <a:ext cx="2461688" cy="186477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s-AR" sz="1200" b="1" dirty="0" smtClean="0"/>
              <a:t>X1 = Prod Jazmín</a:t>
            </a:r>
          </a:p>
          <a:p>
            <a:pPr>
              <a:buFont typeface="Arial" pitchFamily="34" charset="0"/>
              <a:buNone/>
            </a:pPr>
            <a:r>
              <a:rPr lang="es-AR" sz="1200" b="1" dirty="0" smtClean="0"/>
              <a:t>X2= Prod Lavanda</a:t>
            </a:r>
          </a:p>
          <a:p>
            <a:pPr>
              <a:buFont typeface="Arial" pitchFamily="34" charset="0"/>
              <a:buNone/>
            </a:pPr>
            <a:r>
              <a:rPr lang="es-AR" sz="1200" b="1" dirty="0" smtClean="0"/>
              <a:t>X3= Prod Vainilla</a:t>
            </a:r>
          </a:p>
          <a:p>
            <a:pPr>
              <a:buFont typeface="Arial" pitchFamily="34" charset="0"/>
              <a:buNone/>
            </a:pPr>
            <a:r>
              <a:rPr lang="es-AR" sz="1200" b="1" dirty="0" smtClean="0"/>
              <a:t>X4= Prod Limón</a:t>
            </a:r>
          </a:p>
          <a:p>
            <a:pPr>
              <a:buFont typeface="Arial" pitchFamily="34" charset="0"/>
              <a:buNone/>
            </a:pPr>
            <a:r>
              <a:rPr lang="es-AR" sz="1200" b="1" dirty="0" smtClean="0"/>
              <a:t>X5= Sobrante elaboración</a:t>
            </a:r>
          </a:p>
          <a:p>
            <a:pPr>
              <a:buFont typeface="Arial" pitchFamily="34" charset="0"/>
              <a:buNone/>
            </a:pPr>
            <a:r>
              <a:rPr lang="es-AR" sz="1200" b="1" dirty="0" smtClean="0"/>
              <a:t>X6= Sobrante Envasado</a:t>
            </a:r>
          </a:p>
          <a:p>
            <a:pPr>
              <a:buFont typeface="Arial" pitchFamily="34" charset="0"/>
              <a:buNone/>
            </a:pPr>
            <a:r>
              <a:rPr lang="es-AR" sz="1200" b="1" dirty="0" smtClean="0"/>
              <a:t>X7= Sobrante Demanda Máxima</a:t>
            </a:r>
          </a:p>
          <a:p>
            <a:pPr>
              <a:buFont typeface="Arial" pitchFamily="34" charset="0"/>
              <a:buNone/>
            </a:pPr>
            <a:r>
              <a:rPr lang="es-AR" sz="1200" b="1" dirty="0" smtClean="0"/>
              <a:t>X8= Cantidad minina Vainilla	</a:t>
            </a:r>
          </a:p>
          <a:p>
            <a:pPr>
              <a:buFont typeface="Arial" pitchFamily="34" charset="0"/>
              <a:buNone/>
            </a:pPr>
            <a:endParaRPr lang="es-AR" sz="1200" b="1" dirty="0" smtClean="0"/>
          </a:p>
        </p:txBody>
      </p:sp>
      <p:sp>
        <p:nvSpPr>
          <p:cNvPr id="9" name="Marcador de contenido 4"/>
          <p:cNvSpPr txBox="1">
            <a:spLocks/>
          </p:cNvSpPr>
          <p:nvPr/>
        </p:nvSpPr>
        <p:spPr>
          <a:xfrm>
            <a:off x="5967155" y="3954760"/>
            <a:ext cx="2461688" cy="186477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s-AR" sz="1200" b="1" dirty="0" smtClean="0"/>
              <a:t>X1 </a:t>
            </a:r>
            <a:r>
              <a:rPr lang="es-AR" sz="1200" b="1" dirty="0" smtClean="0">
                <a:sym typeface="Wingdings" panose="05000000000000000000" pitchFamily="2" charset="2"/>
              </a:rPr>
              <a:t> Y5</a:t>
            </a:r>
            <a:endParaRPr lang="es-AR" sz="1200" b="1" dirty="0" smtClean="0"/>
          </a:p>
          <a:p>
            <a:pPr>
              <a:buFont typeface="Arial" pitchFamily="34" charset="0"/>
              <a:buNone/>
            </a:pPr>
            <a:r>
              <a:rPr lang="es-AR" sz="1200" b="1" dirty="0" smtClean="0"/>
              <a:t>X2 </a:t>
            </a:r>
            <a:r>
              <a:rPr lang="es-AR" sz="1200" b="1" dirty="0" smtClean="0">
                <a:sym typeface="Wingdings" panose="05000000000000000000" pitchFamily="2" charset="2"/>
              </a:rPr>
              <a:t> Y6</a:t>
            </a:r>
            <a:endParaRPr lang="es-AR" sz="1200" b="1" dirty="0" smtClean="0"/>
          </a:p>
          <a:p>
            <a:pPr>
              <a:buFont typeface="Arial" pitchFamily="34" charset="0"/>
              <a:buNone/>
            </a:pPr>
            <a:r>
              <a:rPr lang="es-AR" sz="1200" b="1" dirty="0" smtClean="0"/>
              <a:t>X3 </a:t>
            </a:r>
            <a:r>
              <a:rPr lang="es-AR" sz="1200" b="1" dirty="0" smtClean="0">
                <a:sym typeface="Wingdings" panose="05000000000000000000" pitchFamily="2" charset="2"/>
              </a:rPr>
              <a:t> Y7</a:t>
            </a:r>
            <a:endParaRPr lang="es-AR" sz="1200" b="1" dirty="0" smtClean="0"/>
          </a:p>
          <a:p>
            <a:pPr>
              <a:buFont typeface="Arial" pitchFamily="34" charset="0"/>
              <a:buNone/>
            </a:pPr>
            <a:r>
              <a:rPr lang="es-AR" sz="1200" b="1" dirty="0" smtClean="0"/>
              <a:t>X4 </a:t>
            </a:r>
            <a:r>
              <a:rPr lang="es-AR" sz="1200" b="1" dirty="0" smtClean="0">
                <a:sym typeface="Wingdings" panose="05000000000000000000" pitchFamily="2" charset="2"/>
              </a:rPr>
              <a:t> Y8</a:t>
            </a:r>
            <a:endParaRPr lang="es-AR" sz="1200" b="1" dirty="0" smtClean="0"/>
          </a:p>
          <a:p>
            <a:pPr>
              <a:buFont typeface="Arial" pitchFamily="34" charset="0"/>
              <a:buNone/>
            </a:pPr>
            <a:r>
              <a:rPr lang="es-AR" sz="1200" b="1" dirty="0" smtClean="0"/>
              <a:t>X5 </a:t>
            </a:r>
            <a:r>
              <a:rPr lang="es-AR" sz="1200" b="1" dirty="0" smtClean="0">
                <a:sym typeface="Wingdings" panose="05000000000000000000" pitchFamily="2" charset="2"/>
              </a:rPr>
              <a:t> Y1</a:t>
            </a:r>
            <a:endParaRPr lang="es-AR" sz="1200" b="1" dirty="0" smtClean="0"/>
          </a:p>
          <a:p>
            <a:pPr>
              <a:buFont typeface="Arial" pitchFamily="34" charset="0"/>
              <a:buNone/>
            </a:pPr>
            <a:r>
              <a:rPr lang="es-AR" sz="1200" b="1" dirty="0" smtClean="0"/>
              <a:t>X6 </a:t>
            </a:r>
            <a:r>
              <a:rPr lang="es-AR" sz="1200" b="1" dirty="0" smtClean="0">
                <a:sym typeface="Wingdings" panose="05000000000000000000" pitchFamily="2" charset="2"/>
              </a:rPr>
              <a:t> Y2</a:t>
            </a:r>
            <a:endParaRPr lang="es-AR" sz="1200" b="1" dirty="0" smtClean="0"/>
          </a:p>
          <a:p>
            <a:pPr>
              <a:buFont typeface="Arial" pitchFamily="34" charset="0"/>
              <a:buNone/>
            </a:pPr>
            <a:r>
              <a:rPr lang="es-AR" sz="1200" b="1" dirty="0" smtClean="0"/>
              <a:t>X7 </a:t>
            </a:r>
            <a:r>
              <a:rPr lang="es-AR" sz="1200" b="1" dirty="0" smtClean="0">
                <a:sym typeface="Wingdings" panose="05000000000000000000" pitchFamily="2" charset="2"/>
              </a:rPr>
              <a:t> Y3</a:t>
            </a:r>
            <a:endParaRPr lang="es-AR" sz="1200" b="1" dirty="0" smtClean="0"/>
          </a:p>
          <a:p>
            <a:pPr>
              <a:buFont typeface="Arial" pitchFamily="34" charset="0"/>
              <a:buNone/>
            </a:pPr>
            <a:r>
              <a:rPr lang="es-AR" sz="1200" b="1" dirty="0" smtClean="0"/>
              <a:t>X8  </a:t>
            </a:r>
            <a:r>
              <a:rPr lang="es-AR" sz="1200" b="1" dirty="0" smtClean="0">
                <a:sym typeface="Wingdings" panose="05000000000000000000" pitchFamily="2" charset="2"/>
              </a:rPr>
              <a:t> Y4</a:t>
            </a:r>
            <a:endParaRPr lang="es-AR" sz="1200" b="1" dirty="0" smtClean="0"/>
          </a:p>
        </p:txBody>
      </p:sp>
    </p:spTree>
    <p:extLst>
      <p:ext uri="{BB962C8B-B14F-4D97-AF65-F5344CB8AC3E}">
        <p14:creationId xmlns:p14="http://schemas.microsoft.com/office/powerpoint/2010/main" val="22379687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a:t>Resolución de Parcial 24/5/23 </a:t>
            </a:r>
            <a:r>
              <a:rPr lang="es-MX" dirty="0" err="1"/>
              <a:t>Prog</a:t>
            </a:r>
            <a:r>
              <a:rPr lang="es-MX" dirty="0"/>
              <a:t>. Lineal</a:t>
            </a:r>
            <a:endParaRPr lang="en-US" dirty="0"/>
          </a:p>
        </p:txBody>
      </p:sp>
      <p:sp>
        <p:nvSpPr>
          <p:cNvPr id="4" name="Marcador de contenido 4"/>
          <p:cNvSpPr txBox="1">
            <a:spLocks/>
          </p:cNvSpPr>
          <p:nvPr/>
        </p:nvSpPr>
        <p:spPr>
          <a:xfrm>
            <a:off x="363425" y="2438890"/>
            <a:ext cx="1778305" cy="495055"/>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s-MX" sz="1800" b="1" dirty="0" smtClean="0"/>
              <a:t>Tabla óptima dual:</a:t>
            </a:r>
            <a:endParaRPr lang="es-MX" sz="1800" b="1" dirty="0"/>
          </a:p>
        </p:txBody>
      </p:sp>
      <p:sp>
        <p:nvSpPr>
          <p:cNvPr id="13" name="Rectángulo 12"/>
          <p:cNvSpPr/>
          <p:nvPr/>
        </p:nvSpPr>
        <p:spPr>
          <a:xfrm>
            <a:off x="341530" y="1493785"/>
            <a:ext cx="5310590" cy="73866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r>
              <a:rPr lang="es-ES" sz="1400" b="1" i="1" dirty="0">
                <a:latin typeface="Calibri" panose="020F0502020204030204" pitchFamily="34" charset="0"/>
                <a:ea typeface="Times New Roman" panose="02020603050405020304" pitchFamily="18" charset="0"/>
                <a:cs typeface="Times New Roman" panose="02020603050405020304" pitchFamily="18" charset="0"/>
              </a:rPr>
              <a:t>3</a:t>
            </a:r>
            <a:r>
              <a:rPr lang="es-ES" sz="1400"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s-AR" sz="1400" b="1" u="sng" dirty="0"/>
              <a:t>Resuelva JUSTIFICANDO:</a:t>
            </a:r>
            <a:endParaRPr lang="es-AR" sz="1400" dirty="0"/>
          </a:p>
          <a:p>
            <a:pPr lvl="0"/>
            <a:r>
              <a:rPr lang="es-AR" sz="1400" dirty="0" smtClean="0"/>
              <a:t>a) Si </a:t>
            </a:r>
            <a:r>
              <a:rPr lang="es-AR" sz="1400" dirty="0"/>
              <a:t>se elimina la restricción de que la producción de VAINILLA sea mayor a 24 lotes, ¿cuánto aumenta mi beneficio? </a:t>
            </a:r>
            <a:r>
              <a:rPr lang="es-AR" sz="1400" b="1" dirty="0"/>
              <a:t>(5 puntos)</a:t>
            </a:r>
            <a:endParaRPr lang="es-AR" sz="1400" dirty="0"/>
          </a:p>
        </p:txBody>
      </p:sp>
      <p:pic>
        <p:nvPicPr>
          <p:cNvPr id="9" name="Imagen 8"/>
          <p:cNvPicPr>
            <a:picLocks noChangeAspect="1"/>
          </p:cNvPicPr>
          <p:nvPr/>
        </p:nvPicPr>
        <p:blipFill>
          <a:blip r:embed="rId2"/>
          <a:stretch>
            <a:fillRect/>
          </a:stretch>
        </p:blipFill>
        <p:spPr>
          <a:xfrm>
            <a:off x="267175" y="2749205"/>
            <a:ext cx="8620070" cy="1437853"/>
          </a:xfrm>
          <a:prstGeom prst="rect">
            <a:avLst/>
          </a:prstGeom>
        </p:spPr>
      </p:pic>
      <p:sp>
        <p:nvSpPr>
          <p:cNvPr id="11" name="Elipse 10"/>
          <p:cNvSpPr/>
          <p:nvPr/>
        </p:nvSpPr>
        <p:spPr>
          <a:xfrm>
            <a:off x="5022050" y="2686417"/>
            <a:ext cx="495055" cy="382543"/>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16" name="Imagen 15"/>
          <p:cNvPicPr>
            <a:picLocks noChangeAspect="1"/>
          </p:cNvPicPr>
          <p:nvPr/>
        </p:nvPicPr>
        <p:blipFill>
          <a:blip r:embed="rId3"/>
          <a:stretch>
            <a:fillRect/>
          </a:stretch>
        </p:blipFill>
        <p:spPr>
          <a:xfrm>
            <a:off x="267175" y="4405033"/>
            <a:ext cx="8620070" cy="1430805"/>
          </a:xfrm>
          <a:prstGeom prst="rect">
            <a:avLst/>
          </a:prstGeom>
        </p:spPr>
      </p:pic>
      <p:sp>
        <p:nvSpPr>
          <p:cNvPr id="19" name="Elipse 18"/>
          <p:cNvSpPr/>
          <p:nvPr/>
        </p:nvSpPr>
        <p:spPr>
          <a:xfrm>
            <a:off x="476545" y="5139190"/>
            <a:ext cx="321471" cy="342216"/>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0" name="Elipse 19"/>
          <p:cNvSpPr/>
          <p:nvPr/>
        </p:nvSpPr>
        <p:spPr>
          <a:xfrm>
            <a:off x="5108841" y="4632156"/>
            <a:ext cx="321471" cy="342216"/>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Marcador de contenido 4"/>
          <p:cNvSpPr txBox="1">
            <a:spLocks/>
          </p:cNvSpPr>
          <p:nvPr/>
        </p:nvSpPr>
        <p:spPr>
          <a:xfrm>
            <a:off x="116505" y="6053814"/>
            <a:ext cx="8770740" cy="660551"/>
          </a:xfrm>
          <a:prstGeom prst="rect">
            <a:avLst/>
          </a:prstGeom>
          <a:ln w="38100">
            <a:solidFill>
              <a:srgbClr val="0070C0"/>
            </a:solidFill>
          </a:ln>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s-MX" sz="1600" b="1" dirty="0" smtClean="0"/>
              <a:t>No toma valores positivos ningún </a:t>
            </a:r>
            <a:r>
              <a:rPr lang="es-MX" sz="1600" b="1" dirty="0" err="1" smtClean="0"/>
              <a:t>zj-cj</a:t>
            </a:r>
            <a:r>
              <a:rPr lang="es-MX" sz="1600" b="1" dirty="0" smtClean="0"/>
              <a:t>, por lo tanto se mantiene la base y el funcional sube a 180.000</a:t>
            </a:r>
          </a:p>
          <a:p>
            <a:pPr>
              <a:buFont typeface="Arial" pitchFamily="34" charset="0"/>
              <a:buNone/>
            </a:pPr>
            <a:r>
              <a:rPr lang="es-MX" sz="1800" b="1" dirty="0" smtClean="0"/>
              <a:t>Con esto, el funcional mejora 180.000-175.200= 4.800</a:t>
            </a:r>
          </a:p>
          <a:p>
            <a:pPr>
              <a:buFont typeface="Arial" pitchFamily="34" charset="0"/>
              <a:buNone/>
            </a:pPr>
            <a:endParaRPr lang="es-MX" sz="1800" b="1" dirty="0"/>
          </a:p>
        </p:txBody>
      </p:sp>
      <p:sp>
        <p:nvSpPr>
          <p:cNvPr id="22" name="Marcador de contenido 4"/>
          <p:cNvSpPr txBox="1">
            <a:spLocks/>
          </p:cNvSpPr>
          <p:nvPr/>
        </p:nvSpPr>
        <p:spPr>
          <a:xfrm>
            <a:off x="6444208" y="1412776"/>
            <a:ext cx="2268252" cy="1336429"/>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s-AR" sz="1200" b="1" dirty="0" smtClean="0"/>
              <a:t>X1 = Prod Jazmín</a:t>
            </a:r>
          </a:p>
          <a:p>
            <a:pPr>
              <a:buFont typeface="Arial" pitchFamily="34" charset="0"/>
              <a:buNone/>
            </a:pPr>
            <a:r>
              <a:rPr lang="es-AR" sz="1200" b="1" dirty="0" smtClean="0"/>
              <a:t>X2= Prod Lavanda</a:t>
            </a:r>
          </a:p>
          <a:p>
            <a:pPr>
              <a:buFont typeface="Arial" pitchFamily="34" charset="0"/>
              <a:buNone/>
            </a:pPr>
            <a:r>
              <a:rPr lang="es-AR" sz="1200" b="1" dirty="0" smtClean="0"/>
              <a:t>X3= Prod Vainilla</a:t>
            </a:r>
          </a:p>
          <a:p>
            <a:pPr>
              <a:buFont typeface="Arial" pitchFamily="34" charset="0"/>
              <a:buNone/>
            </a:pPr>
            <a:r>
              <a:rPr lang="es-AR" sz="1200" b="1" dirty="0" smtClean="0"/>
              <a:t>X4= Prod Limón</a:t>
            </a:r>
          </a:p>
          <a:p>
            <a:pPr>
              <a:buFont typeface="Arial" pitchFamily="34" charset="0"/>
              <a:buNone/>
            </a:pPr>
            <a:r>
              <a:rPr lang="es-AR" sz="1200" b="1" dirty="0" smtClean="0"/>
              <a:t>X5= Sobrante elaboración</a:t>
            </a:r>
          </a:p>
          <a:p>
            <a:pPr>
              <a:buFont typeface="Arial" pitchFamily="34" charset="0"/>
              <a:buNone/>
            </a:pPr>
            <a:r>
              <a:rPr lang="es-AR" sz="1200" b="1" dirty="0" smtClean="0"/>
              <a:t>X6= Sobrante Envasado</a:t>
            </a:r>
          </a:p>
          <a:p>
            <a:pPr>
              <a:buFont typeface="Arial" pitchFamily="34" charset="0"/>
              <a:buNone/>
            </a:pPr>
            <a:r>
              <a:rPr lang="es-AR" sz="1200" b="1" dirty="0" smtClean="0"/>
              <a:t>X7= Sobrante Demanda Máxima</a:t>
            </a:r>
          </a:p>
          <a:p>
            <a:pPr>
              <a:buFont typeface="Arial" pitchFamily="34" charset="0"/>
              <a:buNone/>
            </a:pPr>
            <a:r>
              <a:rPr lang="es-AR" sz="1200" b="1" dirty="0" smtClean="0"/>
              <a:t>X8= Cantidad minina Vainilla	</a:t>
            </a:r>
          </a:p>
          <a:p>
            <a:pPr>
              <a:buFont typeface="Arial" pitchFamily="34" charset="0"/>
              <a:buNone/>
            </a:pPr>
            <a:endParaRPr lang="es-AR" sz="1200" b="1" dirty="0" smtClean="0"/>
          </a:p>
        </p:txBody>
      </p:sp>
    </p:spTree>
    <p:extLst>
      <p:ext uri="{BB962C8B-B14F-4D97-AF65-F5344CB8AC3E}">
        <p14:creationId xmlns:p14="http://schemas.microsoft.com/office/powerpoint/2010/main" val="1070557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500"/>
                                        <p:tgtEl>
                                          <p:spTgt spid="21"/>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Effect transition="in" filter="fade">
                                      <p:cBhvr>
                                        <p:cTn id="23" dur="500"/>
                                        <p:tgtEl>
                                          <p:spTgt spid="19"/>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20"/>
                                        </p:tgtEl>
                                        <p:attrNameLst>
                                          <p:attrName>style.visibility</p:attrName>
                                        </p:attrNameLst>
                                      </p:cBhvr>
                                      <p:to>
                                        <p:strVal val="visible"/>
                                      </p:to>
                                    </p:set>
                                    <p:animEffect transition="in" filter="fade">
                                      <p:cBhvr>
                                        <p:cTn id="26"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9" grpId="0" animBg="1"/>
      <p:bldP spid="20" grpId="0" animBg="1"/>
      <p:bldP spid="2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a:t>Resolución de Parcial 24/5/23 </a:t>
            </a:r>
            <a:r>
              <a:rPr lang="es-MX" dirty="0" err="1"/>
              <a:t>Prog</a:t>
            </a:r>
            <a:r>
              <a:rPr lang="es-MX" dirty="0"/>
              <a:t>. Lineal</a:t>
            </a:r>
            <a:endParaRPr lang="en-US" dirty="0"/>
          </a:p>
        </p:txBody>
      </p:sp>
      <p:sp>
        <p:nvSpPr>
          <p:cNvPr id="4" name="Marcador de contenido 4"/>
          <p:cNvSpPr txBox="1">
            <a:spLocks/>
          </p:cNvSpPr>
          <p:nvPr/>
        </p:nvSpPr>
        <p:spPr>
          <a:xfrm>
            <a:off x="363425" y="2438890"/>
            <a:ext cx="1868315" cy="495055"/>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s-MX" sz="1800" b="1" dirty="0" smtClean="0"/>
              <a:t>Tabla óptima directo:</a:t>
            </a:r>
            <a:endParaRPr lang="es-MX" sz="1800" b="1" dirty="0"/>
          </a:p>
        </p:txBody>
      </p:sp>
      <p:sp>
        <p:nvSpPr>
          <p:cNvPr id="13" name="Rectángulo 12"/>
          <p:cNvSpPr/>
          <p:nvPr/>
        </p:nvSpPr>
        <p:spPr>
          <a:xfrm>
            <a:off x="341530" y="1493785"/>
            <a:ext cx="6102678" cy="73866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r>
              <a:rPr lang="es-ES" sz="1400" b="1" i="1" dirty="0">
                <a:latin typeface="Calibri" panose="020F0502020204030204" pitchFamily="34" charset="0"/>
                <a:ea typeface="Times New Roman" panose="02020603050405020304" pitchFamily="18" charset="0"/>
                <a:cs typeface="Times New Roman" panose="02020603050405020304" pitchFamily="18" charset="0"/>
              </a:rPr>
              <a:t>3</a:t>
            </a:r>
            <a:r>
              <a:rPr lang="es-ES" sz="1400"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s-AR" sz="1400" b="1" u="sng" dirty="0"/>
              <a:t>Resuelva JUSTIFICANDO:</a:t>
            </a:r>
            <a:endParaRPr lang="es-AR" sz="1400" dirty="0"/>
          </a:p>
          <a:p>
            <a:pPr lvl="0"/>
            <a:r>
              <a:rPr lang="es-AR" sz="1400" dirty="0" smtClean="0"/>
              <a:t>b) ¿Cuál </a:t>
            </a:r>
            <a:r>
              <a:rPr lang="es-AR" sz="1400" dirty="0"/>
              <a:t>debería ser la contribución (máxima) de la fragancia LIMÓN para que ya </a:t>
            </a:r>
            <a:r>
              <a:rPr lang="es-AR" sz="1400" u="sng" dirty="0"/>
              <a:t>no</a:t>
            </a:r>
            <a:r>
              <a:rPr lang="es-AR" sz="1400" dirty="0"/>
              <a:t> sea conveniente su producción? </a:t>
            </a:r>
            <a:r>
              <a:rPr lang="es-AR" sz="1400" b="1" dirty="0"/>
              <a:t>(5 puntos)</a:t>
            </a:r>
            <a:endParaRPr lang="es-AR" sz="1400" dirty="0"/>
          </a:p>
        </p:txBody>
      </p:sp>
      <p:sp>
        <p:nvSpPr>
          <p:cNvPr id="12" name="Marcador de contenido 4"/>
          <p:cNvSpPr txBox="1">
            <a:spLocks/>
          </p:cNvSpPr>
          <p:nvPr/>
        </p:nvSpPr>
        <p:spPr>
          <a:xfrm>
            <a:off x="6552219" y="1506501"/>
            <a:ext cx="2364375" cy="1337434"/>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s-AR" sz="1200" b="1" dirty="0" smtClean="0"/>
              <a:t>X1 = Prod Jazmín</a:t>
            </a:r>
          </a:p>
          <a:p>
            <a:pPr>
              <a:buFont typeface="Arial" pitchFamily="34" charset="0"/>
              <a:buNone/>
            </a:pPr>
            <a:r>
              <a:rPr lang="es-AR" sz="1200" b="1" dirty="0" smtClean="0"/>
              <a:t>X2= Prod Lavanda</a:t>
            </a:r>
          </a:p>
          <a:p>
            <a:pPr>
              <a:buFont typeface="Arial" pitchFamily="34" charset="0"/>
              <a:buNone/>
            </a:pPr>
            <a:r>
              <a:rPr lang="es-AR" sz="1200" b="1" dirty="0" smtClean="0"/>
              <a:t>X3= Prod Vainilla</a:t>
            </a:r>
          </a:p>
          <a:p>
            <a:pPr>
              <a:buFont typeface="Arial" pitchFamily="34" charset="0"/>
              <a:buNone/>
            </a:pPr>
            <a:r>
              <a:rPr lang="es-AR" sz="1200" b="1" dirty="0" smtClean="0"/>
              <a:t>X4= Prod Limón</a:t>
            </a:r>
          </a:p>
          <a:p>
            <a:pPr>
              <a:buFont typeface="Arial" pitchFamily="34" charset="0"/>
              <a:buNone/>
            </a:pPr>
            <a:r>
              <a:rPr lang="es-AR" sz="1200" b="1" dirty="0" smtClean="0"/>
              <a:t>X5= Sobrante elaboración</a:t>
            </a:r>
          </a:p>
          <a:p>
            <a:pPr>
              <a:buFont typeface="Arial" pitchFamily="34" charset="0"/>
              <a:buNone/>
            </a:pPr>
            <a:r>
              <a:rPr lang="es-AR" sz="1200" b="1" dirty="0" smtClean="0"/>
              <a:t>X6= Sobrante Envasado</a:t>
            </a:r>
          </a:p>
          <a:p>
            <a:pPr>
              <a:buFont typeface="Arial" pitchFamily="34" charset="0"/>
              <a:buNone/>
            </a:pPr>
            <a:r>
              <a:rPr lang="es-AR" sz="1200" b="1" dirty="0" smtClean="0"/>
              <a:t>X7= Sobrante Demanda Máxima</a:t>
            </a:r>
          </a:p>
          <a:p>
            <a:pPr>
              <a:buFont typeface="Arial" pitchFamily="34" charset="0"/>
              <a:buNone/>
            </a:pPr>
            <a:r>
              <a:rPr lang="es-AR" sz="1200" b="1" dirty="0" smtClean="0"/>
              <a:t>X8= Cantidad minina Vainilla	</a:t>
            </a:r>
          </a:p>
          <a:p>
            <a:pPr>
              <a:buFont typeface="Arial" pitchFamily="34" charset="0"/>
              <a:buNone/>
            </a:pPr>
            <a:endParaRPr lang="es-AR" sz="1200" b="1" dirty="0" smtClean="0"/>
          </a:p>
        </p:txBody>
      </p:sp>
      <p:graphicFrame>
        <p:nvGraphicFramePr>
          <p:cNvPr id="14" name="Table 6"/>
          <p:cNvGraphicFramePr>
            <a:graphicFrameLocks noGrp="1"/>
          </p:cNvGraphicFramePr>
          <p:nvPr>
            <p:extLst>
              <p:ext uri="{D42A27DB-BD31-4B8C-83A1-F6EECF244321}">
                <p14:modId xmlns:p14="http://schemas.microsoft.com/office/powerpoint/2010/main" val="2101245327"/>
              </p:ext>
            </p:extLst>
          </p:nvPr>
        </p:nvGraphicFramePr>
        <p:xfrm>
          <a:off x="374837" y="2731734"/>
          <a:ext cx="6304464" cy="1877568"/>
        </p:xfrm>
        <a:graphic>
          <a:graphicData uri="http://schemas.openxmlformats.org/drawingml/2006/table">
            <a:tbl>
              <a:tblPr/>
              <a:tblGrid>
                <a:gridCol w="525372">
                  <a:extLst>
                    <a:ext uri="{9D8B030D-6E8A-4147-A177-3AD203B41FA5}">
                      <a16:colId xmlns:a16="http://schemas.microsoft.com/office/drawing/2014/main" val="20000"/>
                    </a:ext>
                  </a:extLst>
                </a:gridCol>
                <a:gridCol w="525372">
                  <a:extLst>
                    <a:ext uri="{9D8B030D-6E8A-4147-A177-3AD203B41FA5}">
                      <a16:colId xmlns:a16="http://schemas.microsoft.com/office/drawing/2014/main" val="20001"/>
                    </a:ext>
                  </a:extLst>
                </a:gridCol>
                <a:gridCol w="525372">
                  <a:extLst>
                    <a:ext uri="{9D8B030D-6E8A-4147-A177-3AD203B41FA5}">
                      <a16:colId xmlns:a16="http://schemas.microsoft.com/office/drawing/2014/main" val="20002"/>
                    </a:ext>
                  </a:extLst>
                </a:gridCol>
                <a:gridCol w="525372">
                  <a:extLst>
                    <a:ext uri="{9D8B030D-6E8A-4147-A177-3AD203B41FA5}">
                      <a16:colId xmlns:a16="http://schemas.microsoft.com/office/drawing/2014/main" val="20003"/>
                    </a:ext>
                  </a:extLst>
                </a:gridCol>
                <a:gridCol w="525372">
                  <a:extLst>
                    <a:ext uri="{9D8B030D-6E8A-4147-A177-3AD203B41FA5}">
                      <a16:colId xmlns:a16="http://schemas.microsoft.com/office/drawing/2014/main" val="20004"/>
                    </a:ext>
                  </a:extLst>
                </a:gridCol>
                <a:gridCol w="525372">
                  <a:extLst>
                    <a:ext uri="{9D8B030D-6E8A-4147-A177-3AD203B41FA5}">
                      <a16:colId xmlns:a16="http://schemas.microsoft.com/office/drawing/2014/main" val="20005"/>
                    </a:ext>
                  </a:extLst>
                </a:gridCol>
                <a:gridCol w="525372">
                  <a:extLst>
                    <a:ext uri="{9D8B030D-6E8A-4147-A177-3AD203B41FA5}">
                      <a16:colId xmlns:a16="http://schemas.microsoft.com/office/drawing/2014/main" val="20006"/>
                    </a:ext>
                  </a:extLst>
                </a:gridCol>
                <a:gridCol w="525372">
                  <a:extLst>
                    <a:ext uri="{9D8B030D-6E8A-4147-A177-3AD203B41FA5}">
                      <a16:colId xmlns:a16="http://schemas.microsoft.com/office/drawing/2014/main" val="494890671"/>
                    </a:ext>
                  </a:extLst>
                </a:gridCol>
                <a:gridCol w="525372">
                  <a:extLst>
                    <a:ext uri="{9D8B030D-6E8A-4147-A177-3AD203B41FA5}">
                      <a16:colId xmlns:a16="http://schemas.microsoft.com/office/drawing/2014/main" val="503756571"/>
                    </a:ext>
                  </a:extLst>
                </a:gridCol>
                <a:gridCol w="525372">
                  <a:extLst>
                    <a:ext uri="{9D8B030D-6E8A-4147-A177-3AD203B41FA5}">
                      <a16:colId xmlns:a16="http://schemas.microsoft.com/office/drawing/2014/main" val="20008"/>
                    </a:ext>
                  </a:extLst>
                </a:gridCol>
                <a:gridCol w="525372">
                  <a:extLst>
                    <a:ext uri="{9D8B030D-6E8A-4147-A177-3AD203B41FA5}">
                      <a16:colId xmlns:a16="http://schemas.microsoft.com/office/drawing/2014/main" val="3115935793"/>
                    </a:ext>
                  </a:extLst>
                </a:gridCol>
                <a:gridCol w="525372">
                  <a:extLst>
                    <a:ext uri="{9D8B030D-6E8A-4147-A177-3AD203B41FA5}">
                      <a16:colId xmlns:a16="http://schemas.microsoft.com/office/drawing/2014/main" val="20009"/>
                    </a:ext>
                  </a:extLst>
                </a:gridCol>
              </a:tblGrid>
              <a:tr h="244313">
                <a:tc>
                  <a:txBody>
                    <a:bodyPr/>
                    <a:lstStyle/>
                    <a:p>
                      <a:pPr algn="ctr" fontAlgn="b"/>
                      <a:r>
                        <a:rPr lang="es-AR" sz="1400" b="0" i="0" u="none" strike="noStrike" dirty="0">
                          <a:effectLst/>
                          <a:latin typeface="+mj-lt"/>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endParaRPr lang="es-AR" sz="1400" b="0" i="0" u="none" strike="noStrike">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Cj</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1200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1400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1600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1" i="0" u="none" strike="noStrike" dirty="0" smtClean="0">
                          <a:solidFill>
                            <a:srgbClr val="FF0000"/>
                          </a:solidFill>
                          <a:effectLst/>
                          <a:latin typeface="+mj-lt"/>
                        </a:rPr>
                        <a:t>C4</a:t>
                      </a:r>
                      <a:endParaRPr lang="es-AR" sz="1400" b="1" i="0" u="none" strike="noStrike" dirty="0">
                        <a:solidFill>
                          <a:srgbClr val="FF0000"/>
                        </a:solidFill>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44313">
                <a:tc>
                  <a:txBody>
                    <a:bodyPr/>
                    <a:lstStyle/>
                    <a:p>
                      <a:pPr algn="ctr" fontAlgn="b"/>
                      <a:r>
                        <a:rPr lang="es-AR" sz="1700" b="1" i="0" u="none" strike="noStrike" dirty="0" err="1">
                          <a:effectLst/>
                          <a:latin typeface="+mj-lt"/>
                        </a:rPr>
                        <a:t>Ck</a:t>
                      </a:r>
                      <a:endParaRPr lang="es-AR" sz="1700" b="1"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700" b="1" i="0" u="none" strike="noStrike" dirty="0" err="1">
                          <a:effectLst/>
                          <a:latin typeface="+mj-lt"/>
                        </a:rPr>
                        <a:t>Xk</a:t>
                      </a:r>
                      <a:endParaRPr lang="es-AR" sz="1700" b="1"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700" b="1" i="0" u="none" strike="noStrike" dirty="0">
                          <a:effectLst/>
                          <a:latin typeface="+mj-lt"/>
                        </a:rPr>
                        <a:t>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dirty="0">
                          <a:effectLst/>
                          <a:latin typeface="+mj-lt"/>
                        </a:rPr>
                        <a:t>A1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dirty="0">
                          <a:effectLst/>
                          <a:latin typeface="+mj-lt"/>
                        </a:rPr>
                        <a:t>A2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dirty="0">
                          <a:effectLst/>
                          <a:latin typeface="+mj-lt"/>
                        </a:rPr>
                        <a:t>A3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ctr"/>
                      <a:r>
                        <a:rPr lang="en-US" sz="1700" b="1" i="0" u="none" strike="noStrike" dirty="0">
                          <a:solidFill>
                            <a:srgbClr val="000000"/>
                          </a:solidFill>
                          <a:latin typeface="Calibri"/>
                        </a:rPr>
                        <a:t>bi/</a:t>
                      </a:r>
                      <a:r>
                        <a:rPr lang="en-US" sz="1700" b="1" i="0" u="none" strike="noStrike" dirty="0" err="1">
                          <a:solidFill>
                            <a:srgbClr val="000000"/>
                          </a:solidFill>
                          <a:latin typeface="Calibri"/>
                        </a:rPr>
                        <a:t>aij</a:t>
                      </a:r>
                      <a:endParaRPr lang="en-US" sz="1700" b="1" i="0" u="none" strike="noStrike" dirty="0">
                        <a:solidFill>
                          <a:srgbClr val="000000"/>
                        </a:solidFill>
                        <a:latin typeface="Calibri"/>
                      </a:endParaRPr>
                    </a:p>
                  </a:txBody>
                  <a:tcPr marL="9144" marR="9144" marT="9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extLst>
                  <a:ext uri="{0D108BD9-81ED-4DB2-BD59-A6C34878D82A}">
                    <a16:rowId xmlns:a16="http://schemas.microsoft.com/office/drawing/2014/main" val="10001"/>
                  </a:ext>
                </a:extLst>
              </a:tr>
              <a:tr h="244313">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s-AR" sz="1400" b="1" i="0" u="none" strike="noStrike" kern="1200" dirty="0" smtClean="0">
                          <a:solidFill>
                            <a:srgbClr val="FF0000"/>
                          </a:solidFill>
                          <a:effectLst/>
                          <a:latin typeface="+mn-lt"/>
                          <a:ea typeface="+mn-ea"/>
                          <a:cs typeface="+mn-cs"/>
                        </a:rPr>
                        <a:t>C4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s-AR" sz="1400" b="0" i="0" u="none" strike="noStrike" dirty="0">
                          <a:effectLst/>
                          <a:latin typeface="+mj-lt"/>
                        </a:rPr>
                        <a:t>x4</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s-AR" sz="1400" b="0" i="0" u="none" strike="noStrike" dirty="0" smtClean="0">
                          <a:effectLst/>
                          <a:latin typeface="+mj-lt"/>
                        </a:rPr>
                        <a:t>24</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1/3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1/3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36</a:t>
                      </a:r>
                      <a:r>
                        <a:rPr lang="en-US" sz="1700" b="0" i="0" u="none" strike="noStrike" dirty="0">
                          <a:solidFill>
                            <a:srgbClr val="000000"/>
                          </a:solidFill>
                          <a:latin typeface="Calibri"/>
                        </a:rPr>
                        <a:t> </a:t>
                      </a:r>
                    </a:p>
                  </a:txBody>
                  <a:tcPr marL="9144" marR="9144" marT="9144"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2"/>
                  </a:ext>
                </a:extLst>
              </a:tr>
              <a:tr h="244313">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s-AR" sz="1400" b="0" i="0" u="none" strike="noStrike" dirty="0" smtClean="0">
                          <a:effectLst/>
                          <a:latin typeface="+mj-lt"/>
                        </a:rPr>
                        <a:t>X6</a:t>
                      </a:r>
                      <a:endParaRPr lang="es-AR" sz="1400" b="0"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b"/>
                      <a:r>
                        <a:rPr lang="es-AR" sz="1400" b="0" i="0" u="none" strike="noStrike" dirty="0" smtClean="0">
                          <a:effectLst/>
                          <a:latin typeface="+mj-lt"/>
                        </a:rPr>
                        <a:t>192</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smtClean="0">
                          <a:effectLst/>
                          <a:latin typeface="+mj-lt"/>
                        </a:rPr>
                        <a:t>-4/3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700" b="0" i="0" u="none" strike="noStrike" dirty="0">
                          <a:solidFill>
                            <a:srgbClr val="000000"/>
                          </a:solidFill>
                          <a:latin typeface="Calibri"/>
                        </a:rPr>
                        <a:t> </a:t>
                      </a:r>
                      <a:r>
                        <a:rPr lang="en-US" sz="1700" b="0" i="0" u="none" strike="noStrike" dirty="0" smtClean="0">
                          <a:solidFill>
                            <a:srgbClr val="000000"/>
                          </a:solidFill>
                          <a:latin typeface="Calibri"/>
                        </a:rPr>
                        <a:t>-144</a:t>
                      </a:r>
                      <a:endParaRPr lang="en-US" sz="1700" b="0" i="0" u="none" strike="noStrike" dirty="0">
                        <a:solidFill>
                          <a:srgbClr val="000000"/>
                        </a:solidFill>
                        <a:latin typeface="Calibri"/>
                      </a:endParaRPr>
                    </a:p>
                  </a:txBody>
                  <a:tcPr marL="9144" marR="9144" marT="9144"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244313">
                <a:tc>
                  <a:txBody>
                    <a:bodyPr/>
                    <a:lstStyle/>
                    <a:p>
                      <a:pPr algn="ctr" fontAlgn="b"/>
                      <a:r>
                        <a:rPr lang="es-AR" sz="1400" b="0" i="0" u="none" strike="noStrike">
                          <a:effectLst/>
                          <a:latin typeface="+mj-lt"/>
                        </a:rPr>
                        <a:t>1200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tcPr>
                </a:tc>
                <a:tc>
                  <a:txBody>
                    <a:bodyPr/>
                    <a:lstStyle/>
                    <a:p>
                      <a:pPr algn="ctr" fontAlgn="b"/>
                      <a:r>
                        <a:rPr lang="es-AR" sz="1400" b="0" i="0" u="none" strike="noStrike" dirty="0" smtClean="0">
                          <a:effectLst/>
                          <a:latin typeface="+mj-lt"/>
                        </a:rPr>
                        <a:t>X1</a:t>
                      </a:r>
                      <a:endParaRPr lang="es-AR" sz="1400" b="0"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noFill/>
                      <a:prstDash val="solid"/>
                      <a:round/>
                      <a:headEnd type="none" w="med" len="med"/>
                      <a:tailEnd type="none" w="med" len="med"/>
                    </a:lnB>
                  </a:tcPr>
                </a:tc>
                <a:tc>
                  <a:txBody>
                    <a:bodyPr/>
                    <a:lstStyle/>
                    <a:p>
                      <a:pPr algn="ctr" fontAlgn="b"/>
                      <a:r>
                        <a:rPr lang="es-AR" sz="1400" b="0" i="0" u="none" strike="noStrike" dirty="0" smtClean="0">
                          <a:effectLst/>
                          <a:latin typeface="+mj-lt"/>
                        </a:rPr>
                        <a:t>72</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-1/3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5/3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smtClean="0">
                          <a:effectLst/>
                          <a:latin typeface="+mj-lt"/>
                        </a:rPr>
                        <a:t>1/3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216</a:t>
                      </a:r>
                      <a:endParaRPr lang="en-US" sz="1700" b="0" i="0" u="none" strike="noStrike" dirty="0">
                        <a:solidFill>
                          <a:srgbClr val="000000"/>
                        </a:solidFill>
                        <a:latin typeface="Calibri"/>
                      </a:endParaRPr>
                    </a:p>
                  </a:txBody>
                  <a:tcPr marL="9144" marR="9144" marT="9144"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tcPr>
                </a:tc>
                <a:extLst>
                  <a:ext uri="{0D108BD9-81ED-4DB2-BD59-A6C34878D82A}">
                    <a16:rowId xmlns:a16="http://schemas.microsoft.com/office/drawing/2014/main" val="449307395"/>
                  </a:ext>
                </a:extLst>
              </a:tr>
              <a:tr h="244313">
                <a:tc>
                  <a:txBody>
                    <a:bodyPr/>
                    <a:lstStyle/>
                    <a:p>
                      <a:pPr algn="ctr" fontAlgn="b"/>
                      <a:r>
                        <a:rPr lang="es-AR" sz="1400" b="0" i="0" u="none" strike="noStrike">
                          <a:effectLst/>
                          <a:latin typeface="+mj-lt"/>
                        </a:rPr>
                        <a:t>1600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s-AR" sz="1400" b="0" i="0" u="none" strike="noStrike" dirty="0" smtClean="0">
                          <a:effectLst/>
                          <a:latin typeface="+mj-lt"/>
                        </a:rPr>
                        <a:t>X3</a:t>
                      </a:r>
                      <a:endParaRPr lang="es-AR" sz="1400" b="0"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s-AR" sz="1400" b="0" i="0" u="none" strike="noStrike" dirty="0" smtClean="0">
                          <a:effectLst/>
                          <a:latin typeface="+mj-lt"/>
                        </a:rPr>
                        <a:t>24</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700" b="0" i="0" u="none" strike="noStrike" dirty="0">
                          <a:solidFill>
                            <a:srgbClr val="000000"/>
                          </a:solidFill>
                          <a:latin typeface="Calibri"/>
                        </a:rPr>
                        <a:t> </a:t>
                      </a:r>
                      <a:r>
                        <a:rPr lang="en-US" sz="1700" b="0" i="0" u="none" strike="noStrike" dirty="0" smtClean="0">
                          <a:solidFill>
                            <a:srgbClr val="000000"/>
                          </a:solidFill>
                          <a:latin typeface="Calibri"/>
                        </a:rPr>
                        <a:t>-24</a:t>
                      </a:r>
                      <a:endParaRPr lang="en-US" sz="1700" b="0" i="0" u="none" strike="noStrike" dirty="0">
                        <a:solidFill>
                          <a:srgbClr val="000000"/>
                        </a:solidFill>
                        <a:latin typeface="Calibri"/>
                      </a:endParaRPr>
                    </a:p>
                  </a:txBody>
                  <a:tcPr marL="9144" marR="9144" marT="9144"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44313">
                <a:tc gridSpan="3">
                  <a:txBody>
                    <a:bodyPr/>
                    <a:lstStyle/>
                    <a:p>
                      <a:pPr algn="ctr" fontAlgn="b"/>
                      <a:r>
                        <a:rPr lang="en-US" sz="1700" b="0" i="0" u="none" strike="noStrike" dirty="0">
                          <a:solidFill>
                            <a:srgbClr val="000000"/>
                          </a:solidFill>
                          <a:latin typeface="Calibri"/>
                        </a:rPr>
                        <a:t>Z = </a:t>
                      </a:r>
                      <a:r>
                        <a:rPr lang="en-US" sz="1700" b="0" i="0" u="none" strike="noStrike" dirty="0" smtClean="0">
                          <a:solidFill>
                            <a:srgbClr val="000000"/>
                          </a:solidFill>
                          <a:latin typeface="Calibri"/>
                        </a:rPr>
                        <a:t>175.200</a:t>
                      </a:r>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b"/>
                      <a:r>
                        <a:rPr lang="en-US" sz="1700" b="0" i="0" u="none" strike="noStrike" dirty="0" smtClean="0">
                          <a:solidFill>
                            <a:srgbClr val="000000"/>
                          </a:solidFill>
                          <a:latin typeface="Calibri"/>
                        </a:rPr>
                        <a:t>0</a:t>
                      </a:r>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100</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0</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0 </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300</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0</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600</a:t>
                      </a:r>
                      <a:endParaRPr lang="en-US" sz="1700" b="0" i="0" u="none" strike="noStrike" dirty="0">
                        <a:solidFill>
                          <a:srgbClr val="000000"/>
                        </a:solidFill>
                        <a:latin typeface="Calibri"/>
                      </a:endParaRPr>
                    </a:p>
                  </a:txBody>
                  <a:tcPr marL="9144" marR="9144" marT="9144" marB="0" anchor="b">
                    <a:lnL>
                      <a:noFill/>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200</a:t>
                      </a:r>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700" b="0" i="0" u="none" strike="noStrike" dirty="0" err="1" smtClean="0">
                          <a:solidFill>
                            <a:srgbClr val="000000"/>
                          </a:solidFill>
                          <a:latin typeface="Calibri"/>
                        </a:rPr>
                        <a:t>zj</a:t>
                      </a:r>
                      <a:r>
                        <a:rPr lang="es-MX" sz="1700" b="0" i="0" u="none" strike="noStrike" baseline="0" dirty="0" smtClean="0">
                          <a:solidFill>
                            <a:srgbClr val="000000"/>
                          </a:solidFill>
                          <a:latin typeface="Calibri"/>
                        </a:rPr>
                        <a:t> - </a:t>
                      </a:r>
                      <a:r>
                        <a:rPr lang="es-MX" sz="1700" b="0" i="0" u="none" strike="noStrike" baseline="0" dirty="0" err="1" smtClean="0">
                          <a:solidFill>
                            <a:srgbClr val="000000"/>
                          </a:solidFill>
                          <a:latin typeface="Calibri"/>
                        </a:rPr>
                        <a:t>cj</a:t>
                      </a:r>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5"/>
                  </a:ext>
                </a:extLst>
              </a:tr>
            </a:tbl>
          </a:graphicData>
        </a:graphic>
      </p:graphicFrame>
      <p:sp>
        <p:nvSpPr>
          <p:cNvPr id="15" name="CuadroTexto 14"/>
          <p:cNvSpPr txBox="1"/>
          <p:nvPr/>
        </p:nvSpPr>
        <p:spPr>
          <a:xfrm>
            <a:off x="333363" y="4734145"/>
            <a:ext cx="5869995" cy="1200329"/>
          </a:xfrm>
          <a:prstGeom prst="rect">
            <a:avLst/>
          </a:prstGeom>
          <a:noFill/>
        </p:spPr>
        <p:txBody>
          <a:bodyPr wrap="square" rtlCol="0">
            <a:spAutoFit/>
          </a:bodyPr>
          <a:lstStyle/>
          <a:p>
            <a:r>
              <a:rPr lang="es-AR" dirty="0" smtClean="0"/>
              <a:t>A2) 1/3 * </a:t>
            </a:r>
            <a:r>
              <a:rPr lang="es-AR" b="1" dirty="0" smtClean="0">
                <a:solidFill>
                  <a:srgbClr val="FF0000"/>
                </a:solidFill>
              </a:rPr>
              <a:t>C4</a:t>
            </a:r>
            <a:r>
              <a:rPr lang="es-AR" dirty="0" smtClean="0"/>
              <a:t> + 1200 * 2/3 – 1400 &lt; 0  </a:t>
            </a:r>
            <a:r>
              <a:rPr lang="es-AR" dirty="0" smtClean="0">
                <a:sym typeface="Wingdings" panose="05000000000000000000" pitchFamily="2" charset="2"/>
              </a:rPr>
              <a:t> </a:t>
            </a:r>
            <a:r>
              <a:rPr lang="es-AR" b="1" dirty="0" smtClean="0">
                <a:sym typeface="Wingdings" panose="05000000000000000000" pitchFamily="2" charset="2"/>
              </a:rPr>
              <a:t>C4 &lt; 1800</a:t>
            </a:r>
            <a:endParaRPr lang="es-AR" b="1" dirty="0" smtClean="0"/>
          </a:p>
          <a:p>
            <a:r>
              <a:rPr lang="es-AR" dirty="0" smtClean="0"/>
              <a:t>A5) </a:t>
            </a:r>
            <a:r>
              <a:rPr lang="es-AR" dirty="0"/>
              <a:t>1/3 * </a:t>
            </a:r>
            <a:r>
              <a:rPr lang="es-AR" b="1" dirty="0">
                <a:solidFill>
                  <a:srgbClr val="FF0000"/>
                </a:solidFill>
              </a:rPr>
              <a:t>C4</a:t>
            </a:r>
            <a:r>
              <a:rPr lang="es-AR" dirty="0"/>
              <a:t> –</a:t>
            </a:r>
            <a:r>
              <a:rPr lang="es-AR" dirty="0" smtClean="0"/>
              <a:t> 1200 </a:t>
            </a:r>
            <a:r>
              <a:rPr lang="es-AR" dirty="0"/>
              <a:t>* </a:t>
            </a:r>
            <a:r>
              <a:rPr lang="es-AR" dirty="0" smtClean="0"/>
              <a:t>1/3	       &lt; 0  </a:t>
            </a:r>
            <a:r>
              <a:rPr lang="es-AR" dirty="0" smtClean="0">
                <a:sym typeface="Wingdings" panose="05000000000000000000" pitchFamily="2" charset="2"/>
              </a:rPr>
              <a:t> </a:t>
            </a:r>
            <a:r>
              <a:rPr lang="es-AR" b="1" dirty="0" smtClean="0">
                <a:sym typeface="Wingdings" panose="05000000000000000000" pitchFamily="2" charset="2"/>
              </a:rPr>
              <a:t>C4 </a:t>
            </a:r>
            <a:r>
              <a:rPr lang="es-AR" b="1" dirty="0">
                <a:sym typeface="Wingdings" panose="05000000000000000000" pitchFamily="2" charset="2"/>
              </a:rPr>
              <a:t>&lt;</a:t>
            </a:r>
            <a:r>
              <a:rPr lang="es-AR" b="1" dirty="0" smtClean="0">
                <a:sym typeface="Wingdings" panose="05000000000000000000" pitchFamily="2" charset="2"/>
              </a:rPr>
              <a:t> 1200</a:t>
            </a:r>
            <a:endParaRPr lang="es-AR" dirty="0" smtClean="0"/>
          </a:p>
          <a:p>
            <a:r>
              <a:rPr lang="es-AR" dirty="0" smtClean="0"/>
              <a:t>A7) - 2/3 * </a:t>
            </a:r>
            <a:r>
              <a:rPr lang="es-AR" b="1" dirty="0" smtClean="0">
                <a:solidFill>
                  <a:srgbClr val="FF0000"/>
                </a:solidFill>
              </a:rPr>
              <a:t>C4</a:t>
            </a:r>
            <a:r>
              <a:rPr lang="es-AR" dirty="0" smtClean="0"/>
              <a:t> </a:t>
            </a:r>
            <a:r>
              <a:rPr lang="es-AR" dirty="0"/>
              <a:t>+</a:t>
            </a:r>
            <a:r>
              <a:rPr lang="es-AR" dirty="0" smtClean="0"/>
              <a:t> 1200 * 5/3              &lt; 0  </a:t>
            </a:r>
            <a:r>
              <a:rPr lang="es-AR" dirty="0" smtClean="0">
                <a:sym typeface="Wingdings" panose="05000000000000000000" pitchFamily="2" charset="2"/>
              </a:rPr>
              <a:t> </a:t>
            </a:r>
            <a:r>
              <a:rPr lang="es-AR" b="1" dirty="0" smtClean="0">
                <a:sym typeface="Wingdings" panose="05000000000000000000" pitchFamily="2" charset="2"/>
              </a:rPr>
              <a:t>C4 &gt; 3000</a:t>
            </a:r>
          </a:p>
          <a:p>
            <a:r>
              <a:rPr lang="es-AR" dirty="0" smtClean="0">
                <a:sym typeface="Wingdings" panose="05000000000000000000" pitchFamily="2" charset="2"/>
              </a:rPr>
              <a:t>A8)  2/3 </a:t>
            </a:r>
            <a:r>
              <a:rPr lang="es-AR" dirty="0"/>
              <a:t>* </a:t>
            </a:r>
            <a:r>
              <a:rPr lang="es-AR" b="1" dirty="0">
                <a:solidFill>
                  <a:srgbClr val="FF0000"/>
                </a:solidFill>
              </a:rPr>
              <a:t>C4</a:t>
            </a:r>
            <a:r>
              <a:rPr lang="es-AR" dirty="0"/>
              <a:t> + 1200 * </a:t>
            </a:r>
            <a:r>
              <a:rPr lang="es-AR" dirty="0" smtClean="0"/>
              <a:t>1/3 -1600 &lt; 0  </a:t>
            </a:r>
            <a:r>
              <a:rPr lang="es-AR" dirty="0">
                <a:sym typeface="Wingdings" panose="05000000000000000000" pitchFamily="2" charset="2"/>
              </a:rPr>
              <a:t> </a:t>
            </a:r>
            <a:r>
              <a:rPr lang="es-AR" b="1" dirty="0">
                <a:sym typeface="Wingdings" panose="05000000000000000000" pitchFamily="2" charset="2"/>
              </a:rPr>
              <a:t>C4 </a:t>
            </a:r>
            <a:r>
              <a:rPr lang="es-AR" b="1" dirty="0" smtClean="0">
                <a:sym typeface="Wingdings" panose="05000000000000000000" pitchFamily="2" charset="2"/>
              </a:rPr>
              <a:t>&lt; </a:t>
            </a:r>
            <a:r>
              <a:rPr lang="es-AR" b="1" dirty="0" smtClean="0">
                <a:sym typeface="Wingdings" panose="05000000000000000000" pitchFamily="2" charset="2"/>
              </a:rPr>
              <a:t>1800</a:t>
            </a:r>
            <a:endParaRPr lang="es-AR" b="1" dirty="0">
              <a:sym typeface="Wingdings" panose="05000000000000000000" pitchFamily="2" charset="2"/>
            </a:endParaRPr>
          </a:p>
        </p:txBody>
      </p:sp>
      <p:sp>
        <p:nvSpPr>
          <p:cNvPr id="8" name="Marcador de contenido 4"/>
          <p:cNvSpPr txBox="1">
            <a:spLocks/>
          </p:cNvSpPr>
          <p:nvPr/>
        </p:nvSpPr>
        <p:spPr>
          <a:xfrm>
            <a:off x="116505" y="6053814"/>
            <a:ext cx="8770740" cy="660551"/>
          </a:xfrm>
          <a:prstGeom prst="rect">
            <a:avLst/>
          </a:prstGeom>
          <a:ln w="38100">
            <a:solidFill>
              <a:srgbClr val="0070C0"/>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s-MX" sz="1600" b="1" dirty="0" smtClean="0"/>
              <a:t>Cuando C4 baja por debajo de los 1800, se ve que la variable X4 sale de la base, es decir que si LIMÓN vale menos que $1800 no va a convenir producirlo.</a:t>
            </a:r>
            <a:endParaRPr lang="es-MX" sz="1800" b="1" dirty="0" smtClean="0"/>
          </a:p>
          <a:p>
            <a:pPr>
              <a:buFont typeface="Arial" pitchFamily="34" charset="0"/>
              <a:buNone/>
            </a:pPr>
            <a:endParaRPr lang="es-MX" sz="1800" b="1" dirty="0"/>
          </a:p>
        </p:txBody>
      </p:sp>
    </p:spTree>
    <p:extLst>
      <p:ext uri="{BB962C8B-B14F-4D97-AF65-F5344CB8AC3E}">
        <p14:creationId xmlns:p14="http://schemas.microsoft.com/office/powerpoint/2010/main" val="2193287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par>
                                <p:cTn id="16" presetID="10" presetClass="entr" presetSubtype="0" fill="hold"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500"/>
                                        <p:tgtEl>
                                          <p:spTgt spid="1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500"/>
                                        <p:tgtEl>
                                          <p:spTgt spid="15"/>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animBg="1"/>
      <p:bldP spid="12" grpId="0"/>
      <p:bldP spid="15" grpId="0"/>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a:t>Resolución de Parcial 24/5/23 </a:t>
            </a:r>
            <a:r>
              <a:rPr lang="es-MX" dirty="0" err="1"/>
              <a:t>Prog</a:t>
            </a:r>
            <a:r>
              <a:rPr lang="es-MX" dirty="0"/>
              <a:t>. Lineal</a:t>
            </a:r>
            <a:endParaRPr lang="en-US" dirty="0"/>
          </a:p>
        </p:txBody>
      </p:sp>
      <p:sp>
        <p:nvSpPr>
          <p:cNvPr id="13" name="Rectángulo 12"/>
          <p:cNvSpPr/>
          <p:nvPr/>
        </p:nvSpPr>
        <p:spPr>
          <a:xfrm>
            <a:off x="361643" y="1492195"/>
            <a:ext cx="8370930" cy="52322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r>
              <a:rPr lang="es-ES" sz="1400" b="1" i="1" dirty="0">
                <a:latin typeface="Calibri" panose="020F0502020204030204" pitchFamily="34" charset="0"/>
                <a:ea typeface="Times New Roman" panose="02020603050405020304" pitchFamily="18" charset="0"/>
                <a:cs typeface="Times New Roman" panose="02020603050405020304" pitchFamily="18" charset="0"/>
              </a:rPr>
              <a:t>3</a:t>
            </a:r>
            <a:r>
              <a:rPr lang="es-ES" sz="1400"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s-AR" sz="1400" b="1" u="sng" dirty="0"/>
              <a:t>Resuelva JUSTIFICANDO:</a:t>
            </a:r>
            <a:endParaRPr lang="es-AR" sz="1400" dirty="0"/>
          </a:p>
          <a:p>
            <a:pPr lvl="0"/>
            <a:r>
              <a:rPr lang="es-AR" sz="1400" dirty="0"/>
              <a:t>c</a:t>
            </a:r>
            <a:r>
              <a:rPr lang="es-AR" sz="1400" dirty="0" smtClean="0"/>
              <a:t>) ¿</a:t>
            </a:r>
            <a:r>
              <a:rPr lang="es-AR" sz="1400" dirty="0"/>
              <a:t>Entre qué rango de rentabilidad de la fragancia VAINILLA se mantiene la producción original? </a:t>
            </a:r>
            <a:r>
              <a:rPr lang="es-AR" sz="1400" b="1" dirty="0"/>
              <a:t>(4 puntos)</a:t>
            </a:r>
          </a:p>
        </p:txBody>
      </p:sp>
      <p:graphicFrame>
        <p:nvGraphicFramePr>
          <p:cNvPr id="16" name="Table 6"/>
          <p:cNvGraphicFramePr>
            <a:graphicFrameLocks noGrp="1"/>
          </p:cNvGraphicFramePr>
          <p:nvPr>
            <p:extLst>
              <p:ext uri="{D42A27DB-BD31-4B8C-83A1-F6EECF244321}">
                <p14:modId xmlns:p14="http://schemas.microsoft.com/office/powerpoint/2010/main" val="3463911882"/>
              </p:ext>
            </p:extLst>
          </p:nvPr>
        </p:nvGraphicFramePr>
        <p:xfrm>
          <a:off x="357114" y="2348880"/>
          <a:ext cx="6304464" cy="1877568"/>
        </p:xfrm>
        <a:graphic>
          <a:graphicData uri="http://schemas.openxmlformats.org/drawingml/2006/table">
            <a:tbl>
              <a:tblPr/>
              <a:tblGrid>
                <a:gridCol w="525372">
                  <a:extLst>
                    <a:ext uri="{9D8B030D-6E8A-4147-A177-3AD203B41FA5}">
                      <a16:colId xmlns:a16="http://schemas.microsoft.com/office/drawing/2014/main" val="20000"/>
                    </a:ext>
                  </a:extLst>
                </a:gridCol>
                <a:gridCol w="525372">
                  <a:extLst>
                    <a:ext uri="{9D8B030D-6E8A-4147-A177-3AD203B41FA5}">
                      <a16:colId xmlns:a16="http://schemas.microsoft.com/office/drawing/2014/main" val="20001"/>
                    </a:ext>
                  </a:extLst>
                </a:gridCol>
                <a:gridCol w="525372">
                  <a:extLst>
                    <a:ext uri="{9D8B030D-6E8A-4147-A177-3AD203B41FA5}">
                      <a16:colId xmlns:a16="http://schemas.microsoft.com/office/drawing/2014/main" val="20002"/>
                    </a:ext>
                  </a:extLst>
                </a:gridCol>
                <a:gridCol w="525372">
                  <a:extLst>
                    <a:ext uri="{9D8B030D-6E8A-4147-A177-3AD203B41FA5}">
                      <a16:colId xmlns:a16="http://schemas.microsoft.com/office/drawing/2014/main" val="20003"/>
                    </a:ext>
                  </a:extLst>
                </a:gridCol>
                <a:gridCol w="525372">
                  <a:extLst>
                    <a:ext uri="{9D8B030D-6E8A-4147-A177-3AD203B41FA5}">
                      <a16:colId xmlns:a16="http://schemas.microsoft.com/office/drawing/2014/main" val="20004"/>
                    </a:ext>
                  </a:extLst>
                </a:gridCol>
                <a:gridCol w="525372">
                  <a:extLst>
                    <a:ext uri="{9D8B030D-6E8A-4147-A177-3AD203B41FA5}">
                      <a16:colId xmlns:a16="http://schemas.microsoft.com/office/drawing/2014/main" val="20005"/>
                    </a:ext>
                  </a:extLst>
                </a:gridCol>
                <a:gridCol w="525372">
                  <a:extLst>
                    <a:ext uri="{9D8B030D-6E8A-4147-A177-3AD203B41FA5}">
                      <a16:colId xmlns:a16="http://schemas.microsoft.com/office/drawing/2014/main" val="20006"/>
                    </a:ext>
                  </a:extLst>
                </a:gridCol>
                <a:gridCol w="525372">
                  <a:extLst>
                    <a:ext uri="{9D8B030D-6E8A-4147-A177-3AD203B41FA5}">
                      <a16:colId xmlns:a16="http://schemas.microsoft.com/office/drawing/2014/main" val="494890671"/>
                    </a:ext>
                  </a:extLst>
                </a:gridCol>
                <a:gridCol w="525372">
                  <a:extLst>
                    <a:ext uri="{9D8B030D-6E8A-4147-A177-3AD203B41FA5}">
                      <a16:colId xmlns:a16="http://schemas.microsoft.com/office/drawing/2014/main" val="503756571"/>
                    </a:ext>
                  </a:extLst>
                </a:gridCol>
                <a:gridCol w="525372">
                  <a:extLst>
                    <a:ext uri="{9D8B030D-6E8A-4147-A177-3AD203B41FA5}">
                      <a16:colId xmlns:a16="http://schemas.microsoft.com/office/drawing/2014/main" val="20008"/>
                    </a:ext>
                  </a:extLst>
                </a:gridCol>
                <a:gridCol w="525372">
                  <a:extLst>
                    <a:ext uri="{9D8B030D-6E8A-4147-A177-3AD203B41FA5}">
                      <a16:colId xmlns:a16="http://schemas.microsoft.com/office/drawing/2014/main" val="3115935793"/>
                    </a:ext>
                  </a:extLst>
                </a:gridCol>
                <a:gridCol w="525372">
                  <a:extLst>
                    <a:ext uri="{9D8B030D-6E8A-4147-A177-3AD203B41FA5}">
                      <a16:colId xmlns:a16="http://schemas.microsoft.com/office/drawing/2014/main" val="20009"/>
                    </a:ext>
                  </a:extLst>
                </a:gridCol>
              </a:tblGrid>
              <a:tr h="244313">
                <a:tc>
                  <a:txBody>
                    <a:bodyPr/>
                    <a:lstStyle/>
                    <a:p>
                      <a:pPr algn="ctr" fontAlgn="b"/>
                      <a:r>
                        <a:rPr lang="es-AR" sz="1400" b="0" i="0" u="none" strike="noStrike" dirty="0">
                          <a:effectLst/>
                          <a:latin typeface="+mj-lt"/>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endParaRPr lang="es-AR" sz="1400" b="0" i="0" u="none" strike="noStrike">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Cj</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1200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1400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1" i="0" u="none" strike="noStrike" kern="1200" dirty="0" smtClean="0">
                          <a:solidFill>
                            <a:srgbClr val="FF0000"/>
                          </a:solidFill>
                          <a:effectLst/>
                          <a:latin typeface="+mn-lt"/>
                          <a:ea typeface="+mn-ea"/>
                          <a:cs typeface="+mn-cs"/>
                        </a:rPr>
                        <a:t>C3</a:t>
                      </a:r>
                      <a:endParaRPr lang="es-AR" sz="1400" b="0"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kern="1200" dirty="0" smtClean="0">
                          <a:solidFill>
                            <a:schemeClr val="tx1"/>
                          </a:solidFill>
                          <a:effectLst/>
                          <a:latin typeface="+mn-lt"/>
                          <a:ea typeface="+mn-ea"/>
                          <a:cs typeface="+mn-cs"/>
                        </a:rPr>
                        <a:t>2100</a:t>
                      </a:r>
                      <a:endParaRPr lang="es-AR" sz="1400" b="1" i="0" u="none" strike="noStrike" dirty="0">
                        <a:solidFill>
                          <a:srgbClr val="FF0000"/>
                        </a:solidFill>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44313">
                <a:tc>
                  <a:txBody>
                    <a:bodyPr/>
                    <a:lstStyle/>
                    <a:p>
                      <a:pPr algn="ctr" fontAlgn="b"/>
                      <a:r>
                        <a:rPr lang="es-AR" sz="1700" b="1" i="0" u="none" strike="noStrike" dirty="0" err="1">
                          <a:effectLst/>
                          <a:latin typeface="+mj-lt"/>
                        </a:rPr>
                        <a:t>Ck</a:t>
                      </a:r>
                      <a:endParaRPr lang="es-AR" sz="1700" b="1"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700" b="1" i="0" u="none" strike="noStrike" dirty="0" err="1">
                          <a:effectLst/>
                          <a:latin typeface="+mj-lt"/>
                        </a:rPr>
                        <a:t>Xk</a:t>
                      </a:r>
                      <a:endParaRPr lang="es-AR" sz="1700" b="1"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700" b="1" i="0" u="none" strike="noStrike" dirty="0">
                          <a:effectLst/>
                          <a:latin typeface="+mj-lt"/>
                        </a:rPr>
                        <a:t>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dirty="0">
                          <a:effectLst/>
                          <a:latin typeface="+mj-lt"/>
                        </a:rPr>
                        <a:t>A1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dirty="0">
                          <a:effectLst/>
                          <a:latin typeface="+mj-lt"/>
                        </a:rPr>
                        <a:t>A2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dirty="0">
                          <a:effectLst/>
                          <a:latin typeface="+mj-lt"/>
                        </a:rPr>
                        <a:t>A3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ctr"/>
                      <a:r>
                        <a:rPr lang="en-US" sz="1700" b="1" i="0" u="none" strike="noStrike" dirty="0">
                          <a:solidFill>
                            <a:srgbClr val="000000"/>
                          </a:solidFill>
                          <a:latin typeface="Calibri"/>
                        </a:rPr>
                        <a:t>bi/</a:t>
                      </a:r>
                      <a:r>
                        <a:rPr lang="en-US" sz="1700" b="1" i="0" u="none" strike="noStrike" dirty="0" err="1">
                          <a:solidFill>
                            <a:srgbClr val="000000"/>
                          </a:solidFill>
                          <a:latin typeface="Calibri"/>
                        </a:rPr>
                        <a:t>aij</a:t>
                      </a:r>
                      <a:endParaRPr lang="en-US" sz="1700" b="1" i="0" u="none" strike="noStrike" dirty="0">
                        <a:solidFill>
                          <a:srgbClr val="000000"/>
                        </a:solidFill>
                        <a:latin typeface="Calibri"/>
                      </a:endParaRPr>
                    </a:p>
                  </a:txBody>
                  <a:tcPr marL="9144" marR="9144" marT="9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extLst>
                  <a:ext uri="{0D108BD9-81ED-4DB2-BD59-A6C34878D82A}">
                    <a16:rowId xmlns:a16="http://schemas.microsoft.com/office/drawing/2014/main" val="10001"/>
                  </a:ext>
                </a:extLst>
              </a:tr>
              <a:tr h="244313">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s-AR" sz="1400" b="0" i="0" u="none" strike="noStrike" kern="1200" dirty="0" smtClean="0">
                          <a:solidFill>
                            <a:schemeClr val="tx1"/>
                          </a:solidFill>
                          <a:effectLst/>
                          <a:latin typeface="+mn-lt"/>
                          <a:ea typeface="+mn-ea"/>
                          <a:cs typeface="+mn-cs"/>
                        </a:rPr>
                        <a:t>2100</a:t>
                      </a:r>
                      <a:endParaRPr lang="es-AR" sz="1400" b="1" i="0" u="none" strike="noStrike" kern="1200" dirty="0" smtClean="0">
                        <a:solidFill>
                          <a:srgbClr val="FF0000"/>
                        </a:solidFill>
                        <a:effectLst/>
                        <a:latin typeface="+mn-lt"/>
                        <a:ea typeface="+mn-ea"/>
                        <a:cs typeface="+mn-cs"/>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s-AR" sz="1400" b="0" i="0" u="none" strike="noStrike" dirty="0">
                          <a:effectLst/>
                          <a:latin typeface="+mj-lt"/>
                        </a:rPr>
                        <a:t>x4</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s-AR" sz="1400" b="0" i="0" u="none" strike="noStrike" dirty="0" smtClean="0">
                          <a:effectLst/>
                          <a:latin typeface="+mj-lt"/>
                        </a:rPr>
                        <a:t>24</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1/3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1/3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36</a:t>
                      </a:r>
                      <a:r>
                        <a:rPr lang="en-US" sz="1700" b="0" i="0" u="none" strike="noStrike" dirty="0">
                          <a:solidFill>
                            <a:srgbClr val="000000"/>
                          </a:solidFill>
                          <a:latin typeface="Calibri"/>
                        </a:rPr>
                        <a:t> </a:t>
                      </a:r>
                    </a:p>
                  </a:txBody>
                  <a:tcPr marL="9144" marR="9144" marT="9144"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2"/>
                  </a:ext>
                </a:extLst>
              </a:tr>
              <a:tr h="244313">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s-AR" sz="1400" b="0" i="0" u="none" strike="noStrike" dirty="0" smtClean="0">
                          <a:effectLst/>
                          <a:latin typeface="+mj-lt"/>
                        </a:rPr>
                        <a:t>X6</a:t>
                      </a:r>
                      <a:endParaRPr lang="es-AR" sz="1400" b="0"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b"/>
                      <a:r>
                        <a:rPr lang="es-AR" sz="1400" b="0" i="0" u="none" strike="noStrike" dirty="0" smtClean="0">
                          <a:effectLst/>
                          <a:latin typeface="+mj-lt"/>
                        </a:rPr>
                        <a:t>192</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smtClean="0">
                          <a:effectLst/>
                          <a:latin typeface="+mj-lt"/>
                        </a:rPr>
                        <a:t>-4/3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700" b="0" i="0" u="none" strike="noStrike" dirty="0">
                          <a:solidFill>
                            <a:srgbClr val="000000"/>
                          </a:solidFill>
                          <a:latin typeface="Calibri"/>
                        </a:rPr>
                        <a:t> </a:t>
                      </a:r>
                      <a:r>
                        <a:rPr lang="en-US" sz="1700" b="0" i="0" u="none" strike="noStrike" dirty="0" smtClean="0">
                          <a:solidFill>
                            <a:srgbClr val="000000"/>
                          </a:solidFill>
                          <a:latin typeface="Calibri"/>
                        </a:rPr>
                        <a:t>-144</a:t>
                      </a:r>
                      <a:endParaRPr lang="en-US" sz="1700" b="0" i="0" u="none" strike="noStrike" dirty="0">
                        <a:solidFill>
                          <a:srgbClr val="000000"/>
                        </a:solidFill>
                        <a:latin typeface="Calibri"/>
                      </a:endParaRPr>
                    </a:p>
                  </a:txBody>
                  <a:tcPr marL="9144" marR="9144" marT="9144"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244313">
                <a:tc>
                  <a:txBody>
                    <a:bodyPr/>
                    <a:lstStyle/>
                    <a:p>
                      <a:pPr algn="ctr" fontAlgn="b"/>
                      <a:r>
                        <a:rPr lang="es-AR" sz="1400" b="0" i="0" u="none" strike="noStrike" dirty="0">
                          <a:effectLst/>
                          <a:latin typeface="+mj-lt"/>
                        </a:rPr>
                        <a:t>1200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tcPr>
                </a:tc>
                <a:tc>
                  <a:txBody>
                    <a:bodyPr/>
                    <a:lstStyle/>
                    <a:p>
                      <a:pPr algn="ctr" fontAlgn="b"/>
                      <a:r>
                        <a:rPr lang="es-AR" sz="1400" b="0" i="0" u="none" strike="noStrike" dirty="0" smtClean="0">
                          <a:effectLst/>
                          <a:latin typeface="+mj-lt"/>
                        </a:rPr>
                        <a:t>X1</a:t>
                      </a:r>
                      <a:endParaRPr lang="es-AR" sz="1400" b="0"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noFill/>
                      <a:prstDash val="solid"/>
                      <a:round/>
                      <a:headEnd type="none" w="med" len="med"/>
                      <a:tailEnd type="none" w="med" len="med"/>
                    </a:lnB>
                  </a:tcPr>
                </a:tc>
                <a:tc>
                  <a:txBody>
                    <a:bodyPr/>
                    <a:lstStyle/>
                    <a:p>
                      <a:pPr algn="ctr" fontAlgn="b"/>
                      <a:r>
                        <a:rPr lang="es-AR" sz="1400" b="0" i="0" u="none" strike="noStrike" dirty="0" smtClean="0">
                          <a:effectLst/>
                          <a:latin typeface="+mj-lt"/>
                        </a:rPr>
                        <a:t>72</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-1/3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5/3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smtClean="0">
                          <a:effectLst/>
                          <a:latin typeface="+mj-lt"/>
                        </a:rPr>
                        <a:t>1/3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216</a:t>
                      </a:r>
                      <a:endParaRPr lang="en-US" sz="1700" b="0" i="0" u="none" strike="noStrike" dirty="0">
                        <a:solidFill>
                          <a:srgbClr val="000000"/>
                        </a:solidFill>
                        <a:latin typeface="Calibri"/>
                      </a:endParaRPr>
                    </a:p>
                  </a:txBody>
                  <a:tcPr marL="9144" marR="9144" marT="9144"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tcPr>
                </a:tc>
                <a:extLst>
                  <a:ext uri="{0D108BD9-81ED-4DB2-BD59-A6C34878D82A}">
                    <a16:rowId xmlns:a16="http://schemas.microsoft.com/office/drawing/2014/main" val="449307395"/>
                  </a:ext>
                </a:extLst>
              </a:tr>
              <a:tr h="244313">
                <a:tc>
                  <a:txBody>
                    <a:bodyPr/>
                    <a:lstStyle/>
                    <a:p>
                      <a:pPr algn="ctr" fontAlgn="b"/>
                      <a:r>
                        <a:rPr lang="es-AR" sz="1400" b="1" i="0" u="none" strike="noStrike" kern="1200" dirty="0" smtClean="0">
                          <a:solidFill>
                            <a:srgbClr val="FF0000"/>
                          </a:solidFill>
                          <a:effectLst/>
                          <a:latin typeface="+mn-lt"/>
                          <a:ea typeface="+mn-ea"/>
                          <a:cs typeface="+mn-cs"/>
                        </a:rPr>
                        <a:t>C3</a:t>
                      </a:r>
                      <a:endParaRPr lang="es-AR" sz="1400" b="0"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s-AR" sz="1400" b="0" i="0" u="none" strike="noStrike" dirty="0" smtClean="0">
                          <a:effectLst/>
                          <a:latin typeface="+mj-lt"/>
                        </a:rPr>
                        <a:t>X3</a:t>
                      </a:r>
                      <a:endParaRPr lang="es-AR" sz="1400" b="0"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s-AR" sz="1400" b="0" i="0" u="none" strike="noStrike" dirty="0" smtClean="0">
                          <a:effectLst/>
                          <a:latin typeface="+mj-lt"/>
                        </a:rPr>
                        <a:t>24</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700" b="0" i="0" u="none" strike="noStrike" dirty="0">
                          <a:solidFill>
                            <a:srgbClr val="000000"/>
                          </a:solidFill>
                          <a:latin typeface="Calibri"/>
                        </a:rPr>
                        <a:t> </a:t>
                      </a:r>
                      <a:r>
                        <a:rPr lang="en-US" sz="1700" b="0" i="0" u="none" strike="noStrike" dirty="0" smtClean="0">
                          <a:solidFill>
                            <a:srgbClr val="000000"/>
                          </a:solidFill>
                          <a:latin typeface="Calibri"/>
                        </a:rPr>
                        <a:t>-24</a:t>
                      </a:r>
                      <a:endParaRPr lang="en-US" sz="1700" b="0" i="0" u="none" strike="noStrike" dirty="0">
                        <a:solidFill>
                          <a:srgbClr val="000000"/>
                        </a:solidFill>
                        <a:latin typeface="Calibri"/>
                      </a:endParaRPr>
                    </a:p>
                  </a:txBody>
                  <a:tcPr marL="9144" marR="9144" marT="9144"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44313">
                <a:tc gridSpan="3">
                  <a:txBody>
                    <a:bodyPr/>
                    <a:lstStyle/>
                    <a:p>
                      <a:pPr algn="ctr" fontAlgn="b"/>
                      <a:r>
                        <a:rPr lang="en-US" sz="1700" b="0" i="0" u="none" strike="noStrike" dirty="0">
                          <a:solidFill>
                            <a:srgbClr val="000000"/>
                          </a:solidFill>
                          <a:latin typeface="Calibri"/>
                        </a:rPr>
                        <a:t>Z = </a:t>
                      </a:r>
                      <a:r>
                        <a:rPr lang="en-US" sz="1700" b="0" i="0" u="none" strike="noStrike" dirty="0" smtClean="0">
                          <a:solidFill>
                            <a:srgbClr val="000000"/>
                          </a:solidFill>
                          <a:latin typeface="Calibri"/>
                        </a:rPr>
                        <a:t>175.200</a:t>
                      </a:r>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b"/>
                      <a:r>
                        <a:rPr lang="en-US" sz="1700" b="0" i="0" u="none" strike="noStrike" dirty="0" smtClean="0">
                          <a:solidFill>
                            <a:srgbClr val="000000"/>
                          </a:solidFill>
                          <a:latin typeface="Calibri"/>
                        </a:rPr>
                        <a:t>0</a:t>
                      </a:r>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100</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0</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0 </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300</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0</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600</a:t>
                      </a:r>
                      <a:endParaRPr lang="en-US" sz="1700" b="0" i="0" u="none" strike="noStrike" dirty="0">
                        <a:solidFill>
                          <a:srgbClr val="000000"/>
                        </a:solidFill>
                        <a:latin typeface="Calibri"/>
                      </a:endParaRPr>
                    </a:p>
                  </a:txBody>
                  <a:tcPr marL="9144" marR="9144" marT="9144" marB="0" anchor="b">
                    <a:lnL>
                      <a:noFill/>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200</a:t>
                      </a:r>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700" b="0" i="0" u="none" strike="noStrike" dirty="0" err="1" smtClean="0">
                          <a:solidFill>
                            <a:srgbClr val="000000"/>
                          </a:solidFill>
                          <a:latin typeface="Calibri"/>
                        </a:rPr>
                        <a:t>zj</a:t>
                      </a:r>
                      <a:r>
                        <a:rPr lang="es-MX" sz="1700" b="0" i="0" u="none" strike="noStrike" baseline="0" dirty="0" smtClean="0">
                          <a:solidFill>
                            <a:srgbClr val="000000"/>
                          </a:solidFill>
                          <a:latin typeface="Calibri"/>
                        </a:rPr>
                        <a:t> - </a:t>
                      </a:r>
                      <a:r>
                        <a:rPr lang="es-MX" sz="1700" b="0" i="0" u="none" strike="noStrike" baseline="0" dirty="0" err="1" smtClean="0">
                          <a:solidFill>
                            <a:srgbClr val="000000"/>
                          </a:solidFill>
                          <a:latin typeface="Calibri"/>
                        </a:rPr>
                        <a:t>cj</a:t>
                      </a:r>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5"/>
                  </a:ext>
                </a:extLst>
              </a:tr>
            </a:tbl>
          </a:graphicData>
        </a:graphic>
      </p:graphicFrame>
      <p:sp>
        <p:nvSpPr>
          <p:cNvPr id="17" name="Marcador de contenido 4"/>
          <p:cNvSpPr txBox="1">
            <a:spLocks/>
          </p:cNvSpPr>
          <p:nvPr/>
        </p:nvSpPr>
        <p:spPr>
          <a:xfrm>
            <a:off x="6779555" y="2213865"/>
            <a:ext cx="2364375" cy="1337434"/>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s-AR" sz="1200" b="1" dirty="0" smtClean="0"/>
              <a:t>X1 = Prod Jazmín</a:t>
            </a:r>
          </a:p>
          <a:p>
            <a:pPr>
              <a:buFont typeface="Arial" pitchFamily="34" charset="0"/>
              <a:buNone/>
            </a:pPr>
            <a:r>
              <a:rPr lang="es-AR" sz="1200" b="1" dirty="0" smtClean="0"/>
              <a:t>X2= Prod Lavanda</a:t>
            </a:r>
          </a:p>
          <a:p>
            <a:pPr>
              <a:buFont typeface="Arial" pitchFamily="34" charset="0"/>
              <a:buNone/>
            </a:pPr>
            <a:r>
              <a:rPr lang="es-AR" sz="1200" b="1" dirty="0" smtClean="0"/>
              <a:t>X3= Prod Vainilla</a:t>
            </a:r>
          </a:p>
          <a:p>
            <a:pPr>
              <a:buFont typeface="Arial" pitchFamily="34" charset="0"/>
              <a:buNone/>
            </a:pPr>
            <a:r>
              <a:rPr lang="es-AR" sz="1200" b="1" dirty="0" smtClean="0"/>
              <a:t>X4= Prod Limón</a:t>
            </a:r>
          </a:p>
          <a:p>
            <a:pPr>
              <a:buFont typeface="Arial" pitchFamily="34" charset="0"/>
              <a:buNone/>
            </a:pPr>
            <a:r>
              <a:rPr lang="es-AR" sz="1200" b="1" dirty="0" smtClean="0"/>
              <a:t>X5= Sobrante elaboración</a:t>
            </a:r>
          </a:p>
          <a:p>
            <a:pPr>
              <a:buFont typeface="Arial" pitchFamily="34" charset="0"/>
              <a:buNone/>
            </a:pPr>
            <a:r>
              <a:rPr lang="es-AR" sz="1200" b="1" dirty="0" smtClean="0"/>
              <a:t>X6= Sobrante Envasado</a:t>
            </a:r>
          </a:p>
          <a:p>
            <a:pPr>
              <a:buFont typeface="Arial" pitchFamily="34" charset="0"/>
              <a:buNone/>
            </a:pPr>
            <a:r>
              <a:rPr lang="es-AR" sz="1200" b="1" dirty="0" smtClean="0"/>
              <a:t>X7= Sobrante Demanda Máxima</a:t>
            </a:r>
          </a:p>
          <a:p>
            <a:pPr>
              <a:buFont typeface="Arial" pitchFamily="34" charset="0"/>
              <a:buNone/>
            </a:pPr>
            <a:r>
              <a:rPr lang="es-AR" sz="1200" b="1" dirty="0" smtClean="0"/>
              <a:t>X8= Cantidad minina Vainilla	</a:t>
            </a:r>
          </a:p>
          <a:p>
            <a:pPr>
              <a:buFont typeface="Arial" pitchFamily="34" charset="0"/>
              <a:buNone/>
            </a:pPr>
            <a:endParaRPr lang="es-AR" sz="1200" b="1" dirty="0" smtClean="0"/>
          </a:p>
        </p:txBody>
      </p:sp>
      <p:sp>
        <p:nvSpPr>
          <p:cNvPr id="19" name="CuadroTexto 18"/>
          <p:cNvSpPr txBox="1"/>
          <p:nvPr/>
        </p:nvSpPr>
        <p:spPr>
          <a:xfrm>
            <a:off x="296525" y="4464115"/>
            <a:ext cx="5869995" cy="369332"/>
          </a:xfrm>
          <a:prstGeom prst="rect">
            <a:avLst/>
          </a:prstGeom>
          <a:noFill/>
        </p:spPr>
        <p:txBody>
          <a:bodyPr wrap="square" rtlCol="0">
            <a:spAutoFit/>
          </a:bodyPr>
          <a:lstStyle/>
          <a:p>
            <a:r>
              <a:rPr lang="es-AR" dirty="0" smtClean="0"/>
              <a:t>A8) </a:t>
            </a:r>
            <a:r>
              <a:rPr lang="es-AR" dirty="0"/>
              <a:t>2</a:t>
            </a:r>
            <a:r>
              <a:rPr lang="es-AR" dirty="0" smtClean="0"/>
              <a:t>/3 * 2100 + 1/3 * 1200 – </a:t>
            </a:r>
            <a:r>
              <a:rPr lang="es-AR" b="1" dirty="0" smtClean="0">
                <a:solidFill>
                  <a:srgbClr val="FF0000"/>
                </a:solidFill>
              </a:rPr>
              <a:t>C3</a:t>
            </a:r>
            <a:r>
              <a:rPr lang="es-AR" dirty="0" smtClean="0"/>
              <a:t> &lt; 0  </a:t>
            </a:r>
            <a:r>
              <a:rPr lang="es-AR" dirty="0" smtClean="0">
                <a:sym typeface="Wingdings" panose="05000000000000000000" pitchFamily="2" charset="2"/>
              </a:rPr>
              <a:t> </a:t>
            </a:r>
            <a:r>
              <a:rPr lang="es-AR" b="1" dirty="0" smtClean="0">
                <a:sym typeface="Wingdings" panose="05000000000000000000" pitchFamily="2" charset="2"/>
              </a:rPr>
              <a:t>C3 &gt; 1800</a:t>
            </a:r>
            <a:endParaRPr lang="es-AR" b="1" dirty="0" smtClean="0"/>
          </a:p>
        </p:txBody>
      </p:sp>
      <p:sp>
        <p:nvSpPr>
          <p:cNvPr id="20" name="Marcador de contenido 4"/>
          <p:cNvSpPr txBox="1">
            <a:spLocks/>
          </p:cNvSpPr>
          <p:nvPr/>
        </p:nvSpPr>
        <p:spPr>
          <a:xfrm>
            <a:off x="14014" y="5052527"/>
            <a:ext cx="8770740" cy="716733"/>
          </a:xfrm>
          <a:prstGeom prst="rect">
            <a:avLst/>
          </a:prstGeom>
          <a:ln w="38100">
            <a:solidFill>
              <a:srgbClr val="0070C0"/>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s-MX" sz="1600" b="1" dirty="0" smtClean="0"/>
              <a:t>Solo tengo A8 porque en el resto de los </a:t>
            </a:r>
            <a:r>
              <a:rPr lang="es-MX" sz="1600" b="1" dirty="0" err="1" smtClean="0"/>
              <a:t>aij</a:t>
            </a:r>
            <a:r>
              <a:rPr lang="es-MX" sz="1600" b="1" dirty="0" smtClean="0"/>
              <a:t>, el valor es cero y quita a C3 de la ecuación.</a:t>
            </a:r>
          </a:p>
          <a:p>
            <a:pPr>
              <a:buFont typeface="Arial" pitchFamily="34" charset="0"/>
              <a:buNone/>
            </a:pPr>
            <a:r>
              <a:rPr lang="es-MX" sz="1600" b="1" dirty="0" smtClean="0"/>
              <a:t>Entre -∞ y 1800 se mantiene la solución óptima</a:t>
            </a:r>
            <a:endParaRPr lang="es-MX" sz="1800" b="1" dirty="0" smtClean="0"/>
          </a:p>
          <a:p>
            <a:pPr>
              <a:buFont typeface="Arial" pitchFamily="34" charset="0"/>
              <a:buNone/>
            </a:pPr>
            <a:endParaRPr lang="es-MX" sz="1800" b="1" dirty="0"/>
          </a:p>
        </p:txBody>
      </p:sp>
    </p:spTree>
    <p:extLst>
      <p:ext uri="{BB962C8B-B14F-4D97-AF65-F5344CB8AC3E}">
        <p14:creationId xmlns:p14="http://schemas.microsoft.com/office/powerpoint/2010/main" val="76264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a:t>Resolución de Parcial 24/5/23 </a:t>
            </a:r>
            <a:r>
              <a:rPr lang="es-MX" dirty="0" err="1"/>
              <a:t>Prog</a:t>
            </a:r>
            <a:r>
              <a:rPr lang="es-MX" dirty="0"/>
              <a:t>. </a:t>
            </a:r>
            <a:r>
              <a:rPr lang="es-MX" dirty="0" smtClean="0"/>
              <a:t>Lineal</a:t>
            </a:r>
            <a:endParaRPr lang="en-US" dirty="0"/>
          </a:p>
        </p:txBody>
      </p:sp>
      <p:sp>
        <p:nvSpPr>
          <p:cNvPr id="13" name="Rectángulo 12"/>
          <p:cNvSpPr/>
          <p:nvPr/>
        </p:nvSpPr>
        <p:spPr>
          <a:xfrm>
            <a:off x="361643" y="1492195"/>
            <a:ext cx="8370930" cy="138499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r>
              <a:rPr lang="es-ES" sz="1400" b="1" i="1" dirty="0">
                <a:latin typeface="Calibri" panose="020F0502020204030204" pitchFamily="34" charset="0"/>
                <a:ea typeface="Times New Roman" panose="02020603050405020304" pitchFamily="18" charset="0"/>
                <a:cs typeface="Times New Roman" panose="02020603050405020304" pitchFamily="18" charset="0"/>
              </a:rPr>
              <a:t>3</a:t>
            </a:r>
            <a:r>
              <a:rPr lang="es-ES" sz="1400"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s-AR" sz="1400" b="1" u="sng" dirty="0"/>
              <a:t>Resuelva JUSTIFICANDO:</a:t>
            </a:r>
            <a:endParaRPr lang="es-AR" sz="1400" dirty="0"/>
          </a:p>
          <a:p>
            <a:pPr lvl="0"/>
            <a:r>
              <a:rPr lang="es-AR" sz="1400" dirty="0" smtClean="0"/>
              <a:t>d) Graficar </a:t>
            </a:r>
            <a:r>
              <a:rPr lang="es-AR" sz="1400" dirty="0"/>
              <a:t>para todo el intervalo de la contribución de VAINILLA:</a:t>
            </a:r>
          </a:p>
          <a:p>
            <a:pPr lvl="0"/>
            <a:r>
              <a:rPr lang="es-AR" sz="1400" dirty="0"/>
              <a:t>E1) Curva de oferta de la fragancia VAINILLA. (4p)</a:t>
            </a:r>
          </a:p>
          <a:p>
            <a:pPr lvl="0"/>
            <a:r>
              <a:rPr lang="es-AR" sz="1400" dirty="0"/>
              <a:t>E2) Variación de cantidad total de unidades fabricadas entre todas las fragancias. (5p)</a:t>
            </a:r>
          </a:p>
          <a:p>
            <a:pPr lvl="0"/>
            <a:r>
              <a:rPr lang="es-AR" sz="1400" dirty="0"/>
              <a:t>E3) Variación del Valor marginal de las horas de reactor. (5p)</a:t>
            </a:r>
          </a:p>
          <a:p>
            <a:pPr lvl="0"/>
            <a:r>
              <a:rPr lang="es-AR" sz="1400" dirty="0"/>
              <a:t>E4) Variación del Funcional. (4p</a:t>
            </a:r>
            <a:r>
              <a:rPr lang="es-AR" sz="1400" dirty="0" smtClean="0"/>
              <a:t>)</a:t>
            </a:r>
            <a:endParaRPr lang="es-AR" sz="1400" dirty="0"/>
          </a:p>
        </p:txBody>
      </p:sp>
      <p:graphicFrame>
        <p:nvGraphicFramePr>
          <p:cNvPr id="16" name="Table 6"/>
          <p:cNvGraphicFramePr>
            <a:graphicFrameLocks noGrp="1"/>
          </p:cNvGraphicFramePr>
          <p:nvPr>
            <p:extLst>
              <p:ext uri="{D42A27DB-BD31-4B8C-83A1-F6EECF244321}">
                <p14:modId xmlns:p14="http://schemas.microsoft.com/office/powerpoint/2010/main" val="4227924722"/>
              </p:ext>
            </p:extLst>
          </p:nvPr>
        </p:nvGraphicFramePr>
        <p:xfrm>
          <a:off x="365886" y="3023955"/>
          <a:ext cx="6304464" cy="1877568"/>
        </p:xfrm>
        <a:graphic>
          <a:graphicData uri="http://schemas.openxmlformats.org/drawingml/2006/table">
            <a:tbl>
              <a:tblPr/>
              <a:tblGrid>
                <a:gridCol w="525372">
                  <a:extLst>
                    <a:ext uri="{9D8B030D-6E8A-4147-A177-3AD203B41FA5}">
                      <a16:colId xmlns:a16="http://schemas.microsoft.com/office/drawing/2014/main" val="20000"/>
                    </a:ext>
                  </a:extLst>
                </a:gridCol>
                <a:gridCol w="525372">
                  <a:extLst>
                    <a:ext uri="{9D8B030D-6E8A-4147-A177-3AD203B41FA5}">
                      <a16:colId xmlns:a16="http://schemas.microsoft.com/office/drawing/2014/main" val="20001"/>
                    </a:ext>
                  </a:extLst>
                </a:gridCol>
                <a:gridCol w="525372">
                  <a:extLst>
                    <a:ext uri="{9D8B030D-6E8A-4147-A177-3AD203B41FA5}">
                      <a16:colId xmlns:a16="http://schemas.microsoft.com/office/drawing/2014/main" val="20002"/>
                    </a:ext>
                  </a:extLst>
                </a:gridCol>
                <a:gridCol w="525372">
                  <a:extLst>
                    <a:ext uri="{9D8B030D-6E8A-4147-A177-3AD203B41FA5}">
                      <a16:colId xmlns:a16="http://schemas.microsoft.com/office/drawing/2014/main" val="20003"/>
                    </a:ext>
                  </a:extLst>
                </a:gridCol>
                <a:gridCol w="525372">
                  <a:extLst>
                    <a:ext uri="{9D8B030D-6E8A-4147-A177-3AD203B41FA5}">
                      <a16:colId xmlns:a16="http://schemas.microsoft.com/office/drawing/2014/main" val="20004"/>
                    </a:ext>
                  </a:extLst>
                </a:gridCol>
                <a:gridCol w="525372">
                  <a:extLst>
                    <a:ext uri="{9D8B030D-6E8A-4147-A177-3AD203B41FA5}">
                      <a16:colId xmlns:a16="http://schemas.microsoft.com/office/drawing/2014/main" val="20005"/>
                    </a:ext>
                  </a:extLst>
                </a:gridCol>
                <a:gridCol w="525372">
                  <a:extLst>
                    <a:ext uri="{9D8B030D-6E8A-4147-A177-3AD203B41FA5}">
                      <a16:colId xmlns:a16="http://schemas.microsoft.com/office/drawing/2014/main" val="20006"/>
                    </a:ext>
                  </a:extLst>
                </a:gridCol>
                <a:gridCol w="525372">
                  <a:extLst>
                    <a:ext uri="{9D8B030D-6E8A-4147-A177-3AD203B41FA5}">
                      <a16:colId xmlns:a16="http://schemas.microsoft.com/office/drawing/2014/main" val="494890671"/>
                    </a:ext>
                  </a:extLst>
                </a:gridCol>
                <a:gridCol w="525372">
                  <a:extLst>
                    <a:ext uri="{9D8B030D-6E8A-4147-A177-3AD203B41FA5}">
                      <a16:colId xmlns:a16="http://schemas.microsoft.com/office/drawing/2014/main" val="503756571"/>
                    </a:ext>
                  </a:extLst>
                </a:gridCol>
                <a:gridCol w="525372">
                  <a:extLst>
                    <a:ext uri="{9D8B030D-6E8A-4147-A177-3AD203B41FA5}">
                      <a16:colId xmlns:a16="http://schemas.microsoft.com/office/drawing/2014/main" val="20008"/>
                    </a:ext>
                  </a:extLst>
                </a:gridCol>
                <a:gridCol w="525372">
                  <a:extLst>
                    <a:ext uri="{9D8B030D-6E8A-4147-A177-3AD203B41FA5}">
                      <a16:colId xmlns:a16="http://schemas.microsoft.com/office/drawing/2014/main" val="3115935793"/>
                    </a:ext>
                  </a:extLst>
                </a:gridCol>
                <a:gridCol w="525372">
                  <a:extLst>
                    <a:ext uri="{9D8B030D-6E8A-4147-A177-3AD203B41FA5}">
                      <a16:colId xmlns:a16="http://schemas.microsoft.com/office/drawing/2014/main" val="20009"/>
                    </a:ext>
                  </a:extLst>
                </a:gridCol>
              </a:tblGrid>
              <a:tr h="244313">
                <a:tc>
                  <a:txBody>
                    <a:bodyPr/>
                    <a:lstStyle/>
                    <a:p>
                      <a:pPr algn="ctr" fontAlgn="b"/>
                      <a:r>
                        <a:rPr lang="es-AR" sz="1400" b="0" i="0" u="none" strike="noStrike" dirty="0">
                          <a:effectLst/>
                          <a:latin typeface="+mj-lt"/>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endParaRPr lang="es-AR" sz="1400" b="0" i="0" u="none" strike="noStrike">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Cj</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1200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1400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1" i="0" u="none" strike="noStrike" kern="1200" dirty="0" smtClean="0">
                          <a:solidFill>
                            <a:srgbClr val="FF0000"/>
                          </a:solidFill>
                          <a:effectLst/>
                          <a:latin typeface="+mn-lt"/>
                          <a:ea typeface="+mn-ea"/>
                          <a:cs typeface="+mn-cs"/>
                        </a:rPr>
                        <a:t>C3</a:t>
                      </a:r>
                      <a:endParaRPr lang="es-AR" sz="1400" b="0"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kern="1200" dirty="0" smtClean="0">
                          <a:solidFill>
                            <a:schemeClr val="tx1"/>
                          </a:solidFill>
                          <a:effectLst/>
                          <a:latin typeface="+mn-lt"/>
                          <a:ea typeface="+mn-ea"/>
                          <a:cs typeface="+mn-cs"/>
                        </a:rPr>
                        <a:t>2100</a:t>
                      </a:r>
                      <a:endParaRPr lang="es-AR" sz="1400" b="1" i="0" u="none" strike="noStrike" dirty="0">
                        <a:solidFill>
                          <a:srgbClr val="FF0000"/>
                        </a:solidFill>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44313">
                <a:tc>
                  <a:txBody>
                    <a:bodyPr/>
                    <a:lstStyle/>
                    <a:p>
                      <a:pPr algn="ctr" fontAlgn="b"/>
                      <a:r>
                        <a:rPr lang="es-AR" sz="1700" b="1" i="0" u="none" strike="noStrike" dirty="0" err="1">
                          <a:effectLst/>
                          <a:latin typeface="+mj-lt"/>
                        </a:rPr>
                        <a:t>Ck</a:t>
                      </a:r>
                      <a:endParaRPr lang="es-AR" sz="1700" b="1"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700" b="1" i="0" u="none" strike="noStrike" dirty="0" err="1">
                          <a:effectLst/>
                          <a:latin typeface="+mj-lt"/>
                        </a:rPr>
                        <a:t>Xk</a:t>
                      </a:r>
                      <a:endParaRPr lang="es-AR" sz="1700" b="1"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700" b="1" i="0" u="none" strike="noStrike" dirty="0">
                          <a:effectLst/>
                          <a:latin typeface="+mj-lt"/>
                        </a:rPr>
                        <a:t>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dirty="0">
                          <a:effectLst/>
                          <a:latin typeface="+mj-lt"/>
                        </a:rPr>
                        <a:t>A1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dirty="0">
                          <a:effectLst/>
                          <a:latin typeface="+mj-lt"/>
                        </a:rPr>
                        <a:t>A2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dirty="0">
                          <a:effectLst/>
                          <a:latin typeface="+mj-lt"/>
                        </a:rPr>
                        <a:t>A3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ctr"/>
                      <a:r>
                        <a:rPr lang="en-US" sz="1700" b="1" i="0" u="none" strike="noStrike" dirty="0">
                          <a:solidFill>
                            <a:srgbClr val="000000"/>
                          </a:solidFill>
                          <a:latin typeface="Calibri"/>
                        </a:rPr>
                        <a:t>bi/</a:t>
                      </a:r>
                      <a:r>
                        <a:rPr lang="en-US" sz="1700" b="1" i="0" u="none" strike="noStrike" dirty="0" err="1">
                          <a:solidFill>
                            <a:srgbClr val="000000"/>
                          </a:solidFill>
                          <a:latin typeface="Calibri"/>
                        </a:rPr>
                        <a:t>aij</a:t>
                      </a:r>
                      <a:endParaRPr lang="en-US" sz="1700" b="1" i="0" u="none" strike="noStrike" dirty="0">
                        <a:solidFill>
                          <a:srgbClr val="000000"/>
                        </a:solidFill>
                        <a:latin typeface="Calibri"/>
                      </a:endParaRPr>
                    </a:p>
                  </a:txBody>
                  <a:tcPr marL="9144" marR="9144" marT="9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extLst>
                  <a:ext uri="{0D108BD9-81ED-4DB2-BD59-A6C34878D82A}">
                    <a16:rowId xmlns:a16="http://schemas.microsoft.com/office/drawing/2014/main" val="10001"/>
                  </a:ext>
                </a:extLst>
              </a:tr>
              <a:tr h="244313">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s-AR" sz="1400" b="0" i="0" u="none" strike="noStrike" kern="1200" dirty="0" smtClean="0">
                          <a:solidFill>
                            <a:schemeClr val="tx1"/>
                          </a:solidFill>
                          <a:effectLst/>
                          <a:latin typeface="+mn-lt"/>
                          <a:ea typeface="+mn-ea"/>
                          <a:cs typeface="+mn-cs"/>
                        </a:rPr>
                        <a:t>2100</a:t>
                      </a:r>
                      <a:endParaRPr lang="es-AR" sz="1400" b="1" i="0" u="none" strike="noStrike" kern="1200" dirty="0" smtClean="0">
                        <a:solidFill>
                          <a:srgbClr val="FF0000"/>
                        </a:solidFill>
                        <a:effectLst/>
                        <a:latin typeface="+mn-lt"/>
                        <a:ea typeface="+mn-ea"/>
                        <a:cs typeface="+mn-cs"/>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s-AR" sz="1400" b="0" i="0" u="none" strike="noStrike" dirty="0">
                          <a:effectLst/>
                          <a:latin typeface="+mj-lt"/>
                        </a:rPr>
                        <a:t>x4</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s-AR" sz="1400" b="0" i="0" u="none" strike="noStrike" dirty="0" smtClean="0">
                          <a:effectLst/>
                          <a:latin typeface="+mj-lt"/>
                        </a:rPr>
                        <a:t>24</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1/3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1/3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36</a:t>
                      </a:r>
                      <a:r>
                        <a:rPr lang="en-US" sz="1700" b="0" i="0" u="none" strike="noStrike" dirty="0">
                          <a:solidFill>
                            <a:srgbClr val="000000"/>
                          </a:solidFill>
                          <a:latin typeface="Calibri"/>
                        </a:rPr>
                        <a:t> </a:t>
                      </a:r>
                    </a:p>
                  </a:txBody>
                  <a:tcPr marL="9144" marR="9144" marT="9144"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2"/>
                  </a:ext>
                </a:extLst>
              </a:tr>
              <a:tr h="244313">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s-AR" sz="1400" b="0" i="0" u="none" strike="noStrike" dirty="0" smtClean="0">
                          <a:effectLst/>
                          <a:latin typeface="+mj-lt"/>
                        </a:rPr>
                        <a:t>X6</a:t>
                      </a:r>
                      <a:endParaRPr lang="es-AR" sz="1400" b="0"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b"/>
                      <a:r>
                        <a:rPr lang="es-AR" sz="1400" b="0" i="0" u="none" strike="noStrike" dirty="0" smtClean="0">
                          <a:effectLst/>
                          <a:latin typeface="+mj-lt"/>
                        </a:rPr>
                        <a:t>192</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smtClean="0">
                          <a:effectLst/>
                          <a:latin typeface="+mj-lt"/>
                        </a:rPr>
                        <a:t>-4/3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700" b="0" i="0" u="none" strike="noStrike" dirty="0">
                          <a:solidFill>
                            <a:srgbClr val="000000"/>
                          </a:solidFill>
                          <a:latin typeface="Calibri"/>
                        </a:rPr>
                        <a:t> </a:t>
                      </a:r>
                      <a:r>
                        <a:rPr lang="en-US" sz="1700" b="0" i="0" u="none" strike="noStrike" dirty="0" smtClean="0">
                          <a:solidFill>
                            <a:srgbClr val="000000"/>
                          </a:solidFill>
                          <a:latin typeface="Calibri"/>
                        </a:rPr>
                        <a:t>-144</a:t>
                      </a:r>
                      <a:endParaRPr lang="en-US" sz="1700" b="0" i="0" u="none" strike="noStrike" dirty="0">
                        <a:solidFill>
                          <a:srgbClr val="000000"/>
                        </a:solidFill>
                        <a:latin typeface="Calibri"/>
                      </a:endParaRPr>
                    </a:p>
                  </a:txBody>
                  <a:tcPr marL="9144" marR="9144" marT="9144"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244313">
                <a:tc>
                  <a:txBody>
                    <a:bodyPr/>
                    <a:lstStyle/>
                    <a:p>
                      <a:pPr algn="ctr" fontAlgn="b"/>
                      <a:r>
                        <a:rPr lang="es-AR" sz="1400" b="0" i="0" u="none" strike="noStrike" dirty="0">
                          <a:effectLst/>
                          <a:latin typeface="+mj-lt"/>
                        </a:rPr>
                        <a:t>1200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tcPr>
                </a:tc>
                <a:tc>
                  <a:txBody>
                    <a:bodyPr/>
                    <a:lstStyle/>
                    <a:p>
                      <a:pPr algn="ctr" fontAlgn="b"/>
                      <a:r>
                        <a:rPr lang="es-AR" sz="1400" b="0" i="0" u="none" strike="noStrike" dirty="0" smtClean="0">
                          <a:effectLst/>
                          <a:latin typeface="+mj-lt"/>
                        </a:rPr>
                        <a:t>X1</a:t>
                      </a:r>
                      <a:endParaRPr lang="es-AR" sz="1400" b="0"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noFill/>
                      <a:prstDash val="solid"/>
                      <a:round/>
                      <a:headEnd type="none" w="med" len="med"/>
                      <a:tailEnd type="none" w="med" len="med"/>
                    </a:lnB>
                  </a:tcPr>
                </a:tc>
                <a:tc>
                  <a:txBody>
                    <a:bodyPr/>
                    <a:lstStyle/>
                    <a:p>
                      <a:pPr algn="ctr" fontAlgn="b"/>
                      <a:r>
                        <a:rPr lang="es-AR" sz="1400" b="0" i="0" u="none" strike="noStrike" dirty="0" smtClean="0">
                          <a:effectLst/>
                          <a:latin typeface="+mj-lt"/>
                        </a:rPr>
                        <a:t>72</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-1/3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5/3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smtClean="0">
                          <a:effectLst/>
                          <a:latin typeface="+mj-lt"/>
                        </a:rPr>
                        <a:t>1/3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216</a:t>
                      </a:r>
                      <a:endParaRPr lang="en-US" sz="1700" b="0" i="0" u="none" strike="noStrike" dirty="0">
                        <a:solidFill>
                          <a:srgbClr val="000000"/>
                        </a:solidFill>
                        <a:latin typeface="Calibri"/>
                      </a:endParaRPr>
                    </a:p>
                  </a:txBody>
                  <a:tcPr marL="9144" marR="9144" marT="9144"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tcPr>
                </a:tc>
                <a:extLst>
                  <a:ext uri="{0D108BD9-81ED-4DB2-BD59-A6C34878D82A}">
                    <a16:rowId xmlns:a16="http://schemas.microsoft.com/office/drawing/2014/main" val="449307395"/>
                  </a:ext>
                </a:extLst>
              </a:tr>
              <a:tr h="244313">
                <a:tc>
                  <a:txBody>
                    <a:bodyPr/>
                    <a:lstStyle/>
                    <a:p>
                      <a:pPr algn="ctr" fontAlgn="b"/>
                      <a:r>
                        <a:rPr lang="es-AR" sz="1400" b="1" i="0" u="none" strike="noStrike" kern="1200" dirty="0" smtClean="0">
                          <a:solidFill>
                            <a:srgbClr val="FF0000"/>
                          </a:solidFill>
                          <a:effectLst/>
                          <a:latin typeface="+mn-lt"/>
                          <a:ea typeface="+mn-ea"/>
                          <a:cs typeface="+mn-cs"/>
                        </a:rPr>
                        <a:t>C3</a:t>
                      </a:r>
                      <a:endParaRPr lang="es-AR" sz="1400" b="0"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s-AR" sz="1400" b="0" i="0" u="none" strike="noStrike" dirty="0" smtClean="0">
                          <a:effectLst/>
                          <a:latin typeface="+mj-lt"/>
                        </a:rPr>
                        <a:t>X3</a:t>
                      </a:r>
                      <a:endParaRPr lang="es-AR" sz="1400" b="0"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s-AR" sz="1400" b="0" i="0" u="none" strike="noStrike" dirty="0" smtClean="0">
                          <a:effectLst/>
                          <a:latin typeface="+mj-lt"/>
                        </a:rPr>
                        <a:t>24</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700" b="0" i="0" u="none" strike="noStrike" dirty="0">
                          <a:solidFill>
                            <a:srgbClr val="000000"/>
                          </a:solidFill>
                          <a:latin typeface="Calibri"/>
                        </a:rPr>
                        <a:t> </a:t>
                      </a:r>
                      <a:r>
                        <a:rPr lang="en-US" sz="1700" b="0" i="0" u="none" strike="noStrike" dirty="0" smtClean="0">
                          <a:solidFill>
                            <a:srgbClr val="000000"/>
                          </a:solidFill>
                          <a:latin typeface="Calibri"/>
                        </a:rPr>
                        <a:t>-24</a:t>
                      </a:r>
                      <a:endParaRPr lang="en-US" sz="1700" b="0" i="0" u="none" strike="noStrike" dirty="0">
                        <a:solidFill>
                          <a:srgbClr val="000000"/>
                        </a:solidFill>
                        <a:latin typeface="Calibri"/>
                      </a:endParaRPr>
                    </a:p>
                  </a:txBody>
                  <a:tcPr marL="9144" marR="9144" marT="9144"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44313">
                <a:tc gridSpan="3">
                  <a:txBody>
                    <a:bodyPr/>
                    <a:lstStyle/>
                    <a:p>
                      <a:pPr algn="ctr" fontAlgn="b"/>
                      <a:r>
                        <a:rPr lang="en-US" sz="1700" b="0" i="0" u="none" strike="noStrike" dirty="0">
                          <a:solidFill>
                            <a:srgbClr val="000000"/>
                          </a:solidFill>
                          <a:latin typeface="Calibri"/>
                        </a:rPr>
                        <a:t>Z = </a:t>
                      </a:r>
                      <a:r>
                        <a:rPr lang="en-US" sz="1700" b="0" i="0" u="none" strike="noStrike" dirty="0" smtClean="0">
                          <a:solidFill>
                            <a:srgbClr val="000000"/>
                          </a:solidFill>
                          <a:latin typeface="Calibri"/>
                        </a:rPr>
                        <a:t>175.200</a:t>
                      </a:r>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b"/>
                      <a:r>
                        <a:rPr lang="en-US" sz="1700" b="0" i="0" u="none" strike="noStrike" dirty="0" smtClean="0">
                          <a:solidFill>
                            <a:srgbClr val="000000"/>
                          </a:solidFill>
                          <a:latin typeface="Calibri"/>
                        </a:rPr>
                        <a:t>0</a:t>
                      </a:r>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100</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0</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0 </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300</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0</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600</a:t>
                      </a:r>
                      <a:endParaRPr lang="en-US" sz="1700" b="0" i="0" u="none" strike="noStrike" dirty="0">
                        <a:solidFill>
                          <a:srgbClr val="000000"/>
                        </a:solidFill>
                        <a:latin typeface="Calibri"/>
                      </a:endParaRPr>
                    </a:p>
                  </a:txBody>
                  <a:tcPr marL="9144" marR="9144" marT="9144" marB="0" anchor="b">
                    <a:lnL>
                      <a:noFill/>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200</a:t>
                      </a:r>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700" b="0" i="0" u="none" strike="noStrike" dirty="0" err="1" smtClean="0">
                          <a:solidFill>
                            <a:srgbClr val="000000"/>
                          </a:solidFill>
                          <a:latin typeface="Calibri"/>
                        </a:rPr>
                        <a:t>zj</a:t>
                      </a:r>
                      <a:r>
                        <a:rPr lang="es-MX" sz="1700" b="0" i="0" u="none" strike="noStrike" baseline="0" dirty="0" smtClean="0">
                          <a:solidFill>
                            <a:srgbClr val="000000"/>
                          </a:solidFill>
                          <a:latin typeface="Calibri"/>
                        </a:rPr>
                        <a:t> - </a:t>
                      </a:r>
                      <a:r>
                        <a:rPr lang="es-MX" sz="1700" b="0" i="0" u="none" strike="noStrike" baseline="0" dirty="0" err="1" smtClean="0">
                          <a:solidFill>
                            <a:srgbClr val="000000"/>
                          </a:solidFill>
                          <a:latin typeface="Calibri"/>
                        </a:rPr>
                        <a:t>cj</a:t>
                      </a:r>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5"/>
                  </a:ext>
                </a:extLst>
              </a:tr>
            </a:tbl>
          </a:graphicData>
        </a:graphic>
      </p:graphicFrame>
      <p:pic>
        <p:nvPicPr>
          <p:cNvPr id="3" name="Imagen 2"/>
          <p:cNvPicPr>
            <a:picLocks noChangeAspect="1"/>
          </p:cNvPicPr>
          <p:nvPr/>
        </p:nvPicPr>
        <p:blipFill>
          <a:blip r:embed="rId2"/>
          <a:stretch>
            <a:fillRect/>
          </a:stretch>
        </p:blipFill>
        <p:spPr>
          <a:xfrm>
            <a:off x="457200" y="5063720"/>
            <a:ext cx="1600200" cy="1668780"/>
          </a:xfrm>
          <a:prstGeom prst="rect">
            <a:avLst/>
          </a:prstGeom>
        </p:spPr>
      </p:pic>
      <p:pic>
        <p:nvPicPr>
          <p:cNvPr id="5" name="Imagen 4"/>
          <p:cNvPicPr>
            <a:picLocks noChangeAspect="1"/>
          </p:cNvPicPr>
          <p:nvPr/>
        </p:nvPicPr>
        <p:blipFill>
          <a:blip r:embed="rId3"/>
          <a:stretch>
            <a:fillRect/>
          </a:stretch>
        </p:blipFill>
        <p:spPr>
          <a:xfrm>
            <a:off x="4456330" y="5048288"/>
            <a:ext cx="1600200" cy="1668780"/>
          </a:xfrm>
          <a:prstGeom prst="rect">
            <a:avLst/>
          </a:prstGeom>
        </p:spPr>
      </p:pic>
      <p:pic>
        <p:nvPicPr>
          <p:cNvPr id="6" name="Imagen 5"/>
          <p:cNvPicPr>
            <a:picLocks noChangeAspect="1"/>
          </p:cNvPicPr>
          <p:nvPr/>
        </p:nvPicPr>
        <p:blipFill>
          <a:blip r:embed="rId4"/>
          <a:stretch>
            <a:fillRect/>
          </a:stretch>
        </p:blipFill>
        <p:spPr>
          <a:xfrm>
            <a:off x="2456765" y="5048288"/>
            <a:ext cx="1600200" cy="1668780"/>
          </a:xfrm>
          <a:prstGeom prst="rect">
            <a:avLst/>
          </a:prstGeom>
        </p:spPr>
      </p:pic>
      <p:sp>
        <p:nvSpPr>
          <p:cNvPr id="12" name="Marcador de contenido 4"/>
          <p:cNvSpPr txBox="1">
            <a:spLocks/>
          </p:cNvSpPr>
          <p:nvPr/>
        </p:nvSpPr>
        <p:spPr>
          <a:xfrm>
            <a:off x="6779625" y="3203975"/>
            <a:ext cx="2364375" cy="1337434"/>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s-AR" sz="1200" b="1" dirty="0" smtClean="0"/>
              <a:t>X1 = Prod Jazmín</a:t>
            </a:r>
          </a:p>
          <a:p>
            <a:pPr>
              <a:buFont typeface="Arial" pitchFamily="34" charset="0"/>
              <a:buNone/>
            </a:pPr>
            <a:r>
              <a:rPr lang="es-AR" sz="1200" b="1" dirty="0" smtClean="0"/>
              <a:t>X2= Prod Lavanda</a:t>
            </a:r>
          </a:p>
          <a:p>
            <a:pPr>
              <a:buFont typeface="Arial" pitchFamily="34" charset="0"/>
              <a:buNone/>
            </a:pPr>
            <a:r>
              <a:rPr lang="es-AR" sz="1200" b="1" dirty="0" smtClean="0"/>
              <a:t>X3= Prod Vainilla</a:t>
            </a:r>
          </a:p>
          <a:p>
            <a:pPr>
              <a:buFont typeface="Arial" pitchFamily="34" charset="0"/>
              <a:buNone/>
            </a:pPr>
            <a:r>
              <a:rPr lang="es-AR" sz="1200" b="1" dirty="0" smtClean="0"/>
              <a:t>X4= Prod Limón</a:t>
            </a:r>
          </a:p>
          <a:p>
            <a:pPr>
              <a:buFont typeface="Arial" pitchFamily="34" charset="0"/>
              <a:buNone/>
            </a:pPr>
            <a:r>
              <a:rPr lang="es-AR" sz="1200" b="1" dirty="0" smtClean="0"/>
              <a:t>X5= Sobrante elaboración</a:t>
            </a:r>
          </a:p>
          <a:p>
            <a:pPr>
              <a:buFont typeface="Arial" pitchFamily="34" charset="0"/>
              <a:buNone/>
            </a:pPr>
            <a:r>
              <a:rPr lang="es-AR" sz="1200" b="1" dirty="0" smtClean="0"/>
              <a:t>X6= Sobrante Envasado</a:t>
            </a:r>
          </a:p>
          <a:p>
            <a:pPr>
              <a:buFont typeface="Arial" pitchFamily="34" charset="0"/>
              <a:buNone/>
            </a:pPr>
            <a:r>
              <a:rPr lang="es-AR" sz="1200" b="1" dirty="0" smtClean="0"/>
              <a:t>X7= Sobrante Demanda Máxima</a:t>
            </a:r>
          </a:p>
          <a:p>
            <a:pPr>
              <a:buFont typeface="Arial" pitchFamily="34" charset="0"/>
              <a:buNone/>
            </a:pPr>
            <a:r>
              <a:rPr lang="es-AR" sz="1200" b="1" dirty="0" smtClean="0"/>
              <a:t>X8= Cantidad minina Vainilla	</a:t>
            </a:r>
          </a:p>
          <a:p>
            <a:pPr>
              <a:buFont typeface="Arial" pitchFamily="34" charset="0"/>
              <a:buNone/>
            </a:pPr>
            <a:endParaRPr lang="es-AR" sz="1200" b="1" dirty="0" smtClean="0"/>
          </a:p>
        </p:txBody>
      </p:sp>
    </p:spTree>
    <p:extLst>
      <p:ext uri="{BB962C8B-B14F-4D97-AF65-F5344CB8AC3E}">
        <p14:creationId xmlns:p14="http://schemas.microsoft.com/office/powerpoint/2010/main" val="856106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10" presetClass="entr" presetSubtype="0"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500"/>
                                        <p:tgtEl>
                                          <p:spTgt spid="1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500"/>
                                        <p:tgtEl>
                                          <p:spTgt spid="12"/>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fade">
                                      <p:cBhvr>
                                        <p:cTn id="18" dur="500"/>
                                        <p:tgtEl>
                                          <p:spTgt spid="3"/>
                                        </p:tgtEl>
                                      </p:cBhvr>
                                    </p:animEffect>
                                  </p:childTnLst>
                                </p:cTn>
                              </p:par>
                              <p:par>
                                <p:cTn id="19" presetID="10" presetClass="entr" presetSubtype="0" fill="hold"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par>
                                <p:cTn id="22" presetID="10" presetClass="entr" presetSubtype="0" fill="hold" nodeType="with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a:t>Resolución de Parcial 24/5/23 </a:t>
            </a:r>
            <a:r>
              <a:rPr lang="es-MX" dirty="0" err="1"/>
              <a:t>Prog</a:t>
            </a:r>
            <a:r>
              <a:rPr lang="es-MX" dirty="0"/>
              <a:t>. Lineal</a:t>
            </a:r>
            <a:endParaRPr lang="en-US" dirty="0"/>
          </a:p>
        </p:txBody>
      </p:sp>
      <p:pic>
        <p:nvPicPr>
          <p:cNvPr id="11" name="Imagen 10"/>
          <p:cNvPicPr>
            <a:picLocks noChangeAspect="1"/>
          </p:cNvPicPr>
          <p:nvPr/>
        </p:nvPicPr>
        <p:blipFill>
          <a:blip r:embed="rId2"/>
          <a:stretch>
            <a:fillRect/>
          </a:stretch>
        </p:blipFill>
        <p:spPr>
          <a:xfrm>
            <a:off x="834001" y="1509217"/>
            <a:ext cx="1600200" cy="1668780"/>
          </a:xfrm>
          <a:prstGeom prst="rect">
            <a:avLst/>
          </a:prstGeom>
        </p:spPr>
      </p:pic>
      <p:pic>
        <p:nvPicPr>
          <p:cNvPr id="12" name="Imagen 11"/>
          <p:cNvPicPr>
            <a:picLocks noChangeAspect="1"/>
          </p:cNvPicPr>
          <p:nvPr/>
        </p:nvPicPr>
        <p:blipFill>
          <a:blip r:embed="rId3"/>
          <a:stretch>
            <a:fillRect/>
          </a:stretch>
        </p:blipFill>
        <p:spPr>
          <a:xfrm>
            <a:off x="4833131" y="1493785"/>
            <a:ext cx="1600200" cy="1668780"/>
          </a:xfrm>
          <a:prstGeom prst="rect">
            <a:avLst/>
          </a:prstGeom>
        </p:spPr>
      </p:pic>
      <p:pic>
        <p:nvPicPr>
          <p:cNvPr id="13" name="Imagen 12"/>
          <p:cNvPicPr>
            <a:picLocks noChangeAspect="1"/>
          </p:cNvPicPr>
          <p:nvPr/>
        </p:nvPicPr>
        <p:blipFill>
          <a:blip r:embed="rId4"/>
          <a:stretch>
            <a:fillRect/>
          </a:stretch>
        </p:blipFill>
        <p:spPr>
          <a:xfrm>
            <a:off x="2833566" y="1493785"/>
            <a:ext cx="1600200" cy="1668780"/>
          </a:xfrm>
          <a:prstGeom prst="rect">
            <a:avLst/>
          </a:prstGeom>
        </p:spPr>
      </p:pic>
      <p:grpSp>
        <p:nvGrpSpPr>
          <p:cNvPr id="3" name="Grupo 2"/>
          <p:cNvGrpSpPr/>
          <p:nvPr/>
        </p:nvGrpSpPr>
        <p:grpSpPr>
          <a:xfrm>
            <a:off x="80637" y="3474005"/>
            <a:ext cx="4446358" cy="3448039"/>
            <a:chOff x="80637" y="3474005"/>
            <a:chExt cx="4446358" cy="3448039"/>
          </a:xfrm>
        </p:grpSpPr>
        <p:grpSp>
          <p:nvGrpSpPr>
            <p:cNvPr id="14" name="Grupo 13"/>
            <p:cNvGrpSpPr/>
            <p:nvPr/>
          </p:nvGrpSpPr>
          <p:grpSpPr>
            <a:xfrm>
              <a:off x="523854" y="3755025"/>
              <a:ext cx="3487081" cy="2584081"/>
              <a:chOff x="3927356" y="3670024"/>
              <a:chExt cx="3487081" cy="2584081"/>
            </a:xfrm>
          </p:grpSpPr>
          <p:grpSp>
            <p:nvGrpSpPr>
              <p:cNvPr id="15" name="Grupo 14"/>
              <p:cNvGrpSpPr/>
              <p:nvPr/>
            </p:nvGrpSpPr>
            <p:grpSpPr>
              <a:xfrm>
                <a:off x="4031940" y="3670024"/>
                <a:ext cx="3382497" cy="2584081"/>
                <a:chOff x="2051720" y="4239090"/>
                <a:chExt cx="2862935" cy="2115235"/>
              </a:xfrm>
            </p:grpSpPr>
            <p:cxnSp>
              <p:nvCxnSpPr>
                <p:cNvPr id="18" name="Conector recto de flecha 17"/>
                <p:cNvCxnSpPr/>
                <p:nvPr/>
              </p:nvCxnSpPr>
              <p:spPr>
                <a:xfrm flipV="1">
                  <a:off x="2051720" y="4239090"/>
                  <a:ext cx="0" cy="211523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9" name="Conector recto de flecha 18"/>
                <p:cNvCxnSpPr/>
                <p:nvPr/>
              </p:nvCxnSpPr>
              <p:spPr>
                <a:xfrm flipV="1">
                  <a:off x="2051720" y="6336939"/>
                  <a:ext cx="2862935" cy="17386"/>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grpSp>
          <p:cxnSp>
            <p:nvCxnSpPr>
              <p:cNvPr id="16" name="Conector recto 15"/>
              <p:cNvCxnSpPr/>
              <p:nvPr/>
            </p:nvCxnSpPr>
            <p:spPr>
              <a:xfrm>
                <a:off x="3927356" y="5589240"/>
                <a:ext cx="104584"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17" name="Conector recto 16"/>
              <p:cNvCxnSpPr/>
              <p:nvPr/>
            </p:nvCxnSpPr>
            <p:spPr>
              <a:xfrm>
                <a:off x="3927356" y="4795149"/>
                <a:ext cx="104584" cy="0"/>
              </a:xfrm>
              <a:prstGeom prst="line">
                <a:avLst/>
              </a:prstGeom>
            </p:spPr>
            <p:style>
              <a:lnRef idx="3">
                <a:schemeClr val="accent1"/>
              </a:lnRef>
              <a:fillRef idx="0">
                <a:schemeClr val="accent1"/>
              </a:fillRef>
              <a:effectRef idx="2">
                <a:schemeClr val="accent1"/>
              </a:effectRef>
              <a:fontRef idx="minor">
                <a:schemeClr val="tx1"/>
              </a:fontRef>
            </p:style>
          </p:cxnSp>
        </p:grpSp>
        <p:cxnSp>
          <p:nvCxnSpPr>
            <p:cNvPr id="22" name="Conector recto 21"/>
            <p:cNvCxnSpPr/>
            <p:nvPr/>
          </p:nvCxnSpPr>
          <p:spPr>
            <a:xfrm>
              <a:off x="1393523" y="6344381"/>
              <a:ext cx="0" cy="184955"/>
            </a:xfrm>
            <a:prstGeom prst="line">
              <a:avLst/>
            </a:prstGeom>
          </p:spPr>
          <p:style>
            <a:lnRef idx="3">
              <a:schemeClr val="accent1"/>
            </a:lnRef>
            <a:fillRef idx="0">
              <a:schemeClr val="accent1"/>
            </a:fillRef>
            <a:effectRef idx="2">
              <a:schemeClr val="accent1"/>
            </a:effectRef>
            <a:fontRef idx="minor">
              <a:schemeClr val="tx1"/>
            </a:fontRef>
          </p:style>
        </p:cxnSp>
        <p:cxnSp>
          <p:nvCxnSpPr>
            <p:cNvPr id="23" name="Conector recto 22"/>
            <p:cNvCxnSpPr/>
            <p:nvPr/>
          </p:nvCxnSpPr>
          <p:spPr>
            <a:xfrm>
              <a:off x="2923693" y="6344381"/>
              <a:ext cx="0" cy="184955"/>
            </a:xfrm>
            <a:prstGeom prst="line">
              <a:avLst/>
            </a:prstGeom>
          </p:spPr>
          <p:style>
            <a:lnRef idx="3">
              <a:schemeClr val="accent1"/>
            </a:lnRef>
            <a:fillRef idx="0">
              <a:schemeClr val="accent1"/>
            </a:fillRef>
            <a:effectRef idx="2">
              <a:schemeClr val="accent1"/>
            </a:effectRef>
            <a:fontRef idx="minor">
              <a:schemeClr val="tx1"/>
            </a:fontRef>
          </p:style>
        </p:cxnSp>
        <p:cxnSp>
          <p:nvCxnSpPr>
            <p:cNvPr id="24" name="Conector recto 23"/>
            <p:cNvCxnSpPr/>
            <p:nvPr/>
          </p:nvCxnSpPr>
          <p:spPr>
            <a:xfrm>
              <a:off x="613852" y="5674241"/>
              <a:ext cx="765085" cy="0"/>
            </a:xfrm>
            <a:prstGeom prst="line">
              <a:avLst/>
            </a:prstGeom>
            <a:ln w="57150">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25" name="Conector recto 24"/>
            <p:cNvCxnSpPr/>
            <p:nvPr/>
          </p:nvCxnSpPr>
          <p:spPr>
            <a:xfrm>
              <a:off x="1357538" y="4880150"/>
              <a:ext cx="1588658" cy="15749"/>
            </a:xfrm>
            <a:prstGeom prst="line">
              <a:avLst/>
            </a:prstGeom>
            <a:ln w="57150">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26" name="Conector recto 25"/>
            <p:cNvCxnSpPr/>
            <p:nvPr/>
          </p:nvCxnSpPr>
          <p:spPr>
            <a:xfrm>
              <a:off x="2905388" y="4226338"/>
              <a:ext cx="1171558" cy="0"/>
            </a:xfrm>
            <a:prstGeom prst="line">
              <a:avLst/>
            </a:prstGeom>
            <a:ln w="57150">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27" name="Conector recto 26"/>
            <p:cNvCxnSpPr/>
            <p:nvPr/>
          </p:nvCxnSpPr>
          <p:spPr>
            <a:xfrm flipH="1" flipV="1">
              <a:off x="1378937" y="4895899"/>
              <a:ext cx="14587" cy="773067"/>
            </a:xfrm>
            <a:prstGeom prst="line">
              <a:avLst/>
            </a:prstGeom>
            <a:ln w="57150">
              <a:solidFill>
                <a:srgbClr val="FF0000"/>
              </a:solidFill>
              <a:prstDash val="sysDot"/>
            </a:ln>
          </p:spPr>
          <p:style>
            <a:lnRef idx="3">
              <a:schemeClr val="accent6"/>
            </a:lnRef>
            <a:fillRef idx="0">
              <a:schemeClr val="accent6"/>
            </a:fillRef>
            <a:effectRef idx="2">
              <a:schemeClr val="accent6"/>
            </a:effectRef>
            <a:fontRef idx="minor">
              <a:schemeClr val="tx1"/>
            </a:fontRef>
          </p:style>
        </p:cxnSp>
        <p:cxnSp>
          <p:nvCxnSpPr>
            <p:cNvPr id="28" name="Conector recto 27"/>
            <p:cNvCxnSpPr/>
            <p:nvPr/>
          </p:nvCxnSpPr>
          <p:spPr>
            <a:xfrm flipV="1">
              <a:off x="2923693" y="4226338"/>
              <a:ext cx="0" cy="669561"/>
            </a:xfrm>
            <a:prstGeom prst="line">
              <a:avLst/>
            </a:prstGeom>
            <a:ln w="57150">
              <a:solidFill>
                <a:srgbClr val="FF0000"/>
              </a:solidFill>
              <a:prstDash val="sysDot"/>
            </a:ln>
          </p:spPr>
          <p:style>
            <a:lnRef idx="3">
              <a:schemeClr val="accent6"/>
            </a:lnRef>
            <a:fillRef idx="0">
              <a:schemeClr val="accent6"/>
            </a:fillRef>
            <a:effectRef idx="2">
              <a:schemeClr val="accent6"/>
            </a:effectRef>
            <a:fontRef idx="minor">
              <a:schemeClr val="tx1"/>
            </a:fontRef>
          </p:style>
        </p:cxnSp>
        <p:sp>
          <p:nvSpPr>
            <p:cNvPr id="29" name="CuadroTexto 28"/>
            <p:cNvSpPr txBox="1"/>
            <p:nvPr/>
          </p:nvSpPr>
          <p:spPr>
            <a:xfrm>
              <a:off x="80637" y="4695844"/>
              <a:ext cx="450049" cy="400110"/>
            </a:xfrm>
            <a:prstGeom prst="rect">
              <a:avLst/>
            </a:prstGeom>
            <a:noFill/>
            <a:ln>
              <a:noFill/>
            </a:ln>
          </p:spPr>
          <p:txBody>
            <a:bodyPr wrap="square" rtlCol="0">
              <a:spAutoFit/>
            </a:bodyPr>
            <a:lstStyle/>
            <a:p>
              <a:r>
                <a:rPr lang="es-AR" sz="2000" b="1" dirty="0">
                  <a:solidFill>
                    <a:schemeClr val="tx2">
                      <a:lumMod val="75000"/>
                    </a:schemeClr>
                  </a:solidFill>
                </a:rPr>
                <a:t>6</a:t>
              </a:r>
              <a:r>
                <a:rPr lang="es-AR" sz="2000" b="1" dirty="0" smtClean="0">
                  <a:solidFill>
                    <a:schemeClr val="tx2">
                      <a:lumMod val="75000"/>
                    </a:schemeClr>
                  </a:solidFill>
                </a:rPr>
                <a:t>0</a:t>
              </a:r>
              <a:endParaRPr lang="es-AR" sz="2000" b="1" dirty="0">
                <a:solidFill>
                  <a:schemeClr val="tx2">
                    <a:lumMod val="75000"/>
                  </a:schemeClr>
                </a:solidFill>
              </a:endParaRPr>
            </a:p>
          </p:txBody>
        </p:sp>
        <p:sp>
          <p:nvSpPr>
            <p:cNvPr id="30" name="CuadroTexto 29"/>
            <p:cNvSpPr txBox="1"/>
            <p:nvPr/>
          </p:nvSpPr>
          <p:spPr>
            <a:xfrm>
              <a:off x="80638" y="5449216"/>
              <a:ext cx="450049" cy="400110"/>
            </a:xfrm>
            <a:prstGeom prst="rect">
              <a:avLst/>
            </a:prstGeom>
            <a:noFill/>
            <a:ln>
              <a:noFill/>
            </a:ln>
          </p:spPr>
          <p:txBody>
            <a:bodyPr wrap="square" rtlCol="0">
              <a:spAutoFit/>
            </a:bodyPr>
            <a:lstStyle/>
            <a:p>
              <a:r>
                <a:rPr lang="es-AR" sz="2000" b="1" dirty="0" smtClean="0">
                  <a:solidFill>
                    <a:schemeClr val="tx2">
                      <a:lumMod val="75000"/>
                    </a:schemeClr>
                  </a:solidFill>
                </a:rPr>
                <a:t>24</a:t>
              </a:r>
              <a:endParaRPr lang="es-AR" sz="2000" b="1" dirty="0">
                <a:solidFill>
                  <a:schemeClr val="tx2">
                    <a:lumMod val="75000"/>
                  </a:schemeClr>
                </a:solidFill>
              </a:endParaRPr>
            </a:p>
          </p:txBody>
        </p:sp>
        <p:sp>
          <p:nvSpPr>
            <p:cNvPr id="31" name="CuadroTexto 30"/>
            <p:cNvSpPr txBox="1"/>
            <p:nvPr/>
          </p:nvSpPr>
          <p:spPr>
            <a:xfrm>
              <a:off x="4076946" y="6236803"/>
              <a:ext cx="450049" cy="400110"/>
            </a:xfrm>
            <a:prstGeom prst="rect">
              <a:avLst/>
            </a:prstGeom>
            <a:noFill/>
            <a:ln>
              <a:noFill/>
            </a:ln>
          </p:spPr>
          <p:txBody>
            <a:bodyPr wrap="square" rtlCol="0">
              <a:spAutoFit/>
            </a:bodyPr>
            <a:lstStyle/>
            <a:p>
              <a:r>
                <a:rPr lang="es-AR" sz="2000" dirty="0" smtClean="0">
                  <a:ln w="0"/>
                  <a:solidFill>
                    <a:schemeClr val="accent1"/>
                  </a:solidFill>
                  <a:effectLst>
                    <a:outerShdw blurRad="38100" dist="25400" dir="5400000" algn="ctr" rotWithShape="0">
                      <a:srgbClr val="6E747A">
                        <a:alpha val="43000"/>
                      </a:srgbClr>
                    </a:outerShdw>
                  </a:effectLst>
                </a:rPr>
                <a:t>C3</a:t>
              </a:r>
              <a:endParaRPr lang="es-AR" sz="2000" b="1" dirty="0">
                <a:solidFill>
                  <a:schemeClr val="tx2">
                    <a:lumMod val="75000"/>
                  </a:schemeClr>
                </a:solidFill>
              </a:endParaRPr>
            </a:p>
          </p:txBody>
        </p:sp>
        <p:sp>
          <p:nvSpPr>
            <p:cNvPr id="32" name="CuadroTexto 31"/>
            <p:cNvSpPr txBox="1"/>
            <p:nvPr/>
          </p:nvSpPr>
          <p:spPr>
            <a:xfrm>
              <a:off x="163803" y="3474005"/>
              <a:ext cx="450049" cy="400110"/>
            </a:xfrm>
            <a:prstGeom prst="rect">
              <a:avLst/>
            </a:prstGeom>
            <a:noFill/>
            <a:ln>
              <a:noFill/>
            </a:ln>
          </p:spPr>
          <p:txBody>
            <a:bodyPr wrap="square" rtlCol="0">
              <a:spAutoFit/>
            </a:bodyPr>
            <a:lstStyle/>
            <a:p>
              <a:r>
                <a:rPr lang="es-AR" sz="2000" dirty="0" smtClean="0">
                  <a:ln w="0"/>
                  <a:solidFill>
                    <a:schemeClr val="accent1"/>
                  </a:solidFill>
                  <a:effectLst>
                    <a:outerShdw blurRad="38100" dist="25400" dir="5400000" algn="ctr" rotWithShape="0">
                      <a:srgbClr val="6E747A">
                        <a:alpha val="43000"/>
                      </a:srgbClr>
                    </a:outerShdw>
                  </a:effectLst>
                </a:rPr>
                <a:t>X3</a:t>
              </a:r>
              <a:endParaRPr lang="es-AR" sz="2000" b="1" dirty="0">
                <a:solidFill>
                  <a:schemeClr val="tx2">
                    <a:lumMod val="75000"/>
                  </a:schemeClr>
                </a:solidFill>
              </a:endParaRPr>
            </a:p>
          </p:txBody>
        </p:sp>
        <p:cxnSp>
          <p:nvCxnSpPr>
            <p:cNvPr id="33" name="Conector recto 32"/>
            <p:cNvCxnSpPr/>
            <p:nvPr/>
          </p:nvCxnSpPr>
          <p:spPr>
            <a:xfrm>
              <a:off x="516113" y="4295085"/>
              <a:ext cx="104584"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CuadroTexto 33"/>
            <p:cNvSpPr txBox="1"/>
            <p:nvPr/>
          </p:nvSpPr>
          <p:spPr>
            <a:xfrm>
              <a:off x="80638" y="4070060"/>
              <a:ext cx="450049" cy="400110"/>
            </a:xfrm>
            <a:prstGeom prst="rect">
              <a:avLst/>
            </a:prstGeom>
            <a:noFill/>
            <a:ln>
              <a:noFill/>
            </a:ln>
          </p:spPr>
          <p:txBody>
            <a:bodyPr wrap="square" rtlCol="0">
              <a:spAutoFit/>
            </a:bodyPr>
            <a:lstStyle/>
            <a:p>
              <a:r>
                <a:rPr lang="es-AR" sz="2000" b="1" dirty="0">
                  <a:solidFill>
                    <a:schemeClr val="tx2">
                      <a:lumMod val="75000"/>
                    </a:schemeClr>
                  </a:solidFill>
                </a:rPr>
                <a:t>9</a:t>
              </a:r>
              <a:r>
                <a:rPr lang="es-AR" sz="2000" b="1" dirty="0" smtClean="0">
                  <a:solidFill>
                    <a:schemeClr val="tx2">
                      <a:lumMod val="75000"/>
                    </a:schemeClr>
                  </a:solidFill>
                </a:rPr>
                <a:t>0</a:t>
              </a:r>
              <a:endParaRPr lang="es-AR" sz="2000" b="1" dirty="0">
                <a:solidFill>
                  <a:schemeClr val="tx2">
                    <a:lumMod val="75000"/>
                  </a:schemeClr>
                </a:solidFill>
              </a:endParaRPr>
            </a:p>
          </p:txBody>
        </p:sp>
        <p:sp>
          <p:nvSpPr>
            <p:cNvPr id="35" name="CuadroTexto 34"/>
            <p:cNvSpPr txBox="1"/>
            <p:nvPr/>
          </p:nvSpPr>
          <p:spPr>
            <a:xfrm>
              <a:off x="1041400" y="6521934"/>
              <a:ext cx="774046" cy="400110"/>
            </a:xfrm>
            <a:prstGeom prst="rect">
              <a:avLst/>
            </a:prstGeom>
            <a:noFill/>
            <a:ln>
              <a:noFill/>
            </a:ln>
          </p:spPr>
          <p:txBody>
            <a:bodyPr wrap="square" rtlCol="0">
              <a:spAutoFit/>
            </a:bodyPr>
            <a:lstStyle/>
            <a:p>
              <a:r>
                <a:rPr lang="es-AR" sz="2000" b="1" dirty="0" smtClean="0">
                  <a:solidFill>
                    <a:schemeClr val="tx2">
                      <a:lumMod val="75000"/>
                    </a:schemeClr>
                  </a:solidFill>
                </a:rPr>
                <a:t>1800</a:t>
              </a:r>
              <a:endParaRPr lang="es-AR" sz="2000" b="1" dirty="0">
                <a:solidFill>
                  <a:schemeClr val="tx2">
                    <a:lumMod val="75000"/>
                  </a:schemeClr>
                </a:solidFill>
              </a:endParaRPr>
            </a:p>
          </p:txBody>
        </p:sp>
        <p:sp>
          <p:nvSpPr>
            <p:cNvPr id="36" name="CuadroTexto 35"/>
            <p:cNvSpPr txBox="1"/>
            <p:nvPr/>
          </p:nvSpPr>
          <p:spPr>
            <a:xfrm>
              <a:off x="2559173" y="6521934"/>
              <a:ext cx="774046" cy="400110"/>
            </a:xfrm>
            <a:prstGeom prst="rect">
              <a:avLst/>
            </a:prstGeom>
            <a:noFill/>
            <a:ln>
              <a:noFill/>
            </a:ln>
          </p:spPr>
          <p:txBody>
            <a:bodyPr wrap="square" rtlCol="0">
              <a:spAutoFit/>
            </a:bodyPr>
            <a:lstStyle/>
            <a:p>
              <a:r>
                <a:rPr lang="es-AR" sz="2000" b="1" dirty="0" smtClean="0">
                  <a:solidFill>
                    <a:schemeClr val="tx2">
                      <a:lumMod val="75000"/>
                    </a:schemeClr>
                  </a:solidFill>
                </a:rPr>
                <a:t>2400</a:t>
              </a:r>
              <a:endParaRPr lang="es-AR" sz="2000" b="1" dirty="0">
                <a:solidFill>
                  <a:schemeClr val="tx2">
                    <a:lumMod val="75000"/>
                  </a:schemeClr>
                </a:solidFill>
              </a:endParaRPr>
            </a:p>
          </p:txBody>
        </p:sp>
      </p:grpSp>
      <p:sp>
        <p:nvSpPr>
          <p:cNvPr id="38" name="Marcador de contenido 4"/>
          <p:cNvSpPr txBox="1">
            <a:spLocks/>
          </p:cNvSpPr>
          <p:nvPr/>
        </p:nvSpPr>
        <p:spPr>
          <a:xfrm>
            <a:off x="881590" y="3285421"/>
            <a:ext cx="4905545" cy="38863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s-MX" sz="1800" b="1" u="sng" dirty="0" smtClean="0"/>
              <a:t>E1) Curva de oferta VAINILLA:</a:t>
            </a:r>
            <a:endParaRPr lang="es-MX" sz="1800" b="1" u="sng" dirty="0"/>
          </a:p>
        </p:txBody>
      </p:sp>
      <p:sp>
        <p:nvSpPr>
          <p:cNvPr id="60" name="Marcador de contenido 4"/>
          <p:cNvSpPr txBox="1">
            <a:spLocks/>
          </p:cNvSpPr>
          <p:nvPr/>
        </p:nvSpPr>
        <p:spPr>
          <a:xfrm>
            <a:off x="5318605" y="3285421"/>
            <a:ext cx="4905545" cy="38863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s-MX" sz="1800" b="1" u="sng" dirty="0" smtClean="0"/>
              <a:t>E4) Funcional:</a:t>
            </a:r>
            <a:endParaRPr lang="es-MX" sz="1800" b="1" u="sng" dirty="0"/>
          </a:p>
        </p:txBody>
      </p:sp>
      <p:grpSp>
        <p:nvGrpSpPr>
          <p:cNvPr id="4" name="Grupo 3"/>
          <p:cNvGrpSpPr/>
          <p:nvPr/>
        </p:nvGrpSpPr>
        <p:grpSpPr>
          <a:xfrm>
            <a:off x="4076945" y="3474005"/>
            <a:ext cx="5067085" cy="3456502"/>
            <a:chOff x="4076945" y="3474005"/>
            <a:chExt cx="5067085" cy="3456502"/>
          </a:xfrm>
        </p:grpSpPr>
        <p:grpSp>
          <p:nvGrpSpPr>
            <p:cNvPr id="39" name="Grupo 38"/>
            <p:cNvGrpSpPr/>
            <p:nvPr/>
          </p:nvGrpSpPr>
          <p:grpSpPr>
            <a:xfrm>
              <a:off x="5140889" y="3755025"/>
              <a:ext cx="3487081" cy="2584081"/>
              <a:chOff x="3927356" y="3670024"/>
              <a:chExt cx="3487081" cy="2584081"/>
            </a:xfrm>
          </p:grpSpPr>
          <p:grpSp>
            <p:nvGrpSpPr>
              <p:cNvPr id="40" name="Grupo 39"/>
              <p:cNvGrpSpPr/>
              <p:nvPr/>
            </p:nvGrpSpPr>
            <p:grpSpPr>
              <a:xfrm>
                <a:off x="4031940" y="3670024"/>
                <a:ext cx="3382497" cy="2584081"/>
                <a:chOff x="2051720" y="4239090"/>
                <a:chExt cx="2862935" cy="2115235"/>
              </a:xfrm>
            </p:grpSpPr>
            <p:cxnSp>
              <p:nvCxnSpPr>
                <p:cNvPr id="43" name="Conector recto de flecha 42"/>
                <p:cNvCxnSpPr/>
                <p:nvPr/>
              </p:nvCxnSpPr>
              <p:spPr>
                <a:xfrm flipV="1">
                  <a:off x="2051720" y="4239090"/>
                  <a:ext cx="0" cy="211523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44" name="Conector recto de flecha 43"/>
                <p:cNvCxnSpPr/>
                <p:nvPr/>
              </p:nvCxnSpPr>
              <p:spPr>
                <a:xfrm flipV="1">
                  <a:off x="2051720" y="6336939"/>
                  <a:ext cx="2862935" cy="17386"/>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grpSp>
          <p:cxnSp>
            <p:nvCxnSpPr>
              <p:cNvPr id="41" name="Conector recto 40"/>
              <p:cNvCxnSpPr/>
              <p:nvPr/>
            </p:nvCxnSpPr>
            <p:spPr>
              <a:xfrm>
                <a:off x="3927356" y="5589240"/>
                <a:ext cx="104584"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42" name="Conector recto 41"/>
              <p:cNvCxnSpPr/>
              <p:nvPr/>
            </p:nvCxnSpPr>
            <p:spPr>
              <a:xfrm>
                <a:off x="3927356" y="4795149"/>
                <a:ext cx="104584" cy="0"/>
              </a:xfrm>
              <a:prstGeom prst="line">
                <a:avLst/>
              </a:prstGeom>
            </p:spPr>
            <p:style>
              <a:lnRef idx="3">
                <a:schemeClr val="accent1"/>
              </a:lnRef>
              <a:fillRef idx="0">
                <a:schemeClr val="accent1"/>
              </a:fillRef>
              <a:effectRef idx="2">
                <a:schemeClr val="accent1"/>
              </a:effectRef>
              <a:fontRef idx="minor">
                <a:schemeClr val="tx1"/>
              </a:fontRef>
            </p:style>
          </p:cxnSp>
        </p:grpSp>
        <p:cxnSp>
          <p:nvCxnSpPr>
            <p:cNvPr id="45" name="Conector recto 44"/>
            <p:cNvCxnSpPr/>
            <p:nvPr/>
          </p:nvCxnSpPr>
          <p:spPr>
            <a:xfrm>
              <a:off x="7002270" y="6317866"/>
              <a:ext cx="0" cy="184955"/>
            </a:xfrm>
            <a:prstGeom prst="line">
              <a:avLst/>
            </a:prstGeom>
          </p:spPr>
          <p:style>
            <a:lnRef idx="3">
              <a:schemeClr val="accent1"/>
            </a:lnRef>
            <a:fillRef idx="0">
              <a:schemeClr val="accent1"/>
            </a:fillRef>
            <a:effectRef idx="2">
              <a:schemeClr val="accent1"/>
            </a:effectRef>
            <a:fontRef idx="minor">
              <a:schemeClr val="tx1"/>
            </a:fontRef>
          </p:style>
        </p:cxnSp>
        <p:cxnSp>
          <p:nvCxnSpPr>
            <p:cNvPr id="46" name="Conector recto 45"/>
            <p:cNvCxnSpPr/>
            <p:nvPr/>
          </p:nvCxnSpPr>
          <p:spPr>
            <a:xfrm>
              <a:off x="7540728" y="6344381"/>
              <a:ext cx="0" cy="184955"/>
            </a:xfrm>
            <a:prstGeom prst="line">
              <a:avLst/>
            </a:prstGeom>
          </p:spPr>
          <p:style>
            <a:lnRef idx="3">
              <a:schemeClr val="accent1"/>
            </a:lnRef>
            <a:fillRef idx="0">
              <a:schemeClr val="accent1"/>
            </a:fillRef>
            <a:effectRef idx="2">
              <a:schemeClr val="accent1"/>
            </a:effectRef>
            <a:fontRef idx="minor">
              <a:schemeClr val="tx1"/>
            </a:fontRef>
          </p:style>
        </p:cxnSp>
        <p:cxnSp>
          <p:nvCxnSpPr>
            <p:cNvPr id="47" name="Conector recto 46"/>
            <p:cNvCxnSpPr/>
            <p:nvPr/>
          </p:nvCxnSpPr>
          <p:spPr>
            <a:xfrm flipV="1">
              <a:off x="5238180" y="4888024"/>
              <a:ext cx="1698541" cy="790757"/>
            </a:xfrm>
            <a:prstGeom prst="line">
              <a:avLst/>
            </a:prstGeom>
            <a:ln w="57150">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49" name="Conector recto 48"/>
            <p:cNvCxnSpPr/>
            <p:nvPr/>
          </p:nvCxnSpPr>
          <p:spPr>
            <a:xfrm flipV="1">
              <a:off x="6899527" y="4313145"/>
              <a:ext cx="569973" cy="582755"/>
            </a:xfrm>
            <a:prstGeom prst="line">
              <a:avLst/>
            </a:prstGeom>
            <a:ln w="57150">
              <a:solidFill>
                <a:srgbClr val="FF0000"/>
              </a:solidFill>
            </a:ln>
          </p:spPr>
          <p:style>
            <a:lnRef idx="3">
              <a:schemeClr val="accent6"/>
            </a:lnRef>
            <a:fillRef idx="0">
              <a:schemeClr val="accent6"/>
            </a:fillRef>
            <a:effectRef idx="2">
              <a:schemeClr val="accent6"/>
            </a:effectRef>
            <a:fontRef idx="minor">
              <a:schemeClr val="tx1"/>
            </a:fontRef>
          </p:style>
        </p:cxnSp>
        <p:sp>
          <p:nvSpPr>
            <p:cNvPr id="52" name="CuadroTexto 51"/>
            <p:cNvSpPr txBox="1"/>
            <p:nvPr/>
          </p:nvSpPr>
          <p:spPr>
            <a:xfrm>
              <a:off x="4091532" y="4695844"/>
              <a:ext cx="1056189" cy="400110"/>
            </a:xfrm>
            <a:prstGeom prst="rect">
              <a:avLst/>
            </a:prstGeom>
            <a:noFill/>
            <a:ln>
              <a:noFill/>
            </a:ln>
          </p:spPr>
          <p:txBody>
            <a:bodyPr wrap="square" rtlCol="0">
              <a:spAutoFit/>
            </a:bodyPr>
            <a:lstStyle/>
            <a:p>
              <a:r>
                <a:rPr lang="es-AR" sz="2000" b="1" dirty="0" smtClean="0">
                  <a:solidFill>
                    <a:schemeClr val="tx2">
                      <a:lumMod val="75000"/>
                    </a:schemeClr>
                  </a:solidFill>
                </a:rPr>
                <a:t>180000</a:t>
              </a:r>
              <a:endParaRPr lang="es-AR" sz="2000" b="1" dirty="0">
                <a:solidFill>
                  <a:schemeClr val="tx2">
                    <a:lumMod val="75000"/>
                  </a:schemeClr>
                </a:solidFill>
              </a:endParaRPr>
            </a:p>
          </p:txBody>
        </p:sp>
        <p:sp>
          <p:nvSpPr>
            <p:cNvPr id="53" name="CuadroTexto 52"/>
            <p:cNvSpPr txBox="1"/>
            <p:nvPr/>
          </p:nvSpPr>
          <p:spPr>
            <a:xfrm>
              <a:off x="4076945" y="5449216"/>
              <a:ext cx="990110" cy="400110"/>
            </a:xfrm>
            <a:prstGeom prst="rect">
              <a:avLst/>
            </a:prstGeom>
            <a:noFill/>
            <a:ln>
              <a:noFill/>
            </a:ln>
          </p:spPr>
          <p:txBody>
            <a:bodyPr wrap="square" rtlCol="0">
              <a:spAutoFit/>
            </a:bodyPr>
            <a:lstStyle/>
            <a:p>
              <a:r>
                <a:rPr lang="es-AR" sz="2000" b="1" dirty="0" smtClean="0">
                  <a:solidFill>
                    <a:schemeClr val="tx2">
                      <a:lumMod val="75000"/>
                    </a:schemeClr>
                  </a:solidFill>
                </a:rPr>
                <a:t>136800</a:t>
              </a:r>
              <a:endParaRPr lang="es-AR" sz="2000" b="1" dirty="0">
                <a:solidFill>
                  <a:schemeClr val="tx2">
                    <a:lumMod val="75000"/>
                  </a:schemeClr>
                </a:solidFill>
              </a:endParaRPr>
            </a:p>
          </p:txBody>
        </p:sp>
        <p:sp>
          <p:nvSpPr>
            <p:cNvPr id="54" name="CuadroTexto 53"/>
            <p:cNvSpPr txBox="1"/>
            <p:nvPr/>
          </p:nvSpPr>
          <p:spPr>
            <a:xfrm>
              <a:off x="8693981" y="6236803"/>
              <a:ext cx="450049" cy="400110"/>
            </a:xfrm>
            <a:prstGeom prst="rect">
              <a:avLst/>
            </a:prstGeom>
            <a:noFill/>
            <a:ln>
              <a:noFill/>
            </a:ln>
          </p:spPr>
          <p:txBody>
            <a:bodyPr wrap="square" rtlCol="0">
              <a:spAutoFit/>
            </a:bodyPr>
            <a:lstStyle/>
            <a:p>
              <a:r>
                <a:rPr lang="es-AR" sz="2000" dirty="0" smtClean="0">
                  <a:ln w="0"/>
                  <a:solidFill>
                    <a:schemeClr val="accent1"/>
                  </a:solidFill>
                  <a:effectLst>
                    <a:outerShdw blurRad="38100" dist="25400" dir="5400000" algn="ctr" rotWithShape="0">
                      <a:srgbClr val="6E747A">
                        <a:alpha val="43000"/>
                      </a:srgbClr>
                    </a:outerShdw>
                  </a:effectLst>
                </a:rPr>
                <a:t>C3</a:t>
              </a:r>
              <a:endParaRPr lang="es-AR" sz="2000" b="1" dirty="0">
                <a:solidFill>
                  <a:schemeClr val="tx2">
                    <a:lumMod val="75000"/>
                  </a:schemeClr>
                </a:solidFill>
              </a:endParaRPr>
            </a:p>
          </p:txBody>
        </p:sp>
        <p:sp>
          <p:nvSpPr>
            <p:cNvPr id="55" name="CuadroTexto 54"/>
            <p:cNvSpPr txBox="1"/>
            <p:nvPr/>
          </p:nvSpPr>
          <p:spPr>
            <a:xfrm>
              <a:off x="4780838" y="3474005"/>
              <a:ext cx="450049" cy="400110"/>
            </a:xfrm>
            <a:prstGeom prst="rect">
              <a:avLst/>
            </a:prstGeom>
            <a:noFill/>
            <a:ln>
              <a:noFill/>
            </a:ln>
          </p:spPr>
          <p:txBody>
            <a:bodyPr wrap="square" rtlCol="0">
              <a:spAutoFit/>
            </a:bodyPr>
            <a:lstStyle/>
            <a:p>
              <a:r>
                <a:rPr lang="es-AR" sz="2000" dirty="0" smtClean="0">
                  <a:ln w="0"/>
                  <a:solidFill>
                    <a:schemeClr val="accent1"/>
                  </a:solidFill>
                  <a:effectLst>
                    <a:outerShdw blurRad="38100" dist="25400" dir="5400000" algn="ctr" rotWithShape="0">
                      <a:srgbClr val="6E747A">
                        <a:alpha val="43000"/>
                      </a:srgbClr>
                    </a:outerShdw>
                  </a:effectLst>
                </a:rPr>
                <a:t>Z</a:t>
              </a:r>
              <a:endParaRPr lang="es-AR" sz="2000" b="1" dirty="0">
                <a:solidFill>
                  <a:schemeClr val="tx2">
                    <a:lumMod val="75000"/>
                  </a:schemeClr>
                </a:solidFill>
              </a:endParaRPr>
            </a:p>
          </p:txBody>
        </p:sp>
        <p:cxnSp>
          <p:nvCxnSpPr>
            <p:cNvPr id="56" name="Conector recto 55"/>
            <p:cNvCxnSpPr/>
            <p:nvPr/>
          </p:nvCxnSpPr>
          <p:spPr>
            <a:xfrm>
              <a:off x="5133148" y="4295085"/>
              <a:ext cx="104584" cy="0"/>
            </a:xfrm>
            <a:prstGeom prst="line">
              <a:avLst/>
            </a:prstGeom>
          </p:spPr>
          <p:style>
            <a:lnRef idx="3">
              <a:schemeClr val="accent1"/>
            </a:lnRef>
            <a:fillRef idx="0">
              <a:schemeClr val="accent1"/>
            </a:fillRef>
            <a:effectRef idx="2">
              <a:schemeClr val="accent1"/>
            </a:effectRef>
            <a:fontRef idx="minor">
              <a:schemeClr val="tx1"/>
            </a:fontRef>
          </p:style>
        </p:cxnSp>
        <p:sp>
          <p:nvSpPr>
            <p:cNvPr id="57" name="CuadroTexto 56"/>
            <p:cNvSpPr txBox="1"/>
            <p:nvPr/>
          </p:nvSpPr>
          <p:spPr>
            <a:xfrm>
              <a:off x="4174237" y="4070060"/>
              <a:ext cx="973485" cy="400110"/>
            </a:xfrm>
            <a:prstGeom prst="rect">
              <a:avLst/>
            </a:prstGeom>
            <a:noFill/>
            <a:ln>
              <a:noFill/>
            </a:ln>
          </p:spPr>
          <p:txBody>
            <a:bodyPr wrap="square" rtlCol="0">
              <a:spAutoFit/>
            </a:bodyPr>
            <a:lstStyle/>
            <a:p>
              <a:r>
                <a:rPr lang="es-AR" sz="2000" b="1" dirty="0" smtClean="0">
                  <a:solidFill>
                    <a:schemeClr val="tx2">
                      <a:lumMod val="75000"/>
                    </a:schemeClr>
                  </a:solidFill>
                </a:rPr>
                <a:t>216000</a:t>
              </a:r>
              <a:endParaRPr lang="es-AR" sz="2000" b="1" dirty="0">
                <a:solidFill>
                  <a:schemeClr val="tx2">
                    <a:lumMod val="75000"/>
                  </a:schemeClr>
                </a:solidFill>
              </a:endParaRPr>
            </a:p>
          </p:txBody>
        </p:sp>
        <p:sp>
          <p:nvSpPr>
            <p:cNvPr id="58" name="CuadroTexto 57"/>
            <p:cNvSpPr txBox="1"/>
            <p:nvPr/>
          </p:nvSpPr>
          <p:spPr>
            <a:xfrm>
              <a:off x="6633269" y="6530397"/>
              <a:ext cx="774046" cy="400110"/>
            </a:xfrm>
            <a:prstGeom prst="rect">
              <a:avLst/>
            </a:prstGeom>
            <a:noFill/>
            <a:ln>
              <a:noFill/>
            </a:ln>
          </p:spPr>
          <p:txBody>
            <a:bodyPr wrap="square" rtlCol="0">
              <a:spAutoFit/>
            </a:bodyPr>
            <a:lstStyle/>
            <a:p>
              <a:r>
                <a:rPr lang="es-AR" sz="2000" b="1" dirty="0" smtClean="0">
                  <a:solidFill>
                    <a:schemeClr val="tx2">
                      <a:lumMod val="75000"/>
                    </a:schemeClr>
                  </a:solidFill>
                </a:rPr>
                <a:t>1800</a:t>
              </a:r>
              <a:endParaRPr lang="es-AR" sz="2000" b="1" dirty="0">
                <a:solidFill>
                  <a:schemeClr val="tx2">
                    <a:lumMod val="75000"/>
                  </a:schemeClr>
                </a:solidFill>
              </a:endParaRPr>
            </a:p>
          </p:txBody>
        </p:sp>
        <p:sp>
          <p:nvSpPr>
            <p:cNvPr id="59" name="CuadroTexto 58"/>
            <p:cNvSpPr txBox="1"/>
            <p:nvPr/>
          </p:nvSpPr>
          <p:spPr>
            <a:xfrm>
              <a:off x="7218334" y="6521934"/>
              <a:ext cx="774046" cy="400110"/>
            </a:xfrm>
            <a:prstGeom prst="rect">
              <a:avLst/>
            </a:prstGeom>
            <a:noFill/>
            <a:ln>
              <a:noFill/>
            </a:ln>
          </p:spPr>
          <p:txBody>
            <a:bodyPr wrap="square" rtlCol="0">
              <a:spAutoFit/>
            </a:bodyPr>
            <a:lstStyle/>
            <a:p>
              <a:r>
                <a:rPr lang="es-AR" sz="2000" b="1" dirty="0" smtClean="0">
                  <a:solidFill>
                    <a:schemeClr val="tx2">
                      <a:lumMod val="75000"/>
                    </a:schemeClr>
                  </a:solidFill>
                </a:rPr>
                <a:t>2400</a:t>
              </a:r>
              <a:endParaRPr lang="es-AR" sz="2000" b="1" dirty="0">
                <a:solidFill>
                  <a:schemeClr val="tx2">
                    <a:lumMod val="75000"/>
                  </a:schemeClr>
                </a:solidFill>
              </a:endParaRPr>
            </a:p>
          </p:txBody>
        </p:sp>
        <p:cxnSp>
          <p:nvCxnSpPr>
            <p:cNvPr id="69" name="Conector recto 68"/>
            <p:cNvCxnSpPr>
              <a:endCxn id="60" idx="2"/>
            </p:cNvCxnSpPr>
            <p:nvPr/>
          </p:nvCxnSpPr>
          <p:spPr>
            <a:xfrm flipV="1">
              <a:off x="7469500" y="3674060"/>
              <a:ext cx="301878" cy="628977"/>
            </a:xfrm>
            <a:prstGeom prst="line">
              <a:avLst/>
            </a:prstGeom>
            <a:ln w="57150">
              <a:solidFill>
                <a:srgbClr val="FF0000"/>
              </a:solidFill>
            </a:ln>
          </p:spPr>
          <p:style>
            <a:lnRef idx="3">
              <a:schemeClr val="accent6"/>
            </a:lnRef>
            <a:fillRef idx="0">
              <a:schemeClr val="accent6"/>
            </a:fillRef>
            <a:effectRef idx="2">
              <a:schemeClr val="accent6"/>
            </a:effectRef>
            <a:fontRef idx="minor">
              <a:schemeClr val="tx1"/>
            </a:fontRef>
          </p:style>
        </p:cxnSp>
      </p:grpSp>
    </p:spTree>
    <p:extLst>
      <p:ext uri="{BB962C8B-B14F-4D97-AF65-F5344CB8AC3E}">
        <p14:creationId xmlns:p14="http://schemas.microsoft.com/office/powerpoint/2010/main" val="324310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0"/>
                                        </p:tgtEl>
                                        <p:attrNameLst>
                                          <p:attrName>style.visibility</p:attrName>
                                        </p:attrNameLst>
                                      </p:cBhvr>
                                      <p:to>
                                        <p:strVal val="visible"/>
                                      </p:to>
                                    </p:set>
                                    <p:animEffect transition="in" filter="fade">
                                      <p:cBhvr>
                                        <p:cTn id="10" dur="500"/>
                                        <p:tgtEl>
                                          <p:spTgt spid="6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6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a:t>Resolución de Parcial 24/5/23 </a:t>
            </a:r>
            <a:r>
              <a:rPr lang="es-MX" dirty="0" err="1"/>
              <a:t>Prog</a:t>
            </a:r>
            <a:r>
              <a:rPr lang="es-MX" dirty="0"/>
              <a:t>. Lineal</a:t>
            </a:r>
            <a:endParaRPr lang="en-US" dirty="0"/>
          </a:p>
        </p:txBody>
      </p:sp>
      <p:pic>
        <p:nvPicPr>
          <p:cNvPr id="11" name="Imagen 10"/>
          <p:cNvPicPr>
            <a:picLocks noChangeAspect="1"/>
          </p:cNvPicPr>
          <p:nvPr/>
        </p:nvPicPr>
        <p:blipFill>
          <a:blip r:embed="rId2"/>
          <a:stretch>
            <a:fillRect/>
          </a:stretch>
        </p:blipFill>
        <p:spPr>
          <a:xfrm>
            <a:off x="834001" y="1509217"/>
            <a:ext cx="1600200" cy="1668780"/>
          </a:xfrm>
          <a:prstGeom prst="rect">
            <a:avLst/>
          </a:prstGeom>
        </p:spPr>
      </p:pic>
      <p:pic>
        <p:nvPicPr>
          <p:cNvPr id="12" name="Imagen 11"/>
          <p:cNvPicPr>
            <a:picLocks noChangeAspect="1"/>
          </p:cNvPicPr>
          <p:nvPr/>
        </p:nvPicPr>
        <p:blipFill>
          <a:blip r:embed="rId3"/>
          <a:stretch>
            <a:fillRect/>
          </a:stretch>
        </p:blipFill>
        <p:spPr>
          <a:xfrm>
            <a:off x="4833131" y="1493785"/>
            <a:ext cx="1600200" cy="1668780"/>
          </a:xfrm>
          <a:prstGeom prst="rect">
            <a:avLst/>
          </a:prstGeom>
        </p:spPr>
      </p:pic>
      <p:pic>
        <p:nvPicPr>
          <p:cNvPr id="13" name="Imagen 12"/>
          <p:cNvPicPr>
            <a:picLocks noChangeAspect="1"/>
          </p:cNvPicPr>
          <p:nvPr/>
        </p:nvPicPr>
        <p:blipFill>
          <a:blip r:embed="rId4"/>
          <a:stretch>
            <a:fillRect/>
          </a:stretch>
        </p:blipFill>
        <p:spPr>
          <a:xfrm>
            <a:off x="2833566" y="1493785"/>
            <a:ext cx="1600200" cy="1668780"/>
          </a:xfrm>
          <a:prstGeom prst="rect">
            <a:avLst/>
          </a:prstGeom>
        </p:spPr>
      </p:pic>
      <p:grpSp>
        <p:nvGrpSpPr>
          <p:cNvPr id="14" name="Grupo 13"/>
          <p:cNvGrpSpPr/>
          <p:nvPr/>
        </p:nvGrpSpPr>
        <p:grpSpPr>
          <a:xfrm>
            <a:off x="523854" y="3755025"/>
            <a:ext cx="3487081" cy="2584081"/>
            <a:chOff x="3927356" y="3670024"/>
            <a:chExt cx="3487081" cy="2584081"/>
          </a:xfrm>
        </p:grpSpPr>
        <p:grpSp>
          <p:nvGrpSpPr>
            <p:cNvPr id="15" name="Grupo 14"/>
            <p:cNvGrpSpPr/>
            <p:nvPr/>
          </p:nvGrpSpPr>
          <p:grpSpPr>
            <a:xfrm>
              <a:off x="4031940" y="3670024"/>
              <a:ext cx="3382497" cy="2584081"/>
              <a:chOff x="2051720" y="4239090"/>
              <a:chExt cx="2862935" cy="2115235"/>
            </a:xfrm>
          </p:grpSpPr>
          <p:cxnSp>
            <p:nvCxnSpPr>
              <p:cNvPr id="18" name="Conector recto de flecha 17"/>
              <p:cNvCxnSpPr/>
              <p:nvPr/>
            </p:nvCxnSpPr>
            <p:spPr>
              <a:xfrm flipV="1">
                <a:off x="2051720" y="4239090"/>
                <a:ext cx="0" cy="211523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9" name="Conector recto de flecha 18"/>
              <p:cNvCxnSpPr/>
              <p:nvPr/>
            </p:nvCxnSpPr>
            <p:spPr>
              <a:xfrm flipV="1">
                <a:off x="2051720" y="6336939"/>
                <a:ext cx="2862935" cy="17386"/>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grpSp>
        <p:cxnSp>
          <p:nvCxnSpPr>
            <p:cNvPr id="17" name="Conector recto 16"/>
            <p:cNvCxnSpPr/>
            <p:nvPr/>
          </p:nvCxnSpPr>
          <p:spPr>
            <a:xfrm>
              <a:off x="3927356" y="4795149"/>
              <a:ext cx="104584" cy="0"/>
            </a:xfrm>
            <a:prstGeom prst="line">
              <a:avLst/>
            </a:prstGeom>
          </p:spPr>
          <p:style>
            <a:lnRef idx="3">
              <a:schemeClr val="accent1"/>
            </a:lnRef>
            <a:fillRef idx="0">
              <a:schemeClr val="accent1"/>
            </a:fillRef>
            <a:effectRef idx="2">
              <a:schemeClr val="accent1"/>
            </a:effectRef>
            <a:fontRef idx="minor">
              <a:schemeClr val="tx1"/>
            </a:fontRef>
          </p:style>
        </p:cxnSp>
      </p:grpSp>
      <p:cxnSp>
        <p:nvCxnSpPr>
          <p:cNvPr id="22" name="Conector recto 21"/>
          <p:cNvCxnSpPr/>
          <p:nvPr/>
        </p:nvCxnSpPr>
        <p:spPr>
          <a:xfrm>
            <a:off x="1393523" y="6344381"/>
            <a:ext cx="0" cy="184955"/>
          </a:xfrm>
          <a:prstGeom prst="line">
            <a:avLst/>
          </a:prstGeom>
        </p:spPr>
        <p:style>
          <a:lnRef idx="3">
            <a:schemeClr val="accent1"/>
          </a:lnRef>
          <a:fillRef idx="0">
            <a:schemeClr val="accent1"/>
          </a:fillRef>
          <a:effectRef idx="2">
            <a:schemeClr val="accent1"/>
          </a:effectRef>
          <a:fontRef idx="minor">
            <a:schemeClr val="tx1"/>
          </a:fontRef>
        </p:style>
      </p:cxnSp>
      <p:cxnSp>
        <p:nvCxnSpPr>
          <p:cNvPr id="23" name="Conector recto 22"/>
          <p:cNvCxnSpPr/>
          <p:nvPr/>
        </p:nvCxnSpPr>
        <p:spPr>
          <a:xfrm>
            <a:off x="2923693" y="6344381"/>
            <a:ext cx="0" cy="184955"/>
          </a:xfrm>
          <a:prstGeom prst="line">
            <a:avLst/>
          </a:prstGeom>
        </p:spPr>
        <p:style>
          <a:lnRef idx="3">
            <a:schemeClr val="accent1"/>
          </a:lnRef>
          <a:fillRef idx="0">
            <a:schemeClr val="accent1"/>
          </a:fillRef>
          <a:effectRef idx="2">
            <a:schemeClr val="accent1"/>
          </a:effectRef>
          <a:fontRef idx="minor">
            <a:schemeClr val="tx1"/>
          </a:fontRef>
        </p:style>
      </p:cxnSp>
      <p:cxnSp>
        <p:nvCxnSpPr>
          <p:cNvPr id="25" name="Conector recto 24"/>
          <p:cNvCxnSpPr/>
          <p:nvPr/>
        </p:nvCxnSpPr>
        <p:spPr>
          <a:xfrm>
            <a:off x="628438" y="4895899"/>
            <a:ext cx="2317758" cy="0"/>
          </a:xfrm>
          <a:prstGeom prst="line">
            <a:avLst/>
          </a:prstGeom>
          <a:ln w="57150">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26" name="Conector recto 25"/>
          <p:cNvCxnSpPr/>
          <p:nvPr/>
        </p:nvCxnSpPr>
        <p:spPr>
          <a:xfrm>
            <a:off x="2864925" y="5426827"/>
            <a:ext cx="1171558" cy="0"/>
          </a:xfrm>
          <a:prstGeom prst="line">
            <a:avLst/>
          </a:prstGeom>
          <a:ln w="57150">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28" name="Conector recto 27"/>
          <p:cNvCxnSpPr/>
          <p:nvPr/>
        </p:nvCxnSpPr>
        <p:spPr>
          <a:xfrm>
            <a:off x="2923693" y="4895900"/>
            <a:ext cx="0" cy="553316"/>
          </a:xfrm>
          <a:prstGeom prst="line">
            <a:avLst/>
          </a:prstGeom>
          <a:ln w="57150">
            <a:solidFill>
              <a:srgbClr val="FF0000"/>
            </a:solidFill>
            <a:prstDash val="sysDot"/>
          </a:ln>
        </p:spPr>
        <p:style>
          <a:lnRef idx="3">
            <a:schemeClr val="accent6"/>
          </a:lnRef>
          <a:fillRef idx="0">
            <a:schemeClr val="accent6"/>
          </a:fillRef>
          <a:effectRef idx="2">
            <a:schemeClr val="accent6"/>
          </a:effectRef>
          <a:fontRef idx="minor">
            <a:schemeClr val="tx1"/>
          </a:fontRef>
        </p:style>
      </p:cxnSp>
      <p:sp>
        <p:nvSpPr>
          <p:cNvPr id="29" name="CuadroTexto 28"/>
          <p:cNvSpPr txBox="1"/>
          <p:nvPr/>
        </p:nvSpPr>
        <p:spPr>
          <a:xfrm>
            <a:off x="-55772" y="4695844"/>
            <a:ext cx="667332" cy="400110"/>
          </a:xfrm>
          <a:prstGeom prst="rect">
            <a:avLst/>
          </a:prstGeom>
          <a:noFill/>
          <a:ln>
            <a:noFill/>
          </a:ln>
        </p:spPr>
        <p:txBody>
          <a:bodyPr wrap="square" rtlCol="0">
            <a:spAutoFit/>
          </a:bodyPr>
          <a:lstStyle/>
          <a:p>
            <a:r>
              <a:rPr lang="es-AR" sz="2000" b="1" dirty="0" smtClean="0">
                <a:solidFill>
                  <a:schemeClr val="tx2">
                    <a:lumMod val="75000"/>
                  </a:schemeClr>
                </a:solidFill>
              </a:rPr>
              <a:t>120</a:t>
            </a:r>
            <a:endParaRPr lang="es-AR" sz="2000" b="1" dirty="0">
              <a:solidFill>
                <a:schemeClr val="tx2">
                  <a:lumMod val="75000"/>
                </a:schemeClr>
              </a:solidFill>
            </a:endParaRPr>
          </a:p>
        </p:txBody>
      </p:sp>
      <p:sp>
        <p:nvSpPr>
          <p:cNvPr id="31" name="CuadroTexto 30"/>
          <p:cNvSpPr txBox="1"/>
          <p:nvPr/>
        </p:nvSpPr>
        <p:spPr>
          <a:xfrm>
            <a:off x="4076946" y="6236803"/>
            <a:ext cx="450049" cy="400110"/>
          </a:xfrm>
          <a:prstGeom prst="rect">
            <a:avLst/>
          </a:prstGeom>
          <a:noFill/>
          <a:ln>
            <a:noFill/>
          </a:ln>
        </p:spPr>
        <p:txBody>
          <a:bodyPr wrap="square" rtlCol="0">
            <a:spAutoFit/>
          </a:bodyPr>
          <a:lstStyle/>
          <a:p>
            <a:r>
              <a:rPr lang="es-AR" sz="2000" dirty="0" smtClean="0">
                <a:ln w="0"/>
                <a:solidFill>
                  <a:schemeClr val="accent1"/>
                </a:solidFill>
                <a:effectLst>
                  <a:outerShdw blurRad="38100" dist="25400" dir="5400000" algn="ctr" rotWithShape="0">
                    <a:srgbClr val="6E747A">
                      <a:alpha val="43000"/>
                    </a:srgbClr>
                  </a:outerShdw>
                </a:effectLst>
              </a:rPr>
              <a:t>C3</a:t>
            </a:r>
            <a:endParaRPr lang="es-AR" sz="2000" b="1" dirty="0">
              <a:solidFill>
                <a:schemeClr val="tx2">
                  <a:lumMod val="75000"/>
                </a:schemeClr>
              </a:solidFill>
            </a:endParaRPr>
          </a:p>
        </p:txBody>
      </p:sp>
      <p:cxnSp>
        <p:nvCxnSpPr>
          <p:cNvPr id="33" name="Conector recto 32"/>
          <p:cNvCxnSpPr/>
          <p:nvPr/>
        </p:nvCxnSpPr>
        <p:spPr>
          <a:xfrm>
            <a:off x="516113" y="5454225"/>
            <a:ext cx="104584"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CuadroTexto 33"/>
          <p:cNvSpPr txBox="1"/>
          <p:nvPr/>
        </p:nvSpPr>
        <p:spPr>
          <a:xfrm>
            <a:off x="73805" y="5249161"/>
            <a:ext cx="450049" cy="400110"/>
          </a:xfrm>
          <a:prstGeom prst="rect">
            <a:avLst/>
          </a:prstGeom>
          <a:noFill/>
          <a:ln>
            <a:noFill/>
          </a:ln>
        </p:spPr>
        <p:txBody>
          <a:bodyPr wrap="square" rtlCol="0">
            <a:spAutoFit/>
          </a:bodyPr>
          <a:lstStyle/>
          <a:p>
            <a:r>
              <a:rPr lang="es-AR" sz="2000" b="1" dirty="0" smtClean="0">
                <a:solidFill>
                  <a:schemeClr val="tx2">
                    <a:lumMod val="75000"/>
                  </a:schemeClr>
                </a:solidFill>
              </a:rPr>
              <a:t>90</a:t>
            </a:r>
            <a:endParaRPr lang="es-AR" sz="2000" b="1" dirty="0">
              <a:solidFill>
                <a:schemeClr val="tx2">
                  <a:lumMod val="75000"/>
                </a:schemeClr>
              </a:solidFill>
            </a:endParaRPr>
          </a:p>
        </p:txBody>
      </p:sp>
      <p:sp>
        <p:nvSpPr>
          <p:cNvPr id="35" name="CuadroTexto 34"/>
          <p:cNvSpPr txBox="1"/>
          <p:nvPr/>
        </p:nvSpPr>
        <p:spPr>
          <a:xfrm>
            <a:off x="1041400" y="6521934"/>
            <a:ext cx="774046" cy="400110"/>
          </a:xfrm>
          <a:prstGeom prst="rect">
            <a:avLst/>
          </a:prstGeom>
          <a:noFill/>
          <a:ln>
            <a:noFill/>
          </a:ln>
        </p:spPr>
        <p:txBody>
          <a:bodyPr wrap="square" rtlCol="0">
            <a:spAutoFit/>
          </a:bodyPr>
          <a:lstStyle/>
          <a:p>
            <a:r>
              <a:rPr lang="es-AR" sz="2000" b="1" dirty="0" smtClean="0">
                <a:solidFill>
                  <a:schemeClr val="tx2">
                    <a:lumMod val="75000"/>
                  </a:schemeClr>
                </a:solidFill>
              </a:rPr>
              <a:t>1800</a:t>
            </a:r>
            <a:endParaRPr lang="es-AR" sz="2000" b="1" dirty="0">
              <a:solidFill>
                <a:schemeClr val="tx2">
                  <a:lumMod val="75000"/>
                </a:schemeClr>
              </a:solidFill>
            </a:endParaRPr>
          </a:p>
        </p:txBody>
      </p:sp>
      <p:sp>
        <p:nvSpPr>
          <p:cNvPr id="36" name="CuadroTexto 35"/>
          <p:cNvSpPr txBox="1"/>
          <p:nvPr/>
        </p:nvSpPr>
        <p:spPr>
          <a:xfrm>
            <a:off x="2559173" y="6521934"/>
            <a:ext cx="774046" cy="400110"/>
          </a:xfrm>
          <a:prstGeom prst="rect">
            <a:avLst/>
          </a:prstGeom>
          <a:noFill/>
          <a:ln>
            <a:noFill/>
          </a:ln>
        </p:spPr>
        <p:txBody>
          <a:bodyPr wrap="square" rtlCol="0">
            <a:spAutoFit/>
          </a:bodyPr>
          <a:lstStyle/>
          <a:p>
            <a:r>
              <a:rPr lang="es-AR" sz="2000" b="1" dirty="0" smtClean="0">
                <a:solidFill>
                  <a:schemeClr val="tx2">
                    <a:lumMod val="75000"/>
                  </a:schemeClr>
                </a:solidFill>
              </a:rPr>
              <a:t>2400</a:t>
            </a:r>
            <a:endParaRPr lang="es-AR" sz="2000" b="1" dirty="0">
              <a:solidFill>
                <a:schemeClr val="tx2">
                  <a:lumMod val="75000"/>
                </a:schemeClr>
              </a:solidFill>
            </a:endParaRPr>
          </a:p>
        </p:txBody>
      </p:sp>
      <p:sp>
        <p:nvSpPr>
          <p:cNvPr id="38" name="Marcador de contenido 4"/>
          <p:cNvSpPr txBox="1">
            <a:spLocks/>
          </p:cNvSpPr>
          <p:nvPr/>
        </p:nvSpPr>
        <p:spPr>
          <a:xfrm>
            <a:off x="881590" y="3285421"/>
            <a:ext cx="4905545" cy="38863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s-MX" sz="1800" b="1" u="sng" dirty="0" smtClean="0"/>
              <a:t>E2) Cantidad de todas fragancias:</a:t>
            </a:r>
            <a:endParaRPr lang="es-MX" sz="1800" b="1" u="sng" dirty="0"/>
          </a:p>
        </p:txBody>
      </p:sp>
      <p:grpSp>
        <p:nvGrpSpPr>
          <p:cNvPr id="39" name="Grupo 38"/>
          <p:cNvGrpSpPr/>
          <p:nvPr/>
        </p:nvGrpSpPr>
        <p:grpSpPr>
          <a:xfrm>
            <a:off x="5140889" y="3755025"/>
            <a:ext cx="3487081" cy="2584081"/>
            <a:chOff x="3927356" y="3670024"/>
            <a:chExt cx="3487081" cy="2584081"/>
          </a:xfrm>
        </p:grpSpPr>
        <p:grpSp>
          <p:nvGrpSpPr>
            <p:cNvPr id="40" name="Grupo 39"/>
            <p:cNvGrpSpPr/>
            <p:nvPr/>
          </p:nvGrpSpPr>
          <p:grpSpPr>
            <a:xfrm>
              <a:off x="4031940" y="3670024"/>
              <a:ext cx="3382497" cy="2584081"/>
              <a:chOff x="2051720" y="4239090"/>
              <a:chExt cx="2862935" cy="2115235"/>
            </a:xfrm>
          </p:grpSpPr>
          <p:cxnSp>
            <p:nvCxnSpPr>
              <p:cNvPr id="43" name="Conector recto de flecha 42"/>
              <p:cNvCxnSpPr/>
              <p:nvPr/>
            </p:nvCxnSpPr>
            <p:spPr>
              <a:xfrm flipV="1">
                <a:off x="2051720" y="4239090"/>
                <a:ext cx="0" cy="211523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44" name="Conector recto de flecha 43"/>
              <p:cNvCxnSpPr/>
              <p:nvPr/>
            </p:nvCxnSpPr>
            <p:spPr>
              <a:xfrm flipV="1">
                <a:off x="2051720" y="6336939"/>
                <a:ext cx="2862935" cy="17386"/>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grpSp>
        <p:cxnSp>
          <p:nvCxnSpPr>
            <p:cNvPr id="41" name="Conector recto 40"/>
            <p:cNvCxnSpPr/>
            <p:nvPr/>
          </p:nvCxnSpPr>
          <p:spPr>
            <a:xfrm>
              <a:off x="3927356" y="5589240"/>
              <a:ext cx="104584"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42" name="Conector recto 41"/>
            <p:cNvCxnSpPr/>
            <p:nvPr/>
          </p:nvCxnSpPr>
          <p:spPr>
            <a:xfrm>
              <a:off x="3927356" y="4795149"/>
              <a:ext cx="104584" cy="0"/>
            </a:xfrm>
            <a:prstGeom prst="line">
              <a:avLst/>
            </a:prstGeom>
          </p:spPr>
          <p:style>
            <a:lnRef idx="3">
              <a:schemeClr val="accent1"/>
            </a:lnRef>
            <a:fillRef idx="0">
              <a:schemeClr val="accent1"/>
            </a:fillRef>
            <a:effectRef idx="2">
              <a:schemeClr val="accent1"/>
            </a:effectRef>
            <a:fontRef idx="minor">
              <a:schemeClr val="tx1"/>
            </a:fontRef>
          </p:style>
        </p:cxnSp>
      </p:grpSp>
      <p:cxnSp>
        <p:nvCxnSpPr>
          <p:cNvPr id="45" name="Conector recto 44"/>
          <p:cNvCxnSpPr/>
          <p:nvPr/>
        </p:nvCxnSpPr>
        <p:spPr>
          <a:xfrm>
            <a:off x="6552220" y="6344381"/>
            <a:ext cx="0" cy="184955"/>
          </a:xfrm>
          <a:prstGeom prst="line">
            <a:avLst/>
          </a:prstGeom>
        </p:spPr>
        <p:style>
          <a:lnRef idx="3">
            <a:schemeClr val="accent1"/>
          </a:lnRef>
          <a:fillRef idx="0">
            <a:schemeClr val="accent1"/>
          </a:fillRef>
          <a:effectRef idx="2">
            <a:schemeClr val="accent1"/>
          </a:effectRef>
          <a:fontRef idx="minor">
            <a:schemeClr val="tx1"/>
          </a:fontRef>
        </p:style>
      </p:cxnSp>
      <p:cxnSp>
        <p:nvCxnSpPr>
          <p:cNvPr id="46" name="Conector recto 45"/>
          <p:cNvCxnSpPr/>
          <p:nvPr/>
        </p:nvCxnSpPr>
        <p:spPr>
          <a:xfrm>
            <a:off x="7540728" y="6344381"/>
            <a:ext cx="0" cy="184955"/>
          </a:xfrm>
          <a:prstGeom prst="line">
            <a:avLst/>
          </a:prstGeom>
        </p:spPr>
        <p:style>
          <a:lnRef idx="3">
            <a:schemeClr val="accent1"/>
          </a:lnRef>
          <a:fillRef idx="0">
            <a:schemeClr val="accent1"/>
          </a:fillRef>
          <a:effectRef idx="2">
            <a:schemeClr val="accent1"/>
          </a:effectRef>
          <a:fontRef idx="minor">
            <a:schemeClr val="tx1"/>
          </a:fontRef>
        </p:style>
      </p:cxnSp>
      <p:sp>
        <p:nvSpPr>
          <p:cNvPr id="54" name="CuadroTexto 53"/>
          <p:cNvSpPr txBox="1"/>
          <p:nvPr/>
        </p:nvSpPr>
        <p:spPr>
          <a:xfrm>
            <a:off x="8693981" y="6236803"/>
            <a:ext cx="450049" cy="400110"/>
          </a:xfrm>
          <a:prstGeom prst="rect">
            <a:avLst/>
          </a:prstGeom>
          <a:noFill/>
          <a:ln>
            <a:noFill/>
          </a:ln>
        </p:spPr>
        <p:txBody>
          <a:bodyPr wrap="square" rtlCol="0">
            <a:spAutoFit/>
          </a:bodyPr>
          <a:lstStyle/>
          <a:p>
            <a:r>
              <a:rPr lang="es-AR" sz="2000" dirty="0" smtClean="0">
                <a:ln w="0"/>
                <a:solidFill>
                  <a:schemeClr val="accent1"/>
                </a:solidFill>
                <a:effectLst>
                  <a:outerShdw blurRad="38100" dist="25400" dir="5400000" algn="ctr" rotWithShape="0">
                    <a:srgbClr val="6E747A">
                      <a:alpha val="43000"/>
                    </a:srgbClr>
                  </a:outerShdw>
                </a:effectLst>
              </a:rPr>
              <a:t>C3</a:t>
            </a:r>
            <a:endParaRPr lang="es-AR" sz="2000" b="1" dirty="0">
              <a:solidFill>
                <a:schemeClr val="tx2">
                  <a:lumMod val="75000"/>
                </a:schemeClr>
              </a:solidFill>
            </a:endParaRPr>
          </a:p>
        </p:txBody>
      </p:sp>
      <p:cxnSp>
        <p:nvCxnSpPr>
          <p:cNvPr id="56" name="Conector recto 55"/>
          <p:cNvCxnSpPr/>
          <p:nvPr/>
        </p:nvCxnSpPr>
        <p:spPr>
          <a:xfrm>
            <a:off x="5133148" y="4295085"/>
            <a:ext cx="104584" cy="0"/>
          </a:xfrm>
          <a:prstGeom prst="line">
            <a:avLst/>
          </a:prstGeom>
        </p:spPr>
        <p:style>
          <a:lnRef idx="3">
            <a:schemeClr val="accent1"/>
          </a:lnRef>
          <a:fillRef idx="0">
            <a:schemeClr val="accent1"/>
          </a:fillRef>
          <a:effectRef idx="2">
            <a:schemeClr val="accent1"/>
          </a:effectRef>
          <a:fontRef idx="minor">
            <a:schemeClr val="tx1"/>
          </a:fontRef>
        </p:style>
      </p:cxnSp>
      <p:sp>
        <p:nvSpPr>
          <p:cNvPr id="58" name="CuadroTexto 57"/>
          <p:cNvSpPr txBox="1"/>
          <p:nvPr/>
        </p:nvSpPr>
        <p:spPr>
          <a:xfrm>
            <a:off x="6177384" y="6535665"/>
            <a:ext cx="774046" cy="400110"/>
          </a:xfrm>
          <a:prstGeom prst="rect">
            <a:avLst/>
          </a:prstGeom>
          <a:noFill/>
          <a:ln>
            <a:noFill/>
          </a:ln>
        </p:spPr>
        <p:txBody>
          <a:bodyPr wrap="square" rtlCol="0">
            <a:spAutoFit/>
          </a:bodyPr>
          <a:lstStyle/>
          <a:p>
            <a:r>
              <a:rPr lang="es-AR" sz="2000" b="1" dirty="0" smtClean="0">
                <a:solidFill>
                  <a:schemeClr val="tx2">
                    <a:lumMod val="75000"/>
                  </a:schemeClr>
                </a:solidFill>
              </a:rPr>
              <a:t>1800</a:t>
            </a:r>
            <a:endParaRPr lang="es-AR" sz="2000" b="1" dirty="0">
              <a:solidFill>
                <a:schemeClr val="tx2">
                  <a:lumMod val="75000"/>
                </a:schemeClr>
              </a:solidFill>
            </a:endParaRPr>
          </a:p>
        </p:txBody>
      </p:sp>
      <p:sp>
        <p:nvSpPr>
          <p:cNvPr id="59" name="CuadroTexto 58"/>
          <p:cNvSpPr txBox="1"/>
          <p:nvPr/>
        </p:nvSpPr>
        <p:spPr>
          <a:xfrm>
            <a:off x="7218334" y="6521934"/>
            <a:ext cx="774046" cy="400110"/>
          </a:xfrm>
          <a:prstGeom prst="rect">
            <a:avLst/>
          </a:prstGeom>
          <a:noFill/>
          <a:ln>
            <a:noFill/>
          </a:ln>
        </p:spPr>
        <p:txBody>
          <a:bodyPr wrap="square" rtlCol="0">
            <a:spAutoFit/>
          </a:bodyPr>
          <a:lstStyle/>
          <a:p>
            <a:r>
              <a:rPr lang="es-AR" sz="2000" b="1" dirty="0" smtClean="0">
                <a:solidFill>
                  <a:schemeClr val="tx2">
                    <a:lumMod val="75000"/>
                  </a:schemeClr>
                </a:solidFill>
              </a:rPr>
              <a:t>2400</a:t>
            </a:r>
            <a:endParaRPr lang="es-AR" sz="2000" b="1" dirty="0">
              <a:solidFill>
                <a:schemeClr val="tx2">
                  <a:lumMod val="75000"/>
                </a:schemeClr>
              </a:solidFill>
            </a:endParaRPr>
          </a:p>
        </p:txBody>
      </p:sp>
      <p:sp>
        <p:nvSpPr>
          <p:cNvPr id="60" name="Marcador de contenido 4"/>
          <p:cNvSpPr txBox="1">
            <a:spLocks/>
          </p:cNvSpPr>
          <p:nvPr/>
        </p:nvSpPr>
        <p:spPr>
          <a:xfrm>
            <a:off x="5318605" y="3285421"/>
            <a:ext cx="4905545" cy="38863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s-MX" sz="1800" b="1" u="sng" dirty="0" smtClean="0"/>
              <a:t>E3) Valor marginal X5 (hs reactor):</a:t>
            </a:r>
            <a:endParaRPr lang="es-MX" sz="1800" b="1" u="sng" dirty="0"/>
          </a:p>
        </p:txBody>
      </p:sp>
      <p:sp>
        <p:nvSpPr>
          <p:cNvPr id="50" name="CuadroTexto 49"/>
          <p:cNvSpPr txBox="1"/>
          <p:nvPr/>
        </p:nvSpPr>
        <p:spPr>
          <a:xfrm>
            <a:off x="4751245" y="3576150"/>
            <a:ext cx="450049" cy="400110"/>
          </a:xfrm>
          <a:prstGeom prst="rect">
            <a:avLst/>
          </a:prstGeom>
          <a:noFill/>
          <a:ln>
            <a:noFill/>
          </a:ln>
        </p:spPr>
        <p:txBody>
          <a:bodyPr wrap="square" rtlCol="0">
            <a:spAutoFit/>
          </a:bodyPr>
          <a:lstStyle/>
          <a:p>
            <a:r>
              <a:rPr lang="es-AR" sz="2000" dirty="0" smtClean="0">
                <a:ln w="0"/>
                <a:solidFill>
                  <a:schemeClr val="accent1"/>
                </a:solidFill>
                <a:effectLst>
                  <a:outerShdw blurRad="38100" dist="25400" dir="5400000" algn="ctr" rotWithShape="0">
                    <a:srgbClr val="6E747A">
                      <a:alpha val="43000"/>
                    </a:srgbClr>
                  </a:outerShdw>
                </a:effectLst>
              </a:rPr>
              <a:t>Y1</a:t>
            </a:r>
            <a:endParaRPr lang="es-AR" sz="2000" b="1" dirty="0">
              <a:solidFill>
                <a:schemeClr val="tx2">
                  <a:lumMod val="75000"/>
                </a:schemeClr>
              </a:solidFill>
            </a:endParaRPr>
          </a:p>
        </p:txBody>
      </p:sp>
      <p:sp>
        <p:nvSpPr>
          <p:cNvPr id="51" name="CuadroTexto 50"/>
          <p:cNvSpPr txBox="1"/>
          <p:nvPr/>
        </p:nvSpPr>
        <p:spPr>
          <a:xfrm>
            <a:off x="4526995" y="5426827"/>
            <a:ext cx="613893" cy="400110"/>
          </a:xfrm>
          <a:prstGeom prst="rect">
            <a:avLst/>
          </a:prstGeom>
          <a:noFill/>
          <a:ln>
            <a:noFill/>
          </a:ln>
        </p:spPr>
        <p:txBody>
          <a:bodyPr wrap="square" rtlCol="0">
            <a:spAutoFit/>
          </a:bodyPr>
          <a:lstStyle/>
          <a:p>
            <a:r>
              <a:rPr lang="es-AR" sz="2000" b="1" dirty="0" smtClean="0">
                <a:solidFill>
                  <a:schemeClr val="tx2">
                    <a:lumMod val="75000"/>
                  </a:schemeClr>
                </a:solidFill>
              </a:rPr>
              <a:t>300</a:t>
            </a:r>
            <a:endParaRPr lang="es-AR" sz="2000" b="1" dirty="0">
              <a:solidFill>
                <a:schemeClr val="tx2">
                  <a:lumMod val="75000"/>
                </a:schemeClr>
              </a:solidFill>
            </a:endParaRPr>
          </a:p>
        </p:txBody>
      </p:sp>
      <p:cxnSp>
        <p:nvCxnSpPr>
          <p:cNvPr id="61" name="Conector recto 60"/>
          <p:cNvCxnSpPr/>
          <p:nvPr/>
        </p:nvCxnSpPr>
        <p:spPr>
          <a:xfrm flipV="1">
            <a:off x="5237732" y="5674241"/>
            <a:ext cx="1314488" cy="463"/>
          </a:xfrm>
          <a:prstGeom prst="line">
            <a:avLst/>
          </a:prstGeom>
          <a:ln w="57150">
            <a:solidFill>
              <a:srgbClr val="FF0000"/>
            </a:solidFill>
          </a:ln>
        </p:spPr>
        <p:style>
          <a:lnRef idx="3">
            <a:schemeClr val="accent6"/>
          </a:lnRef>
          <a:fillRef idx="0">
            <a:schemeClr val="accent6"/>
          </a:fillRef>
          <a:effectRef idx="2">
            <a:schemeClr val="accent6"/>
          </a:effectRef>
          <a:fontRef idx="minor">
            <a:schemeClr val="tx1"/>
          </a:fontRef>
        </p:style>
      </p:cxnSp>
      <p:sp>
        <p:nvSpPr>
          <p:cNvPr id="62" name="CuadroTexto 61"/>
          <p:cNvSpPr txBox="1"/>
          <p:nvPr/>
        </p:nvSpPr>
        <p:spPr>
          <a:xfrm>
            <a:off x="4543172" y="4689140"/>
            <a:ext cx="613893" cy="400110"/>
          </a:xfrm>
          <a:prstGeom prst="rect">
            <a:avLst/>
          </a:prstGeom>
          <a:noFill/>
          <a:ln>
            <a:noFill/>
          </a:ln>
        </p:spPr>
        <p:txBody>
          <a:bodyPr wrap="square" rtlCol="0">
            <a:spAutoFit/>
          </a:bodyPr>
          <a:lstStyle/>
          <a:p>
            <a:r>
              <a:rPr lang="es-AR" sz="2000" b="1" dirty="0">
                <a:solidFill>
                  <a:schemeClr val="tx2">
                    <a:lumMod val="75000"/>
                  </a:schemeClr>
                </a:solidFill>
              </a:rPr>
              <a:t>6</a:t>
            </a:r>
            <a:r>
              <a:rPr lang="es-AR" sz="2000" b="1" dirty="0" smtClean="0">
                <a:solidFill>
                  <a:schemeClr val="tx2">
                    <a:lumMod val="75000"/>
                  </a:schemeClr>
                </a:solidFill>
              </a:rPr>
              <a:t>00</a:t>
            </a:r>
            <a:endParaRPr lang="es-AR" sz="2000" b="1" dirty="0">
              <a:solidFill>
                <a:schemeClr val="tx2">
                  <a:lumMod val="75000"/>
                </a:schemeClr>
              </a:solidFill>
            </a:endParaRPr>
          </a:p>
        </p:txBody>
      </p:sp>
      <p:cxnSp>
        <p:nvCxnSpPr>
          <p:cNvPr id="63" name="Conector recto 62"/>
          <p:cNvCxnSpPr/>
          <p:nvPr/>
        </p:nvCxnSpPr>
        <p:spPr>
          <a:xfrm flipV="1">
            <a:off x="6552220" y="4964356"/>
            <a:ext cx="929153" cy="712713"/>
          </a:xfrm>
          <a:prstGeom prst="line">
            <a:avLst/>
          </a:prstGeom>
          <a:ln w="57150">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64" name="Conector recto 63"/>
          <p:cNvCxnSpPr/>
          <p:nvPr/>
        </p:nvCxnSpPr>
        <p:spPr>
          <a:xfrm flipV="1">
            <a:off x="7428403" y="4571648"/>
            <a:ext cx="1265578" cy="411348"/>
          </a:xfrm>
          <a:prstGeom prst="line">
            <a:avLst/>
          </a:prstGeom>
          <a:ln w="57150">
            <a:solidFill>
              <a:srgbClr val="FF0000"/>
            </a:solidFill>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1825786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0"/>
                                        </p:tgtEl>
                                        <p:attrNameLst>
                                          <p:attrName>style.visibility</p:attrName>
                                        </p:attrNameLst>
                                      </p:cBhvr>
                                      <p:to>
                                        <p:strVal val="visible"/>
                                      </p:to>
                                    </p:set>
                                    <p:animEffect transition="in" filter="fade">
                                      <p:cBhvr>
                                        <p:cTn id="10" dur="500"/>
                                        <p:tgtEl>
                                          <p:spTgt spid="6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500"/>
                                        <p:tgtEl>
                                          <p:spTgt spid="14"/>
                                        </p:tgtEl>
                                      </p:cBhvr>
                                    </p:animEffect>
                                  </p:childTnLst>
                                </p:cTn>
                              </p:par>
                              <p:par>
                                <p:cTn id="16" presetID="10" presetClass="entr" presetSubtype="0" fill="hold" nodeType="withEffect">
                                  <p:stCondLst>
                                    <p:cond delay="0"/>
                                  </p:stCondLst>
                                  <p:childTnLst>
                                    <p:set>
                                      <p:cBhvr>
                                        <p:cTn id="17" dur="1" fill="hold">
                                          <p:stCondLst>
                                            <p:cond delay="0"/>
                                          </p:stCondLst>
                                        </p:cTn>
                                        <p:tgtEl>
                                          <p:spTgt spid="22"/>
                                        </p:tgtEl>
                                        <p:attrNameLst>
                                          <p:attrName>style.visibility</p:attrName>
                                        </p:attrNameLst>
                                      </p:cBhvr>
                                      <p:to>
                                        <p:strVal val="visible"/>
                                      </p:to>
                                    </p:set>
                                    <p:animEffect transition="in" filter="fade">
                                      <p:cBhvr>
                                        <p:cTn id="18" dur="500"/>
                                        <p:tgtEl>
                                          <p:spTgt spid="22"/>
                                        </p:tgtEl>
                                      </p:cBhvr>
                                    </p:animEffect>
                                  </p:childTnLst>
                                </p:cTn>
                              </p:par>
                              <p:par>
                                <p:cTn id="19" presetID="10" presetClass="entr" presetSubtype="0" fill="hold" nodeType="with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fade">
                                      <p:cBhvr>
                                        <p:cTn id="21" dur="500"/>
                                        <p:tgtEl>
                                          <p:spTgt spid="23"/>
                                        </p:tgtEl>
                                      </p:cBhvr>
                                    </p:animEffect>
                                  </p:childTnLst>
                                </p:cTn>
                              </p:par>
                              <p:par>
                                <p:cTn id="22" presetID="10" presetClass="entr" presetSubtype="0" fill="hold" nodeType="withEffect">
                                  <p:stCondLst>
                                    <p:cond delay="0"/>
                                  </p:stCondLst>
                                  <p:childTnLst>
                                    <p:set>
                                      <p:cBhvr>
                                        <p:cTn id="23" dur="1" fill="hold">
                                          <p:stCondLst>
                                            <p:cond delay="0"/>
                                          </p:stCondLst>
                                        </p:cTn>
                                        <p:tgtEl>
                                          <p:spTgt spid="25"/>
                                        </p:tgtEl>
                                        <p:attrNameLst>
                                          <p:attrName>style.visibility</p:attrName>
                                        </p:attrNameLst>
                                      </p:cBhvr>
                                      <p:to>
                                        <p:strVal val="visible"/>
                                      </p:to>
                                    </p:set>
                                    <p:animEffect transition="in" filter="fade">
                                      <p:cBhvr>
                                        <p:cTn id="24" dur="500"/>
                                        <p:tgtEl>
                                          <p:spTgt spid="25"/>
                                        </p:tgtEl>
                                      </p:cBhvr>
                                    </p:animEffect>
                                  </p:childTnLst>
                                </p:cTn>
                              </p:par>
                              <p:par>
                                <p:cTn id="25" presetID="10" presetClass="entr" presetSubtype="0" fill="hold" nodeType="with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fade">
                                      <p:cBhvr>
                                        <p:cTn id="27" dur="500"/>
                                        <p:tgtEl>
                                          <p:spTgt spid="26"/>
                                        </p:tgtEl>
                                      </p:cBhvr>
                                    </p:animEffect>
                                  </p:childTnLst>
                                </p:cTn>
                              </p:par>
                              <p:par>
                                <p:cTn id="28" presetID="10" presetClass="entr" presetSubtype="0" fill="hold" nodeType="withEffect">
                                  <p:stCondLst>
                                    <p:cond delay="0"/>
                                  </p:stCondLst>
                                  <p:childTnLst>
                                    <p:set>
                                      <p:cBhvr>
                                        <p:cTn id="29" dur="1" fill="hold">
                                          <p:stCondLst>
                                            <p:cond delay="0"/>
                                          </p:stCondLst>
                                        </p:cTn>
                                        <p:tgtEl>
                                          <p:spTgt spid="28"/>
                                        </p:tgtEl>
                                        <p:attrNameLst>
                                          <p:attrName>style.visibility</p:attrName>
                                        </p:attrNameLst>
                                      </p:cBhvr>
                                      <p:to>
                                        <p:strVal val="visible"/>
                                      </p:to>
                                    </p:set>
                                    <p:animEffect transition="in" filter="fade">
                                      <p:cBhvr>
                                        <p:cTn id="30" dur="500"/>
                                        <p:tgtEl>
                                          <p:spTgt spid="28"/>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9"/>
                                        </p:tgtEl>
                                        <p:attrNameLst>
                                          <p:attrName>style.visibility</p:attrName>
                                        </p:attrNameLst>
                                      </p:cBhvr>
                                      <p:to>
                                        <p:strVal val="visible"/>
                                      </p:to>
                                    </p:set>
                                    <p:animEffect transition="in" filter="fade">
                                      <p:cBhvr>
                                        <p:cTn id="33" dur="500"/>
                                        <p:tgtEl>
                                          <p:spTgt spid="29"/>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1"/>
                                        </p:tgtEl>
                                        <p:attrNameLst>
                                          <p:attrName>style.visibility</p:attrName>
                                        </p:attrNameLst>
                                      </p:cBhvr>
                                      <p:to>
                                        <p:strVal val="visible"/>
                                      </p:to>
                                    </p:set>
                                    <p:animEffect transition="in" filter="fade">
                                      <p:cBhvr>
                                        <p:cTn id="36" dur="500"/>
                                        <p:tgtEl>
                                          <p:spTgt spid="31"/>
                                        </p:tgtEl>
                                      </p:cBhvr>
                                    </p:animEffect>
                                  </p:childTnLst>
                                </p:cTn>
                              </p:par>
                              <p:par>
                                <p:cTn id="37" presetID="10" presetClass="entr" presetSubtype="0" fill="hold" nodeType="withEffect">
                                  <p:stCondLst>
                                    <p:cond delay="0"/>
                                  </p:stCondLst>
                                  <p:childTnLst>
                                    <p:set>
                                      <p:cBhvr>
                                        <p:cTn id="38" dur="1" fill="hold">
                                          <p:stCondLst>
                                            <p:cond delay="0"/>
                                          </p:stCondLst>
                                        </p:cTn>
                                        <p:tgtEl>
                                          <p:spTgt spid="33"/>
                                        </p:tgtEl>
                                        <p:attrNameLst>
                                          <p:attrName>style.visibility</p:attrName>
                                        </p:attrNameLst>
                                      </p:cBhvr>
                                      <p:to>
                                        <p:strVal val="visible"/>
                                      </p:to>
                                    </p:set>
                                    <p:animEffect transition="in" filter="fade">
                                      <p:cBhvr>
                                        <p:cTn id="39" dur="500"/>
                                        <p:tgtEl>
                                          <p:spTgt spid="33"/>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4"/>
                                        </p:tgtEl>
                                        <p:attrNameLst>
                                          <p:attrName>style.visibility</p:attrName>
                                        </p:attrNameLst>
                                      </p:cBhvr>
                                      <p:to>
                                        <p:strVal val="visible"/>
                                      </p:to>
                                    </p:set>
                                    <p:animEffect transition="in" filter="fade">
                                      <p:cBhvr>
                                        <p:cTn id="42" dur="500"/>
                                        <p:tgtEl>
                                          <p:spTgt spid="34"/>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35"/>
                                        </p:tgtEl>
                                        <p:attrNameLst>
                                          <p:attrName>style.visibility</p:attrName>
                                        </p:attrNameLst>
                                      </p:cBhvr>
                                      <p:to>
                                        <p:strVal val="visible"/>
                                      </p:to>
                                    </p:set>
                                    <p:animEffect transition="in" filter="fade">
                                      <p:cBhvr>
                                        <p:cTn id="45" dur="500"/>
                                        <p:tgtEl>
                                          <p:spTgt spid="35"/>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36"/>
                                        </p:tgtEl>
                                        <p:attrNameLst>
                                          <p:attrName>style.visibility</p:attrName>
                                        </p:attrNameLst>
                                      </p:cBhvr>
                                      <p:to>
                                        <p:strVal val="visible"/>
                                      </p:to>
                                    </p:set>
                                    <p:animEffect transition="in" filter="fade">
                                      <p:cBhvr>
                                        <p:cTn id="48" dur="500"/>
                                        <p:tgtEl>
                                          <p:spTgt spid="36"/>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39"/>
                                        </p:tgtEl>
                                        <p:attrNameLst>
                                          <p:attrName>style.visibility</p:attrName>
                                        </p:attrNameLst>
                                      </p:cBhvr>
                                      <p:to>
                                        <p:strVal val="visible"/>
                                      </p:to>
                                    </p:set>
                                    <p:animEffect transition="in" filter="fade">
                                      <p:cBhvr>
                                        <p:cTn id="53" dur="500"/>
                                        <p:tgtEl>
                                          <p:spTgt spid="39"/>
                                        </p:tgtEl>
                                      </p:cBhvr>
                                    </p:animEffect>
                                  </p:childTnLst>
                                </p:cTn>
                              </p:par>
                              <p:par>
                                <p:cTn id="54" presetID="10" presetClass="entr" presetSubtype="0" fill="hold" nodeType="withEffect">
                                  <p:stCondLst>
                                    <p:cond delay="0"/>
                                  </p:stCondLst>
                                  <p:childTnLst>
                                    <p:set>
                                      <p:cBhvr>
                                        <p:cTn id="55" dur="1" fill="hold">
                                          <p:stCondLst>
                                            <p:cond delay="0"/>
                                          </p:stCondLst>
                                        </p:cTn>
                                        <p:tgtEl>
                                          <p:spTgt spid="45"/>
                                        </p:tgtEl>
                                        <p:attrNameLst>
                                          <p:attrName>style.visibility</p:attrName>
                                        </p:attrNameLst>
                                      </p:cBhvr>
                                      <p:to>
                                        <p:strVal val="visible"/>
                                      </p:to>
                                    </p:set>
                                    <p:animEffect transition="in" filter="fade">
                                      <p:cBhvr>
                                        <p:cTn id="56" dur="500"/>
                                        <p:tgtEl>
                                          <p:spTgt spid="45"/>
                                        </p:tgtEl>
                                      </p:cBhvr>
                                    </p:animEffect>
                                  </p:childTnLst>
                                </p:cTn>
                              </p:par>
                              <p:par>
                                <p:cTn id="57" presetID="10" presetClass="entr" presetSubtype="0" fill="hold" nodeType="withEffect">
                                  <p:stCondLst>
                                    <p:cond delay="0"/>
                                  </p:stCondLst>
                                  <p:childTnLst>
                                    <p:set>
                                      <p:cBhvr>
                                        <p:cTn id="58" dur="1" fill="hold">
                                          <p:stCondLst>
                                            <p:cond delay="0"/>
                                          </p:stCondLst>
                                        </p:cTn>
                                        <p:tgtEl>
                                          <p:spTgt spid="46"/>
                                        </p:tgtEl>
                                        <p:attrNameLst>
                                          <p:attrName>style.visibility</p:attrName>
                                        </p:attrNameLst>
                                      </p:cBhvr>
                                      <p:to>
                                        <p:strVal val="visible"/>
                                      </p:to>
                                    </p:set>
                                    <p:animEffect transition="in" filter="fade">
                                      <p:cBhvr>
                                        <p:cTn id="59" dur="500"/>
                                        <p:tgtEl>
                                          <p:spTgt spid="46"/>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54"/>
                                        </p:tgtEl>
                                        <p:attrNameLst>
                                          <p:attrName>style.visibility</p:attrName>
                                        </p:attrNameLst>
                                      </p:cBhvr>
                                      <p:to>
                                        <p:strVal val="visible"/>
                                      </p:to>
                                    </p:set>
                                    <p:animEffect transition="in" filter="fade">
                                      <p:cBhvr>
                                        <p:cTn id="62" dur="500"/>
                                        <p:tgtEl>
                                          <p:spTgt spid="54"/>
                                        </p:tgtEl>
                                      </p:cBhvr>
                                    </p:animEffect>
                                  </p:childTnLst>
                                </p:cTn>
                              </p:par>
                              <p:par>
                                <p:cTn id="63" presetID="10" presetClass="entr" presetSubtype="0" fill="hold" nodeType="withEffect">
                                  <p:stCondLst>
                                    <p:cond delay="0"/>
                                  </p:stCondLst>
                                  <p:childTnLst>
                                    <p:set>
                                      <p:cBhvr>
                                        <p:cTn id="64" dur="1" fill="hold">
                                          <p:stCondLst>
                                            <p:cond delay="0"/>
                                          </p:stCondLst>
                                        </p:cTn>
                                        <p:tgtEl>
                                          <p:spTgt spid="56"/>
                                        </p:tgtEl>
                                        <p:attrNameLst>
                                          <p:attrName>style.visibility</p:attrName>
                                        </p:attrNameLst>
                                      </p:cBhvr>
                                      <p:to>
                                        <p:strVal val="visible"/>
                                      </p:to>
                                    </p:set>
                                    <p:animEffect transition="in" filter="fade">
                                      <p:cBhvr>
                                        <p:cTn id="65" dur="500"/>
                                        <p:tgtEl>
                                          <p:spTgt spid="56"/>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58"/>
                                        </p:tgtEl>
                                        <p:attrNameLst>
                                          <p:attrName>style.visibility</p:attrName>
                                        </p:attrNameLst>
                                      </p:cBhvr>
                                      <p:to>
                                        <p:strVal val="visible"/>
                                      </p:to>
                                    </p:set>
                                    <p:animEffect transition="in" filter="fade">
                                      <p:cBhvr>
                                        <p:cTn id="68" dur="500"/>
                                        <p:tgtEl>
                                          <p:spTgt spid="58"/>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59"/>
                                        </p:tgtEl>
                                        <p:attrNameLst>
                                          <p:attrName>style.visibility</p:attrName>
                                        </p:attrNameLst>
                                      </p:cBhvr>
                                      <p:to>
                                        <p:strVal val="visible"/>
                                      </p:to>
                                    </p:set>
                                    <p:animEffect transition="in" filter="fade">
                                      <p:cBhvr>
                                        <p:cTn id="71" dur="500"/>
                                        <p:tgtEl>
                                          <p:spTgt spid="59"/>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50"/>
                                        </p:tgtEl>
                                        <p:attrNameLst>
                                          <p:attrName>style.visibility</p:attrName>
                                        </p:attrNameLst>
                                      </p:cBhvr>
                                      <p:to>
                                        <p:strVal val="visible"/>
                                      </p:to>
                                    </p:set>
                                    <p:animEffect transition="in" filter="fade">
                                      <p:cBhvr>
                                        <p:cTn id="74" dur="500"/>
                                        <p:tgtEl>
                                          <p:spTgt spid="50"/>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51"/>
                                        </p:tgtEl>
                                        <p:attrNameLst>
                                          <p:attrName>style.visibility</p:attrName>
                                        </p:attrNameLst>
                                      </p:cBhvr>
                                      <p:to>
                                        <p:strVal val="visible"/>
                                      </p:to>
                                    </p:set>
                                    <p:animEffect transition="in" filter="fade">
                                      <p:cBhvr>
                                        <p:cTn id="77" dur="500"/>
                                        <p:tgtEl>
                                          <p:spTgt spid="51"/>
                                        </p:tgtEl>
                                      </p:cBhvr>
                                    </p:animEffect>
                                  </p:childTnLst>
                                </p:cTn>
                              </p:par>
                              <p:par>
                                <p:cTn id="78" presetID="10" presetClass="entr" presetSubtype="0" fill="hold" nodeType="withEffect">
                                  <p:stCondLst>
                                    <p:cond delay="0"/>
                                  </p:stCondLst>
                                  <p:childTnLst>
                                    <p:set>
                                      <p:cBhvr>
                                        <p:cTn id="79" dur="1" fill="hold">
                                          <p:stCondLst>
                                            <p:cond delay="0"/>
                                          </p:stCondLst>
                                        </p:cTn>
                                        <p:tgtEl>
                                          <p:spTgt spid="61"/>
                                        </p:tgtEl>
                                        <p:attrNameLst>
                                          <p:attrName>style.visibility</p:attrName>
                                        </p:attrNameLst>
                                      </p:cBhvr>
                                      <p:to>
                                        <p:strVal val="visible"/>
                                      </p:to>
                                    </p:set>
                                    <p:animEffect transition="in" filter="fade">
                                      <p:cBhvr>
                                        <p:cTn id="80" dur="500"/>
                                        <p:tgtEl>
                                          <p:spTgt spid="61"/>
                                        </p:tgtEl>
                                      </p:cBhvr>
                                    </p:animEffect>
                                  </p:childTnLst>
                                </p:cTn>
                              </p:par>
                              <p:par>
                                <p:cTn id="81" presetID="10" presetClass="entr" presetSubtype="0" fill="hold" grpId="0" nodeType="withEffect">
                                  <p:stCondLst>
                                    <p:cond delay="0"/>
                                  </p:stCondLst>
                                  <p:childTnLst>
                                    <p:set>
                                      <p:cBhvr>
                                        <p:cTn id="82" dur="1" fill="hold">
                                          <p:stCondLst>
                                            <p:cond delay="0"/>
                                          </p:stCondLst>
                                        </p:cTn>
                                        <p:tgtEl>
                                          <p:spTgt spid="62"/>
                                        </p:tgtEl>
                                        <p:attrNameLst>
                                          <p:attrName>style.visibility</p:attrName>
                                        </p:attrNameLst>
                                      </p:cBhvr>
                                      <p:to>
                                        <p:strVal val="visible"/>
                                      </p:to>
                                    </p:set>
                                    <p:animEffect transition="in" filter="fade">
                                      <p:cBhvr>
                                        <p:cTn id="83" dur="500"/>
                                        <p:tgtEl>
                                          <p:spTgt spid="62"/>
                                        </p:tgtEl>
                                      </p:cBhvr>
                                    </p:animEffect>
                                  </p:childTnLst>
                                </p:cTn>
                              </p:par>
                              <p:par>
                                <p:cTn id="84" presetID="10" presetClass="entr" presetSubtype="0" fill="hold" nodeType="withEffect">
                                  <p:stCondLst>
                                    <p:cond delay="0"/>
                                  </p:stCondLst>
                                  <p:childTnLst>
                                    <p:set>
                                      <p:cBhvr>
                                        <p:cTn id="85" dur="1" fill="hold">
                                          <p:stCondLst>
                                            <p:cond delay="0"/>
                                          </p:stCondLst>
                                        </p:cTn>
                                        <p:tgtEl>
                                          <p:spTgt spid="63"/>
                                        </p:tgtEl>
                                        <p:attrNameLst>
                                          <p:attrName>style.visibility</p:attrName>
                                        </p:attrNameLst>
                                      </p:cBhvr>
                                      <p:to>
                                        <p:strVal val="visible"/>
                                      </p:to>
                                    </p:set>
                                    <p:animEffect transition="in" filter="fade">
                                      <p:cBhvr>
                                        <p:cTn id="86" dur="500"/>
                                        <p:tgtEl>
                                          <p:spTgt spid="63"/>
                                        </p:tgtEl>
                                      </p:cBhvr>
                                    </p:animEffect>
                                  </p:childTnLst>
                                </p:cTn>
                              </p:par>
                              <p:par>
                                <p:cTn id="87" presetID="10" presetClass="entr" presetSubtype="0" fill="hold" nodeType="withEffect">
                                  <p:stCondLst>
                                    <p:cond delay="0"/>
                                  </p:stCondLst>
                                  <p:childTnLst>
                                    <p:set>
                                      <p:cBhvr>
                                        <p:cTn id="88" dur="1" fill="hold">
                                          <p:stCondLst>
                                            <p:cond delay="0"/>
                                          </p:stCondLst>
                                        </p:cTn>
                                        <p:tgtEl>
                                          <p:spTgt spid="64"/>
                                        </p:tgtEl>
                                        <p:attrNameLst>
                                          <p:attrName>style.visibility</p:attrName>
                                        </p:attrNameLst>
                                      </p:cBhvr>
                                      <p:to>
                                        <p:strVal val="visible"/>
                                      </p:to>
                                    </p:set>
                                    <p:animEffect transition="in" filter="fade">
                                      <p:cBhvr>
                                        <p:cTn id="89"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1" grpId="0"/>
      <p:bldP spid="34" grpId="0"/>
      <p:bldP spid="35" grpId="0"/>
      <p:bldP spid="36" grpId="0"/>
      <p:bldP spid="38" grpId="0"/>
      <p:bldP spid="54" grpId="0"/>
      <p:bldP spid="58" grpId="0"/>
      <p:bldP spid="59" grpId="0"/>
      <p:bldP spid="60" grpId="0"/>
      <p:bldP spid="50" grpId="0"/>
      <p:bldP spid="51" grpId="0"/>
      <p:bldP spid="6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a:t>Resolución de Parcial 24/5/23 </a:t>
            </a:r>
            <a:r>
              <a:rPr lang="es-MX" dirty="0" err="1"/>
              <a:t>Prog</a:t>
            </a:r>
            <a:r>
              <a:rPr lang="es-MX" dirty="0"/>
              <a:t>. Lineal</a:t>
            </a:r>
            <a:endParaRPr lang="en-US" dirty="0"/>
          </a:p>
        </p:txBody>
      </p:sp>
      <p:sp>
        <p:nvSpPr>
          <p:cNvPr id="13" name="Rectángulo 12"/>
          <p:cNvSpPr/>
          <p:nvPr/>
        </p:nvSpPr>
        <p:spPr>
          <a:xfrm>
            <a:off x="361643" y="1492195"/>
            <a:ext cx="8370930" cy="95410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r>
              <a:rPr lang="es-ES" sz="1400" b="1" i="1" dirty="0">
                <a:latin typeface="Calibri" panose="020F0502020204030204" pitchFamily="34" charset="0"/>
                <a:ea typeface="Times New Roman" panose="02020603050405020304" pitchFamily="18" charset="0"/>
                <a:cs typeface="Times New Roman" panose="02020603050405020304" pitchFamily="18" charset="0"/>
              </a:rPr>
              <a:t>3</a:t>
            </a:r>
            <a:r>
              <a:rPr lang="es-ES" sz="1400"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s-AR" sz="1400" b="1" u="sng" dirty="0"/>
              <a:t>Resuelva JUSTIFICANDO:</a:t>
            </a:r>
            <a:endParaRPr lang="es-AR" sz="1400" dirty="0"/>
          </a:p>
          <a:p>
            <a:pPr lvl="0"/>
            <a:r>
              <a:rPr lang="es-AR" sz="1400" dirty="0" smtClean="0"/>
              <a:t>e) El </a:t>
            </a:r>
            <a:r>
              <a:rPr lang="es-AR" sz="1400" dirty="0"/>
              <a:t>departamento de Marketing introduce una nueva fragancia BRISA MARINA, cuya producción requiere 3hs/lote para elaboración, 4 hs/lote para envasado y la demanda máxima total no aumenta. ¿Cuál debería ser la contribución mínima para que convenga su fabricación? </a:t>
            </a:r>
            <a:r>
              <a:rPr lang="es-AR" sz="1400" b="1" dirty="0"/>
              <a:t>(5p)</a:t>
            </a:r>
          </a:p>
        </p:txBody>
      </p:sp>
      <p:graphicFrame>
        <p:nvGraphicFramePr>
          <p:cNvPr id="16" name="Table 6"/>
          <p:cNvGraphicFramePr>
            <a:graphicFrameLocks noGrp="1"/>
          </p:cNvGraphicFramePr>
          <p:nvPr>
            <p:extLst>
              <p:ext uri="{D42A27DB-BD31-4B8C-83A1-F6EECF244321}">
                <p14:modId xmlns:p14="http://schemas.microsoft.com/office/powerpoint/2010/main" val="1902001195"/>
              </p:ext>
            </p:extLst>
          </p:nvPr>
        </p:nvGraphicFramePr>
        <p:xfrm>
          <a:off x="361643" y="2677918"/>
          <a:ext cx="6304464" cy="1877568"/>
        </p:xfrm>
        <a:graphic>
          <a:graphicData uri="http://schemas.openxmlformats.org/drawingml/2006/table">
            <a:tbl>
              <a:tblPr/>
              <a:tblGrid>
                <a:gridCol w="525372">
                  <a:extLst>
                    <a:ext uri="{9D8B030D-6E8A-4147-A177-3AD203B41FA5}">
                      <a16:colId xmlns:a16="http://schemas.microsoft.com/office/drawing/2014/main" val="20000"/>
                    </a:ext>
                  </a:extLst>
                </a:gridCol>
                <a:gridCol w="525372">
                  <a:extLst>
                    <a:ext uri="{9D8B030D-6E8A-4147-A177-3AD203B41FA5}">
                      <a16:colId xmlns:a16="http://schemas.microsoft.com/office/drawing/2014/main" val="20001"/>
                    </a:ext>
                  </a:extLst>
                </a:gridCol>
                <a:gridCol w="525372">
                  <a:extLst>
                    <a:ext uri="{9D8B030D-6E8A-4147-A177-3AD203B41FA5}">
                      <a16:colId xmlns:a16="http://schemas.microsoft.com/office/drawing/2014/main" val="20002"/>
                    </a:ext>
                  </a:extLst>
                </a:gridCol>
                <a:gridCol w="525372">
                  <a:extLst>
                    <a:ext uri="{9D8B030D-6E8A-4147-A177-3AD203B41FA5}">
                      <a16:colId xmlns:a16="http://schemas.microsoft.com/office/drawing/2014/main" val="20003"/>
                    </a:ext>
                  </a:extLst>
                </a:gridCol>
                <a:gridCol w="525372">
                  <a:extLst>
                    <a:ext uri="{9D8B030D-6E8A-4147-A177-3AD203B41FA5}">
                      <a16:colId xmlns:a16="http://schemas.microsoft.com/office/drawing/2014/main" val="20004"/>
                    </a:ext>
                  </a:extLst>
                </a:gridCol>
                <a:gridCol w="525372">
                  <a:extLst>
                    <a:ext uri="{9D8B030D-6E8A-4147-A177-3AD203B41FA5}">
                      <a16:colId xmlns:a16="http://schemas.microsoft.com/office/drawing/2014/main" val="20005"/>
                    </a:ext>
                  </a:extLst>
                </a:gridCol>
                <a:gridCol w="525372">
                  <a:extLst>
                    <a:ext uri="{9D8B030D-6E8A-4147-A177-3AD203B41FA5}">
                      <a16:colId xmlns:a16="http://schemas.microsoft.com/office/drawing/2014/main" val="20006"/>
                    </a:ext>
                  </a:extLst>
                </a:gridCol>
                <a:gridCol w="525372">
                  <a:extLst>
                    <a:ext uri="{9D8B030D-6E8A-4147-A177-3AD203B41FA5}">
                      <a16:colId xmlns:a16="http://schemas.microsoft.com/office/drawing/2014/main" val="494890671"/>
                    </a:ext>
                  </a:extLst>
                </a:gridCol>
                <a:gridCol w="525372">
                  <a:extLst>
                    <a:ext uri="{9D8B030D-6E8A-4147-A177-3AD203B41FA5}">
                      <a16:colId xmlns:a16="http://schemas.microsoft.com/office/drawing/2014/main" val="503756571"/>
                    </a:ext>
                  </a:extLst>
                </a:gridCol>
                <a:gridCol w="525372">
                  <a:extLst>
                    <a:ext uri="{9D8B030D-6E8A-4147-A177-3AD203B41FA5}">
                      <a16:colId xmlns:a16="http://schemas.microsoft.com/office/drawing/2014/main" val="20008"/>
                    </a:ext>
                  </a:extLst>
                </a:gridCol>
                <a:gridCol w="525372">
                  <a:extLst>
                    <a:ext uri="{9D8B030D-6E8A-4147-A177-3AD203B41FA5}">
                      <a16:colId xmlns:a16="http://schemas.microsoft.com/office/drawing/2014/main" val="3115935793"/>
                    </a:ext>
                  </a:extLst>
                </a:gridCol>
                <a:gridCol w="525372">
                  <a:extLst>
                    <a:ext uri="{9D8B030D-6E8A-4147-A177-3AD203B41FA5}">
                      <a16:colId xmlns:a16="http://schemas.microsoft.com/office/drawing/2014/main" val="20009"/>
                    </a:ext>
                  </a:extLst>
                </a:gridCol>
              </a:tblGrid>
              <a:tr h="244313">
                <a:tc>
                  <a:txBody>
                    <a:bodyPr/>
                    <a:lstStyle/>
                    <a:p>
                      <a:pPr algn="ctr" fontAlgn="b"/>
                      <a:r>
                        <a:rPr lang="es-AR" sz="1400" b="0" i="0" u="none" strike="noStrike" dirty="0">
                          <a:effectLst/>
                          <a:latin typeface="+mj-lt"/>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endParaRPr lang="es-AR" sz="1400" b="0" i="0" u="none" strike="noStrike">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Cj</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1200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dirty="0">
                          <a:effectLst/>
                          <a:latin typeface="+mj-lt"/>
                        </a:rPr>
                        <a:t>1400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kern="1200" dirty="0" smtClean="0">
                          <a:solidFill>
                            <a:schemeClr val="tx1"/>
                          </a:solidFill>
                          <a:effectLst/>
                          <a:latin typeface="+mn-lt"/>
                          <a:ea typeface="+mn-ea"/>
                          <a:cs typeface="+mn-cs"/>
                        </a:rPr>
                        <a:t>1600</a:t>
                      </a:r>
                      <a:endParaRPr lang="es-AR" sz="1400" b="0"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kern="1200" dirty="0" smtClean="0">
                          <a:solidFill>
                            <a:schemeClr val="tx1"/>
                          </a:solidFill>
                          <a:effectLst/>
                          <a:latin typeface="+mn-lt"/>
                          <a:ea typeface="+mn-ea"/>
                          <a:cs typeface="+mn-cs"/>
                        </a:rPr>
                        <a:t>2100</a:t>
                      </a:r>
                      <a:endParaRPr lang="es-AR" sz="1400" b="1" i="0" u="none" strike="noStrike" dirty="0">
                        <a:solidFill>
                          <a:srgbClr val="FF0000"/>
                        </a:solidFill>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44313">
                <a:tc>
                  <a:txBody>
                    <a:bodyPr/>
                    <a:lstStyle/>
                    <a:p>
                      <a:pPr algn="ctr" fontAlgn="b"/>
                      <a:r>
                        <a:rPr lang="es-AR" sz="1700" b="1" i="0" u="none" strike="noStrike" dirty="0" err="1">
                          <a:effectLst/>
                          <a:latin typeface="+mj-lt"/>
                        </a:rPr>
                        <a:t>Ck</a:t>
                      </a:r>
                      <a:endParaRPr lang="es-AR" sz="1700" b="1"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700" b="1" i="0" u="none" strike="noStrike" dirty="0" err="1">
                          <a:effectLst/>
                          <a:latin typeface="+mj-lt"/>
                        </a:rPr>
                        <a:t>Xk</a:t>
                      </a:r>
                      <a:endParaRPr lang="es-AR" sz="1700" b="1"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AR" sz="1700" b="1" i="0" u="none" strike="noStrike" dirty="0">
                          <a:effectLst/>
                          <a:latin typeface="+mj-lt"/>
                        </a:rPr>
                        <a:t>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dirty="0">
                          <a:effectLst/>
                          <a:latin typeface="+mj-lt"/>
                        </a:rPr>
                        <a:t>A1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dirty="0">
                          <a:effectLst/>
                          <a:latin typeface="+mj-lt"/>
                        </a:rPr>
                        <a:t>A2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dirty="0">
                          <a:effectLst/>
                          <a:latin typeface="+mj-lt"/>
                        </a:rPr>
                        <a:t>A3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b"/>
                      <a:r>
                        <a:rPr lang="es-AR" sz="1700" b="1" i="0" u="none" strike="noStrike">
                          <a:effectLst/>
                          <a:latin typeface="+mj-lt"/>
                        </a:rPr>
                        <a:t>A8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solidFill>
                  </a:tcPr>
                </a:tc>
                <a:tc>
                  <a:txBody>
                    <a:bodyPr/>
                    <a:lstStyle/>
                    <a:p>
                      <a:pPr algn="ctr" fontAlgn="ctr"/>
                      <a:r>
                        <a:rPr lang="en-US" sz="1700" b="1" i="0" u="none" strike="noStrike" dirty="0">
                          <a:solidFill>
                            <a:srgbClr val="000000"/>
                          </a:solidFill>
                          <a:latin typeface="Calibri"/>
                        </a:rPr>
                        <a:t>bi/</a:t>
                      </a:r>
                      <a:r>
                        <a:rPr lang="en-US" sz="1700" b="1" i="0" u="none" strike="noStrike" dirty="0" err="1">
                          <a:solidFill>
                            <a:srgbClr val="000000"/>
                          </a:solidFill>
                          <a:latin typeface="Calibri"/>
                        </a:rPr>
                        <a:t>aij</a:t>
                      </a:r>
                      <a:endParaRPr lang="en-US" sz="1700" b="1" i="0" u="none" strike="noStrike" dirty="0">
                        <a:solidFill>
                          <a:srgbClr val="000000"/>
                        </a:solidFill>
                        <a:latin typeface="Calibri"/>
                      </a:endParaRPr>
                    </a:p>
                  </a:txBody>
                  <a:tcPr marL="9144" marR="9144" marT="9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extLst>
                  <a:ext uri="{0D108BD9-81ED-4DB2-BD59-A6C34878D82A}">
                    <a16:rowId xmlns:a16="http://schemas.microsoft.com/office/drawing/2014/main" val="10001"/>
                  </a:ext>
                </a:extLst>
              </a:tr>
              <a:tr h="244313">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s-AR" sz="1400" b="0" i="0" u="none" strike="noStrike" kern="1200" dirty="0" smtClean="0">
                          <a:solidFill>
                            <a:schemeClr val="tx1"/>
                          </a:solidFill>
                          <a:effectLst/>
                          <a:latin typeface="+mn-lt"/>
                          <a:ea typeface="+mn-ea"/>
                          <a:cs typeface="+mn-cs"/>
                        </a:rPr>
                        <a:t>2100</a:t>
                      </a:r>
                      <a:endParaRPr lang="es-AR" sz="1400" b="1" i="0" u="none" strike="noStrike" kern="1200" dirty="0" smtClean="0">
                        <a:solidFill>
                          <a:srgbClr val="FF0000"/>
                        </a:solidFill>
                        <a:effectLst/>
                        <a:latin typeface="+mn-lt"/>
                        <a:ea typeface="+mn-ea"/>
                        <a:cs typeface="+mn-cs"/>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s-AR" sz="1400" b="0" i="0" u="none" strike="noStrike" dirty="0">
                          <a:effectLst/>
                          <a:latin typeface="+mj-lt"/>
                        </a:rPr>
                        <a:t>x4</a:t>
                      </a: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s-AR" sz="1400" b="0" i="0" u="none" strike="noStrike" dirty="0" smtClean="0">
                          <a:effectLst/>
                          <a:latin typeface="+mj-lt"/>
                        </a:rPr>
                        <a:t>24</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1/3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1/3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36</a:t>
                      </a:r>
                      <a:r>
                        <a:rPr lang="en-US" sz="1700" b="0" i="0" u="none" strike="noStrike" dirty="0">
                          <a:solidFill>
                            <a:srgbClr val="000000"/>
                          </a:solidFill>
                          <a:latin typeface="Calibri"/>
                        </a:rPr>
                        <a:t> </a:t>
                      </a:r>
                    </a:p>
                  </a:txBody>
                  <a:tcPr marL="9144" marR="9144" marT="9144"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2"/>
                  </a:ext>
                </a:extLst>
              </a:tr>
              <a:tr h="244313">
                <a:tc>
                  <a:txBody>
                    <a:bodyPr/>
                    <a:lstStyle/>
                    <a:p>
                      <a:pPr algn="ctr" fontAlgn="b"/>
                      <a:r>
                        <a:rPr lang="es-AR" sz="1400" b="0" i="0" u="none" strike="noStrike">
                          <a:effectLst/>
                          <a:latin typeface="+mj-lt"/>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s-AR" sz="1400" b="0" i="0" u="none" strike="noStrike" dirty="0" smtClean="0">
                          <a:effectLst/>
                          <a:latin typeface="+mj-lt"/>
                        </a:rPr>
                        <a:t>X6</a:t>
                      </a:r>
                      <a:endParaRPr lang="es-AR" sz="1400" b="0"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b"/>
                      <a:r>
                        <a:rPr lang="es-AR" sz="1400" b="0" i="0" u="none" strike="noStrike" dirty="0" smtClean="0">
                          <a:effectLst/>
                          <a:latin typeface="+mj-lt"/>
                        </a:rPr>
                        <a:t>192</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smtClean="0">
                          <a:effectLst/>
                          <a:latin typeface="+mj-lt"/>
                        </a:rPr>
                        <a:t>-4/3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700" b="0" i="0" u="none" strike="noStrike" dirty="0">
                          <a:solidFill>
                            <a:srgbClr val="000000"/>
                          </a:solidFill>
                          <a:latin typeface="Calibri"/>
                        </a:rPr>
                        <a:t> </a:t>
                      </a:r>
                      <a:r>
                        <a:rPr lang="en-US" sz="1700" b="0" i="0" u="none" strike="noStrike" dirty="0" smtClean="0">
                          <a:solidFill>
                            <a:srgbClr val="000000"/>
                          </a:solidFill>
                          <a:latin typeface="Calibri"/>
                        </a:rPr>
                        <a:t>-144</a:t>
                      </a:r>
                      <a:endParaRPr lang="en-US" sz="1700" b="0" i="0" u="none" strike="noStrike" dirty="0">
                        <a:solidFill>
                          <a:srgbClr val="000000"/>
                        </a:solidFill>
                        <a:latin typeface="Calibri"/>
                      </a:endParaRPr>
                    </a:p>
                  </a:txBody>
                  <a:tcPr marL="9144" marR="9144" marT="9144"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244313">
                <a:tc>
                  <a:txBody>
                    <a:bodyPr/>
                    <a:lstStyle/>
                    <a:p>
                      <a:pPr algn="ctr" fontAlgn="b"/>
                      <a:r>
                        <a:rPr lang="es-AR" sz="1400" b="0" i="0" u="none" strike="noStrike" dirty="0">
                          <a:effectLst/>
                          <a:latin typeface="+mj-lt"/>
                        </a:rPr>
                        <a:t>1200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tcPr>
                </a:tc>
                <a:tc>
                  <a:txBody>
                    <a:bodyPr/>
                    <a:lstStyle/>
                    <a:p>
                      <a:pPr algn="ctr" fontAlgn="b"/>
                      <a:r>
                        <a:rPr lang="es-AR" sz="1400" b="0" i="0" u="none" strike="noStrike" dirty="0" smtClean="0">
                          <a:effectLst/>
                          <a:latin typeface="+mj-lt"/>
                        </a:rPr>
                        <a:t>X1</a:t>
                      </a:r>
                      <a:endParaRPr lang="es-AR" sz="1400" b="0"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noFill/>
                      <a:prstDash val="solid"/>
                      <a:round/>
                      <a:headEnd type="none" w="med" len="med"/>
                      <a:tailEnd type="none" w="med" len="med"/>
                    </a:lnB>
                  </a:tcPr>
                </a:tc>
                <a:tc>
                  <a:txBody>
                    <a:bodyPr/>
                    <a:lstStyle/>
                    <a:p>
                      <a:pPr algn="ctr" fontAlgn="b"/>
                      <a:r>
                        <a:rPr lang="es-AR" sz="1400" b="0" i="0" u="none" strike="noStrike" dirty="0" smtClean="0">
                          <a:effectLst/>
                          <a:latin typeface="+mj-lt"/>
                        </a:rPr>
                        <a:t>72</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2/3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-1/3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smtClean="0">
                          <a:effectLst/>
                          <a:latin typeface="+mj-lt"/>
                        </a:rPr>
                        <a:t>5/3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smtClean="0">
                          <a:effectLst/>
                          <a:latin typeface="+mj-lt"/>
                        </a:rPr>
                        <a:t>1/3</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216</a:t>
                      </a:r>
                      <a:endParaRPr lang="en-US" sz="1700" b="0" i="0" u="none" strike="noStrike" dirty="0">
                        <a:solidFill>
                          <a:srgbClr val="000000"/>
                        </a:solidFill>
                        <a:latin typeface="Calibri"/>
                      </a:endParaRPr>
                    </a:p>
                  </a:txBody>
                  <a:tcPr marL="9144" marR="9144" marT="9144"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tcPr>
                </a:tc>
                <a:extLst>
                  <a:ext uri="{0D108BD9-81ED-4DB2-BD59-A6C34878D82A}">
                    <a16:rowId xmlns:a16="http://schemas.microsoft.com/office/drawing/2014/main" val="449307395"/>
                  </a:ext>
                </a:extLst>
              </a:tr>
              <a:tr h="244313">
                <a:tc>
                  <a:txBody>
                    <a:bodyPr/>
                    <a:lstStyle/>
                    <a:p>
                      <a:pPr algn="ctr" fontAlgn="b"/>
                      <a:r>
                        <a:rPr lang="es-AR" sz="1400" b="0" i="0" u="none" strike="noStrike" kern="1200" dirty="0" smtClean="0">
                          <a:solidFill>
                            <a:schemeClr val="tx1"/>
                          </a:solidFill>
                          <a:effectLst/>
                          <a:latin typeface="+mn-lt"/>
                          <a:ea typeface="+mn-ea"/>
                          <a:cs typeface="+mn-cs"/>
                        </a:rPr>
                        <a:t>1600</a:t>
                      </a:r>
                      <a:endParaRPr lang="es-AR" sz="1400" b="0" i="0" u="none" strike="noStrike" dirty="0">
                        <a:solidFill>
                          <a:schemeClr val="tx1"/>
                        </a:solidFill>
                        <a:effectLst/>
                        <a:latin typeface="+mj-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s-AR" sz="1400" b="0" i="0" u="none" strike="noStrike" dirty="0" smtClean="0">
                          <a:effectLst/>
                          <a:latin typeface="+mj-lt"/>
                        </a:rPr>
                        <a:t>X3</a:t>
                      </a:r>
                      <a:endParaRPr lang="es-AR" sz="1400" b="0" i="0" u="none" strike="noStrike" dirty="0">
                        <a:effectLst/>
                        <a:latin typeface="+mj-lt"/>
                      </a:endParaRPr>
                    </a:p>
                  </a:txBody>
                  <a:tcPr marL="0" marR="0" marT="0"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s-AR" sz="1400" b="0" i="0" u="none" strike="noStrike" dirty="0" smtClean="0">
                          <a:effectLst/>
                          <a:latin typeface="+mj-lt"/>
                        </a:rPr>
                        <a:t>24</a:t>
                      </a:r>
                      <a:endParaRPr lang="es-AR" sz="1400" b="0" i="0" u="none" strike="noStrike" dirty="0">
                        <a:effectLst/>
                        <a:latin typeface="+mj-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s-AR" sz="1400" b="0" i="0" u="none" strike="noStrike" dirty="0">
                          <a:effectLst/>
                          <a:latin typeface="+mj-lt"/>
                        </a:rPr>
                        <a:t>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s-AR" sz="1400" b="0" i="0" u="none" strike="noStrike" dirty="0">
                          <a:effectLst/>
                          <a:latin typeface="+mj-lt"/>
                        </a:rPr>
                        <a:t>-1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700" b="0" i="0" u="none" strike="noStrike" dirty="0">
                          <a:solidFill>
                            <a:srgbClr val="000000"/>
                          </a:solidFill>
                          <a:latin typeface="Calibri"/>
                        </a:rPr>
                        <a:t> </a:t>
                      </a:r>
                      <a:r>
                        <a:rPr lang="en-US" sz="1700" b="0" i="0" u="none" strike="noStrike" dirty="0" smtClean="0">
                          <a:solidFill>
                            <a:srgbClr val="000000"/>
                          </a:solidFill>
                          <a:latin typeface="Calibri"/>
                        </a:rPr>
                        <a:t>-24</a:t>
                      </a:r>
                      <a:endParaRPr lang="en-US" sz="1700" b="0" i="0" u="none" strike="noStrike" dirty="0">
                        <a:solidFill>
                          <a:srgbClr val="000000"/>
                        </a:solidFill>
                        <a:latin typeface="Calibri"/>
                      </a:endParaRPr>
                    </a:p>
                  </a:txBody>
                  <a:tcPr marL="9144" marR="9144" marT="9144"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44313">
                <a:tc gridSpan="3">
                  <a:txBody>
                    <a:bodyPr/>
                    <a:lstStyle/>
                    <a:p>
                      <a:pPr algn="ctr" fontAlgn="b"/>
                      <a:r>
                        <a:rPr lang="en-US" sz="1700" b="0" i="0" u="none" strike="noStrike" dirty="0">
                          <a:solidFill>
                            <a:srgbClr val="000000"/>
                          </a:solidFill>
                          <a:latin typeface="Calibri"/>
                        </a:rPr>
                        <a:t>Z = </a:t>
                      </a:r>
                      <a:r>
                        <a:rPr lang="en-US" sz="1700" b="0" i="0" u="none" strike="noStrike" dirty="0" smtClean="0">
                          <a:solidFill>
                            <a:srgbClr val="000000"/>
                          </a:solidFill>
                          <a:latin typeface="Calibri"/>
                        </a:rPr>
                        <a:t>175.200</a:t>
                      </a:r>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b"/>
                      <a:r>
                        <a:rPr lang="en-US" sz="1700" b="0" i="0" u="none" strike="noStrike" dirty="0" smtClean="0">
                          <a:solidFill>
                            <a:srgbClr val="000000"/>
                          </a:solidFill>
                          <a:latin typeface="Calibri"/>
                        </a:rPr>
                        <a:t>0</a:t>
                      </a:r>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100</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0</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0 </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300</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0</a:t>
                      </a:r>
                      <a:endParaRPr lang="en-US" sz="1700" b="0" i="0" u="none" strike="noStrike" dirty="0">
                        <a:solidFill>
                          <a:srgbClr val="000000"/>
                        </a:solidFill>
                        <a:latin typeface="Calibri"/>
                      </a:endParaRPr>
                    </a:p>
                  </a:txBody>
                  <a:tcPr marL="9144" marR="9144" marT="9144"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600</a:t>
                      </a:r>
                      <a:endParaRPr lang="en-US" sz="1700" b="0" i="0" u="none" strike="noStrike" dirty="0">
                        <a:solidFill>
                          <a:srgbClr val="000000"/>
                        </a:solidFill>
                        <a:latin typeface="Calibri"/>
                      </a:endParaRPr>
                    </a:p>
                  </a:txBody>
                  <a:tcPr marL="9144" marR="9144" marT="9144" marB="0" anchor="b">
                    <a:lnL>
                      <a:noFill/>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700" b="0" i="0" u="none" strike="noStrike" dirty="0" smtClean="0">
                          <a:solidFill>
                            <a:srgbClr val="000000"/>
                          </a:solidFill>
                          <a:latin typeface="Calibri"/>
                        </a:rPr>
                        <a:t>200</a:t>
                      </a:r>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700" b="0" i="0" u="none" strike="noStrike" dirty="0" err="1" smtClean="0">
                          <a:solidFill>
                            <a:srgbClr val="000000"/>
                          </a:solidFill>
                          <a:latin typeface="Calibri"/>
                        </a:rPr>
                        <a:t>zj</a:t>
                      </a:r>
                      <a:r>
                        <a:rPr lang="es-MX" sz="1700" b="0" i="0" u="none" strike="noStrike" baseline="0" dirty="0" smtClean="0">
                          <a:solidFill>
                            <a:srgbClr val="000000"/>
                          </a:solidFill>
                          <a:latin typeface="Calibri"/>
                        </a:rPr>
                        <a:t> - </a:t>
                      </a:r>
                      <a:r>
                        <a:rPr lang="es-MX" sz="1700" b="0" i="0" u="none" strike="noStrike" baseline="0" dirty="0" err="1" smtClean="0">
                          <a:solidFill>
                            <a:srgbClr val="000000"/>
                          </a:solidFill>
                          <a:latin typeface="Calibri"/>
                        </a:rPr>
                        <a:t>cj</a:t>
                      </a:r>
                      <a:endParaRPr lang="en-US" sz="1700" b="0" i="0" u="none" strike="noStrike" dirty="0">
                        <a:solidFill>
                          <a:srgbClr val="000000"/>
                        </a:solidFill>
                        <a:latin typeface="Calibri"/>
                      </a:endParaRPr>
                    </a:p>
                  </a:txBody>
                  <a:tcPr marL="9144" marR="9144" marT="914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5"/>
                  </a:ext>
                </a:extLst>
              </a:tr>
            </a:tbl>
          </a:graphicData>
        </a:graphic>
      </p:graphicFrame>
      <p:sp>
        <p:nvSpPr>
          <p:cNvPr id="12" name="Marcador de contenido 4"/>
          <p:cNvSpPr txBox="1">
            <a:spLocks/>
          </p:cNvSpPr>
          <p:nvPr/>
        </p:nvSpPr>
        <p:spPr>
          <a:xfrm>
            <a:off x="6779625" y="3203975"/>
            <a:ext cx="2364375" cy="1337434"/>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s-AR" sz="1200" b="1" dirty="0" smtClean="0"/>
              <a:t>X1 = Prod Jazmín</a:t>
            </a:r>
          </a:p>
          <a:p>
            <a:pPr>
              <a:buFont typeface="Arial" pitchFamily="34" charset="0"/>
              <a:buNone/>
            </a:pPr>
            <a:r>
              <a:rPr lang="es-AR" sz="1200" b="1" dirty="0" smtClean="0"/>
              <a:t>X2= Prod Lavanda</a:t>
            </a:r>
          </a:p>
          <a:p>
            <a:pPr>
              <a:buFont typeface="Arial" pitchFamily="34" charset="0"/>
              <a:buNone/>
            </a:pPr>
            <a:r>
              <a:rPr lang="es-AR" sz="1200" b="1" dirty="0" smtClean="0"/>
              <a:t>X3= Prod Vainilla</a:t>
            </a:r>
          </a:p>
          <a:p>
            <a:pPr>
              <a:buFont typeface="Arial" pitchFamily="34" charset="0"/>
              <a:buNone/>
            </a:pPr>
            <a:r>
              <a:rPr lang="es-AR" sz="1200" b="1" dirty="0" smtClean="0"/>
              <a:t>X4= Prod Limón</a:t>
            </a:r>
          </a:p>
          <a:p>
            <a:pPr>
              <a:buFont typeface="Arial" pitchFamily="34" charset="0"/>
              <a:buNone/>
            </a:pPr>
            <a:r>
              <a:rPr lang="es-AR" sz="1200" b="1" dirty="0" smtClean="0"/>
              <a:t>X5= Sobrante elaboración</a:t>
            </a:r>
          </a:p>
          <a:p>
            <a:pPr>
              <a:buFont typeface="Arial" pitchFamily="34" charset="0"/>
              <a:buNone/>
            </a:pPr>
            <a:r>
              <a:rPr lang="es-AR" sz="1200" b="1" dirty="0" smtClean="0"/>
              <a:t>X6= Sobrante Envasado</a:t>
            </a:r>
          </a:p>
          <a:p>
            <a:pPr>
              <a:buFont typeface="Arial" pitchFamily="34" charset="0"/>
              <a:buNone/>
            </a:pPr>
            <a:r>
              <a:rPr lang="es-AR" sz="1200" b="1" dirty="0" smtClean="0"/>
              <a:t>X7= Sobrante Demanda Máxima</a:t>
            </a:r>
          </a:p>
          <a:p>
            <a:pPr>
              <a:buFont typeface="Arial" pitchFamily="34" charset="0"/>
              <a:buNone/>
            </a:pPr>
            <a:r>
              <a:rPr lang="es-AR" sz="1200" b="1" dirty="0" smtClean="0"/>
              <a:t>X8= Cantidad minina Vainilla	</a:t>
            </a:r>
          </a:p>
          <a:p>
            <a:pPr>
              <a:buFont typeface="Arial" pitchFamily="34" charset="0"/>
              <a:buNone/>
            </a:pPr>
            <a:endParaRPr lang="es-AR" sz="1200" b="1" dirty="0" smtClean="0"/>
          </a:p>
        </p:txBody>
      </p:sp>
      <p:sp>
        <p:nvSpPr>
          <p:cNvPr id="9" name="CuadroTexto 8"/>
          <p:cNvSpPr txBox="1"/>
          <p:nvPr/>
        </p:nvSpPr>
        <p:spPr>
          <a:xfrm>
            <a:off x="361643" y="4914165"/>
            <a:ext cx="7720747" cy="923330"/>
          </a:xfrm>
          <a:prstGeom prst="rect">
            <a:avLst/>
          </a:prstGeom>
          <a:noFill/>
          <a:ln w="38100">
            <a:solidFill>
              <a:schemeClr val="accent1"/>
            </a:solidFill>
          </a:ln>
        </p:spPr>
        <p:txBody>
          <a:bodyPr wrap="square" rtlCol="0">
            <a:spAutoFit/>
          </a:bodyPr>
          <a:lstStyle/>
          <a:p>
            <a:r>
              <a:rPr lang="es-AR" dirty="0" smtClean="0"/>
              <a:t>Sumo los valores marginales o calculo con la matriz inversa el vector A9:</a:t>
            </a:r>
          </a:p>
          <a:p>
            <a:endParaRPr lang="es-AR" b="1" dirty="0"/>
          </a:p>
          <a:p>
            <a:r>
              <a:rPr lang="es-AR" b="1" dirty="0" smtClean="0"/>
              <a:t>VM X5 * 3hs + VM X6 * 4hs + VM X7 * 1 = 300 * 3 + 0 * 4 + 600 *1 = $1500</a:t>
            </a:r>
          </a:p>
        </p:txBody>
      </p:sp>
    </p:spTree>
    <p:extLst>
      <p:ext uri="{BB962C8B-B14F-4D97-AF65-F5344CB8AC3E}">
        <p14:creationId xmlns:p14="http://schemas.microsoft.com/office/powerpoint/2010/main" val="4098580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5952</TotalTime>
  <Words>2497</Words>
  <Application>Microsoft Office PowerPoint</Application>
  <PresentationFormat>Presentación en pantalla (4:3)</PresentationFormat>
  <Paragraphs>636</Paragraphs>
  <Slides>14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14</vt:i4>
      </vt:variant>
    </vt:vector>
  </HeadingPairs>
  <TitlesOfParts>
    <vt:vector size="19" baseType="lpstr">
      <vt:lpstr>Arial</vt:lpstr>
      <vt:lpstr>Calibri</vt:lpstr>
      <vt:lpstr>Times New Roman</vt:lpstr>
      <vt:lpstr>Wingdings</vt:lpstr>
      <vt:lpstr>Office Theme</vt:lpstr>
      <vt:lpstr>Resolución de Parcial 24/5/23 Prog. Lineal</vt:lpstr>
      <vt:lpstr>Resolución de Parcial 24/5/23 Prog. Lineal</vt:lpstr>
      <vt:lpstr>Resolución de Parcial 24/5/23 Prog. Lineal</vt:lpstr>
      <vt:lpstr>Resolución de Parcial 24/5/23 Prog. Lineal</vt:lpstr>
      <vt:lpstr>Resolución de Parcial 24/5/23 Prog. Lineal</vt:lpstr>
      <vt:lpstr>Resolución de Parcial 24/5/23 Prog. Lineal</vt:lpstr>
      <vt:lpstr>Resolución de Parcial 24/5/23 Prog. Lineal</vt:lpstr>
      <vt:lpstr>Resolución de Parcial 24/5/23 Prog. Lineal</vt:lpstr>
      <vt:lpstr>Resolución de Parcial 24/5/23 Prog. Lineal</vt:lpstr>
      <vt:lpstr>Resolución de Parcial 24/5/23 Prog. Lineal</vt:lpstr>
      <vt:lpstr>Resolución de Parcial 24/5/23 Prog. Lineal</vt:lpstr>
      <vt:lpstr>Resolución de Parcial 24/5/23 Prog. Lineal</vt:lpstr>
      <vt:lpstr>Resolución de Parcial 24/5/23 Prog. Lineal</vt:lpstr>
      <vt:lpstr>Resolución de Parcial 24/5/23 Prog. Lineal</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Programación Lineal. Formulación Gráfica</dc:title>
  <dc:creator>Xavier</dc:creator>
  <cp:lastModifiedBy>MASTRONARDI Valeria Aldana     TERNIUM [AR]</cp:lastModifiedBy>
  <cp:revision>444</cp:revision>
  <dcterms:created xsi:type="dcterms:W3CDTF">2013-03-15T21:55:47Z</dcterms:created>
  <dcterms:modified xsi:type="dcterms:W3CDTF">2023-05-31T23:45:45Z</dcterms:modified>
</cp:coreProperties>
</file>