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6" r:id="rId2"/>
    <p:sldId id="259" r:id="rId3"/>
    <p:sldId id="278" r:id="rId4"/>
    <p:sldId id="279" r:id="rId5"/>
    <p:sldId id="277" r:id="rId6"/>
    <p:sldId id="281" r:id="rId7"/>
    <p:sldId id="280" r:id="rId8"/>
    <p:sldId id="282" r:id="rId9"/>
    <p:sldId id="284" r:id="rId10"/>
    <p:sldId id="283" r:id="rId11"/>
    <p:sldId id="285" r:id="rId12"/>
    <p:sldId id="286" r:id="rId13"/>
    <p:sldId id="287" r:id="rId14"/>
    <p:sldId id="288" r:id="rId15"/>
    <p:sldId id="290" r:id="rId16"/>
    <p:sldId id="291" r:id="rId17"/>
    <p:sldId id="292" r:id="rId18"/>
    <p:sldId id="293" r:id="rId1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7" clrIdx="0">
    <p:extLst>
      <p:ext uri="{19B8F6BF-5375-455C-9EA6-DF929625EA0E}">
        <p15:presenceInfo xmlns:p15="http://schemas.microsoft.com/office/powerpoint/2012/main" userId="21c47a040cbd06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A2734-3861-4A93-8C37-55C2CBF3B604}" type="datetimeFigureOut">
              <a:rPr lang="es-AR" smtClean="0"/>
              <a:t>9/7/2024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1E91D-C2D1-46EE-A9C7-D2BCB01CBD6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86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1E91D-C2D1-46EE-A9C7-D2BCB01CBD68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508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1E91D-C2D1-46EE-A9C7-D2BCB01CBD68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719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9/7/2024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9/7/2024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9/7/2024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9/7/2024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9/7/2024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9/7/2024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9/7/2024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9/7/2024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9/7/2024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9/7/2024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9/7/2024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82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3A66EF-D5EB-4DAA-BC12-5E0D9CBA910E}" type="datetimeFigureOut">
              <a:rPr lang="es-AR" smtClean="0"/>
              <a:t>9/7/2024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48.jp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47.png"/><Relationship Id="rId12" Type="http://schemas.openxmlformats.org/officeDocument/2006/relationships/image" Target="../media/image7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0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ESTATICA Y RESISTENCIA DE LOS MATERIALES</a:t>
            </a:r>
            <a:endParaRPr lang="es-AR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27" y="1850378"/>
            <a:ext cx="2790987" cy="30610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24" y="1813786"/>
            <a:ext cx="3672408" cy="494533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84" y="1812472"/>
            <a:ext cx="3950065" cy="49288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76" y="1824557"/>
            <a:ext cx="7565973" cy="49466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24" y="4551702"/>
            <a:ext cx="3392724" cy="221833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14" y="1795473"/>
            <a:ext cx="6674258" cy="50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9622" y="804329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AR" sz="12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7141" y="31291"/>
            <a:ext cx="7498080" cy="923843"/>
          </a:xfrm>
        </p:spPr>
        <p:txBody>
          <a:bodyPr>
            <a:normAutofit/>
          </a:bodyPr>
          <a:lstStyle/>
          <a:p>
            <a:pPr algn="ctr"/>
            <a:r>
              <a:rPr lang="es-AR" sz="3600" dirty="0" smtClean="0">
                <a:effectLst/>
              </a:rPr>
              <a:t>PANDEO</a:t>
            </a:r>
            <a:endParaRPr lang="es-AR" sz="36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99897" y="656264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uadroTexto 49"/>
              <p:cNvSpPr txBox="1"/>
              <p:nvPr/>
            </p:nvSpPr>
            <p:spPr>
              <a:xfrm>
                <a:off x="1355028" y="3659788"/>
                <a:ext cx="2808312" cy="61484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=(</m:t>
                    </m:r>
                    <m:r>
                      <m:rPr>
                        <m:nor/>
                      </m:rPr>
                      <a:rPr lang="es-MX" sz="2400" dirty="0"/>
                      <m:t>𝜆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 smtClean="0"/>
                  <a:t> &lt; </a:t>
                </a:r>
                <a14:m>
                  <m:oMath xmlns:m="http://schemas.openxmlformats.org/officeDocument/2006/math">
                    <m:r>
                      <a:rPr lang="es-MX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m:rPr>
                        <m:sty m:val="p"/>
                      </m:rPr>
                      <a:rPr lang="es-MX" sz="2400" b="0" i="0" smtClean="0">
                        <a:latin typeface="Cambria Math" panose="02040503050406030204" pitchFamily="18" charset="0"/>
                      </a:rPr>
                      <m:t>adm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0" name="Cuadro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028" y="3659788"/>
                <a:ext cx="2808312" cy="614848"/>
              </a:xfrm>
              <a:prstGeom prst="rect">
                <a:avLst/>
              </a:prstGeom>
              <a:blipFill>
                <a:blip r:embed="rId2"/>
                <a:stretch>
                  <a:fillRect b="-5660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uadroTexto 64"/>
          <p:cNvSpPr txBox="1"/>
          <p:nvPr/>
        </p:nvSpPr>
        <p:spPr>
          <a:xfrm>
            <a:off x="4931875" y="3535182"/>
            <a:ext cx="3871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w"/>
            </a:pPr>
            <a:r>
              <a:rPr lang="es-MX" sz="2000" b="0" dirty="0" smtClean="0">
                <a:sym typeface="Symbol" panose="05050102010706020507" pitchFamily="18" charset="2"/>
              </a:rPr>
              <a:t>Coeficiente adimensional</a:t>
            </a:r>
          </a:p>
          <a:p>
            <a:pPr marL="342900" indent="-342900">
              <a:buFont typeface="Symbol" panose="05050102010706020507" pitchFamily="18" charset="2"/>
              <a:buChar char="w"/>
            </a:pPr>
            <a:r>
              <a:rPr lang="es-MX" sz="2000" dirty="0" smtClean="0">
                <a:sym typeface="Symbol" panose="05050102010706020507" pitchFamily="18" charset="2"/>
              </a:rPr>
              <a:t>&gt;1</a:t>
            </a:r>
          </a:p>
          <a:p>
            <a:r>
              <a:rPr lang="en-US" sz="2000" dirty="0">
                <a:sym typeface="Symbol" panose="05050102010706020507" pitchFamily="18" charset="2"/>
              </a:rPr>
              <a:t> (</a:t>
            </a:r>
            <a:r>
              <a:rPr lang="en-US" sz="2000" dirty="0" smtClean="0">
                <a:sym typeface="Symbol" panose="05050102010706020507" pitchFamily="18" charset="2"/>
              </a:rPr>
              <a:t>; material)</a:t>
            </a:r>
            <a:endParaRPr lang="es-MX" sz="2000" dirty="0" smtClean="0">
              <a:sym typeface="Symbol" panose="05050102010706020507" pitchFamily="18" charset="2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1292102" y="1207079"/>
            <a:ext cx="234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COMPRESION</a:t>
            </a:r>
            <a:endParaRPr lang="en-US" dirty="0"/>
          </a:p>
        </p:txBody>
      </p:sp>
      <p:sp>
        <p:nvSpPr>
          <p:cNvPr id="56" name="CuadroTexto 55"/>
          <p:cNvSpPr txBox="1"/>
          <p:nvPr/>
        </p:nvSpPr>
        <p:spPr>
          <a:xfrm>
            <a:off x="8467411" y="6449511"/>
            <a:ext cx="67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</a:t>
            </a:r>
            <a:endParaRPr lang="en-US" dirty="0"/>
          </a:p>
        </p:txBody>
      </p:sp>
      <p:cxnSp>
        <p:nvCxnSpPr>
          <p:cNvPr id="25" name="Conector recto 24"/>
          <p:cNvCxnSpPr>
            <a:stCxn id="54" idx="3"/>
          </p:cNvCxnSpPr>
          <p:nvPr/>
        </p:nvCxnSpPr>
        <p:spPr>
          <a:xfrm flipV="1">
            <a:off x="6941137" y="5191277"/>
            <a:ext cx="39024" cy="16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>
            <a:off x="7390698" y="343721"/>
            <a:ext cx="147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0" dirty="0" smtClean="0"/>
              <a:t>𝜆 </a:t>
            </a:r>
            <a:r>
              <a:rPr lang="es-MX" sz="2000" b="0" dirty="0" smtClean="0"/>
              <a:t>&gt; </a:t>
            </a:r>
            <a:r>
              <a:rPr lang="es-MX" sz="2000" b="0" dirty="0" smtClean="0"/>
              <a:t>20</a:t>
            </a:r>
            <a:endParaRPr lang="en-US" sz="2000" dirty="0"/>
          </a:p>
        </p:txBody>
      </p:sp>
      <p:sp>
        <p:nvSpPr>
          <p:cNvPr id="84" name="28 CuadroTexto"/>
          <p:cNvSpPr txBox="1"/>
          <p:nvPr/>
        </p:nvSpPr>
        <p:spPr>
          <a:xfrm>
            <a:off x="1100564" y="735546"/>
            <a:ext cx="625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82296" indent="0">
              <a:buNone/>
              <a:defRPr sz="1600" b="1"/>
            </a:lvl1pPr>
          </a:lstStyle>
          <a:p>
            <a:r>
              <a:rPr lang="es-AR" sz="1800" dirty="0" smtClean="0"/>
              <a:t>METODOS DE CALCULO –  </a:t>
            </a:r>
            <a:r>
              <a:rPr lang="es-AR" sz="1800" dirty="0" err="1" smtClean="0"/>
              <a:t>din</a:t>
            </a:r>
            <a:r>
              <a:rPr lang="es-AR" sz="1800" dirty="0" smtClean="0"/>
              <a:t> 4114  -  METODO </a:t>
            </a:r>
            <a:r>
              <a:rPr lang="es-AR" sz="1800" b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𝝎</a:t>
            </a:r>
            <a:r>
              <a:rPr lang="es-AR" sz="1800" dirty="0" smtClean="0"/>
              <a:t> </a:t>
            </a:r>
            <a:endParaRPr lang="es-A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/>
              <p:cNvSpPr txBox="1"/>
              <p:nvPr/>
            </p:nvSpPr>
            <p:spPr>
              <a:xfrm>
                <a:off x="1292103" y="1577431"/>
                <a:ext cx="3480549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s-MX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 smtClean="0"/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s-MX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𝑎𝑑𝑚</m:t>
                        </m:r>
                      </m:e>
                      <m:sup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s-MX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Cuadro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03" y="1577431"/>
                <a:ext cx="3480549" cy="614848"/>
              </a:xfrm>
              <a:prstGeom prst="rect">
                <a:avLst/>
              </a:prstGeom>
              <a:blipFill>
                <a:blip r:embed="rId3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uadroTexto 86"/>
              <p:cNvSpPr txBox="1"/>
              <p:nvPr/>
            </p:nvSpPr>
            <p:spPr>
              <a:xfrm>
                <a:off x="1269531" y="2154030"/>
                <a:ext cx="4133852" cy="61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s-MX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𝑎𝑑𝑚</m:t>
                        </m:r>
                      </m:e>
                      <m:sup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f>
                      <m:fPr>
                        <m:ctrlP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 smtClean="0"/>
                  <a:t>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s-MX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𝑎𝑑𝑚</m:t>
                        </m:r>
                      </m:e>
                      <m:sup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s-MX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e>
                    </m:d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s-MX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𝑎𝑑𝑚</m:t>
                        </m:r>
                      </m:e>
                      <m:sup>
                        <m:r>
                          <a:rPr lang="es-MX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CuadroTexto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31" y="2154030"/>
                <a:ext cx="4133852" cy="614848"/>
              </a:xfrm>
              <a:prstGeom prst="rect">
                <a:avLst/>
              </a:prstGeom>
              <a:blipFill>
                <a:blip r:embed="rId4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uadroTexto 87"/>
              <p:cNvSpPr txBox="1"/>
              <p:nvPr/>
            </p:nvSpPr>
            <p:spPr>
              <a:xfrm>
                <a:off x="1290027" y="2735664"/>
                <a:ext cx="3162051" cy="736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MX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s-MX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𝑎𝑑𝑚</m:t>
                            </m:r>
                          </m:e>
                          <m:sup>
                            <m:r>
                              <a:rPr lang="es-MX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s-MX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𝑎𝑑𝑚</m:t>
                            </m:r>
                          </m:e>
                          <m:sup>
                            <m:r>
                              <a:rPr lang="es-MX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s-MX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24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s-MX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 smtClean="0"/>
                  <a:t> 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s-MX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𝑎𝑑𝑚</m:t>
                        </m:r>
                      </m:e>
                      <m:sup>
                        <m:r>
                          <a:rPr lang="es-MX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CuadroTexto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027" y="2735664"/>
                <a:ext cx="3162051" cy="7363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uadroTexto 57"/>
              <p:cNvSpPr txBox="1"/>
              <p:nvPr/>
            </p:nvSpPr>
            <p:spPr>
              <a:xfrm>
                <a:off x="5188189" y="2818128"/>
                <a:ext cx="2696179" cy="628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ym typeface="Symbol" panose="05050102010706020507" pitchFamily="18" charset="2"/>
                  </a:rPr>
                  <a:t> ()=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s-MX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𝑎𝑑𝑚</m:t>
                            </m:r>
                          </m:e>
                          <m:sup>
                            <m:r>
                              <a:rPr lang="es-MX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s-MX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𝑎𝑑𝑚</m:t>
                            </m:r>
                          </m:e>
                          <m:sup>
                            <m:r>
                              <a:rPr lang="es-MX" sz="20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s-MX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sz="20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Cuadro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189" y="2818128"/>
                <a:ext cx="2696179" cy="628955"/>
              </a:xfrm>
              <a:prstGeom prst="rect">
                <a:avLst/>
              </a:prstGeom>
              <a:blipFill>
                <a:blip r:embed="rId6"/>
                <a:stretch>
                  <a:fillRect l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CuadroTexto 89"/>
          <p:cNvSpPr txBox="1"/>
          <p:nvPr/>
        </p:nvSpPr>
        <p:spPr>
          <a:xfrm>
            <a:off x="1268676" y="4762438"/>
            <a:ext cx="258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FLEXION COMPUESTA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CuadroTexto 90"/>
              <p:cNvSpPr txBox="1"/>
              <p:nvPr/>
            </p:nvSpPr>
            <p:spPr>
              <a:xfrm>
                <a:off x="1328098" y="5281492"/>
                <a:ext cx="3804189" cy="11406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MX" sz="2400" dirty="0" smtClean="0"/>
                  <a:t>a) </a:t>
                </a:r>
                <a14:m>
                  <m:oMath xmlns:m="http://schemas.openxmlformats.org/officeDocument/2006/math">
                    <m:r>
                      <a:rPr lang="es-MX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MX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s-MX" sz="2400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s-MX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</m:t>
                    </m:r>
                    <m:f>
                      <m:fPr>
                        <m:ctrlPr>
                          <a:rPr lang="es-MX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s-MX" sz="2400" i="1" dirty="0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r>
                  <a:rPr lang="en-US" sz="2400" dirty="0"/>
                  <a:t>&lt; </a:t>
                </a:r>
                <a14:m>
                  <m:oMath xmlns:m="http://schemas.openxmlformats.org/officeDocument/2006/math">
                    <m:r>
                      <a:rPr lang="es-MX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m:rPr>
                        <m:sty m:val="p"/>
                      </m:rPr>
                      <a:rPr lang="es-MX" sz="2400">
                        <a:latin typeface="Cambria Math" panose="02040503050406030204" pitchFamily="18" charset="0"/>
                      </a:rPr>
                      <m:t>adm</m:t>
                    </m:r>
                  </m:oMath>
                </a14:m>
                <a:endParaRPr lang="en-US" sz="2400" dirty="0"/>
              </a:p>
              <a:p>
                <a:r>
                  <a:rPr lang="es-MX" sz="2400" dirty="0" smtClean="0"/>
                  <a:t>b) </a:t>
                </a:r>
                <a14:m>
                  <m:oMath xmlns:m="http://schemas.openxmlformats.org/officeDocument/2006/math"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MX" sz="2400" b="0" i="1" smtClean="0">
                        <a:latin typeface="Cambria Math" panose="02040503050406030204" pitchFamily="18" charset="0"/>
                      </a:rPr>
                      <m:t>=</m:t>
                    </m:r>
                    <m:f>
                      <m:fPr>
                        <m:ctrlPr>
                          <a:rPr lang="es-MX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s-MX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s-MX" sz="2400" b="0" i="1" dirty="0" smtClean="0">
                        <a:latin typeface="Cambria Math" panose="02040503050406030204" pitchFamily="18" charset="0"/>
                      </a:rPr>
                      <m:t>+0,9</m:t>
                    </m:r>
                    <m:f>
                      <m:fPr>
                        <m:ctrlPr>
                          <a:rPr lang="es-MX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r>
                  <a:rPr lang="en-US" sz="2400" dirty="0" smtClean="0"/>
                  <a:t>&lt; </a:t>
                </a:r>
                <a14:m>
                  <m:oMath xmlns:m="http://schemas.openxmlformats.org/officeDocument/2006/math">
                    <m:r>
                      <a:rPr lang="es-MX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m:rPr>
                        <m:sty m:val="p"/>
                      </m:rPr>
                      <a:rPr lang="es-MX" sz="2400" b="0" i="0" smtClean="0">
                        <a:latin typeface="Cambria Math" panose="02040503050406030204" pitchFamily="18" charset="0"/>
                      </a:rPr>
                      <m:t>adm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1" name="CuadroTexto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98" y="5281492"/>
                <a:ext cx="3804189" cy="1140697"/>
              </a:xfrm>
              <a:prstGeom prst="rect">
                <a:avLst/>
              </a:prstGeom>
              <a:blipFill>
                <a:blip r:embed="rId7"/>
                <a:stretch>
                  <a:fillRect l="-2226" b="-2073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Tabla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79280"/>
              </p:ext>
            </p:extLst>
          </p:nvPr>
        </p:nvGraphicFramePr>
        <p:xfrm>
          <a:off x="1082517" y="505000"/>
          <a:ext cx="6604708" cy="5432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206">
                  <a:extLst>
                    <a:ext uri="{9D8B030D-6E8A-4147-A177-3AD203B41FA5}">
                      <a16:colId xmlns:a16="http://schemas.microsoft.com/office/drawing/2014/main" val="1210982533"/>
                    </a:ext>
                  </a:extLst>
                </a:gridCol>
                <a:gridCol w="494206">
                  <a:extLst>
                    <a:ext uri="{9D8B030D-6E8A-4147-A177-3AD203B41FA5}">
                      <a16:colId xmlns:a16="http://schemas.microsoft.com/office/drawing/2014/main" val="1501705336"/>
                    </a:ext>
                  </a:extLst>
                </a:gridCol>
                <a:gridCol w="494206">
                  <a:extLst>
                    <a:ext uri="{9D8B030D-6E8A-4147-A177-3AD203B41FA5}">
                      <a16:colId xmlns:a16="http://schemas.microsoft.com/office/drawing/2014/main" val="3953926845"/>
                    </a:ext>
                  </a:extLst>
                </a:gridCol>
                <a:gridCol w="494206">
                  <a:extLst>
                    <a:ext uri="{9D8B030D-6E8A-4147-A177-3AD203B41FA5}">
                      <a16:colId xmlns:a16="http://schemas.microsoft.com/office/drawing/2014/main" val="2660182305"/>
                    </a:ext>
                  </a:extLst>
                </a:gridCol>
                <a:gridCol w="494206">
                  <a:extLst>
                    <a:ext uri="{9D8B030D-6E8A-4147-A177-3AD203B41FA5}">
                      <a16:colId xmlns:a16="http://schemas.microsoft.com/office/drawing/2014/main" val="1122175050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1512643432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38900339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2048165044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2531088261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290737560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1635799777"/>
                    </a:ext>
                  </a:extLst>
                </a:gridCol>
                <a:gridCol w="511149">
                  <a:extLst>
                    <a:ext uri="{9D8B030D-6E8A-4147-A177-3AD203B41FA5}">
                      <a16:colId xmlns:a16="http://schemas.microsoft.com/office/drawing/2014/main" val="2791460099"/>
                    </a:ext>
                  </a:extLst>
                </a:gridCol>
                <a:gridCol w="511149">
                  <a:extLst>
                    <a:ext uri="{9D8B030D-6E8A-4147-A177-3AD203B41FA5}">
                      <a16:colId xmlns:a16="http://schemas.microsoft.com/office/drawing/2014/main" val="1353076364"/>
                    </a:ext>
                  </a:extLst>
                </a:gridCol>
                <a:gridCol w="137672">
                  <a:extLst>
                    <a:ext uri="{9D8B030D-6E8A-4147-A177-3AD203B41FA5}">
                      <a16:colId xmlns:a16="http://schemas.microsoft.com/office/drawing/2014/main" val="2798164507"/>
                    </a:ext>
                  </a:extLst>
                </a:gridCol>
              </a:tblGrid>
              <a:tr h="614790">
                <a:tc gridSpan="14"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ACERO </a:t>
                      </a:r>
                      <a:r>
                        <a:rPr lang="es-MX" sz="900" u="sng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</a:t>
                      </a:r>
                      <a:r>
                        <a:rPr lang="es-MX" sz="9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33 - </a:t>
                      </a:r>
                      <a:r>
                        <a:rPr lang="es-MX" sz="900" u="sng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</a:t>
                      </a:r>
                      <a:r>
                        <a:rPr lang="es-MX" sz="9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37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Sigmas de trabajo   1100  y  1250 Kg/cm2    1400  y  1600 Kg/cm2  Tensión de Corte </a:t>
                      </a:r>
                      <a:r>
                        <a:rPr lang="es-MX" sz="900" dirty="0" err="1">
                          <a:effectLst/>
                        </a:rPr>
                        <a:t>adm</a:t>
                      </a:r>
                      <a:r>
                        <a:rPr lang="es-MX" sz="900" dirty="0">
                          <a:effectLst/>
                        </a:rPr>
                        <a:t>.  </a:t>
                      </a:r>
                      <a:r>
                        <a:rPr lang="en-US" sz="900" dirty="0">
                          <a:effectLst/>
                        </a:rPr>
                        <a:t>708 y 821 – 900 y  1050 Kg/cm2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558348"/>
                  </a:ext>
                </a:extLst>
              </a:tr>
              <a:tr h="193229"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3324738"/>
                  </a:ext>
                </a:extLst>
              </a:tr>
              <a:tr h="525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1,04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1,04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1,09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1,04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1,09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1,05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1,12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1,07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1,13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4739150"/>
                  </a:ext>
                </a:extLst>
              </a:tr>
              <a:tr h="192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8524843"/>
                  </a:ext>
                </a:extLst>
              </a:tr>
              <a:tr h="700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1,41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1,55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1,71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1,42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1,56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1,73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1,32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1,44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1,58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1,74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1,45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1,59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1,76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1,34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1,46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1,61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1,78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1,48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1,62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1,80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1,49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1,64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1,82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1,50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1,66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1,84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1,39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1,52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1,68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1,86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1,40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1,53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1,69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1,88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0485319"/>
                  </a:ext>
                </a:extLst>
              </a:tr>
              <a:tr h="192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1,90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1,92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1,94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1,96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1,98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2,00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2,02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2,05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2,07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2,09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1132884"/>
                  </a:ext>
                </a:extLst>
              </a:tr>
              <a:tr h="700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2,11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2,43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2,85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3,31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2,14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2,47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2,90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3,36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2,16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2,51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2,94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3,41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2,18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2,55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2,99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3,45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2,21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2,60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3,03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3,50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2,23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2,64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3,08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3,55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2,27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2,68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3,12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3,60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2,31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2,72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3,17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3,65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2,35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2,77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3,22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3,70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2,39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2,81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3,26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3,75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2489389"/>
                  </a:ext>
                </a:extLst>
              </a:tr>
              <a:tr h="192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3,80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3,85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3,90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3,95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4,00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4,06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4,11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4,16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4,22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4,27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191539"/>
                  </a:ext>
                </a:extLst>
              </a:tr>
              <a:tr h="700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4,32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4,88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5,47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6,10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4,38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4,94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5,53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6,16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4,43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5,00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5,59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6,23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4,49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5,05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5,66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6,29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4,54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5,11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5,72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6,36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4,60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5,17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5,78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6,42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4,65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5,23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5,84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6,49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4,71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5,29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5,91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6,55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4,77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5,35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5,97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6,62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4,82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5,41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6,03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6,69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5084666"/>
                  </a:ext>
                </a:extLst>
              </a:tr>
              <a:tr h="192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6,75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6,82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6,89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6,96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7,03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7,10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7,17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7,24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7,31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7,38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8818612"/>
                  </a:ext>
                </a:extLst>
              </a:tr>
              <a:tr h="8758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7,45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8,17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8,93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9,73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7,52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8,25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9,01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9,81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7,59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8,32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9,09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9,89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7,66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8,40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9,17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9,97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7,73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8,47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9,25</a:t>
                      </a:r>
                      <a:endParaRPr lang="en-US" sz="100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10,05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7,81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8,55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9,33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10,14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7,88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8,63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9,41</a:t>
                      </a:r>
                      <a:endParaRPr lang="en-US" sz="100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10,22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7,95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8,70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9,49</a:t>
                      </a:r>
                      <a:endParaRPr lang="en-US" sz="100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10,30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8,03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8,78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9,57</a:t>
                      </a:r>
                      <a:endParaRPr lang="en-US" sz="100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10,39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8,10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8,86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9,65</a:t>
                      </a:r>
                      <a:endParaRPr lang="en-US" sz="100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10,47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210</a:t>
                      </a:r>
                      <a:endParaRPr lang="en-US" sz="1000" dirty="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220</a:t>
                      </a:r>
                      <a:endParaRPr lang="en-US" sz="1000" dirty="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230</a:t>
                      </a:r>
                      <a:endParaRPr lang="en-US" sz="1000" dirty="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240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6990287"/>
                  </a:ext>
                </a:extLst>
              </a:tr>
              <a:tr h="350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10,55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0287028"/>
                  </a:ext>
                </a:extLst>
              </a:tr>
            </a:tbl>
          </a:graphicData>
        </a:graphic>
      </p:graphicFrame>
      <p:pic>
        <p:nvPicPr>
          <p:cNvPr id="2052" name="Picture 11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031" y="804329"/>
            <a:ext cx="1047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Group 91788"/>
          <p:cNvGrpSpPr/>
          <p:nvPr/>
        </p:nvGrpSpPr>
        <p:grpSpPr>
          <a:xfrm>
            <a:off x="1390031" y="804329"/>
            <a:ext cx="188913" cy="147638"/>
            <a:chOff x="0" y="0"/>
            <a:chExt cx="189230" cy="147320"/>
          </a:xfrm>
        </p:grpSpPr>
        <p:pic>
          <p:nvPicPr>
            <p:cNvPr id="94" name="Picture 113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0" y="5080"/>
              <a:ext cx="105410" cy="142240"/>
            </a:xfrm>
            <a:prstGeom prst="rect">
              <a:avLst/>
            </a:prstGeom>
          </p:spPr>
        </p:pic>
        <p:pic>
          <p:nvPicPr>
            <p:cNvPr id="95" name="Picture 2008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83820" y="0"/>
              <a:ext cx="105410" cy="142240"/>
            </a:xfrm>
            <a:prstGeom prst="rect">
              <a:avLst/>
            </a:prstGeom>
          </p:spPr>
        </p:pic>
      </p:grpSp>
      <p:sp>
        <p:nvSpPr>
          <p:cNvPr id="60" name="CuadroTexto 59"/>
          <p:cNvSpPr txBox="1"/>
          <p:nvPr/>
        </p:nvSpPr>
        <p:spPr>
          <a:xfrm>
            <a:off x="1835696" y="1287908"/>
            <a:ext cx="381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 panose="05050102010706020507" pitchFamily="18" charset="2"/>
              </a:rPr>
              <a:t>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9078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5" grpId="0"/>
      <p:bldP spid="51" grpId="0"/>
      <p:bldP spid="56" grpId="0"/>
      <p:bldP spid="79" grpId="0"/>
      <p:bldP spid="41" grpId="0"/>
      <p:bldP spid="87" grpId="0"/>
      <p:bldP spid="88" grpId="0"/>
      <p:bldP spid="58" grpId="0"/>
      <p:bldP spid="90" grpId="0"/>
      <p:bldP spid="91" grpId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9622" y="804329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AR" sz="12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7141" y="31291"/>
            <a:ext cx="7498080" cy="923843"/>
          </a:xfrm>
        </p:spPr>
        <p:txBody>
          <a:bodyPr>
            <a:normAutofit/>
          </a:bodyPr>
          <a:lstStyle/>
          <a:p>
            <a:pPr algn="ctr"/>
            <a:r>
              <a:rPr lang="es-AR" sz="3600" dirty="0" smtClean="0">
                <a:effectLst/>
              </a:rPr>
              <a:t>PANDEO</a:t>
            </a:r>
            <a:endParaRPr lang="es-AR" sz="36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99897" y="656264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/>
              <p:cNvSpPr txBox="1"/>
              <p:nvPr/>
            </p:nvSpPr>
            <p:spPr>
              <a:xfrm>
                <a:off x="4176299" y="2610481"/>
                <a:ext cx="4808922" cy="4840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=1,25</m:t>
                    </m:r>
                    <m:f>
                      <m:f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100.000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 smtClean="0"/>
                  <a:t> &lt;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400 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Cuadro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99" y="2610481"/>
                <a:ext cx="4808922" cy="484043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adroTexto 50"/>
          <p:cNvSpPr txBox="1"/>
          <p:nvPr/>
        </p:nvSpPr>
        <p:spPr>
          <a:xfrm>
            <a:off x="2668373" y="2416468"/>
            <a:ext cx="85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 UPN</a:t>
            </a:r>
            <a:endParaRPr lang="en-US" dirty="0"/>
          </a:p>
        </p:txBody>
      </p:sp>
      <p:sp>
        <p:nvSpPr>
          <p:cNvPr id="56" name="CuadroTexto 55"/>
          <p:cNvSpPr txBox="1"/>
          <p:nvPr/>
        </p:nvSpPr>
        <p:spPr>
          <a:xfrm>
            <a:off x="8467411" y="6449511"/>
            <a:ext cx="67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</a:t>
            </a:r>
            <a:endParaRPr lang="en-US" dirty="0"/>
          </a:p>
        </p:txBody>
      </p:sp>
      <p:cxnSp>
        <p:nvCxnSpPr>
          <p:cNvPr id="25" name="Conector recto 24"/>
          <p:cNvCxnSpPr>
            <a:stCxn id="54" idx="3"/>
          </p:cNvCxnSpPr>
          <p:nvPr/>
        </p:nvCxnSpPr>
        <p:spPr>
          <a:xfrm flipV="1">
            <a:off x="6941137" y="5191277"/>
            <a:ext cx="39024" cy="16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28 CuadroTexto"/>
          <p:cNvSpPr txBox="1"/>
          <p:nvPr/>
        </p:nvSpPr>
        <p:spPr>
          <a:xfrm>
            <a:off x="1100564" y="735546"/>
            <a:ext cx="625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82296" indent="0">
              <a:buNone/>
              <a:defRPr sz="1600" b="1"/>
            </a:lvl1pPr>
          </a:lstStyle>
          <a:p>
            <a:r>
              <a:rPr lang="es-AR" sz="1800" dirty="0" smtClean="0"/>
              <a:t>EJERCICIO</a:t>
            </a:r>
            <a:endParaRPr lang="es-A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/>
              <p:cNvSpPr txBox="1"/>
              <p:nvPr/>
            </p:nvSpPr>
            <p:spPr>
              <a:xfrm>
                <a:off x="3445594" y="966558"/>
                <a:ext cx="2776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s-MX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𝑎𝑑𝑚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=1400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Cuadro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594" y="966558"/>
                <a:ext cx="2776185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uadroTexto 86"/>
              <p:cNvSpPr txBox="1"/>
              <p:nvPr/>
            </p:nvSpPr>
            <p:spPr>
              <a:xfrm>
                <a:off x="3969200" y="1380228"/>
                <a:ext cx="269179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0" dirty="0" smtClean="0">
                    <a:latin typeface="+mj-lt"/>
                    <a:sym typeface="Symbol" panose="05050102010706020507" pitchFamily="18" charset="2"/>
                  </a:rPr>
                  <a:t>=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𝑆𝑘</m:t>
                        </m:r>
                      </m:num>
                      <m:den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𝑖𝑚𝑖𝑛</m:t>
                        </m:r>
                      </m:den>
                    </m:f>
                  </m:oMath>
                </a14:m>
                <a:r>
                  <a:rPr lang="en-US" sz="24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400 </m:t>
                        </m:r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es-MX" sz="2400" i="1" dirty="0">
                            <a:latin typeface="Cambria Math" panose="02040503050406030204" pitchFamily="18" charset="0"/>
                          </a:rPr>
                          <m:t>𝑖𝑚𝑖𝑛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7" name="CuadroTexto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200" y="1380228"/>
                <a:ext cx="2691790" cy="624273"/>
              </a:xfrm>
              <a:prstGeom prst="rect">
                <a:avLst/>
              </a:prstGeom>
              <a:blipFill>
                <a:blip r:embed="rId5"/>
                <a:stretch>
                  <a:fillRect l="-3394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uadroTexto 57"/>
          <p:cNvSpPr txBox="1"/>
          <p:nvPr/>
        </p:nvSpPr>
        <p:spPr>
          <a:xfrm>
            <a:off x="3971576" y="2138203"/>
            <a:ext cx="3511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>
                <a:sym typeface="Symbol" panose="05050102010706020507" pitchFamily="18" charset="2"/>
              </a:rPr>
              <a:t>Adoptamos</a:t>
            </a:r>
            <a:r>
              <a:rPr lang="en-US" sz="2000" dirty="0" smtClean="0">
                <a:sym typeface="Symbol" panose="05050102010706020507" pitchFamily="18" charset="2"/>
              </a:rPr>
              <a:t>        =1,25</a:t>
            </a:r>
            <a:endParaRPr lang="en-US" sz="20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1810733" y="1541458"/>
            <a:ext cx="606562" cy="1930561"/>
            <a:chOff x="1526188" y="2971252"/>
            <a:chExt cx="606562" cy="3017654"/>
          </a:xfrm>
        </p:grpSpPr>
        <p:grpSp>
          <p:nvGrpSpPr>
            <p:cNvPr id="24" name="Grupo 23"/>
            <p:cNvGrpSpPr/>
            <p:nvPr/>
          </p:nvGrpSpPr>
          <p:grpSpPr>
            <a:xfrm rot="5400000">
              <a:off x="403415" y="4334625"/>
              <a:ext cx="3017654" cy="290907"/>
              <a:chOff x="1269355" y="2589204"/>
              <a:chExt cx="3017654" cy="290907"/>
            </a:xfrm>
          </p:grpSpPr>
          <p:cxnSp>
            <p:nvCxnSpPr>
              <p:cNvPr id="27" name="12 Conector recto"/>
              <p:cNvCxnSpPr/>
              <p:nvPr/>
            </p:nvCxnSpPr>
            <p:spPr>
              <a:xfrm>
                <a:off x="1389622" y="2589204"/>
                <a:ext cx="278769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123 Triángulo isósceles"/>
              <p:cNvSpPr/>
              <p:nvPr/>
            </p:nvSpPr>
            <p:spPr>
              <a:xfrm>
                <a:off x="1269355" y="2616510"/>
                <a:ext cx="283740" cy="16818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9" name="124 Triángulo isósceles"/>
              <p:cNvSpPr/>
              <p:nvPr/>
            </p:nvSpPr>
            <p:spPr>
              <a:xfrm>
                <a:off x="4017842" y="2591190"/>
                <a:ext cx="269167" cy="13821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30" name="Conector recto 29"/>
              <p:cNvCxnSpPr/>
              <p:nvPr/>
            </p:nvCxnSpPr>
            <p:spPr>
              <a:xfrm>
                <a:off x="1283928" y="2880111"/>
                <a:ext cx="269167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Conector recto 21"/>
            <p:cNvCxnSpPr/>
            <p:nvPr/>
          </p:nvCxnSpPr>
          <p:spPr>
            <a:xfrm>
              <a:off x="1526188" y="3078024"/>
              <a:ext cx="12408" cy="2789804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/>
            <p:cNvSpPr txBox="1"/>
            <p:nvPr/>
          </p:nvSpPr>
          <p:spPr>
            <a:xfrm>
              <a:off x="1562407" y="4122052"/>
              <a:ext cx="570343" cy="577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4m</a:t>
              </a:r>
              <a:endParaRPr lang="en-US" dirty="0"/>
            </a:p>
          </p:txBody>
        </p:sp>
      </p:grpSp>
      <p:cxnSp>
        <p:nvCxnSpPr>
          <p:cNvPr id="5" name="Conector recto de flecha 4"/>
          <p:cNvCxnSpPr/>
          <p:nvPr/>
        </p:nvCxnSpPr>
        <p:spPr>
          <a:xfrm>
            <a:off x="2314935" y="1104878"/>
            <a:ext cx="0" cy="383981"/>
          </a:xfrm>
          <a:prstGeom prst="straightConnector1">
            <a:avLst/>
          </a:prstGeom>
          <a:ln w="31750" cmpd="thickThin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2436995" y="1019154"/>
            <a:ext cx="117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P= 100 t</a:t>
            </a:r>
            <a:endParaRPr lang="en-US" dirty="0"/>
          </a:p>
        </p:txBody>
      </p:sp>
      <p:grpSp>
        <p:nvGrpSpPr>
          <p:cNvPr id="11" name="Grupo 10"/>
          <p:cNvGrpSpPr/>
          <p:nvPr/>
        </p:nvGrpSpPr>
        <p:grpSpPr>
          <a:xfrm>
            <a:off x="3001083" y="1712039"/>
            <a:ext cx="242510" cy="565650"/>
            <a:chOff x="2987824" y="1722982"/>
            <a:chExt cx="242510" cy="565650"/>
          </a:xfrm>
        </p:grpSpPr>
        <p:sp>
          <p:nvSpPr>
            <p:cNvPr id="9" name="Rectángulo redondeado 8"/>
            <p:cNvSpPr/>
            <p:nvPr/>
          </p:nvSpPr>
          <p:spPr>
            <a:xfrm>
              <a:off x="2987824" y="1722982"/>
              <a:ext cx="45719" cy="5547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2987824" y="1722982"/>
              <a:ext cx="238034" cy="457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ángulo redondeado 36"/>
            <p:cNvSpPr/>
            <p:nvPr/>
          </p:nvSpPr>
          <p:spPr>
            <a:xfrm>
              <a:off x="2992300" y="2242913"/>
              <a:ext cx="238034" cy="457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upo 38"/>
          <p:cNvGrpSpPr/>
          <p:nvPr/>
        </p:nvGrpSpPr>
        <p:grpSpPr>
          <a:xfrm flipH="1">
            <a:off x="3275856" y="1712876"/>
            <a:ext cx="256305" cy="565650"/>
            <a:chOff x="2987824" y="1722982"/>
            <a:chExt cx="242510" cy="565650"/>
          </a:xfrm>
        </p:grpSpPr>
        <p:sp>
          <p:nvSpPr>
            <p:cNvPr id="40" name="Rectángulo redondeado 39"/>
            <p:cNvSpPr/>
            <p:nvPr/>
          </p:nvSpPr>
          <p:spPr>
            <a:xfrm>
              <a:off x="2987824" y="1722982"/>
              <a:ext cx="45719" cy="5547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ángulo redondeado 41"/>
            <p:cNvSpPr/>
            <p:nvPr/>
          </p:nvSpPr>
          <p:spPr>
            <a:xfrm>
              <a:off x="2987824" y="1722982"/>
              <a:ext cx="238034" cy="457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ángulo redondeado 42"/>
            <p:cNvSpPr/>
            <p:nvPr/>
          </p:nvSpPr>
          <p:spPr>
            <a:xfrm>
              <a:off x="2992300" y="2242913"/>
              <a:ext cx="238034" cy="457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/>
              <p:cNvSpPr txBox="1"/>
              <p:nvPr/>
            </p:nvSpPr>
            <p:spPr>
              <a:xfrm>
                <a:off x="2734795" y="3077336"/>
                <a:ext cx="480892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𝐴𝑇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1=89,28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Cuadro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795" y="3077336"/>
                <a:ext cx="48089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58"/>
              <p:cNvSpPr txBox="1"/>
              <p:nvPr/>
            </p:nvSpPr>
            <p:spPr>
              <a:xfrm>
                <a:off x="6250436" y="3026791"/>
                <a:ext cx="4808922" cy="4840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89,28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44,64 cm2</a:t>
                </a:r>
                <a:endParaRPr lang="en-US" dirty="0"/>
              </a:p>
            </p:txBody>
          </p:sp>
        </mc:Choice>
        <mc:Fallback xmlns="">
          <p:sp>
            <p:nvSpPr>
              <p:cNvPr id="59" name="Cuadro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436" y="3026791"/>
                <a:ext cx="4808922" cy="484043"/>
              </a:xfrm>
              <a:prstGeom prst="rect">
                <a:avLst/>
              </a:prstGeom>
              <a:blipFill>
                <a:blip r:embed="rId7"/>
                <a:stretch>
                  <a:fillRect b="-759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uadroTexto 67"/>
              <p:cNvSpPr txBox="1"/>
              <p:nvPr/>
            </p:nvSpPr>
            <p:spPr>
              <a:xfrm>
                <a:off x="2429225" y="3446608"/>
                <a:ext cx="480892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𝑈𝑃𝑁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 260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Cuadro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225" y="3446608"/>
                <a:ext cx="48089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68"/>
              <p:cNvSpPr txBox="1"/>
              <p:nvPr/>
            </p:nvSpPr>
            <p:spPr>
              <a:xfrm>
                <a:off x="5678552" y="3439587"/>
                <a:ext cx="4808922" cy="92333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=48,3</m:t>
                    </m:r>
                  </m:oMath>
                </a14:m>
                <a:r>
                  <a:rPr lang="es-MX" b="0" dirty="0" smtClean="0"/>
                  <a:t>cm2  c=2,36 cm  b=9cm</a:t>
                </a:r>
              </a:p>
              <a:p>
                <a:r>
                  <a:rPr lang="es-MX" dirty="0" err="1" smtClean="0"/>
                  <a:t>Ix</a:t>
                </a:r>
                <a:r>
                  <a:rPr lang="es-MX" dirty="0" smtClean="0"/>
                  <a:t>= 9,99 cm   </a:t>
                </a:r>
                <a:r>
                  <a:rPr lang="es-MX" dirty="0" err="1" smtClean="0"/>
                  <a:t>Jx</a:t>
                </a:r>
                <a:r>
                  <a:rPr lang="es-MX" dirty="0" smtClean="0"/>
                  <a:t>= 4820cm4</a:t>
                </a:r>
              </a:p>
              <a:p>
                <a:r>
                  <a:rPr lang="es-MX" dirty="0" err="1"/>
                  <a:t>Iy</a:t>
                </a:r>
                <a:r>
                  <a:rPr lang="es-MX" dirty="0"/>
                  <a:t>= </a:t>
                </a:r>
                <a:r>
                  <a:rPr lang="es-MX" dirty="0" smtClean="0"/>
                  <a:t>2,56 cm    </a:t>
                </a:r>
                <a:r>
                  <a:rPr lang="es-MX" dirty="0" err="1" smtClean="0"/>
                  <a:t>Jy</a:t>
                </a:r>
                <a:r>
                  <a:rPr lang="es-MX" dirty="0" smtClean="0"/>
                  <a:t>= 317 cm4</a:t>
                </a:r>
              </a:p>
            </p:txBody>
          </p:sp>
        </mc:Choice>
        <mc:Fallback xmlns="">
          <p:sp>
            <p:nvSpPr>
              <p:cNvPr id="69" name="Cuadro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552" y="3439587"/>
                <a:ext cx="4808922" cy="923330"/>
              </a:xfrm>
              <a:prstGeom prst="rect">
                <a:avLst/>
              </a:prstGeom>
              <a:blipFill>
                <a:blip r:embed="rId9"/>
                <a:stretch>
                  <a:fillRect l="-1142" t="-3289" b="-921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uadroTexto 69"/>
              <p:cNvSpPr txBox="1"/>
              <p:nvPr/>
            </p:nvSpPr>
            <p:spPr>
              <a:xfrm>
                <a:off x="1757742" y="4151365"/>
                <a:ext cx="480892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𝐽𝑥𝑇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=2.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𝐽𝑥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=9640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 smtClean="0"/>
                  <a:t>4   </a:t>
                </a:r>
                <a:endParaRPr lang="en-US" dirty="0"/>
              </a:p>
            </p:txBody>
          </p:sp>
        </mc:Choice>
        <mc:Fallback xmlns="">
          <p:sp>
            <p:nvSpPr>
              <p:cNvPr id="70" name="Cuadro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42" y="4151365"/>
                <a:ext cx="4808922" cy="369332"/>
              </a:xfrm>
              <a:prstGeom prst="rect">
                <a:avLst/>
              </a:prstGeom>
              <a:blipFill>
                <a:blip r:embed="rId10"/>
                <a:stretch>
                  <a:fillRect l="-253" t="-9836" b="-2459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70"/>
              <p:cNvSpPr txBox="1"/>
              <p:nvPr/>
            </p:nvSpPr>
            <p:spPr>
              <a:xfrm>
                <a:off x="1660223" y="4509520"/>
                <a:ext cx="480892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𝐽𝑦𝑇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=2.(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𝐽𝑦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)^2=4893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 smtClean="0"/>
                  <a:t>4</a:t>
                </a:r>
                <a:endParaRPr lang="en-US" dirty="0"/>
              </a:p>
            </p:txBody>
          </p:sp>
        </mc:Choice>
        <mc:Fallback xmlns="">
          <p:sp>
            <p:nvSpPr>
              <p:cNvPr id="71" name="Cuadro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223" y="4509520"/>
                <a:ext cx="4808922" cy="369332"/>
              </a:xfrm>
              <a:prstGeom prst="rect">
                <a:avLst/>
              </a:prstGeom>
              <a:blipFill>
                <a:blip r:embed="rId11"/>
                <a:stretch>
                  <a:fillRect l="-253" t="-10000" b="-26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71"/>
              <p:cNvSpPr txBox="1"/>
              <p:nvPr/>
            </p:nvSpPr>
            <p:spPr>
              <a:xfrm>
                <a:off x="1590975" y="4886001"/>
                <a:ext cx="480892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MX" b="0" dirty="0" smtClean="0"/>
                  <a:t>imin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𝐽𝑦𝑇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𝐴𝑇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=7,12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 smtClean="0"/>
                  <a:t>4   </a:t>
                </a:r>
                <a:endParaRPr lang="en-US" dirty="0"/>
              </a:p>
            </p:txBody>
          </p:sp>
        </mc:Choice>
        <mc:Fallback xmlns="">
          <p:sp>
            <p:nvSpPr>
              <p:cNvPr id="72" name="Cuadro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975" y="4886001"/>
                <a:ext cx="4808922" cy="369332"/>
              </a:xfrm>
              <a:prstGeom prst="rect">
                <a:avLst/>
              </a:prstGeom>
              <a:blipFill>
                <a:blip r:embed="rId12"/>
                <a:stretch>
                  <a:fillRect l="-1141" t="-10000" b="-26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72"/>
              <p:cNvSpPr txBox="1"/>
              <p:nvPr/>
            </p:nvSpPr>
            <p:spPr>
              <a:xfrm>
                <a:off x="1630945" y="5258631"/>
                <a:ext cx="3384942" cy="644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0" dirty="0" smtClean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sz="24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400 </m:t>
                        </m:r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7,12</m:t>
                        </m:r>
                      </m:den>
                    </m:f>
                  </m:oMath>
                </a14:m>
                <a:r>
                  <a:rPr lang="en-US" sz="2400" dirty="0" smtClean="0"/>
                  <a:t>=56    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= 1,26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3" name="Cuadro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945" y="5258631"/>
                <a:ext cx="3384942" cy="644920"/>
              </a:xfrm>
              <a:prstGeom prst="rect">
                <a:avLst/>
              </a:prstGeom>
              <a:blipFill>
                <a:blip r:embed="rId13"/>
                <a:stretch>
                  <a:fillRect l="-2883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73"/>
              <p:cNvSpPr txBox="1"/>
              <p:nvPr/>
            </p:nvSpPr>
            <p:spPr>
              <a:xfrm>
                <a:off x="1793536" y="5941270"/>
                <a:ext cx="4808922" cy="50674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=1,26</m:t>
                    </m:r>
                    <m:f>
                      <m:f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100.000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96,6</m:t>
                        </m:r>
                      </m:den>
                    </m:f>
                    <m:r>
                      <a:rPr lang="es-MX" b="0" i="1" smtClean="0">
                        <a:latin typeface="Cambria Math" panose="02040503050406030204" pitchFamily="18" charset="0"/>
                      </a:rPr>
                      <m:t>=1304</m:t>
                    </m:r>
                  </m:oMath>
                </a14:m>
                <a:r>
                  <a:rPr lang="en-US" dirty="0" smtClean="0"/>
                  <a:t> &lt;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400 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4" name="Cuadro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536" y="5941270"/>
                <a:ext cx="4808922" cy="506742"/>
              </a:xfrm>
              <a:prstGeom prst="rect">
                <a:avLst/>
              </a:prstGeom>
              <a:blipFill>
                <a:blip r:embed="rId14"/>
                <a:stretch>
                  <a:fillRect b="-241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uadroTexto 45"/>
          <p:cNvSpPr txBox="1"/>
          <p:nvPr/>
        </p:nvSpPr>
        <p:spPr>
          <a:xfrm>
            <a:off x="6076428" y="5948419"/>
            <a:ext cx="107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Verifica</a:t>
            </a:r>
            <a:endParaRPr lang="en-US" b="1" dirty="0"/>
          </a:p>
        </p:txBody>
      </p:sp>
      <p:cxnSp>
        <p:nvCxnSpPr>
          <p:cNvPr id="48" name="Conector recto 47"/>
          <p:cNvCxnSpPr/>
          <p:nvPr/>
        </p:nvCxnSpPr>
        <p:spPr>
          <a:xfrm>
            <a:off x="3239117" y="1488859"/>
            <a:ext cx="0" cy="1296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 flipH="1" flipV="1">
            <a:off x="2734795" y="1987606"/>
            <a:ext cx="1054029" cy="2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n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" y="-67537"/>
            <a:ext cx="9264285" cy="634331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82" name="Tabla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19939"/>
              </p:ext>
            </p:extLst>
          </p:nvPr>
        </p:nvGraphicFramePr>
        <p:xfrm>
          <a:off x="1389622" y="804327"/>
          <a:ext cx="6604708" cy="4350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206">
                  <a:extLst>
                    <a:ext uri="{9D8B030D-6E8A-4147-A177-3AD203B41FA5}">
                      <a16:colId xmlns:a16="http://schemas.microsoft.com/office/drawing/2014/main" val="1210982533"/>
                    </a:ext>
                  </a:extLst>
                </a:gridCol>
                <a:gridCol w="494206">
                  <a:extLst>
                    <a:ext uri="{9D8B030D-6E8A-4147-A177-3AD203B41FA5}">
                      <a16:colId xmlns:a16="http://schemas.microsoft.com/office/drawing/2014/main" val="1501705336"/>
                    </a:ext>
                  </a:extLst>
                </a:gridCol>
                <a:gridCol w="494206">
                  <a:extLst>
                    <a:ext uri="{9D8B030D-6E8A-4147-A177-3AD203B41FA5}">
                      <a16:colId xmlns:a16="http://schemas.microsoft.com/office/drawing/2014/main" val="3953926845"/>
                    </a:ext>
                  </a:extLst>
                </a:gridCol>
                <a:gridCol w="494206">
                  <a:extLst>
                    <a:ext uri="{9D8B030D-6E8A-4147-A177-3AD203B41FA5}">
                      <a16:colId xmlns:a16="http://schemas.microsoft.com/office/drawing/2014/main" val="2660182305"/>
                    </a:ext>
                  </a:extLst>
                </a:gridCol>
                <a:gridCol w="494206">
                  <a:extLst>
                    <a:ext uri="{9D8B030D-6E8A-4147-A177-3AD203B41FA5}">
                      <a16:colId xmlns:a16="http://schemas.microsoft.com/office/drawing/2014/main" val="1122175050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1512643432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38900339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2048165044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2531088261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290737560"/>
                    </a:ext>
                  </a:extLst>
                </a:gridCol>
                <a:gridCol w="495618">
                  <a:extLst>
                    <a:ext uri="{9D8B030D-6E8A-4147-A177-3AD203B41FA5}">
                      <a16:colId xmlns:a16="http://schemas.microsoft.com/office/drawing/2014/main" val="1635799777"/>
                    </a:ext>
                  </a:extLst>
                </a:gridCol>
                <a:gridCol w="511149">
                  <a:extLst>
                    <a:ext uri="{9D8B030D-6E8A-4147-A177-3AD203B41FA5}">
                      <a16:colId xmlns:a16="http://schemas.microsoft.com/office/drawing/2014/main" val="2791460099"/>
                    </a:ext>
                  </a:extLst>
                </a:gridCol>
                <a:gridCol w="511149">
                  <a:extLst>
                    <a:ext uri="{9D8B030D-6E8A-4147-A177-3AD203B41FA5}">
                      <a16:colId xmlns:a16="http://schemas.microsoft.com/office/drawing/2014/main" val="1353076364"/>
                    </a:ext>
                  </a:extLst>
                </a:gridCol>
                <a:gridCol w="137672">
                  <a:extLst>
                    <a:ext uri="{9D8B030D-6E8A-4147-A177-3AD203B41FA5}">
                      <a16:colId xmlns:a16="http://schemas.microsoft.com/office/drawing/2014/main" val="2798164507"/>
                    </a:ext>
                  </a:extLst>
                </a:gridCol>
              </a:tblGrid>
              <a:tr h="444300">
                <a:tc gridSpan="14"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ACERO </a:t>
                      </a:r>
                      <a:r>
                        <a:rPr lang="es-MX" sz="900" u="sng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</a:t>
                      </a:r>
                      <a:r>
                        <a:rPr lang="es-MX" sz="9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33 - </a:t>
                      </a:r>
                      <a:r>
                        <a:rPr lang="es-MX" sz="900" u="sng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</a:t>
                      </a:r>
                      <a:r>
                        <a:rPr lang="es-MX" sz="9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37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Sigmas de trabajo   1100  y  1250 Kg/cm2    1400  y  1600 Kg/cm2  Tensión de Corte </a:t>
                      </a:r>
                      <a:r>
                        <a:rPr lang="es-MX" sz="900" dirty="0" err="1">
                          <a:effectLst/>
                        </a:rPr>
                        <a:t>adm</a:t>
                      </a:r>
                      <a:r>
                        <a:rPr lang="es-MX" sz="900" dirty="0">
                          <a:effectLst/>
                        </a:rPr>
                        <a:t>.  </a:t>
                      </a:r>
                      <a:r>
                        <a:rPr lang="en-US" sz="900" dirty="0">
                          <a:effectLst/>
                        </a:rPr>
                        <a:t>708 y 821 – 900 y  1050 Kg/cm2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558348"/>
                  </a:ext>
                </a:extLst>
              </a:tr>
              <a:tr h="139644"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u="sng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3324738"/>
                  </a:ext>
                </a:extLst>
              </a:tr>
              <a:tr h="379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1,04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1,04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1,09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1,04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1,09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1,05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1,12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1,07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1,13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1,08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1,13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4739150"/>
                  </a:ext>
                </a:extLst>
              </a:tr>
              <a:tr h="1391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1,29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8524843"/>
                  </a:ext>
                </a:extLst>
              </a:tr>
              <a:tr h="506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1,41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1,55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1,71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1,42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1,56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1,73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1,32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1,44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1,58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1,74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1,45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1,59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1,76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1,34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1,46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1,61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1,78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1,48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1,62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1,80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1,49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1,64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1,82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1,50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1,66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1,84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1,39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1,52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1,68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1,86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1,40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1,53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1,69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1,88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0485319"/>
                  </a:ext>
                </a:extLst>
              </a:tr>
              <a:tr h="1391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1,90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1,92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1,94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1,96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1,98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2,00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2,02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2,05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2,07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2,09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41132884"/>
                  </a:ext>
                </a:extLst>
              </a:tr>
              <a:tr h="506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2,11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2,43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2,85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3,31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2,14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2,47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2,90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3,36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2,16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2,51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2,94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3,41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2,18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2,55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2,99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3,45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2,21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2,60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3,03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3,50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2,23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2,64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3,08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3,55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2,27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2,68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3,12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3,60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2,31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2,72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3,17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3,65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2,35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2,77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3,22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3,70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2,39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2,81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3,26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3,75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2489389"/>
                  </a:ext>
                </a:extLst>
              </a:tr>
              <a:tr h="1391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3,80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3,85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3,90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3,95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4,00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4,06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4,11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4,16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4,22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4,27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191539"/>
                  </a:ext>
                </a:extLst>
              </a:tr>
              <a:tr h="506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4,32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4,88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5,47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6,10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4,38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4,94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5,53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6,16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4,43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5,00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5,59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6,23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4,49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5,05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5,66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6,29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4,54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5,11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5,72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6,36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4,60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5,17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5,78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6,42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4,65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5,23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5,84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6,49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4,71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5,29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5,91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6,55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4,77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5,35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5,97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6,62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4,82</a:t>
                      </a:r>
                      <a:endParaRPr lang="en-US" sz="1000" dirty="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5,41</a:t>
                      </a:r>
                      <a:endParaRPr lang="en-US" sz="1000" dirty="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6,03</a:t>
                      </a:r>
                      <a:endParaRPr lang="en-US" sz="1000" dirty="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6,69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5084666"/>
                  </a:ext>
                </a:extLst>
              </a:tr>
              <a:tr h="1391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6,75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6,82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6,89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6,96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7,03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7,10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7,17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7,24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7,31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7,38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8818612"/>
                  </a:ext>
                </a:extLst>
              </a:tr>
              <a:tr h="632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210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230</a:t>
                      </a:r>
                      <a:endParaRPr lang="en-US" sz="1000">
                        <a:effectLst/>
                      </a:endParaRPr>
                    </a:p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7,45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8,17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8,93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9,73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7,52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8,25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9,01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9,81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7,59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8,32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9,09</a:t>
                      </a:r>
                      <a:endParaRPr lang="en-US" sz="1000">
                        <a:effectLst/>
                      </a:endParaRPr>
                    </a:p>
                    <a:p>
                      <a:pPr marR="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9,89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7,66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8,40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9,17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9,97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7,73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8,47</a:t>
                      </a:r>
                      <a:endParaRPr lang="en-US" sz="1000">
                        <a:effectLst/>
                      </a:endParaRPr>
                    </a:p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9,25</a:t>
                      </a:r>
                      <a:endParaRPr lang="en-US" sz="100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10,05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7,81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8,55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9,33</a:t>
                      </a:r>
                      <a:endParaRPr lang="en-US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10,14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7,88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8,63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9,41</a:t>
                      </a:r>
                      <a:endParaRPr lang="en-US" sz="100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10,22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7,95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8,70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9,49</a:t>
                      </a:r>
                      <a:endParaRPr lang="en-US" sz="100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10,30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8,03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8,78</a:t>
                      </a:r>
                      <a:endParaRPr lang="en-US" sz="1000">
                        <a:effectLst/>
                      </a:endParaRPr>
                    </a:p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9,57</a:t>
                      </a:r>
                      <a:endParaRPr lang="en-US" sz="100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10,39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8,10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8,86</a:t>
                      </a:r>
                      <a:endParaRPr lang="en-US" sz="100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9,65</a:t>
                      </a:r>
                      <a:endParaRPr lang="en-US" sz="1000">
                        <a:effectLst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10,47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210</a:t>
                      </a:r>
                      <a:endParaRPr lang="en-US" sz="1000" dirty="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220</a:t>
                      </a:r>
                      <a:endParaRPr lang="en-US" sz="1000" dirty="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230</a:t>
                      </a:r>
                      <a:endParaRPr lang="en-US" sz="1000" dirty="0">
                        <a:effectLst/>
                      </a:endParaRPr>
                    </a:p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240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6990287"/>
                  </a:ext>
                </a:extLst>
              </a:tr>
              <a:tr h="2534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10,55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077" marR="42760" marT="0" marB="60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0287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1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41" grpId="0"/>
      <p:bldP spid="87" grpId="0"/>
      <p:bldP spid="58" grpId="0"/>
      <p:bldP spid="55" grpId="0"/>
      <p:bldP spid="59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9622" y="804329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AR" sz="12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7141" y="31291"/>
            <a:ext cx="7498080" cy="923843"/>
          </a:xfrm>
        </p:spPr>
        <p:txBody>
          <a:bodyPr>
            <a:normAutofit/>
          </a:bodyPr>
          <a:lstStyle/>
          <a:p>
            <a:pPr algn="ctr"/>
            <a:r>
              <a:rPr lang="es-AR" sz="3600" dirty="0" smtClean="0">
                <a:effectLst/>
              </a:rPr>
              <a:t>PANDEO</a:t>
            </a:r>
            <a:endParaRPr lang="es-AR" sz="36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99897" y="656264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/>
              <p:cNvSpPr txBox="1"/>
              <p:nvPr/>
            </p:nvSpPr>
            <p:spPr>
              <a:xfrm>
                <a:off x="4176299" y="2610481"/>
                <a:ext cx="4808922" cy="4840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=1,25</m:t>
                    </m:r>
                    <m:f>
                      <m:f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100.000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 smtClean="0"/>
                  <a:t> &lt;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400 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Cuadro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99" y="2610481"/>
                <a:ext cx="4808922" cy="484043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adroTexto 50"/>
          <p:cNvSpPr txBox="1"/>
          <p:nvPr/>
        </p:nvSpPr>
        <p:spPr>
          <a:xfrm>
            <a:off x="2668373" y="2416468"/>
            <a:ext cx="85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 UPN</a:t>
            </a:r>
            <a:endParaRPr lang="en-US" dirty="0"/>
          </a:p>
        </p:txBody>
      </p:sp>
      <p:sp>
        <p:nvSpPr>
          <p:cNvPr id="56" name="CuadroTexto 55"/>
          <p:cNvSpPr txBox="1"/>
          <p:nvPr/>
        </p:nvSpPr>
        <p:spPr>
          <a:xfrm>
            <a:off x="8467411" y="6449511"/>
            <a:ext cx="67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</a:t>
            </a:r>
            <a:endParaRPr lang="en-US" dirty="0"/>
          </a:p>
        </p:txBody>
      </p:sp>
      <p:cxnSp>
        <p:nvCxnSpPr>
          <p:cNvPr id="25" name="Conector recto 24"/>
          <p:cNvCxnSpPr>
            <a:stCxn id="54" idx="3"/>
          </p:cNvCxnSpPr>
          <p:nvPr/>
        </p:nvCxnSpPr>
        <p:spPr>
          <a:xfrm flipV="1">
            <a:off x="6941137" y="5191277"/>
            <a:ext cx="39024" cy="16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28 CuadroTexto"/>
          <p:cNvSpPr txBox="1"/>
          <p:nvPr/>
        </p:nvSpPr>
        <p:spPr>
          <a:xfrm>
            <a:off x="1100564" y="735546"/>
            <a:ext cx="625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82296" indent="0">
              <a:buNone/>
              <a:defRPr sz="1600" b="1"/>
            </a:lvl1pPr>
          </a:lstStyle>
          <a:p>
            <a:r>
              <a:rPr lang="es-AR" sz="1800" dirty="0" smtClean="0"/>
              <a:t>EJERCICIO</a:t>
            </a:r>
            <a:endParaRPr lang="es-A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/>
              <p:cNvSpPr txBox="1"/>
              <p:nvPr/>
            </p:nvSpPr>
            <p:spPr>
              <a:xfrm>
                <a:off x="3445594" y="966558"/>
                <a:ext cx="27761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s-MX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𝑎𝑑𝑚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=1400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Cuadro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594" y="966558"/>
                <a:ext cx="2776185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uadroTexto 86"/>
              <p:cNvSpPr txBox="1"/>
              <p:nvPr/>
            </p:nvSpPr>
            <p:spPr>
              <a:xfrm>
                <a:off x="3969200" y="1380228"/>
                <a:ext cx="269179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0" dirty="0" smtClean="0">
                    <a:latin typeface="+mj-lt"/>
                    <a:sym typeface="Symbol" panose="05050102010706020507" pitchFamily="18" charset="2"/>
                  </a:rPr>
                  <a:t>=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𝑆𝑘</m:t>
                        </m:r>
                      </m:num>
                      <m:den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𝑖𝑚𝑖𝑛</m:t>
                        </m:r>
                      </m:den>
                    </m:f>
                  </m:oMath>
                </a14:m>
                <a:r>
                  <a:rPr lang="en-US" sz="24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400 </m:t>
                        </m:r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es-MX" sz="2400" i="1" dirty="0">
                            <a:latin typeface="Cambria Math" panose="02040503050406030204" pitchFamily="18" charset="0"/>
                          </a:rPr>
                          <m:t>𝑖𝑚𝑖𝑛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7" name="CuadroTexto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200" y="1380228"/>
                <a:ext cx="2691790" cy="624273"/>
              </a:xfrm>
              <a:prstGeom prst="rect">
                <a:avLst/>
              </a:prstGeom>
              <a:blipFill>
                <a:blip r:embed="rId5"/>
                <a:stretch>
                  <a:fillRect l="-3394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uadroTexto 57"/>
          <p:cNvSpPr txBox="1"/>
          <p:nvPr/>
        </p:nvSpPr>
        <p:spPr>
          <a:xfrm>
            <a:off x="3971576" y="2138203"/>
            <a:ext cx="3511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>
                <a:sym typeface="Symbol" panose="05050102010706020507" pitchFamily="18" charset="2"/>
              </a:rPr>
              <a:t>Adoptamos</a:t>
            </a:r>
            <a:r>
              <a:rPr lang="en-US" sz="2000" dirty="0" smtClean="0">
                <a:sym typeface="Symbol" panose="05050102010706020507" pitchFamily="18" charset="2"/>
              </a:rPr>
              <a:t>        =1,25</a:t>
            </a:r>
            <a:endParaRPr lang="en-US" sz="20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1810733" y="1541458"/>
            <a:ext cx="606562" cy="1930561"/>
            <a:chOff x="1526188" y="2971252"/>
            <a:chExt cx="606562" cy="3017654"/>
          </a:xfrm>
        </p:grpSpPr>
        <p:grpSp>
          <p:nvGrpSpPr>
            <p:cNvPr id="24" name="Grupo 23"/>
            <p:cNvGrpSpPr/>
            <p:nvPr/>
          </p:nvGrpSpPr>
          <p:grpSpPr>
            <a:xfrm rot="5400000">
              <a:off x="403415" y="4334625"/>
              <a:ext cx="3017654" cy="290907"/>
              <a:chOff x="1269355" y="2589204"/>
              <a:chExt cx="3017654" cy="290907"/>
            </a:xfrm>
          </p:grpSpPr>
          <p:cxnSp>
            <p:nvCxnSpPr>
              <p:cNvPr id="27" name="12 Conector recto"/>
              <p:cNvCxnSpPr/>
              <p:nvPr/>
            </p:nvCxnSpPr>
            <p:spPr>
              <a:xfrm>
                <a:off x="1389622" y="2589204"/>
                <a:ext cx="278769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123 Triángulo isósceles"/>
              <p:cNvSpPr/>
              <p:nvPr/>
            </p:nvSpPr>
            <p:spPr>
              <a:xfrm>
                <a:off x="1269355" y="2616510"/>
                <a:ext cx="283740" cy="168180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9" name="124 Triángulo isósceles"/>
              <p:cNvSpPr/>
              <p:nvPr/>
            </p:nvSpPr>
            <p:spPr>
              <a:xfrm>
                <a:off x="4017842" y="2591190"/>
                <a:ext cx="269167" cy="138214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30" name="Conector recto 29"/>
              <p:cNvCxnSpPr/>
              <p:nvPr/>
            </p:nvCxnSpPr>
            <p:spPr>
              <a:xfrm>
                <a:off x="1283928" y="2880111"/>
                <a:ext cx="269167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Conector recto 21"/>
            <p:cNvCxnSpPr/>
            <p:nvPr/>
          </p:nvCxnSpPr>
          <p:spPr>
            <a:xfrm>
              <a:off x="1526188" y="3078024"/>
              <a:ext cx="12408" cy="2789804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/>
            <p:cNvSpPr txBox="1"/>
            <p:nvPr/>
          </p:nvSpPr>
          <p:spPr>
            <a:xfrm>
              <a:off x="1562407" y="4122052"/>
              <a:ext cx="570343" cy="577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4m</a:t>
              </a:r>
              <a:endParaRPr lang="en-US" dirty="0"/>
            </a:p>
          </p:txBody>
        </p:sp>
      </p:grpSp>
      <p:cxnSp>
        <p:nvCxnSpPr>
          <p:cNvPr id="5" name="Conector recto de flecha 4"/>
          <p:cNvCxnSpPr/>
          <p:nvPr/>
        </p:nvCxnSpPr>
        <p:spPr>
          <a:xfrm>
            <a:off x="2314935" y="1104878"/>
            <a:ext cx="0" cy="383981"/>
          </a:xfrm>
          <a:prstGeom prst="straightConnector1">
            <a:avLst/>
          </a:prstGeom>
          <a:ln w="31750" cmpd="thickThin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2436995" y="1019154"/>
            <a:ext cx="117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P= 100 t</a:t>
            </a:r>
            <a:endParaRPr lang="en-US" dirty="0"/>
          </a:p>
        </p:txBody>
      </p:sp>
      <p:grpSp>
        <p:nvGrpSpPr>
          <p:cNvPr id="11" name="Grupo 10"/>
          <p:cNvGrpSpPr/>
          <p:nvPr/>
        </p:nvGrpSpPr>
        <p:grpSpPr>
          <a:xfrm>
            <a:off x="3001083" y="1712039"/>
            <a:ext cx="242510" cy="565650"/>
            <a:chOff x="2987824" y="1722982"/>
            <a:chExt cx="242510" cy="565650"/>
          </a:xfrm>
        </p:grpSpPr>
        <p:sp>
          <p:nvSpPr>
            <p:cNvPr id="9" name="Rectángulo redondeado 8"/>
            <p:cNvSpPr/>
            <p:nvPr/>
          </p:nvSpPr>
          <p:spPr>
            <a:xfrm>
              <a:off x="2987824" y="1722982"/>
              <a:ext cx="45719" cy="5547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ángulo redondeado 9"/>
            <p:cNvSpPr/>
            <p:nvPr/>
          </p:nvSpPr>
          <p:spPr>
            <a:xfrm>
              <a:off x="2987824" y="1722982"/>
              <a:ext cx="238034" cy="457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ángulo redondeado 36"/>
            <p:cNvSpPr/>
            <p:nvPr/>
          </p:nvSpPr>
          <p:spPr>
            <a:xfrm>
              <a:off x="2992300" y="2242913"/>
              <a:ext cx="238034" cy="457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upo 38"/>
          <p:cNvGrpSpPr/>
          <p:nvPr/>
        </p:nvGrpSpPr>
        <p:grpSpPr>
          <a:xfrm flipH="1">
            <a:off x="3275856" y="1712876"/>
            <a:ext cx="256305" cy="565650"/>
            <a:chOff x="2987824" y="1722982"/>
            <a:chExt cx="242510" cy="565650"/>
          </a:xfrm>
        </p:grpSpPr>
        <p:sp>
          <p:nvSpPr>
            <p:cNvPr id="40" name="Rectángulo redondeado 39"/>
            <p:cNvSpPr/>
            <p:nvPr/>
          </p:nvSpPr>
          <p:spPr>
            <a:xfrm>
              <a:off x="2987824" y="1722982"/>
              <a:ext cx="45719" cy="5547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ángulo redondeado 41"/>
            <p:cNvSpPr/>
            <p:nvPr/>
          </p:nvSpPr>
          <p:spPr>
            <a:xfrm>
              <a:off x="2987824" y="1722982"/>
              <a:ext cx="238034" cy="457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ángulo redondeado 42"/>
            <p:cNvSpPr/>
            <p:nvPr/>
          </p:nvSpPr>
          <p:spPr>
            <a:xfrm>
              <a:off x="2992300" y="2242913"/>
              <a:ext cx="238034" cy="457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/>
              <p:cNvSpPr txBox="1"/>
              <p:nvPr/>
            </p:nvSpPr>
            <p:spPr>
              <a:xfrm>
                <a:off x="2734795" y="3077336"/>
                <a:ext cx="480892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𝐴𝑇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1=89,28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Cuadro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795" y="3077336"/>
                <a:ext cx="48089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58"/>
              <p:cNvSpPr txBox="1"/>
              <p:nvPr/>
            </p:nvSpPr>
            <p:spPr>
              <a:xfrm>
                <a:off x="6250436" y="3026791"/>
                <a:ext cx="4808922" cy="4840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89,28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44,64 cm2</a:t>
                </a:r>
                <a:endParaRPr lang="en-US" dirty="0"/>
              </a:p>
            </p:txBody>
          </p:sp>
        </mc:Choice>
        <mc:Fallback xmlns="">
          <p:sp>
            <p:nvSpPr>
              <p:cNvPr id="59" name="Cuadro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436" y="3026791"/>
                <a:ext cx="4808922" cy="484043"/>
              </a:xfrm>
              <a:prstGeom prst="rect">
                <a:avLst/>
              </a:prstGeom>
              <a:blipFill>
                <a:blip r:embed="rId7"/>
                <a:stretch>
                  <a:fillRect b="-759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uadroTexto 67"/>
              <p:cNvSpPr txBox="1"/>
              <p:nvPr/>
            </p:nvSpPr>
            <p:spPr>
              <a:xfrm>
                <a:off x="2429225" y="3446608"/>
                <a:ext cx="480892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𝑈𝑃𝑁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 260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Cuadro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225" y="3446608"/>
                <a:ext cx="48089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68"/>
              <p:cNvSpPr txBox="1"/>
              <p:nvPr/>
            </p:nvSpPr>
            <p:spPr>
              <a:xfrm>
                <a:off x="5678552" y="3439587"/>
                <a:ext cx="4808922" cy="92333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=48,3</m:t>
                    </m:r>
                  </m:oMath>
                </a14:m>
                <a:r>
                  <a:rPr lang="es-MX" b="0" dirty="0" smtClean="0"/>
                  <a:t>cm2  c=2,36 cm  b=9cm</a:t>
                </a:r>
              </a:p>
              <a:p>
                <a:r>
                  <a:rPr lang="es-MX" dirty="0" err="1" smtClean="0"/>
                  <a:t>Ix</a:t>
                </a:r>
                <a:r>
                  <a:rPr lang="es-MX" dirty="0" smtClean="0"/>
                  <a:t>= 9,99 cm   </a:t>
                </a:r>
                <a:r>
                  <a:rPr lang="es-MX" dirty="0" err="1" smtClean="0"/>
                  <a:t>Jx</a:t>
                </a:r>
                <a:r>
                  <a:rPr lang="es-MX" dirty="0" smtClean="0"/>
                  <a:t>= 4820cm4</a:t>
                </a:r>
              </a:p>
              <a:p>
                <a:r>
                  <a:rPr lang="es-MX" dirty="0" err="1"/>
                  <a:t>Iy</a:t>
                </a:r>
                <a:r>
                  <a:rPr lang="es-MX" dirty="0"/>
                  <a:t>= </a:t>
                </a:r>
                <a:r>
                  <a:rPr lang="es-MX" dirty="0" smtClean="0"/>
                  <a:t>2,56 cm    </a:t>
                </a:r>
                <a:r>
                  <a:rPr lang="es-MX" dirty="0" err="1" smtClean="0"/>
                  <a:t>Jy</a:t>
                </a:r>
                <a:r>
                  <a:rPr lang="es-MX" dirty="0" smtClean="0"/>
                  <a:t>= 317 cm4</a:t>
                </a:r>
              </a:p>
            </p:txBody>
          </p:sp>
        </mc:Choice>
        <mc:Fallback xmlns="">
          <p:sp>
            <p:nvSpPr>
              <p:cNvPr id="69" name="Cuadro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552" y="3439587"/>
                <a:ext cx="4808922" cy="923330"/>
              </a:xfrm>
              <a:prstGeom prst="rect">
                <a:avLst/>
              </a:prstGeom>
              <a:blipFill>
                <a:blip r:embed="rId9"/>
                <a:stretch>
                  <a:fillRect l="-1142" t="-3289" b="-921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uadroTexto 69"/>
              <p:cNvSpPr txBox="1"/>
              <p:nvPr/>
            </p:nvSpPr>
            <p:spPr>
              <a:xfrm>
                <a:off x="1757742" y="4151365"/>
                <a:ext cx="480892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𝐽𝑥𝑇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=2.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𝐽𝑥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=9640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 smtClean="0"/>
                  <a:t>4   </a:t>
                </a:r>
                <a:endParaRPr lang="en-US" dirty="0"/>
              </a:p>
            </p:txBody>
          </p:sp>
        </mc:Choice>
        <mc:Fallback xmlns="">
          <p:sp>
            <p:nvSpPr>
              <p:cNvPr id="70" name="Cuadro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42" y="4151365"/>
                <a:ext cx="4808922" cy="369332"/>
              </a:xfrm>
              <a:prstGeom prst="rect">
                <a:avLst/>
              </a:prstGeom>
              <a:blipFill>
                <a:blip r:embed="rId10"/>
                <a:stretch>
                  <a:fillRect l="-253" t="-9836" b="-2459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70"/>
              <p:cNvSpPr txBox="1"/>
              <p:nvPr/>
            </p:nvSpPr>
            <p:spPr>
              <a:xfrm>
                <a:off x="1660223" y="4509520"/>
                <a:ext cx="480892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𝐽𝑦𝑇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=2.(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𝐽𝑦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)^2=4893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 smtClean="0"/>
                  <a:t>4</a:t>
                </a:r>
                <a:endParaRPr lang="en-US" dirty="0"/>
              </a:p>
            </p:txBody>
          </p:sp>
        </mc:Choice>
        <mc:Fallback xmlns="">
          <p:sp>
            <p:nvSpPr>
              <p:cNvPr id="71" name="Cuadro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223" y="4509520"/>
                <a:ext cx="4808922" cy="369332"/>
              </a:xfrm>
              <a:prstGeom prst="rect">
                <a:avLst/>
              </a:prstGeom>
              <a:blipFill>
                <a:blip r:embed="rId11"/>
                <a:stretch>
                  <a:fillRect l="-253" t="-10000" b="-26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71"/>
              <p:cNvSpPr txBox="1"/>
              <p:nvPr/>
            </p:nvSpPr>
            <p:spPr>
              <a:xfrm>
                <a:off x="1590975" y="4886001"/>
                <a:ext cx="4808922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MX" b="0" dirty="0" smtClean="0"/>
                  <a:t>imin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𝐽𝑦𝑇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𝐴𝑇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=7,12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 smtClean="0"/>
                  <a:t>4   </a:t>
                </a:r>
                <a:endParaRPr lang="en-US" dirty="0"/>
              </a:p>
            </p:txBody>
          </p:sp>
        </mc:Choice>
        <mc:Fallback xmlns="">
          <p:sp>
            <p:nvSpPr>
              <p:cNvPr id="72" name="Cuadro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975" y="4886001"/>
                <a:ext cx="4808922" cy="369332"/>
              </a:xfrm>
              <a:prstGeom prst="rect">
                <a:avLst/>
              </a:prstGeom>
              <a:blipFill>
                <a:blip r:embed="rId12"/>
                <a:stretch>
                  <a:fillRect l="-1141" t="-10000" b="-266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72"/>
              <p:cNvSpPr txBox="1"/>
              <p:nvPr/>
            </p:nvSpPr>
            <p:spPr>
              <a:xfrm>
                <a:off x="1630945" y="5258631"/>
                <a:ext cx="3384942" cy="644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0" dirty="0" smtClean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sz="24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400 </m:t>
                        </m:r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r>
                          <a:rPr lang="es-MX" sz="2400" b="0" i="1" dirty="0" smtClean="0">
                            <a:latin typeface="Cambria Math" panose="02040503050406030204" pitchFamily="18" charset="0"/>
                          </a:rPr>
                          <m:t>7,12</m:t>
                        </m:r>
                      </m:den>
                    </m:f>
                  </m:oMath>
                </a14:m>
                <a:r>
                  <a:rPr lang="en-US" sz="2400" dirty="0" smtClean="0"/>
                  <a:t>=56    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= 1,26</a:t>
                </a:r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3" name="Cuadro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945" y="5258631"/>
                <a:ext cx="3384942" cy="644920"/>
              </a:xfrm>
              <a:prstGeom prst="rect">
                <a:avLst/>
              </a:prstGeom>
              <a:blipFill>
                <a:blip r:embed="rId13"/>
                <a:stretch>
                  <a:fillRect l="-2883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73"/>
              <p:cNvSpPr txBox="1"/>
              <p:nvPr/>
            </p:nvSpPr>
            <p:spPr>
              <a:xfrm>
                <a:off x="1793536" y="5941270"/>
                <a:ext cx="4808922" cy="50674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=1,26</m:t>
                    </m:r>
                    <m:f>
                      <m:f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100.000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96,6</m:t>
                        </m:r>
                      </m:den>
                    </m:f>
                    <m:r>
                      <a:rPr lang="es-MX" b="0" i="1" smtClean="0">
                        <a:latin typeface="Cambria Math" panose="02040503050406030204" pitchFamily="18" charset="0"/>
                      </a:rPr>
                      <m:t>=1304</m:t>
                    </m:r>
                  </m:oMath>
                </a14:m>
                <a:r>
                  <a:rPr lang="en-US" dirty="0" smtClean="0"/>
                  <a:t> &lt; 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400 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4" name="Cuadro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536" y="5941270"/>
                <a:ext cx="4808922" cy="506742"/>
              </a:xfrm>
              <a:prstGeom prst="rect">
                <a:avLst/>
              </a:prstGeom>
              <a:blipFill>
                <a:blip r:embed="rId14"/>
                <a:stretch>
                  <a:fillRect b="-241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uadroTexto 45"/>
          <p:cNvSpPr txBox="1"/>
          <p:nvPr/>
        </p:nvSpPr>
        <p:spPr>
          <a:xfrm>
            <a:off x="6076428" y="5948419"/>
            <a:ext cx="107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Verifica</a:t>
            </a:r>
            <a:endParaRPr lang="en-US" b="1" dirty="0"/>
          </a:p>
        </p:txBody>
      </p:sp>
      <p:cxnSp>
        <p:nvCxnSpPr>
          <p:cNvPr id="48" name="Conector recto 47"/>
          <p:cNvCxnSpPr/>
          <p:nvPr/>
        </p:nvCxnSpPr>
        <p:spPr>
          <a:xfrm>
            <a:off x="3239117" y="1488859"/>
            <a:ext cx="0" cy="1296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 flipH="1" flipV="1">
            <a:off x="2734795" y="1987606"/>
            <a:ext cx="1054029" cy="2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49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41" grpId="0"/>
      <p:bldP spid="87" grpId="0"/>
      <p:bldP spid="58" grpId="0"/>
      <p:bldP spid="55" grpId="0"/>
      <p:bldP spid="59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PANDEO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1600" y="1124744"/>
            <a:ext cx="3528392" cy="4800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s-AR" sz="1600" dirty="0" smtClean="0"/>
              <a:t>Una plataforma de observación en una reserve natural, está soportada por una fila de columnas tubulares de aluminio con longitud de L=3.25m y diámetro exterior d=100mm. Las bases de las columnas están empotradas en zapatas de concreto y las partes superiores de las columnas están soportadas lateralmente por la plataforma. Las columnas se deben diseñar para soportar cargas de </a:t>
            </a:r>
            <a:r>
              <a:rPr lang="es-AR" sz="1600" dirty="0" err="1" smtClean="0"/>
              <a:t>compresion</a:t>
            </a:r>
            <a:r>
              <a:rPr lang="es-AR" sz="1600" dirty="0" smtClean="0"/>
              <a:t> P=100kN.</a:t>
            </a:r>
          </a:p>
          <a:p>
            <a:pPr marL="82296" indent="0">
              <a:buNone/>
            </a:pPr>
            <a:r>
              <a:rPr lang="es-AR" sz="1600" dirty="0" smtClean="0"/>
              <a:t>Determine el espesor mínimo requerido t de las columnas si se re quiere un factor de seguridad </a:t>
            </a:r>
            <a:r>
              <a:rPr lang="es-AR" sz="1600" dirty="0" smtClean="0">
                <a:latin typeface="Symbol" panose="05050102010706020507" pitchFamily="18" charset="2"/>
              </a:rPr>
              <a:t>n</a:t>
            </a:r>
            <a:r>
              <a:rPr lang="es-AR" sz="1600" dirty="0" smtClean="0"/>
              <a:t>=3 con respecto al pandeo de Euler. Verificar a su vez que la sección no </a:t>
            </a:r>
            <a:r>
              <a:rPr lang="es-AR" sz="1600" dirty="0" err="1" smtClean="0"/>
              <a:t>exceed</a:t>
            </a:r>
            <a:r>
              <a:rPr lang="es-AR" sz="1600" dirty="0" smtClean="0"/>
              <a:t> el límite de proporcionalidad elástico para el aluminio.</a:t>
            </a:r>
          </a:p>
          <a:p>
            <a:pPr marL="82296" indent="0">
              <a:buNone/>
            </a:pPr>
            <a:r>
              <a:rPr lang="es-AR" sz="1600" dirty="0" smtClean="0"/>
              <a:t>Utilizar un modulo de elasticidad E=72GPa y </a:t>
            </a:r>
            <a:r>
              <a:rPr lang="es-AR" sz="1600" dirty="0" smtClean="0">
                <a:latin typeface="Symbol" panose="05050102010706020507" pitchFamily="18" charset="2"/>
              </a:rPr>
              <a:t>s</a:t>
            </a:r>
            <a:r>
              <a:rPr lang="es-AR" sz="1600" dirty="0" smtClean="0"/>
              <a:t>=480MPa para el límite elástico del aluminio.</a:t>
            </a:r>
            <a:endParaRPr lang="es-AR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37" y="2787"/>
            <a:ext cx="4464496" cy="3011158"/>
          </a:xfrm>
          <a:prstGeom prst="rect">
            <a:avLst/>
          </a:prstGeom>
        </p:spPr>
      </p:pic>
      <p:grpSp>
        <p:nvGrpSpPr>
          <p:cNvPr id="33" name="Grupo 32"/>
          <p:cNvGrpSpPr/>
          <p:nvPr/>
        </p:nvGrpSpPr>
        <p:grpSpPr>
          <a:xfrm>
            <a:off x="4597537" y="3400782"/>
            <a:ext cx="924769" cy="2135833"/>
            <a:chOff x="7540878" y="3494819"/>
            <a:chExt cx="924769" cy="2135833"/>
          </a:xfrm>
        </p:grpSpPr>
        <p:grpSp>
          <p:nvGrpSpPr>
            <p:cNvPr id="32" name="Grupo 31"/>
            <p:cNvGrpSpPr/>
            <p:nvPr/>
          </p:nvGrpSpPr>
          <p:grpSpPr>
            <a:xfrm>
              <a:off x="7810327" y="3494819"/>
              <a:ext cx="655320" cy="2135833"/>
              <a:chOff x="7810327" y="3494819"/>
              <a:chExt cx="655320" cy="2135833"/>
            </a:xfrm>
          </p:grpSpPr>
          <p:grpSp>
            <p:nvGrpSpPr>
              <p:cNvPr id="16" name="Grupo 15"/>
              <p:cNvGrpSpPr/>
              <p:nvPr/>
            </p:nvGrpSpPr>
            <p:grpSpPr>
              <a:xfrm rot="16200000">
                <a:off x="7112733" y="4277739"/>
                <a:ext cx="2050507" cy="655320"/>
                <a:chOff x="5112426" y="5333034"/>
                <a:chExt cx="2975902" cy="655320"/>
              </a:xfrm>
            </p:grpSpPr>
            <p:grpSp>
              <p:nvGrpSpPr>
                <p:cNvPr id="17" name="117 Grupo"/>
                <p:cNvGrpSpPr/>
                <p:nvPr/>
              </p:nvGrpSpPr>
              <p:grpSpPr>
                <a:xfrm rot="5400000">
                  <a:off x="4922514" y="5522946"/>
                  <a:ext cx="655320" cy="275496"/>
                  <a:chOff x="4716016" y="6105832"/>
                  <a:chExt cx="1080120" cy="347504"/>
                </a:xfrm>
              </p:grpSpPr>
              <p:grpSp>
                <p:nvGrpSpPr>
                  <p:cNvPr id="19" name="118 Grupo"/>
                  <p:cNvGrpSpPr/>
                  <p:nvPr/>
                </p:nvGrpSpPr>
                <p:grpSpPr>
                  <a:xfrm>
                    <a:off x="4716016" y="6309320"/>
                    <a:ext cx="1080120" cy="144016"/>
                    <a:chOff x="4716016" y="6309320"/>
                    <a:chExt cx="1080120" cy="144016"/>
                  </a:xfrm>
                </p:grpSpPr>
                <p:sp>
                  <p:nvSpPr>
                    <p:cNvPr id="21" name="120 Rectángulo"/>
                    <p:cNvSpPr/>
                    <p:nvPr/>
                  </p:nvSpPr>
                  <p:spPr>
                    <a:xfrm>
                      <a:off x="4716016" y="6309320"/>
                      <a:ext cx="1080120" cy="144016"/>
                    </a:xfrm>
                    <a:prstGeom prst="rect">
                      <a:avLst/>
                    </a:prstGeom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cxnSp>
                  <p:nvCxnSpPr>
                    <p:cNvPr id="22" name="121 Conector recto"/>
                    <p:cNvCxnSpPr/>
                    <p:nvPr/>
                  </p:nvCxnSpPr>
                  <p:spPr>
                    <a:xfrm>
                      <a:off x="4716016" y="6309320"/>
                      <a:ext cx="1080120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0" name="119 Conector recto"/>
                  <p:cNvCxnSpPr/>
                  <p:nvPr/>
                </p:nvCxnSpPr>
                <p:spPr>
                  <a:xfrm flipV="1">
                    <a:off x="5204068" y="6105832"/>
                    <a:ext cx="0" cy="220216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12 Conector recto"/>
                <p:cNvCxnSpPr/>
                <p:nvPr/>
              </p:nvCxnSpPr>
              <p:spPr>
                <a:xfrm>
                  <a:off x="5300630" y="5629140"/>
                  <a:ext cx="27876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upo 30"/>
              <p:cNvGrpSpPr/>
              <p:nvPr/>
            </p:nvGrpSpPr>
            <p:grpSpPr>
              <a:xfrm>
                <a:off x="7810741" y="3494819"/>
                <a:ext cx="263601" cy="217656"/>
                <a:chOff x="7810741" y="3494819"/>
                <a:chExt cx="263601" cy="217656"/>
              </a:xfrm>
            </p:grpSpPr>
            <p:sp>
              <p:nvSpPr>
                <p:cNvPr id="23" name="123 Triángulo isósceles"/>
                <p:cNvSpPr/>
                <p:nvPr/>
              </p:nvSpPr>
              <p:spPr>
                <a:xfrm rot="5400000">
                  <a:off x="7881424" y="3519557"/>
                  <a:ext cx="217656" cy="16818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24" name="Conector recto 23"/>
                <p:cNvCxnSpPr/>
                <p:nvPr/>
              </p:nvCxnSpPr>
              <p:spPr>
                <a:xfrm rot="5400000">
                  <a:off x="7707502" y="3609237"/>
                  <a:ext cx="206477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Forma libre 24"/>
              <p:cNvSpPr/>
              <p:nvPr/>
            </p:nvSpPr>
            <p:spPr>
              <a:xfrm>
                <a:off x="8100392" y="3645024"/>
                <a:ext cx="357799" cy="1892300"/>
              </a:xfrm>
              <a:custGeom>
                <a:avLst/>
                <a:gdLst>
                  <a:gd name="connsiteX0" fmla="*/ 2186 w 357799"/>
                  <a:gd name="connsiteY0" fmla="*/ 1892300 h 1892300"/>
                  <a:gd name="connsiteX1" fmla="*/ 52986 w 357799"/>
                  <a:gd name="connsiteY1" fmla="*/ 1270000 h 1892300"/>
                  <a:gd name="connsiteX2" fmla="*/ 357786 w 357799"/>
                  <a:gd name="connsiteY2" fmla="*/ 469900 h 1892300"/>
                  <a:gd name="connsiteX3" fmla="*/ 40286 w 357799"/>
                  <a:gd name="connsiteY3" fmla="*/ 0 h 189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799" h="1892300">
                    <a:moveTo>
                      <a:pt x="2186" y="1892300"/>
                    </a:moveTo>
                    <a:cubicBezTo>
                      <a:pt x="-2048" y="1699683"/>
                      <a:pt x="-6281" y="1507067"/>
                      <a:pt x="52986" y="1270000"/>
                    </a:cubicBezTo>
                    <a:cubicBezTo>
                      <a:pt x="112253" y="1032933"/>
                      <a:pt x="359903" y="681567"/>
                      <a:pt x="357786" y="469900"/>
                    </a:cubicBezTo>
                    <a:cubicBezTo>
                      <a:pt x="355669" y="258233"/>
                      <a:pt x="197977" y="129116"/>
                      <a:pt x="40286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Conector recto 25"/>
            <p:cNvCxnSpPr/>
            <p:nvPr/>
          </p:nvCxnSpPr>
          <p:spPr>
            <a:xfrm flipH="1">
              <a:off x="7540878" y="3596239"/>
              <a:ext cx="16952" cy="142320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uadroTexto 26"/>
            <p:cNvSpPr txBox="1"/>
            <p:nvPr/>
          </p:nvSpPr>
          <p:spPr>
            <a:xfrm flipH="1">
              <a:off x="7540878" y="4123173"/>
              <a:ext cx="365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err="1" smtClean="0"/>
                <a:t>lp</a:t>
              </a:r>
              <a:endParaRPr lang="en-US" dirty="0"/>
            </a:p>
          </p:txBody>
        </p:sp>
      </p:grpSp>
      <p:sp>
        <p:nvSpPr>
          <p:cNvPr id="28" name="CuadroTexto 27"/>
          <p:cNvSpPr txBox="1"/>
          <p:nvPr/>
        </p:nvSpPr>
        <p:spPr>
          <a:xfrm>
            <a:off x="4597537" y="56703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Lp</a:t>
            </a:r>
            <a:r>
              <a:rPr lang="es-MX" dirty="0" smtClean="0"/>
              <a:t>=0,7L</a:t>
            </a:r>
            <a:endParaRPr lang="en-U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597537" y="6048913"/>
            <a:ext cx="126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Lp</a:t>
            </a:r>
            <a:r>
              <a:rPr lang="es-MX" dirty="0" smtClean="0"/>
              <a:t>=2,27 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/>
              <p:cNvSpPr txBox="1"/>
              <p:nvPr/>
            </p:nvSpPr>
            <p:spPr>
              <a:xfrm>
                <a:off x="5556354" y="3042370"/>
                <a:ext cx="1689845" cy="76450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𝑃𝑐</m:t>
                      </m:r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𝐸𝐽</m:t>
                          </m:r>
                        </m:num>
                        <m:den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Cuadro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354" y="3042370"/>
                <a:ext cx="1689845" cy="764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/>
              <p:cNvSpPr txBox="1"/>
              <p:nvPr/>
            </p:nvSpPr>
            <p:spPr>
              <a:xfrm>
                <a:off x="7274643" y="3042757"/>
                <a:ext cx="1689845" cy="70987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𝑃𝑐</m:t>
                          </m:r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Cuadro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643" y="3042757"/>
                <a:ext cx="1689845" cy="7098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uadroTexto 35"/>
              <p:cNvSpPr txBox="1"/>
              <p:nvPr/>
            </p:nvSpPr>
            <p:spPr>
              <a:xfrm>
                <a:off x="5522306" y="3729136"/>
                <a:ext cx="1689845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𝑃𝑐</m:t>
                      </m:r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=.</m:t>
                      </m:r>
                      <m:r>
                        <a:rPr lang="es-MX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6" name="Cuadro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306" y="3729136"/>
                <a:ext cx="168984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>
                <a:off x="7011460" y="3781484"/>
                <a:ext cx="1902468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𝑃𝑐</m:t>
                      </m:r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=300</m:t>
                      </m:r>
                      <m:r>
                        <a:rPr lang="es-MX" sz="20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𝐾𝑁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460" y="3781484"/>
                <a:ext cx="190246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/>
              <p:cNvSpPr txBox="1"/>
              <p:nvPr/>
            </p:nvSpPr>
            <p:spPr>
              <a:xfrm>
                <a:off x="5522306" y="4225243"/>
                <a:ext cx="2273101" cy="70993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2,27</m:t>
                              </m:r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72.000.000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Cuadro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306" y="4225243"/>
                <a:ext cx="2273101" cy="709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/>
              <p:cNvSpPr txBox="1"/>
              <p:nvPr/>
            </p:nvSpPr>
            <p:spPr>
              <a:xfrm>
                <a:off x="5736847" y="4916020"/>
                <a:ext cx="2143617" cy="39299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32,631,12 cm4</a:t>
                </a:r>
                <a:endParaRPr lang="en-US" sz="2000" dirty="0"/>
              </a:p>
            </p:txBody>
          </p:sp>
        </mc:Choice>
        <mc:Fallback xmlns="">
          <p:sp>
            <p:nvSpPr>
              <p:cNvPr id="40" name="Cuadro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847" y="4916020"/>
                <a:ext cx="2143617" cy="392993"/>
              </a:xfrm>
              <a:prstGeom prst="rect">
                <a:avLst/>
              </a:prstGeom>
              <a:blipFill>
                <a:blip r:embed="rId8"/>
                <a:stretch>
                  <a:fillRect l="-852" t="-1538" b="-2307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ángulo 40"/>
              <p:cNvSpPr/>
              <p:nvPr/>
            </p:nvSpPr>
            <p:spPr>
              <a:xfrm>
                <a:off x="5716536" y="5392666"/>
                <a:ext cx="3070456" cy="80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s-MX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  <m:r>
                          <a:rPr lang="es-MX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MX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dirty="0" smtClean="0"/>
                  <a:t>= 32,631,12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1" name="Rectá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536" y="5392666"/>
                <a:ext cx="3070456" cy="8003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ángulo 41"/>
              <p:cNvSpPr/>
              <p:nvPr/>
            </p:nvSpPr>
            <p:spPr>
              <a:xfrm>
                <a:off x="5716536" y="5854972"/>
                <a:ext cx="3352328" cy="548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s-MX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s-MX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s-MX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32,631,12 ∗ 64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num>
                      <m:den>
                        <m:r>
                          <a:rPr lang="es-MX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Rectá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536" y="5854972"/>
                <a:ext cx="3352328" cy="548612"/>
              </a:xfrm>
              <a:prstGeom prst="rect">
                <a:avLst/>
              </a:prstGeom>
              <a:blipFill>
                <a:blip r:embed="rId10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ángulo 42"/>
              <p:cNvSpPr/>
              <p:nvPr/>
            </p:nvSpPr>
            <p:spPr>
              <a:xfrm>
                <a:off x="5780368" y="6365702"/>
                <a:ext cx="1173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t=</a:t>
                </a:r>
                <a14:m>
                  <m:oMath xmlns:m="http://schemas.openxmlformats.org/officeDocument/2006/math">
                    <m:r>
                      <a:rPr lang="es-MX" b="0" i="0" smtClean="0">
                        <a:latin typeface="Cambria Math" panose="02040503050406030204" pitchFamily="18" charset="0"/>
                      </a:rPr>
                      <m:t>0,68 </m:t>
                    </m:r>
                    <m:r>
                      <m:rPr>
                        <m:sty m:val="p"/>
                      </m:rPr>
                      <a:rPr lang="es-MX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Rectá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368" y="6365702"/>
                <a:ext cx="1173719" cy="369332"/>
              </a:xfrm>
              <a:prstGeom prst="rect">
                <a:avLst/>
              </a:prstGeom>
              <a:blipFill>
                <a:blip r:embed="rId11"/>
                <a:stretch>
                  <a:fillRect l="-414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43"/>
              <p:cNvSpPr txBox="1"/>
              <p:nvPr/>
            </p:nvSpPr>
            <p:spPr>
              <a:xfrm>
                <a:off x="4537797" y="-17425"/>
                <a:ext cx="4395891" cy="29997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MX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s-MX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MX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A=</a:t>
                </a:r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=19,91cm2</a:t>
                </a:r>
              </a:p>
              <a:p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𝑃𝑐</m:t>
                        </m:r>
                      </m:num>
                      <m:den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300</m:t>
                        </m:r>
                      </m:num>
                      <m:den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0,001991</m:t>
                        </m:r>
                      </m:den>
                    </m:f>
                  </m:oMath>
                </a14:m>
                <a:r>
                  <a:rPr lang="en-US" dirty="0" smtClean="0"/>
                  <a:t>= 151 </a:t>
                </a:r>
                <a:r>
                  <a:rPr lang="en-US" dirty="0" err="1" smtClean="0"/>
                  <a:t>Mpa</a:t>
                </a:r>
                <a:endParaRPr lang="en-US" dirty="0" smtClean="0"/>
              </a:p>
              <a:p>
                <a:endParaRPr lang="es-MX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MX" dirty="0" smtClean="0"/>
                  <a:t>&lt; 480 </a:t>
                </a:r>
                <a:r>
                  <a:rPr lang="es-MX" dirty="0" err="1" smtClean="0"/>
                  <a:t>MPa</a:t>
                </a:r>
                <a:endParaRPr lang="es-MX" dirty="0" smtClean="0"/>
              </a:p>
              <a:p>
                <a:endParaRPr lang="es-MX" dirty="0" smtClean="0"/>
              </a:p>
              <a:p>
                <a:endParaRPr lang="es-MX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4" name="Cuadro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797" y="-17425"/>
                <a:ext cx="4395891" cy="2999732"/>
              </a:xfrm>
              <a:prstGeom prst="rect">
                <a:avLst/>
              </a:prstGeom>
              <a:blipFill>
                <a:blip r:embed="rId12"/>
                <a:stretch>
                  <a:fillRect l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4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PANDEO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9632" y="1196752"/>
            <a:ext cx="7776864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MX" sz="1600" dirty="0"/>
              <a:t>Una columna IPN 160 se encuentra empotrada – articulada según el eje x-x </a:t>
            </a:r>
            <a:r>
              <a:rPr lang="es-MX" sz="1600" dirty="0" smtClean="0"/>
              <a:t>y simplemente </a:t>
            </a:r>
            <a:r>
              <a:rPr lang="es-MX" sz="1600" dirty="0"/>
              <a:t>apoyada con un </a:t>
            </a:r>
            <a:r>
              <a:rPr lang="es-MX" sz="1600" dirty="0" err="1"/>
              <a:t>arriostramiento</a:t>
            </a:r>
            <a:r>
              <a:rPr lang="es-MX" sz="1600" dirty="0"/>
              <a:t> intermedio según y-y.</a:t>
            </a:r>
          </a:p>
          <a:p>
            <a:pPr marL="82296" indent="0">
              <a:buNone/>
            </a:pPr>
            <a:r>
              <a:rPr lang="es-MX" sz="1600" dirty="0"/>
              <a:t>Cuál será la carga crítica según Euler, si el material es acero, el coeficiente de</a:t>
            </a:r>
          </a:p>
          <a:p>
            <a:pPr marL="82296" indent="0">
              <a:buNone/>
            </a:pPr>
            <a:r>
              <a:rPr lang="es-MX" sz="1600" dirty="0" smtClean="0"/>
              <a:t>seguridad </a:t>
            </a:r>
            <a:r>
              <a:rPr lang="es-MX" sz="1600" dirty="0" smtClean="0">
                <a:latin typeface="Symbol" panose="05050102010706020507" pitchFamily="18" charset="2"/>
              </a:rPr>
              <a:t>g</a:t>
            </a:r>
            <a:r>
              <a:rPr lang="es-MX" sz="1600" dirty="0" smtClean="0"/>
              <a:t>=1.6 y la altura de la columna es de 4 m ?. E= 2100000 </a:t>
            </a:r>
            <a:r>
              <a:rPr lang="es-MX" sz="1600" dirty="0" err="1" smtClean="0"/>
              <a:t>kgf</a:t>
            </a:r>
            <a:r>
              <a:rPr lang="es-MX" sz="1600" dirty="0" smtClean="0"/>
              <a:t> /cm2.</a:t>
            </a:r>
            <a:endParaRPr lang="en-U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26" y="2330875"/>
            <a:ext cx="3888432" cy="244827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563910" y="246474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1. Pandeo x-x</a:t>
            </a:r>
            <a:endParaRPr lang="en-US" dirty="0"/>
          </a:p>
        </p:txBody>
      </p:sp>
      <p:grpSp>
        <p:nvGrpSpPr>
          <p:cNvPr id="6" name="Grupo 5"/>
          <p:cNvGrpSpPr/>
          <p:nvPr/>
        </p:nvGrpSpPr>
        <p:grpSpPr>
          <a:xfrm>
            <a:off x="4912918" y="2920246"/>
            <a:ext cx="1099243" cy="1728192"/>
            <a:chOff x="7053935" y="3494819"/>
            <a:chExt cx="1411712" cy="2135833"/>
          </a:xfrm>
        </p:grpSpPr>
        <p:grpSp>
          <p:nvGrpSpPr>
            <p:cNvPr id="7" name="Grupo 6"/>
            <p:cNvGrpSpPr/>
            <p:nvPr/>
          </p:nvGrpSpPr>
          <p:grpSpPr>
            <a:xfrm>
              <a:off x="7810327" y="3494819"/>
              <a:ext cx="655320" cy="2135833"/>
              <a:chOff x="7810327" y="3494819"/>
              <a:chExt cx="655320" cy="2135833"/>
            </a:xfrm>
          </p:grpSpPr>
          <p:grpSp>
            <p:nvGrpSpPr>
              <p:cNvPr id="10" name="Grupo 9"/>
              <p:cNvGrpSpPr/>
              <p:nvPr/>
            </p:nvGrpSpPr>
            <p:grpSpPr>
              <a:xfrm rot="16200000">
                <a:off x="7112733" y="4277739"/>
                <a:ext cx="2050507" cy="655320"/>
                <a:chOff x="5112426" y="5333034"/>
                <a:chExt cx="2975902" cy="655320"/>
              </a:xfrm>
            </p:grpSpPr>
            <p:grpSp>
              <p:nvGrpSpPr>
                <p:cNvPr id="15" name="117 Grupo"/>
                <p:cNvGrpSpPr/>
                <p:nvPr/>
              </p:nvGrpSpPr>
              <p:grpSpPr>
                <a:xfrm rot="5400000">
                  <a:off x="4922514" y="5522946"/>
                  <a:ext cx="655320" cy="275496"/>
                  <a:chOff x="4716016" y="6105832"/>
                  <a:chExt cx="1080120" cy="347504"/>
                </a:xfrm>
              </p:grpSpPr>
              <p:grpSp>
                <p:nvGrpSpPr>
                  <p:cNvPr id="17" name="118 Grupo"/>
                  <p:cNvGrpSpPr/>
                  <p:nvPr/>
                </p:nvGrpSpPr>
                <p:grpSpPr>
                  <a:xfrm>
                    <a:off x="4716016" y="6309320"/>
                    <a:ext cx="1080120" cy="144016"/>
                    <a:chOff x="4716016" y="6309320"/>
                    <a:chExt cx="1080120" cy="144016"/>
                  </a:xfrm>
                </p:grpSpPr>
                <p:sp>
                  <p:nvSpPr>
                    <p:cNvPr id="19" name="120 Rectángulo"/>
                    <p:cNvSpPr/>
                    <p:nvPr/>
                  </p:nvSpPr>
                  <p:spPr>
                    <a:xfrm>
                      <a:off x="4716016" y="6309320"/>
                      <a:ext cx="1080120" cy="144016"/>
                    </a:xfrm>
                    <a:prstGeom prst="rect">
                      <a:avLst/>
                    </a:prstGeom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cxnSp>
                  <p:nvCxnSpPr>
                    <p:cNvPr id="20" name="121 Conector recto"/>
                    <p:cNvCxnSpPr/>
                    <p:nvPr/>
                  </p:nvCxnSpPr>
                  <p:spPr>
                    <a:xfrm>
                      <a:off x="4716016" y="6309320"/>
                      <a:ext cx="1080120" cy="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8" name="119 Conector recto"/>
                  <p:cNvCxnSpPr/>
                  <p:nvPr/>
                </p:nvCxnSpPr>
                <p:spPr>
                  <a:xfrm flipV="1">
                    <a:off x="5204068" y="6105832"/>
                    <a:ext cx="0" cy="220216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" name="12 Conector recto"/>
                <p:cNvCxnSpPr/>
                <p:nvPr/>
              </p:nvCxnSpPr>
              <p:spPr>
                <a:xfrm>
                  <a:off x="5300630" y="5629140"/>
                  <a:ext cx="27876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upo 10"/>
              <p:cNvGrpSpPr/>
              <p:nvPr/>
            </p:nvGrpSpPr>
            <p:grpSpPr>
              <a:xfrm>
                <a:off x="7810741" y="3494819"/>
                <a:ext cx="263601" cy="217656"/>
                <a:chOff x="7810741" y="3494819"/>
                <a:chExt cx="263601" cy="217656"/>
              </a:xfrm>
            </p:grpSpPr>
            <p:sp>
              <p:nvSpPr>
                <p:cNvPr id="13" name="123 Triángulo isósceles"/>
                <p:cNvSpPr/>
                <p:nvPr/>
              </p:nvSpPr>
              <p:spPr>
                <a:xfrm rot="5400000">
                  <a:off x="7881424" y="3519557"/>
                  <a:ext cx="217656" cy="16818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14" name="Conector recto 13"/>
                <p:cNvCxnSpPr/>
                <p:nvPr/>
              </p:nvCxnSpPr>
              <p:spPr>
                <a:xfrm rot="5400000">
                  <a:off x="7707502" y="3609237"/>
                  <a:ext cx="206477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Forma libre 11"/>
              <p:cNvSpPr/>
              <p:nvPr/>
            </p:nvSpPr>
            <p:spPr>
              <a:xfrm>
                <a:off x="8100392" y="3645024"/>
                <a:ext cx="357799" cy="1892300"/>
              </a:xfrm>
              <a:custGeom>
                <a:avLst/>
                <a:gdLst>
                  <a:gd name="connsiteX0" fmla="*/ 2186 w 357799"/>
                  <a:gd name="connsiteY0" fmla="*/ 1892300 h 1892300"/>
                  <a:gd name="connsiteX1" fmla="*/ 52986 w 357799"/>
                  <a:gd name="connsiteY1" fmla="*/ 1270000 h 1892300"/>
                  <a:gd name="connsiteX2" fmla="*/ 357786 w 357799"/>
                  <a:gd name="connsiteY2" fmla="*/ 469900 h 1892300"/>
                  <a:gd name="connsiteX3" fmla="*/ 40286 w 357799"/>
                  <a:gd name="connsiteY3" fmla="*/ 0 h 189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799" h="1892300">
                    <a:moveTo>
                      <a:pt x="2186" y="1892300"/>
                    </a:moveTo>
                    <a:cubicBezTo>
                      <a:pt x="-2048" y="1699683"/>
                      <a:pt x="-6281" y="1507067"/>
                      <a:pt x="52986" y="1270000"/>
                    </a:cubicBezTo>
                    <a:cubicBezTo>
                      <a:pt x="112253" y="1032933"/>
                      <a:pt x="359903" y="681567"/>
                      <a:pt x="357786" y="469900"/>
                    </a:cubicBezTo>
                    <a:cubicBezTo>
                      <a:pt x="355669" y="258233"/>
                      <a:pt x="197977" y="129116"/>
                      <a:pt x="40286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Conector recto 7"/>
            <p:cNvCxnSpPr/>
            <p:nvPr/>
          </p:nvCxnSpPr>
          <p:spPr>
            <a:xfrm flipH="1">
              <a:off x="7540878" y="3596239"/>
              <a:ext cx="16952" cy="142320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/>
            <p:cNvSpPr txBox="1"/>
            <p:nvPr/>
          </p:nvSpPr>
          <p:spPr>
            <a:xfrm flipH="1">
              <a:off x="7053935" y="3981926"/>
              <a:ext cx="844550" cy="45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err="1" smtClean="0"/>
                <a:t>sk</a:t>
              </a:r>
              <a:endParaRPr lang="en-US" dirty="0"/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6189073" y="283408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𝐽𝑥 = 935 𝑐𝑚</a:t>
            </a:r>
            <a:r>
              <a:rPr lang="en-US" sz="1600" dirty="0" smtClean="0"/>
              <a:t>4</a:t>
            </a:r>
          </a:p>
          <a:p>
            <a:r>
              <a:rPr lang="en-US" sz="1600" dirty="0" smtClean="0"/>
              <a:t>A </a:t>
            </a:r>
            <a:r>
              <a:rPr lang="en-US" sz="1600" dirty="0"/>
              <a:t>= 22.8 𝑐𝑚2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103316" y="3463807"/>
            <a:ext cx="3040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𝑠𝑘𝑥 = </a:t>
            </a:r>
            <a:r>
              <a:rPr lang="en-US" sz="1600" dirty="0" smtClean="0"/>
              <a:t>0.7𝑙 </a:t>
            </a:r>
            <a:r>
              <a:rPr lang="en-US" sz="1600" dirty="0"/>
              <a:t>= </a:t>
            </a:r>
            <a:r>
              <a:rPr lang="en-US" sz="1600" dirty="0" smtClean="0"/>
              <a:t>0.7∙400 𝑐𝑚= 280 </a:t>
            </a:r>
            <a:r>
              <a:rPr lang="en-US" sz="1600" dirty="0"/>
              <a:t>𝑐𝑚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6101592" y="3756195"/>
                <a:ext cx="1689845" cy="69730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𝑃𝑐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𝐸𝐽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592" y="3756195"/>
                <a:ext cx="1689845" cy="697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6047975" y="4401326"/>
                <a:ext cx="2763619" cy="69730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𝑃𝑐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2,100,000.935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280)</m:t>
                              </m:r>
                            </m:e>
                            <m:sup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975" y="4401326"/>
                <a:ext cx="2763619" cy="6973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/>
              <p:cNvSpPr txBox="1"/>
              <p:nvPr/>
            </p:nvSpPr>
            <p:spPr>
              <a:xfrm>
                <a:off x="5867054" y="5044729"/>
                <a:ext cx="2763619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𝑃𝑐</m:t>
                      </m:r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=247,180 </m:t>
                      </m:r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𝐾𝑔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Cuadro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054" y="5044729"/>
                <a:ext cx="2763619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adroTexto 26"/>
          <p:cNvSpPr txBox="1"/>
          <p:nvPr/>
        </p:nvSpPr>
        <p:spPr>
          <a:xfrm>
            <a:off x="1223818" y="458444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2. Pandeo y-y</a:t>
            </a:r>
            <a:endParaRPr lang="en-US" dirty="0"/>
          </a:p>
        </p:txBody>
      </p:sp>
      <p:sp>
        <p:nvSpPr>
          <p:cNvPr id="49" name="123 Triángulo isósceles"/>
          <p:cNvSpPr/>
          <p:nvPr/>
        </p:nvSpPr>
        <p:spPr>
          <a:xfrm>
            <a:off x="1612763" y="6672440"/>
            <a:ext cx="176115" cy="13095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9" name="Grupo 58"/>
          <p:cNvGrpSpPr/>
          <p:nvPr/>
        </p:nvGrpSpPr>
        <p:grpSpPr>
          <a:xfrm>
            <a:off x="885993" y="5049175"/>
            <a:ext cx="1536364" cy="1625945"/>
            <a:chOff x="885993" y="5049175"/>
            <a:chExt cx="1536364" cy="1625945"/>
          </a:xfrm>
        </p:grpSpPr>
        <p:grpSp>
          <p:nvGrpSpPr>
            <p:cNvPr id="28" name="Grupo 27"/>
            <p:cNvGrpSpPr/>
            <p:nvPr/>
          </p:nvGrpSpPr>
          <p:grpSpPr>
            <a:xfrm>
              <a:off x="885993" y="5049175"/>
              <a:ext cx="819540" cy="1623264"/>
              <a:chOff x="7053935" y="3494819"/>
              <a:chExt cx="1052500" cy="2006154"/>
            </a:xfrm>
          </p:grpSpPr>
          <p:grpSp>
            <p:nvGrpSpPr>
              <p:cNvPr id="29" name="Grupo 28"/>
              <p:cNvGrpSpPr/>
              <p:nvPr/>
            </p:nvGrpSpPr>
            <p:grpSpPr>
              <a:xfrm>
                <a:off x="7810741" y="3494819"/>
                <a:ext cx="295694" cy="2006154"/>
                <a:chOff x="7810741" y="3494819"/>
                <a:chExt cx="295694" cy="2006154"/>
              </a:xfrm>
            </p:grpSpPr>
            <p:cxnSp>
              <p:nvCxnSpPr>
                <p:cNvPr id="38" name="12 Conector recto"/>
                <p:cNvCxnSpPr/>
                <p:nvPr/>
              </p:nvCxnSpPr>
              <p:spPr>
                <a:xfrm rot="16200000">
                  <a:off x="7146021" y="4540559"/>
                  <a:ext cx="192082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" name="Grupo 32"/>
                <p:cNvGrpSpPr/>
                <p:nvPr/>
              </p:nvGrpSpPr>
              <p:grpSpPr>
                <a:xfrm>
                  <a:off x="7810741" y="3494819"/>
                  <a:ext cx="263601" cy="217656"/>
                  <a:chOff x="7810741" y="3494819"/>
                  <a:chExt cx="263601" cy="217656"/>
                </a:xfrm>
              </p:grpSpPr>
              <p:sp>
                <p:nvSpPr>
                  <p:cNvPr id="35" name="123 Triángulo isósceles"/>
                  <p:cNvSpPr/>
                  <p:nvPr/>
                </p:nvSpPr>
                <p:spPr>
                  <a:xfrm rot="5400000">
                    <a:off x="7881424" y="3519557"/>
                    <a:ext cx="217656" cy="168180"/>
                  </a:xfrm>
                  <a:prstGeom prst="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cxnSp>
                <p:nvCxnSpPr>
                  <p:cNvPr id="36" name="Conector recto 35"/>
                  <p:cNvCxnSpPr/>
                  <p:nvPr/>
                </p:nvCxnSpPr>
                <p:spPr>
                  <a:xfrm rot="5400000">
                    <a:off x="7707502" y="3609237"/>
                    <a:ext cx="206477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0" name="Conector recto 29"/>
              <p:cNvCxnSpPr/>
              <p:nvPr/>
            </p:nvCxnSpPr>
            <p:spPr>
              <a:xfrm>
                <a:off x="7557830" y="3596239"/>
                <a:ext cx="31716" cy="944319"/>
              </a:xfrm>
              <a:prstGeom prst="line">
                <a:avLst/>
              </a:prstGeom>
              <a:ln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CuadroTexto 30"/>
              <p:cNvSpPr txBox="1"/>
              <p:nvPr/>
            </p:nvSpPr>
            <p:spPr>
              <a:xfrm flipH="1">
                <a:off x="7053935" y="3981926"/>
                <a:ext cx="844550" cy="456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err="1" smtClean="0"/>
                  <a:t>sk</a:t>
                </a:r>
                <a:endParaRPr lang="en-US" dirty="0"/>
              </a:p>
            </p:txBody>
          </p:sp>
        </p:grpSp>
        <p:cxnSp>
          <p:nvCxnSpPr>
            <p:cNvPr id="43" name="12 Conector recto"/>
            <p:cNvCxnSpPr/>
            <p:nvPr/>
          </p:nvCxnSpPr>
          <p:spPr>
            <a:xfrm flipH="1">
              <a:off x="1702249" y="5843426"/>
              <a:ext cx="63893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123 Triángulo isósceles"/>
            <p:cNvSpPr/>
            <p:nvPr/>
          </p:nvSpPr>
          <p:spPr>
            <a:xfrm>
              <a:off x="2246242" y="5854823"/>
              <a:ext cx="176115" cy="13095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0" name="Forma libre 49"/>
            <p:cNvSpPr/>
            <p:nvPr/>
          </p:nvSpPr>
          <p:spPr>
            <a:xfrm>
              <a:off x="1532890" y="5151120"/>
              <a:ext cx="399370" cy="1524000"/>
            </a:xfrm>
            <a:custGeom>
              <a:avLst/>
              <a:gdLst>
                <a:gd name="connsiteX0" fmla="*/ 181610 w 399370"/>
                <a:gd name="connsiteY0" fmla="*/ 0 h 1524000"/>
                <a:gd name="connsiteX1" fmla="*/ 394970 w 399370"/>
                <a:gd name="connsiteY1" fmla="*/ 312420 h 1524000"/>
                <a:gd name="connsiteX2" fmla="*/ 6350 w 399370"/>
                <a:gd name="connsiteY2" fmla="*/ 937260 h 1524000"/>
                <a:gd name="connsiteX3" fmla="*/ 166370 w 399370"/>
                <a:gd name="connsiteY3" fmla="*/ 1524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370" h="1524000">
                  <a:moveTo>
                    <a:pt x="181610" y="0"/>
                  </a:moveTo>
                  <a:cubicBezTo>
                    <a:pt x="302895" y="78105"/>
                    <a:pt x="424180" y="156210"/>
                    <a:pt x="394970" y="312420"/>
                  </a:cubicBezTo>
                  <a:cubicBezTo>
                    <a:pt x="365760" y="468630"/>
                    <a:pt x="44450" y="735330"/>
                    <a:pt x="6350" y="937260"/>
                  </a:cubicBezTo>
                  <a:cubicBezTo>
                    <a:pt x="-31750" y="1139190"/>
                    <a:pt x="111760" y="1446530"/>
                    <a:pt x="166370" y="152400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CuadroTexto 53"/>
          <p:cNvSpPr txBox="1"/>
          <p:nvPr/>
        </p:nvSpPr>
        <p:spPr>
          <a:xfrm>
            <a:off x="2570602" y="479099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𝐽y </a:t>
            </a:r>
            <a:r>
              <a:rPr lang="en-US" sz="1600" dirty="0"/>
              <a:t>= </a:t>
            </a:r>
            <a:r>
              <a:rPr lang="en-US" sz="1600" dirty="0" smtClean="0"/>
              <a:t>54,7 </a:t>
            </a:r>
            <a:r>
              <a:rPr lang="en-US" sz="1600" dirty="0"/>
              <a:t>𝑐𝑚</a:t>
            </a:r>
            <a:r>
              <a:rPr lang="en-US" sz="1600" dirty="0" smtClean="0"/>
              <a:t>4</a:t>
            </a:r>
          </a:p>
          <a:p>
            <a:r>
              <a:rPr lang="en-US" sz="1600" dirty="0" smtClean="0"/>
              <a:t>A </a:t>
            </a:r>
            <a:r>
              <a:rPr lang="en-US" sz="1600" dirty="0"/>
              <a:t>= 22.8 𝑐𝑚2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2627945" y="5396590"/>
            <a:ext cx="3040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𝑠𝑘y </a:t>
            </a:r>
            <a:r>
              <a:rPr lang="en-US" sz="1600" dirty="0"/>
              <a:t>= </a:t>
            </a:r>
            <a:r>
              <a:rPr lang="en-US" sz="1600" dirty="0" smtClean="0"/>
              <a:t>0.5𝑙 </a:t>
            </a:r>
            <a:r>
              <a:rPr lang="en-US" sz="1600" dirty="0"/>
              <a:t>= </a:t>
            </a:r>
            <a:r>
              <a:rPr lang="en-US" sz="1600" dirty="0" smtClean="0"/>
              <a:t>0.5∙400 𝑐𝑚= 200 </a:t>
            </a:r>
            <a:r>
              <a:rPr lang="en-US" sz="1600" dirty="0"/>
              <a:t>𝑐𝑚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55"/>
              <p:cNvSpPr txBox="1"/>
              <p:nvPr/>
            </p:nvSpPr>
            <p:spPr>
              <a:xfrm>
                <a:off x="2520441" y="5684858"/>
                <a:ext cx="1689845" cy="69730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𝑃𝑐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𝐸𝐽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Cuadro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441" y="5684858"/>
                <a:ext cx="1689845" cy="697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/>
              <p:cNvSpPr txBox="1"/>
              <p:nvPr/>
            </p:nvSpPr>
            <p:spPr>
              <a:xfrm>
                <a:off x="3802838" y="5762657"/>
                <a:ext cx="2763619" cy="69730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𝑃𝑐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2,100,000.54,7</m:t>
                          </m:r>
                        </m:num>
                        <m:den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200)</m:t>
                              </m:r>
                            </m:e>
                            <m:sup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Cuadro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838" y="5762657"/>
                <a:ext cx="2763619" cy="6973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uadroTexto 57"/>
          <p:cNvSpPr txBox="1"/>
          <p:nvPr/>
        </p:nvSpPr>
        <p:spPr>
          <a:xfrm>
            <a:off x="6732240" y="6111310"/>
            <a:ext cx="207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Pc= 𝟐𝟖.𝟑𝟒𝟑 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4" grpId="0"/>
      <p:bldP spid="25" grpId="0"/>
      <p:bldP spid="26" grpId="0"/>
      <p:bldP spid="27" grpId="0"/>
      <p:bldP spid="54" grpId="0"/>
      <p:bldP spid="55" grpId="0"/>
      <p:bldP spid="56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PANDEO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9632" y="1124744"/>
            <a:ext cx="7498080" cy="2413248"/>
          </a:xfrm>
        </p:spPr>
        <p:txBody>
          <a:bodyPr>
            <a:noAutofit/>
          </a:bodyPr>
          <a:lstStyle/>
          <a:p>
            <a:endParaRPr lang="en-US" sz="1600" dirty="0"/>
          </a:p>
          <a:p>
            <a:pPr marL="82296" indent="0">
              <a:buNone/>
            </a:pPr>
            <a:r>
              <a:rPr lang="es-MX" sz="1600" b="1" i="1" dirty="0" smtClean="0"/>
              <a:t>R</a:t>
            </a:r>
            <a:r>
              <a:rPr lang="es-MX" sz="1600" b="1" i="1" dirty="0"/>
              <a:t>. de Materiales: </a:t>
            </a:r>
            <a:r>
              <a:rPr lang="es-MX" sz="1600" dirty="0"/>
              <a:t>¿A qué se denomina </a:t>
            </a:r>
            <a:r>
              <a:rPr lang="es-MX" sz="1600" i="1" dirty="0"/>
              <a:t>columnas cortas</a:t>
            </a:r>
            <a:r>
              <a:rPr lang="es-MX" sz="1600" dirty="0"/>
              <a:t>, </a:t>
            </a:r>
            <a:r>
              <a:rPr lang="es-MX" sz="1600" i="1" dirty="0"/>
              <a:t>medianamente esbeltas </a:t>
            </a:r>
            <a:r>
              <a:rPr lang="es-MX" sz="1600" dirty="0"/>
              <a:t>y de </a:t>
            </a:r>
            <a:r>
              <a:rPr lang="es-MX" sz="1600" i="1" dirty="0"/>
              <a:t>gran esbeltez</a:t>
            </a:r>
            <a:r>
              <a:rPr lang="es-MX" sz="1600" dirty="0"/>
              <a:t>? </a:t>
            </a:r>
          </a:p>
          <a:p>
            <a:pPr marL="82296" indent="0">
              <a:buNone/>
            </a:pPr>
            <a:r>
              <a:rPr lang="es-MX" sz="1600" dirty="0"/>
              <a:t>• </a:t>
            </a:r>
            <a:r>
              <a:rPr lang="es-MX" sz="1600" i="1" dirty="0"/>
              <a:t>Columnas cortas: </a:t>
            </a:r>
            <a:r>
              <a:rPr lang="es-MX" sz="1600" dirty="0"/>
              <a:t>aquellas cuya esbeltez </a:t>
            </a:r>
            <a:r>
              <a:rPr lang="es-MX" sz="1600" dirty="0" smtClean="0">
                <a:sym typeface="Symbol" panose="05050102010706020507" pitchFamily="18" charset="2"/>
              </a:rPr>
              <a:t></a:t>
            </a:r>
            <a:r>
              <a:rPr lang="es-MX" sz="1600" dirty="0" smtClean="0"/>
              <a:t> </a:t>
            </a:r>
            <a:r>
              <a:rPr lang="es-MX" sz="1600" dirty="0"/>
              <a:t>es ≤ 20 (no existe pandeo). </a:t>
            </a:r>
          </a:p>
          <a:p>
            <a:pPr marL="82296" indent="0">
              <a:buNone/>
            </a:pPr>
            <a:r>
              <a:rPr lang="es-MX" sz="1600" dirty="0"/>
              <a:t>• </a:t>
            </a:r>
            <a:r>
              <a:rPr lang="es-MX" sz="1600" i="1" dirty="0"/>
              <a:t>Columnas medianamente esbeltas: </a:t>
            </a:r>
            <a:r>
              <a:rPr lang="es-MX" sz="1600" dirty="0"/>
              <a:t>aquellas cuya esbeltez </a:t>
            </a:r>
            <a:r>
              <a:rPr lang="es-MX" sz="1600" dirty="0">
                <a:sym typeface="Symbol" panose="05050102010706020507" pitchFamily="18" charset="2"/>
              </a:rPr>
              <a:t></a:t>
            </a:r>
            <a:r>
              <a:rPr lang="es-MX" sz="1600" dirty="0" smtClean="0"/>
              <a:t> </a:t>
            </a:r>
            <a:r>
              <a:rPr lang="es-MX" sz="1600" dirty="0"/>
              <a:t>es 20 &lt; </a:t>
            </a:r>
            <a:r>
              <a:rPr lang="es-MX" sz="1600" dirty="0">
                <a:sym typeface="Symbol" panose="05050102010706020507" pitchFamily="18" charset="2"/>
              </a:rPr>
              <a:t></a:t>
            </a:r>
            <a:r>
              <a:rPr lang="es-MX" sz="1600" dirty="0" smtClean="0"/>
              <a:t> </a:t>
            </a:r>
            <a:r>
              <a:rPr lang="es-MX" sz="1600" dirty="0"/>
              <a:t>≤ </a:t>
            </a:r>
            <a:r>
              <a:rPr lang="es-MX" sz="1600" dirty="0">
                <a:sym typeface="Symbol" panose="05050102010706020507" pitchFamily="18" charset="2"/>
              </a:rPr>
              <a:t> </a:t>
            </a:r>
            <a:r>
              <a:rPr lang="es-MX" sz="1600" dirty="0" err="1" smtClean="0"/>
              <a:t>lím</a:t>
            </a:r>
            <a:r>
              <a:rPr lang="es-MX" sz="1600" dirty="0" smtClean="0"/>
              <a:t> </a:t>
            </a:r>
            <a:r>
              <a:rPr lang="es-MX" sz="1600" dirty="0"/>
              <a:t>(régimen </a:t>
            </a:r>
            <a:r>
              <a:rPr lang="es-MX" sz="1600" dirty="0" err="1"/>
              <a:t>anelástico</a:t>
            </a:r>
            <a:r>
              <a:rPr lang="es-MX" sz="1600" dirty="0"/>
              <a:t>) </a:t>
            </a:r>
          </a:p>
          <a:p>
            <a:pPr marL="82296" indent="0">
              <a:buNone/>
            </a:pPr>
            <a:r>
              <a:rPr lang="es-MX" sz="1600" dirty="0"/>
              <a:t>• </a:t>
            </a:r>
            <a:r>
              <a:rPr lang="es-MX" sz="1600" i="1" dirty="0"/>
              <a:t>Columnas de gran esbeltez: </a:t>
            </a:r>
            <a:r>
              <a:rPr lang="es-MX" sz="1600" dirty="0"/>
              <a:t>aquellas cuya esbeltez </a:t>
            </a:r>
            <a:r>
              <a:rPr lang="es-MX" sz="1600" dirty="0">
                <a:sym typeface="Symbol" panose="05050102010706020507" pitchFamily="18" charset="2"/>
              </a:rPr>
              <a:t></a:t>
            </a:r>
            <a:r>
              <a:rPr lang="es-MX" sz="1600" dirty="0" smtClean="0"/>
              <a:t> </a:t>
            </a:r>
            <a:r>
              <a:rPr lang="es-MX" sz="1600" dirty="0"/>
              <a:t>&gt; </a:t>
            </a:r>
            <a:r>
              <a:rPr lang="es-MX" sz="1600" dirty="0">
                <a:sym typeface="Symbol" panose="05050102010706020507" pitchFamily="18" charset="2"/>
              </a:rPr>
              <a:t> </a:t>
            </a:r>
            <a:r>
              <a:rPr lang="es-MX" sz="1600" dirty="0" err="1" smtClean="0"/>
              <a:t>lím</a:t>
            </a:r>
            <a:r>
              <a:rPr lang="es-MX" sz="1600" dirty="0" smtClean="0"/>
              <a:t> </a:t>
            </a:r>
            <a:r>
              <a:rPr lang="es-MX" sz="1600" dirty="0"/>
              <a:t>(régimen elástico; Euler) </a:t>
            </a:r>
          </a:p>
          <a:p>
            <a:pPr marL="82296" indent="0">
              <a:buNone/>
            </a:pPr>
            <a:r>
              <a:rPr lang="en-US" sz="1600" dirty="0"/>
              <a:t>• </a:t>
            </a:r>
            <a:r>
              <a:rPr lang="es-MX" sz="1600" dirty="0">
                <a:sym typeface="Symbol" panose="05050102010706020507" pitchFamily="18" charset="2"/>
              </a:rPr>
              <a:t> </a:t>
            </a:r>
            <a:r>
              <a:rPr lang="en-US" sz="1600" dirty="0" err="1" smtClean="0"/>
              <a:t>lím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esbeltez</a:t>
            </a:r>
            <a:r>
              <a:rPr lang="en-US" sz="1600" dirty="0"/>
              <a:t> que </a:t>
            </a:r>
            <a:r>
              <a:rPr lang="en-US" sz="1600" dirty="0" err="1"/>
              <a:t>delimita</a:t>
            </a:r>
            <a:r>
              <a:rPr lang="en-US" sz="1600" dirty="0"/>
              <a:t> las zonas de </a:t>
            </a:r>
            <a:r>
              <a:rPr lang="en-US" sz="1600" dirty="0" err="1"/>
              <a:t>comportamiento</a:t>
            </a:r>
            <a:r>
              <a:rPr lang="en-US" sz="1600" dirty="0"/>
              <a:t> </a:t>
            </a:r>
            <a:r>
              <a:rPr lang="en-US" sz="1600" dirty="0" err="1"/>
              <a:t>anelástico</a:t>
            </a:r>
            <a:r>
              <a:rPr lang="en-US" sz="1600" dirty="0"/>
              <a:t> y </a:t>
            </a:r>
            <a:r>
              <a:rPr lang="en-US" sz="1600" dirty="0" err="1"/>
              <a:t>elástico</a:t>
            </a:r>
            <a:r>
              <a:rPr lang="en-US" sz="1600" dirty="0"/>
              <a:t>) 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278688" y="3536464"/>
            <a:ext cx="7498080" cy="241324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dirty="0" smtClean="0"/>
          </a:p>
          <a:p>
            <a:pPr marL="82296" indent="0">
              <a:buFont typeface="Wingdings 2"/>
              <a:buNone/>
            </a:pPr>
            <a:r>
              <a:rPr lang="es-MX" sz="1600" b="1" i="1" dirty="0" smtClean="0"/>
              <a:t>R. de Materiales: </a:t>
            </a:r>
            <a:r>
              <a:rPr lang="es-MX" sz="1600" dirty="0" smtClean="0"/>
              <a:t>¿A qué se denomina </a:t>
            </a:r>
            <a:r>
              <a:rPr lang="es-MX" sz="1600" i="1" dirty="0" smtClean="0"/>
              <a:t>“esbeltez de una barra” y cómo está relacionada con la carga crítica de pandeo?</a:t>
            </a:r>
            <a:r>
              <a:rPr lang="es-MX" sz="1600" dirty="0" smtClean="0"/>
              <a:t> </a:t>
            </a:r>
          </a:p>
          <a:p>
            <a:pPr marL="82296" indent="0">
              <a:buFont typeface="Wingdings 2"/>
              <a:buNone/>
            </a:pPr>
            <a:r>
              <a:rPr lang="es-MX" sz="1600" dirty="0" smtClean="0"/>
              <a:t>• </a:t>
            </a:r>
            <a:r>
              <a:rPr lang="es-MX" sz="1600" i="1" dirty="0" smtClean="0"/>
              <a:t>Una columna IPN 200 se encuentra empotrada en un extremo y articulada en el otro (en ambas direcciones) ¿ Cuál será la carga crítica de Euler, si el material es acero (E= 200 </a:t>
            </a:r>
            <a:r>
              <a:rPr lang="es-MX" sz="1600" i="1" dirty="0" err="1" smtClean="0"/>
              <a:t>Gpa</a:t>
            </a:r>
            <a:r>
              <a:rPr lang="es-MX" sz="1600" i="1" dirty="0" smtClean="0"/>
              <a:t>) y la altura de la columna es 4m?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76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PANDEO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1447800"/>
            <a:ext cx="4247312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Una </a:t>
            </a:r>
            <a:r>
              <a:rPr lang="en-US" dirty="0" err="1" smtClean="0"/>
              <a:t>viga</a:t>
            </a:r>
            <a:r>
              <a:rPr lang="en-US" dirty="0" smtClean="0"/>
              <a:t> horizontal </a:t>
            </a:r>
            <a:r>
              <a:rPr lang="en-US" dirty="0" err="1" smtClean="0"/>
              <a:t>rígida</a:t>
            </a:r>
            <a:r>
              <a:rPr lang="en-US" dirty="0" smtClean="0"/>
              <a:t> AB,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soportada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extremo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puntal</a:t>
            </a:r>
            <a:r>
              <a:rPr lang="en-US" dirty="0" smtClean="0"/>
              <a:t> AF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punto</a:t>
            </a:r>
            <a:r>
              <a:rPr lang="en-US" dirty="0" smtClean="0"/>
              <a:t> A y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puntal</a:t>
            </a:r>
            <a:r>
              <a:rPr lang="en-US" dirty="0" smtClean="0"/>
              <a:t> CD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punto</a:t>
            </a:r>
            <a:r>
              <a:rPr lang="en-US" dirty="0" smtClean="0"/>
              <a:t> C y </a:t>
            </a:r>
            <a:r>
              <a:rPr lang="en-US" dirty="0" err="1" smtClean="0"/>
              <a:t>soporta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carga</a:t>
            </a:r>
            <a:r>
              <a:rPr lang="en-US" dirty="0" smtClean="0"/>
              <a:t> P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extremo</a:t>
            </a:r>
            <a:r>
              <a:rPr lang="en-US" dirty="0" smtClean="0"/>
              <a:t> B, </a:t>
            </a:r>
            <a:r>
              <a:rPr lang="en-US" dirty="0" err="1" smtClean="0"/>
              <a:t>como</a:t>
            </a:r>
            <a:r>
              <a:rPr lang="en-US" dirty="0" smtClean="0"/>
              <a:t> se </a:t>
            </a:r>
            <a:r>
              <a:rPr lang="en-US" dirty="0" err="1" smtClean="0"/>
              <a:t>muestra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figura</a:t>
            </a:r>
            <a:r>
              <a:rPr lang="en-US" dirty="0" smtClean="0"/>
              <a:t>. Las longitudes de los </a:t>
            </a:r>
            <a:r>
              <a:rPr lang="en-US" dirty="0" err="1" smtClean="0"/>
              <a:t>puntales</a:t>
            </a:r>
            <a:r>
              <a:rPr lang="en-US" dirty="0" smtClean="0"/>
              <a:t> son 3L/2 para el AF y L para el CD. Los </a:t>
            </a:r>
            <a:r>
              <a:rPr lang="en-US" dirty="0" err="1" smtClean="0"/>
              <a:t>puntales</a:t>
            </a:r>
            <a:r>
              <a:rPr lang="en-US" dirty="0" smtClean="0"/>
              <a:t> solo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pandear</a:t>
            </a:r>
            <a:r>
              <a:rPr lang="en-US" dirty="0" smtClean="0"/>
              <a:t> </a:t>
            </a:r>
            <a:r>
              <a:rPr lang="en-US" dirty="0" err="1" smtClean="0"/>
              <a:t>según</a:t>
            </a:r>
            <a:r>
              <a:rPr lang="en-US" dirty="0" smtClean="0"/>
              <a:t> el </a:t>
            </a:r>
            <a:r>
              <a:rPr lang="en-US" dirty="0" err="1" smtClean="0"/>
              <a:t>plano</a:t>
            </a:r>
            <a:r>
              <a:rPr lang="en-US" dirty="0" smtClean="0"/>
              <a:t> del </a:t>
            </a:r>
            <a:r>
              <a:rPr lang="en-US" dirty="0" err="1" smtClean="0"/>
              <a:t>papel</a:t>
            </a:r>
            <a:r>
              <a:rPr lang="en-US" dirty="0" smtClean="0"/>
              <a:t>, y los </a:t>
            </a:r>
            <a:r>
              <a:rPr lang="en-US" dirty="0" err="1" smtClean="0"/>
              <a:t>valores</a:t>
            </a:r>
            <a:r>
              <a:rPr lang="en-US" dirty="0" smtClean="0"/>
              <a:t> de E y J para ambos son los </a:t>
            </a:r>
            <a:r>
              <a:rPr lang="en-US" dirty="0" err="1" smtClean="0"/>
              <a:t>mismos</a:t>
            </a:r>
            <a:r>
              <a:rPr lang="en-US" dirty="0" smtClean="0"/>
              <a:t>. 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carga</a:t>
            </a:r>
            <a:r>
              <a:rPr lang="en-US" dirty="0" smtClean="0"/>
              <a:t> </a:t>
            </a:r>
            <a:r>
              <a:rPr lang="en-US" dirty="0" err="1" smtClean="0"/>
              <a:t>critica</a:t>
            </a:r>
            <a:r>
              <a:rPr lang="en-US" dirty="0" smtClean="0"/>
              <a:t> </a:t>
            </a:r>
            <a:r>
              <a:rPr lang="en-US" dirty="0" err="1" smtClean="0"/>
              <a:t>Pcr</a:t>
            </a:r>
            <a:r>
              <a:rPr lang="en-US" dirty="0" smtClean="0"/>
              <a:t>?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otras</a:t>
            </a:r>
            <a:r>
              <a:rPr lang="en-US" dirty="0" smtClean="0"/>
              <a:t> palabras: ¿con que </a:t>
            </a:r>
            <a:r>
              <a:rPr lang="en-US" dirty="0" err="1" smtClean="0"/>
              <a:t>carga</a:t>
            </a:r>
            <a:r>
              <a:rPr lang="en-US" dirty="0" smtClean="0"/>
              <a:t> </a:t>
            </a:r>
            <a:r>
              <a:rPr lang="en-US" dirty="0" err="1" smtClean="0"/>
              <a:t>Pcr</a:t>
            </a:r>
            <a:r>
              <a:rPr lang="en-US" dirty="0" smtClean="0"/>
              <a:t>, </a:t>
            </a:r>
            <a:r>
              <a:rPr lang="en-US" dirty="0" err="1" smtClean="0"/>
              <a:t>colapsa</a:t>
            </a:r>
            <a:r>
              <a:rPr lang="en-US" dirty="0" smtClean="0"/>
              <a:t> el Sistema </a:t>
            </a:r>
            <a:r>
              <a:rPr lang="en-US" dirty="0" err="1" smtClean="0"/>
              <a:t>debido</a:t>
            </a:r>
            <a:r>
              <a:rPr lang="en-US" dirty="0" smtClean="0"/>
              <a:t> al </a:t>
            </a:r>
            <a:r>
              <a:rPr lang="en-US" dirty="0" err="1" smtClean="0"/>
              <a:t>pandeo</a:t>
            </a:r>
            <a:r>
              <a:rPr lang="en-US" dirty="0" smtClean="0"/>
              <a:t> de Euler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columna</a:t>
            </a:r>
            <a:r>
              <a:rPr lang="en-US" dirty="0" smtClean="0"/>
              <a:t>? Tome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cuenta</a:t>
            </a:r>
            <a:r>
              <a:rPr lang="en-US" dirty="0" smtClean="0"/>
              <a:t> que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columna</a:t>
            </a:r>
            <a:r>
              <a:rPr lang="en-US" dirty="0" smtClean="0"/>
              <a:t> </a:t>
            </a:r>
            <a:r>
              <a:rPr lang="en-US" dirty="0" err="1" smtClean="0"/>
              <a:t>colapsa</a:t>
            </a:r>
            <a:r>
              <a:rPr lang="en-US" dirty="0" smtClean="0"/>
              <a:t> con el </a:t>
            </a:r>
            <a:r>
              <a:rPr lang="en-US" dirty="0" err="1" smtClean="0"/>
              <a:t>esfuerzo</a:t>
            </a:r>
            <a:r>
              <a:rPr lang="en-US" dirty="0" smtClean="0"/>
              <a:t> axil </a:t>
            </a:r>
            <a:r>
              <a:rPr lang="en-US" dirty="0" err="1" smtClean="0"/>
              <a:t>correspondiente</a:t>
            </a:r>
            <a:r>
              <a:rPr lang="en-US" dirty="0" smtClean="0"/>
              <a:t> al </a:t>
            </a:r>
            <a:r>
              <a:rPr lang="en-US" dirty="0" err="1" smtClean="0"/>
              <a:t>equilibrio</a:t>
            </a:r>
            <a:r>
              <a:rPr lang="en-US" dirty="0" smtClean="0"/>
              <a:t> </a:t>
            </a:r>
            <a:r>
              <a:rPr lang="en-US" dirty="0" err="1" smtClean="0"/>
              <a:t>estático</a:t>
            </a:r>
            <a:r>
              <a:rPr lang="en-US" dirty="0" smtClean="0"/>
              <a:t> del </a:t>
            </a:r>
            <a:r>
              <a:rPr lang="en-US" dirty="0" err="1" smtClean="0"/>
              <a:t>sistema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124744"/>
            <a:ext cx="2736304" cy="5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Pandeo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1447800"/>
            <a:ext cx="4504544" cy="4800600"/>
          </a:xfrm>
        </p:spPr>
        <p:txBody>
          <a:bodyPr>
            <a:noAutofit/>
          </a:bodyPr>
          <a:lstStyle/>
          <a:p>
            <a:r>
              <a:rPr lang="en-US" sz="1800" dirty="0"/>
              <a:t>𝑁𝑐𝑟𝐴𝐹=</a:t>
            </a:r>
            <a:r>
              <a:rPr lang="en-US" sz="1800" dirty="0" smtClean="0"/>
              <a:t>𝜋</a:t>
            </a:r>
            <a:r>
              <a:rPr lang="en-US" sz="1800" dirty="0"/>
              <a:t> ^ </a:t>
            </a:r>
            <a:r>
              <a:rPr lang="en-US" sz="1800" dirty="0" smtClean="0"/>
              <a:t>2</a:t>
            </a:r>
            <a:r>
              <a:rPr lang="en-US" sz="1800" dirty="0"/>
              <a:t>∙𝐸∙</a:t>
            </a:r>
            <a:r>
              <a:rPr lang="en-US" sz="1800" dirty="0" smtClean="0"/>
              <a:t>𝐽/(</a:t>
            </a:r>
            <a:r>
              <a:rPr lang="en-US" sz="1800" dirty="0"/>
              <a:t>3𝐿2</a:t>
            </a:r>
            <a:r>
              <a:rPr lang="en-US" sz="1800" dirty="0" smtClean="0"/>
              <a:t>)</a:t>
            </a:r>
            <a:r>
              <a:rPr lang="en-US" sz="1800" dirty="0"/>
              <a:t> ^ </a:t>
            </a:r>
            <a:r>
              <a:rPr lang="en-US" sz="1800" dirty="0" smtClean="0"/>
              <a:t>2= 2</a:t>
            </a:r>
            <a:r>
              <a:rPr lang="en-US" sz="1800" dirty="0"/>
              <a:t>∙𝑃𝑐𝑟𝐴𝐹</a:t>
            </a:r>
          </a:p>
          <a:p>
            <a:r>
              <a:rPr lang="en-US" sz="1800" dirty="0"/>
              <a:t>𝑃𝑐𝑟𝐴𝐹=2/9∙</a:t>
            </a:r>
            <a:r>
              <a:rPr lang="en-US" sz="1800" dirty="0" smtClean="0"/>
              <a:t>𝜋</a:t>
            </a:r>
            <a:r>
              <a:rPr lang="en-US" sz="1800" dirty="0"/>
              <a:t> ^ </a:t>
            </a:r>
            <a:r>
              <a:rPr lang="en-US" sz="1800" dirty="0" smtClean="0"/>
              <a:t>2</a:t>
            </a:r>
            <a:r>
              <a:rPr lang="en-US" sz="1800" dirty="0"/>
              <a:t>∙𝐸∙</a:t>
            </a:r>
            <a:r>
              <a:rPr lang="en-US" sz="1800" dirty="0" smtClean="0"/>
              <a:t>𝐽/𝐿 </a:t>
            </a:r>
            <a:r>
              <a:rPr lang="en-US" sz="1800" dirty="0"/>
              <a:t>^ </a:t>
            </a:r>
            <a:r>
              <a:rPr lang="en-US" sz="1800" dirty="0" smtClean="0"/>
              <a:t>2</a:t>
            </a:r>
            <a:endParaRPr lang="en-US" sz="1800" dirty="0"/>
          </a:p>
          <a:p>
            <a:r>
              <a:rPr lang="en-US" sz="1800" dirty="0"/>
              <a:t>𝑁𝑐𝑟𝐷𝐶=</a:t>
            </a:r>
            <a:r>
              <a:rPr lang="en-US" sz="1800" dirty="0" smtClean="0"/>
              <a:t>𝜋</a:t>
            </a:r>
            <a:r>
              <a:rPr lang="en-US" sz="1800" dirty="0"/>
              <a:t> ^ </a:t>
            </a:r>
            <a:r>
              <a:rPr lang="en-US" sz="1800" dirty="0" smtClean="0"/>
              <a:t>2</a:t>
            </a:r>
            <a:r>
              <a:rPr lang="en-US" sz="1800" dirty="0"/>
              <a:t>∙𝐸∙</a:t>
            </a:r>
            <a:r>
              <a:rPr lang="en-US" sz="1800" dirty="0" smtClean="0"/>
              <a:t>𝐽/𝐿 </a:t>
            </a:r>
            <a:r>
              <a:rPr lang="en-US" sz="1800" dirty="0"/>
              <a:t>^ </a:t>
            </a:r>
            <a:r>
              <a:rPr lang="en-US" sz="1800" dirty="0" smtClean="0"/>
              <a:t>2=3</a:t>
            </a:r>
            <a:r>
              <a:rPr lang="en-US" sz="1800" dirty="0"/>
              <a:t>∙𝑃𝑐𝑟𝐷𝐶</a:t>
            </a:r>
          </a:p>
          <a:p>
            <a:r>
              <a:rPr lang="en-US" sz="1800" dirty="0"/>
              <a:t>𝑃𝑐𝑟𝐷𝐶=</a:t>
            </a:r>
            <a:r>
              <a:rPr lang="en-US" sz="1800" dirty="0" smtClean="0"/>
              <a:t>𝜋</a:t>
            </a:r>
            <a:r>
              <a:rPr lang="en-US" sz="1800" dirty="0"/>
              <a:t> ^ </a:t>
            </a:r>
            <a:r>
              <a:rPr lang="en-US" sz="1800" dirty="0" smtClean="0"/>
              <a:t>2</a:t>
            </a:r>
            <a:r>
              <a:rPr lang="en-US" sz="1800" dirty="0"/>
              <a:t>∙𝐸∙</a:t>
            </a:r>
            <a:r>
              <a:rPr lang="en-US" sz="1800" dirty="0" smtClean="0"/>
              <a:t>𝐽/3∙𝐿</a:t>
            </a:r>
            <a:r>
              <a:rPr lang="en-US" sz="1800" dirty="0"/>
              <a:t> ^ </a:t>
            </a:r>
            <a:r>
              <a:rPr lang="en-US" sz="1800" dirty="0" smtClean="0"/>
              <a:t>2</a:t>
            </a:r>
          </a:p>
          <a:p>
            <a:endParaRPr lang="en-US" sz="1800" dirty="0"/>
          </a:p>
          <a:p>
            <a:r>
              <a:rPr lang="en-US" sz="1800" dirty="0"/>
              <a:t>𝑃𝑐𝑟𝐴𝐹=0.222∙</a:t>
            </a:r>
            <a:r>
              <a:rPr lang="en-US" sz="1800" dirty="0" smtClean="0"/>
              <a:t>𝜋</a:t>
            </a:r>
            <a:r>
              <a:rPr lang="en-US" sz="1800" dirty="0"/>
              <a:t> ^ </a:t>
            </a:r>
            <a:r>
              <a:rPr lang="en-US" sz="1800" dirty="0" smtClean="0"/>
              <a:t>2</a:t>
            </a:r>
            <a:r>
              <a:rPr lang="en-US" sz="1800" dirty="0"/>
              <a:t>∙𝐸∙</a:t>
            </a:r>
            <a:r>
              <a:rPr lang="en-US" sz="1800" dirty="0" smtClean="0"/>
              <a:t>𝐽/𝐿 </a:t>
            </a:r>
            <a:r>
              <a:rPr lang="en-US" sz="1800" dirty="0"/>
              <a:t>^ </a:t>
            </a:r>
            <a:r>
              <a:rPr lang="en-US" sz="1800" dirty="0" smtClean="0"/>
              <a:t>2</a:t>
            </a:r>
            <a:endParaRPr lang="en-US" sz="1800" dirty="0"/>
          </a:p>
          <a:p>
            <a:r>
              <a:rPr lang="en-US" sz="1800" dirty="0"/>
              <a:t>𝑃𝑐𝑟𝐷𝐶=0.333∙</a:t>
            </a:r>
            <a:r>
              <a:rPr lang="en-US" sz="1800" dirty="0" smtClean="0"/>
              <a:t>𝜋</a:t>
            </a:r>
            <a:r>
              <a:rPr lang="en-US" sz="1800" dirty="0"/>
              <a:t> ^ </a:t>
            </a:r>
            <a:r>
              <a:rPr lang="en-US" sz="1800" dirty="0" smtClean="0"/>
              <a:t>2</a:t>
            </a:r>
            <a:r>
              <a:rPr lang="en-US" sz="1800" dirty="0"/>
              <a:t>∙𝐸∙</a:t>
            </a:r>
            <a:r>
              <a:rPr lang="en-US" sz="1800" dirty="0" smtClean="0"/>
              <a:t>𝐽/𝐿 </a:t>
            </a:r>
            <a:r>
              <a:rPr lang="en-US" sz="1800" dirty="0"/>
              <a:t>^ </a:t>
            </a:r>
            <a:r>
              <a:rPr lang="en-US" sz="1800" dirty="0" smtClean="0"/>
              <a:t>2</a:t>
            </a:r>
          </a:p>
          <a:p>
            <a:pPr marL="82296" indent="0">
              <a:buNone/>
            </a:pPr>
            <a:endParaRPr lang="en-US" sz="1800" dirty="0"/>
          </a:p>
          <a:p>
            <a:pPr marL="82296" indent="0">
              <a:buNone/>
            </a:pPr>
            <a:r>
              <a:rPr lang="en-US" sz="1800" i="1" dirty="0" smtClean="0"/>
              <a:t>La </a:t>
            </a:r>
            <a:r>
              <a:rPr lang="en-US" sz="1800" i="1" dirty="0" err="1" smtClean="0"/>
              <a:t>Carga</a:t>
            </a:r>
            <a:r>
              <a:rPr lang="en-US" sz="1800" i="1" dirty="0" smtClean="0"/>
              <a:t> P que </a:t>
            </a:r>
            <a:r>
              <a:rPr lang="en-US" sz="1800" i="1" dirty="0" err="1" smtClean="0"/>
              <a:t>hace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colapsar</a:t>
            </a:r>
            <a:r>
              <a:rPr lang="en-US" sz="1800" i="1" dirty="0" smtClean="0"/>
              <a:t> el Sistema </a:t>
            </a:r>
            <a:r>
              <a:rPr lang="en-US" sz="1800" i="1" dirty="0" err="1" smtClean="0"/>
              <a:t>es</a:t>
            </a:r>
            <a:r>
              <a:rPr lang="en-US" sz="1800" i="1" dirty="0" smtClean="0"/>
              <a:t>:</a:t>
            </a:r>
          </a:p>
          <a:p>
            <a:pPr marL="82296" indent="0">
              <a:buNone/>
            </a:pPr>
            <a:r>
              <a:rPr lang="en-US" sz="1800" dirty="0"/>
              <a:t>𝑃𝑐𝑟=min(𝑃𝑐𝑟𝐴𝐹,𝑃𝑐𝑟𝐷𝐶)</a:t>
            </a:r>
          </a:p>
          <a:p>
            <a:pPr marL="82296" indent="0">
              <a:buNone/>
            </a:pPr>
            <a:endParaRPr lang="en-US" sz="1800" dirty="0"/>
          </a:p>
          <a:p>
            <a:r>
              <a:rPr lang="en-US" sz="1800" dirty="0"/>
              <a:t>𝑷𝒄𝒓=𝟎.𝟐𝟐𝟐∙</a:t>
            </a:r>
            <a:r>
              <a:rPr lang="en-US" sz="1800" dirty="0" smtClean="0"/>
              <a:t>𝝅</a:t>
            </a:r>
            <a:r>
              <a:rPr lang="en-US" sz="1800" dirty="0"/>
              <a:t> ^ </a:t>
            </a:r>
            <a:r>
              <a:rPr lang="en-US" sz="1800" dirty="0" smtClean="0"/>
              <a:t>𝟐</a:t>
            </a:r>
            <a:r>
              <a:rPr lang="en-US" sz="1800" dirty="0"/>
              <a:t>∙𝑬∙</a:t>
            </a:r>
            <a:r>
              <a:rPr lang="en-US" sz="1800" dirty="0" smtClean="0"/>
              <a:t>𝑱/𝑳^2</a:t>
            </a:r>
            <a:endParaRPr lang="en-U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705" y="1392478"/>
            <a:ext cx="2659295" cy="502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PANDEO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1447800"/>
            <a:ext cx="4216512" cy="4800600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es-MX" dirty="0" smtClean="0"/>
              <a:t>La estructura está formada por una barra B1 de sección cuadrada de 4 cm de ancho y alto, y una barra B2 de sección circular de 2 cm de diámetro.</a:t>
            </a:r>
          </a:p>
          <a:p>
            <a:pPr marL="596646" indent="-514350">
              <a:buAutoNum type="alphaUcParenR"/>
            </a:pPr>
            <a:r>
              <a:rPr lang="es-MX" dirty="0" smtClean="0"/>
              <a:t>Para las barras comprimidas, calcule la carga crítica de Euler, siendo el modulo de Elasticidad E= 210 </a:t>
            </a:r>
            <a:r>
              <a:rPr lang="es-MX" dirty="0" err="1" smtClean="0"/>
              <a:t>Gpa</a:t>
            </a:r>
            <a:endParaRPr lang="es-MX" dirty="0" smtClean="0"/>
          </a:p>
          <a:p>
            <a:pPr marL="596646" indent="-514350">
              <a:buAutoNum type="alphaUcParenR"/>
            </a:pPr>
            <a:r>
              <a:rPr lang="es-MX" dirty="0"/>
              <a:t> </a:t>
            </a:r>
            <a:r>
              <a:rPr lang="es-MX" dirty="0" smtClean="0"/>
              <a:t>Calcule a máxima carga P que puede aplicarse para que verifiquen todas las barras, tomado como tensión admisible de tracción </a:t>
            </a:r>
            <a:r>
              <a:rPr lang="es-MX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𝜎am=140 </a:t>
            </a:r>
            <a:r>
              <a:rPr lang="es-MX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Mpa</a:t>
            </a:r>
            <a:r>
              <a:rPr lang="es-MX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y un coeficiente de seguridad de pandeo al 2. L=3m</a:t>
            </a:r>
            <a:endParaRPr lang="en-US" dirty="0"/>
          </a:p>
        </p:txBody>
      </p:sp>
      <p:grpSp>
        <p:nvGrpSpPr>
          <p:cNvPr id="19" name="Grupo 18"/>
          <p:cNvGrpSpPr/>
          <p:nvPr/>
        </p:nvGrpSpPr>
        <p:grpSpPr>
          <a:xfrm>
            <a:off x="6114968" y="702122"/>
            <a:ext cx="2633496" cy="2510854"/>
            <a:chOff x="6114968" y="702122"/>
            <a:chExt cx="2633496" cy="2510854"/>
          </a:xfrm>
        </p:grpSpPr>
        <p:sp>
          <p:nvSpPr>
            <p:cNvPr id="4" name="Rectángulo 3"/>
            <p:cNvSpPr/>
            <p:nvPr/>
          </p:nvSpPr>
          <p:spPr>
            <a:xfrm>
              <a:off x="6444208" y="2924944"/>
              <a:ext cx="230425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Conector recto 5"/>
            <p:cNvCxnSpPr/>
            <p:nvPr/>
          </p:nvCxnSpPr>
          <p:spPr>
            <a:xfrm flipH="1" flipV="1">
              <a:off x="6547016" y="1054223"/>
              <a:ext cx="2201448" cy="1870721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o 14"/>
            <p:cNvGrpSpPr/>
            <p:nvPr/>
          </p:nvGrpSpPr>
          <p:grpSpPr>
            <a:xfrm>
              <a:off x="6114968" y="2852936"/>
              <a:ext cx="329240" cy="360040"/>
              <a:chOff x="6114968" y="2852936"/>
              <a:chExt cx="329240" cy="360040"/>
            </a:xfrm>
          </p:grpSpPr>
          <p:sp>
            <p:nvSpPr>
              <p:cNvPr id="13" name="Triángulo isósceles 12"/>
              <p:cNvSpPr/>
              <p:nvPr/>
            </p:nvSpPr>
            <p:spPr>
              <a:xfrm rot="5400000">
                <a:off x="6078964" y="2888940"/>
                <a:ext cx="360040" cy="2880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Elipse 13"/>
              <p:cNvSpPr>
                <a:spLocks noChangeAspect="1"/>
              </p:cNvSpPr>
              <p:nvPr/>
            </p:nvSpPr>
            <p:spPr>
              <a:xfrm>
                <a:off x="6372200" y="2996952"/>
                <a:ext cx="72008" cy="720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 rot="5400000">
              <a:off x="6367645" y="697409"/>
              <a:ext cx="350614" cy="360040"/>
              <a:chOff x="6434130" y="2668428"/>
              <a:chExt cx="350614" cy="360040"/>
            </a:xfrm>
          </p:grpSpPr>
          <p:sp>
            <p:nvSpPr>
              <p:cNvPr id="17" name="Triángulo isósceles 16"/>
              <p:cNvSpPr/>
              <p:nvPr/>
            </p:nvSpPr>
            <p:spPr>
              <a:xfrm rot="5400000">
                <a:off x="6398126" y="2704432"/>
                <a:ext cx="360040" cy="28803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Elipse 17"/>
              <p:cNvSpPr>
                <a:spLocks noChangeAspect="1"/>
              </p:cNvSpPr>
              <p:nvPr/>
            </p:nvSpPr>
            <p:spPr>
              <a:xfrm>
                <a:off x="6712736" y="2803176"/>
                <a:ext cx="72008" cy="7200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1" name="Conector recto de flecha 20"/>
          <p:cNvCxnSpPr>
            <a:stCxn id="4" idx="3"/>
          </p:cNvCxnSpPr>
          <p:nvPr/>
        </p:nvCxnSpPr>
        <p:spPr>
          <a:xfrm>
            <a:off x="8748464" y="2996952"/>
            <a:ext cx="0" cy="576064"/>
          </a:xfrm>
          <a:prstGeom prst="straightConnector1">
            <a:avLst/>
          </a:pr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7020272" y="24208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B1</a:t>
            </a:r>
            <a:endParaRPr lang="en-U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622240" y="1292726"/>
            <a:ext cx="67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B2</a:t>
            </a:r>
            <a:endParaRPr lang="en-U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8409934" y="3153072"/>
            <a:ext cx="67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</a:t>
            </a:r>
            <a:endParaRPr lang="en-U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046427" y="33377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</a:t>
            </a:r>
            <a:endParaRPr lang="en-US" dirty="0"/>
          </a:p>
        </p:txBody>
      </p:sp>
      <p:cxnSp>
        <p:nvCxnSpPr>
          <p:cNvPr id="27" name="Conector recto 26"/>
          <p:cNvCxnSpPr/>
          <p:nvPr/>
        </p:nvCxnSpPr>
        <p:spPr>
          <a:xfrm>
            <a:off x="6538464" y="3683774"/>
            <a:ext cx="2210000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H="1" flipV="1">
            <a:off x="5929744" y="1052736"/>
            <a:ext cx="16390" cy="1951285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5586094" y="17974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733398"/>
          </a:xfrm>
        </p:spPr>
        <p:txBody>
          <a:bodyPr>
            <a:normAutofit/>
          </a:bodyPr>
          <a:lstStyle/>
          <a:p>
            <a:r>
              <a:rPr lang="es-AR" b="1" u="sng" dirty="0" smtClean="0">
                <a:effectLst/>
              </a:rPr>
              <a:t>ESTATICA</a:t>
            </a:r>
            <a:r>
              <a:rPr lang="es-AR" b="1" dirty="0" smtClean="0"/>
              <a:t>: </a:t>
            </a:r>
            <a:br>
              <a:rPr lang="es-AR" b="1" dirty="0" smtClean="0"/>
            </a:br>
            <a:r>
              <a:rPr lang="es-AR" b="1" dirty="0" smtClean="0"/>
              <a:t>Estudio del Equilibrio de los Cuerpos</a:t>
            </a:r>
            <a:br>
              <a:rPr lang="es-AR" b="1" dirty="0" smtClean="0"/>
            </a:br>
            <a:r>
              <a:rPr lang="es-AR" b="1" dirty="0"/>
              <a:t/>
            </a:r>
            <a:br>
              <a:rPr lang="es-AR" b="1" dirty="0"/>
            </a:br>
            <a:r>
              <a:rPr lang="es-AR" b="1" u="sng" dirty="0" smtClean="0"/>
              <a:t>RESISTENCIA DE LOS MATERIALES</a:t>
            </a:r>
            <a:r>
              <a:rPr lang="es-AR" b="1" dirty="0" smtClean="0"/>
              <a:t>:</a:t>
            </a:r>
            <a:br>
              <a:rPr lang="es-AR" b="1" dirty="0" smtClean="0"/>
            </a:br>
            <a:r>
              <a:rPr lang="es-AR" b="1" dirty="0" smtClean="0"/>
              <a:t>Comportamiento de los cuerpos ante los Esfuerzos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3659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303784"/>
            <a:ext cx="7498080" cy="5149552"/>
          </a:xfrm>
        </p:spPr>
        <p:txBody>
          <a:bodyPr>
            <a:normAutofit fontScale="47500" lnSpcReduction="20000"/>
          </a:bodyPr>
          <a:lstStyle/>
          <a:p>
            <a:pPr marL="402336" lvl="1" indent="0">
              <a:buNone/>
            </a:pPr>
            <a:endParaRPr lang="es-AR" dirty="0" smtClean="0"/>
          </a:p>
          <a:p>
            <a:r>
              <a:rPr lang="es-AR" b="1" strike="dblStrike" dirty="0" smtClean="0"/>
              <a:t>LINEALIDAD</a:t>
            </a:r>
            <a:r>
              <a:rPr lang="es-AR" strike="dblStrike" dirty="0" smtClean="0"/>
              <a:t> </a:t>
            </a:r>
            <a:r>
              <a:rPr lang="es-AR" b="1" strike="dblStrike" dirty="0" smtClean="0"/>
              <a:t>ESTATICA</a:t>
            </a:r>
          </a:p>
          <a:p>
            <a:pPr marL="356616" lvl="1" indent="0">
              <a:buNone/>
            </a:pPr>
            <a:r>
              <a:rPr lang="es-AR" strike="dblStrike" dirty="0" smtClean="0"/>
              <a:t>	Las cargas están aplicadas en su posición original</a:t>
            </a:r>
          </a:p>
          <a:p>
            <a:pPr marL="356616" lvl="1" indent="0">
              <a:buNone/>
            </a:pPr>
            <a:endParaRPr lang="es-AR" strike="dblStrike" dirty="0" smtClean="0"/>
          </a:p>
          <a:p>
            <a:r>
              <a:rPr lang="es-AR" b="1" dirty="0" smtClean="0"/>
              <a:t>LINEALIDAD GEOMETRICA</a:t>
            </a:r>
          </a:p>
          <a:p>
            <a:pPr marL="82296" indent="0">
              <a:buNone/>
            </a:pPr>
            <a:r>
              <a:rPr lang="es-AR" dirty="0" smtClean="0"/>
              <a:t>	Pequeños desplazamientos.</a:t>
            </a:r>
          </a:p>
          <a:p>
            <a:pPr marL="82296" indent="0">
              <a:buNone/>
            </a:pPr>
            <a:r>
              <a:rPr lang="es-AR" dirty="0"/>
              <a:t>	</a:t>
            </a:r>
            <a:r>
              <a:rPr lang="es-AR" dirty="0" err="1" smtClean="0"/>
              <a:t>tg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err="1" smtClean="0"/>
              <a:t>sen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/>
              <a:t> </a:t>
            </a:r>
            <a:r>
              <a:rPr lang="es-AR" dirty="0" smtClean="0">
                <a:latin typeface="Symbol" pitchFamily="18" charset="2"/>
              </a:rPr>
              <a:t>a</a:t>
            </a:r>
          </a:p>
          <a:p>
            <a:pPr marL="82296" indent="0">
              <a:buNone/>
            </a:pPr>
            <a:endParaRPr lang="es-AR" dirty="0" smtClean="0">
              <a:latin typeface="Symbol" pitchFamily="18" charset="2"/>
            </a:endParaRPr>
          </a:p>
          <a:p>
            <a:r>
              <a:rPr lang="es-AR" b="1" dirty="0" smtClean="0"/>
              <a:t>LINEALIDAD </a:t>
            </a:r>
            <a:r>
              <a:rPr lang="es-AR" b="1" dirty="0"/>
              <a:t>MECANICA</a:t>
            </a:r>
          </a:p>
          <a:p>
            <a:pPr marL="356616" lvl="1" indent="0">
              <a:buNone/>
            </a:pPr>
            <a:r>
              <a:rPr lang="es-AR" dirty="0"/>
              <a:t>	Relación Lineal entre Carga aplicada y Desplazamientos.</a:t>
            </a:r>
          </a:p>
          <a:p>
            <a:pPr marL="82296" indent="0">
              <a:buNone/>
            </a:pPr>
            <a:endParaRPr lang="es-AR" dirty="0" smtClean="0">
              <a:latin typeface="Symbol" pitchFamily="18" charset="2"/>
            </a:endParaRPr>
          </a:p>
          <a:p>
            <a:r>
              <a:rPr lang="es-AR" b="1" dirty="0" smtClean="0"/>
              <a:t>MATERIAL </a:t>
            </a:r>
            <a:r>
              <a:rPr lang="es-AR" b="1" dirty="0"/>
              <a:t>HOMOGENEO</a:t>
            </a:r>
          </a:p>
          <a:p>
            <a:endParaRPr lang="es-AR" dirty="0"/>
          </a:p>
          <a:p>
            <a:r>
              <a:rPr lang="es-AR" b="1" dirty="0"/>
              <a:t>PRINCIPIO DE SAINT – VENANT</a:t>
            </a:r>
            <a:r>
              <a:rPr lang="es-AR" dirty="0"/>
              <a:t>: </a:t>
            </a:r>
          </a:p>
          <a:p>
            <a:pPr marL="82296" indent="0">
              <a:buNone/>
            </a:pPr>
            <a:r>
              <a:rPr lang="es-AR" dirty="0"/>
              <a:t>    Analizamos las secciones alejadas de los puntos de aplicación de las cargas</a:t>
            </a:r>
          </a:p>
          <a:p>
            <a:pPr marL="82296" indent="0">
              <a:buNone/>
            </a:pPr>
            <a:endParaRPr lang="es-AR" dirty="0" smtClean="0"/>
          </a:p>
          <a:p>
            <a:pPr marL="82296" indent="0">
              <a:buNone/>
            </a:pPr>
            <a:endParaRPr lang="es-AR" dirty="0"/>
          </a:p>
          <a:p>
            <a:r>
              <a:rPr lang="es-AR" b="1" dirty="0"/>
              <a:t>HIPOTESIS DE BERNOULLI NAVIER: </a:t>
            </a:r>
          </a:p>
          <a:p>
            <a:pPr marL="82296" indent="0">
              <a:buNone/>
            </a:pPr>
            <a:r>
              <a:rPr lang="es-AR" dirty="0"/>
              <a:t>    </a:t>
            </a:r>
            <a:r>
              <a:rPr lang="es-ES" dirty="0"/>
              <a:t>Las secciones planas y perpendiculares al eje de la viga antes de la deformación, </a:t>
            </a:r>
            <a:endParaRPr lang="es-ES" dirty="0" smtClean="0"/>
          </a:p>
          <a:p>
            <a:pPr marL="82296" indent="0">
              <a:buNone/>
            </a:pPr>
            <a:r>
              <a:rPr lang="es-ES" dirty="0" smtClean="0"/>
              <a:t>siguen </a:t>
            </a:r>
            <a:r>
              <a:rPr lang="es-ES" dirty="0"/>
              <a:t>siendo planas y perpendiculares al eje de la viga después de la deformación</a:t>
            </a:r>
            <a:r>
              <a:rPr lang="es-AR" dirty="0"/>
              <a:t>.</a:t>
            </a:r>
          </a:p>
          <a:p>
            <a:pPr marL="82296" indent="0">
              <a:buNone/>
            </a:pPr>
            <a:endParaRPr lang="es-AR" dirty="0"/>
          </a:p>
          <a:p>
            <a:pPr marL="82296" indent="0">
              <a:buNone/>
            </a:pPr>
            <a:endParaRPr lang="es-AR" dirty="0">
              <a:latin typeface="Symbol" pitchFamily="18" charset="2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>
                <a:effectLst/>
              </a:rPr>
              <a:t>HIPOTESIS ADOPTADAS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32240" y="6453336"/>
            <a:ext cx="2895600" cy="328464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317640" y="3277325"/>
            <a:ext cx="5035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smtClean="0"/>
              <a:t>LEY DE HOOKE</a:t>
            </a:r>
          </a:p>
          <a:p>
            <a:r>
              <a:rPr lang="es-MX" b="1" dirty="0"/>
              <a:t> </a:t>
            </a:r>
            <a:r>
              <a:rPr lang="es-MX" b="1" dirty="0" smtClean="0"/>
              <a:t>             </a:t>
            </a:r>
            <a:r>
              <a:rPr lang="es-MX" sz="1400" dirty="0" err="1" smtClean="0"/>
              <a:t>Relacion</a:t>
            </a:r>
            <a:r>
              <a:rPr lang="es-MX" sz="1400" dirty="0" smtClean="0"/>
              <a:t> Lineal entre Tensiones y Deformaciones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909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9622" y="804329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AR" sz="12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</p:txBody>
      </p:sp>
      <p:sp>
        <p:nvSpPr>
          <p:cNvPr id="29" name="28 CuadroTexto"/>
          <p:cNvSpPr txBox="1"/>
          <p:nvPr/>
        </p:nvSpPr>
        <p:spPr>
          <a:xfrm>
            <a:off x="1286315" y="892855"/>
            <a:ext cx="7598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AR" b="1" dirty="0"/>
              <a:t>ESTABILIDAD: </a:t>
            </a:r>
            <a:r>
              <a:rPr lang="es-AR" dirty="0"/>
              <a:t>Propiedad del Sistema para mantener su estado durante las acciones exteriores </a:t>
            </a:r>
            <a:endParaRPr lang="es-AR" sz="2000" dirty="0"/>
          </a:p>
          <a:p>
            <a:endParaRPr lang="es-AR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7141" y="31291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AR" sz="3600" dirty="0" smtClean="0">
                <a:effectLst/>
              </a:rPr>
              <a:t>PANDEO</a:t>
            </a:r>
            <a:endParaRPr lang="es-AR" sz="36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99897" y="656264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37" name="28 CuadroTexto"/>
          <p:cNvSpPr txBox="1"/>
          <p:nvPr/>
        </p:nvSpPr>
        <p:spPr>
          <a:xfrm>
            <a:off x="1289209" y="1681335"/>
            <a:ext cx="177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AR" dirty="0" smtClean="0"/>
              <a:t>Si no la cumple: </a:t>
            </a:r>
            <a:endParaRPr lang="es-AR" sz="2000" dirty="0"/>
          </a:p>
          <a:p>
            <a:endParaRPr lang="es-AR" dirty="0" smtClean="0"/>
          </a:p>
        </p:txBody>
      </p:sp>
      <p:sp>
        <p:nvSpPr>
          <p:cNvPr id="38" name="28 CuadroTexto"/>
          <p:cNvSpPr txBox="1"/>
          <p:nvPr/>
        </p:nvSpPr>
        <p:spPr>
          <a:xfrm>
            <a:off x="3767994" y="1663787"/>
            <a:ext cx="280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AR" sz="1600" b="1" dirty="0" smtClean="0"/>
              <a:t>SISTEMA </a:t>
            </a:r>
            <a:r>
              <a:rPr lang="es-AR" b="1" dirty="0" smtClean="0"/>
              <a:t>INESTABLE</a:t>
            </a:r>
            <a:endParaRPr lang="es-AR" b="1" dirty="0"/>
          </a:p>
        </p:txBody>
      </p:sp>
      <p:sp>
        <p:nvSpPr>
          <p:cNvPr id="5" name="Flecha derecha 4"/>
          <p:cNvSpPr/>
          <p:nvPr/>
        </p:nvSpPr>
        <p:spPr>
          <a:xfrm>
            <a:off x="3239854" y="1691341"/>
            <a:ext cx="403642" cy="3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28 CuadroTexto"/>
          <p:cNvSpPr txBox="1"/>
          <p:nvPr/>
        </p:nvSpPr>
        <p:spPr>
          <a:xfrm>
            <a:off x="1253383" y="2295675"/>
            <a:ext cx="218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AR" dirty="0" smtClean="0"/>
              <a:t>Condiciones Reales </a:t>
            </a:r>
            <a:endParaRPr lang="es-AR" sz="2000" dirty="0"/>
          </a:p>
          <a:p>
            <a:endParaRPr lang="es-AR" dirty="0" smtClean="0"/>
          </a:p>
        </p:txBody>
      </p:sp>
      <p:sp>
        <p:nvSpPr>
          <p:cNvPr id="42" name="Flecha derecha 41"/>
          <p:cNvSpPr/>
          <p:nvPr/>
        </p:nvSpPr>
        <p:spPr>
          <a:xfrm>
            <a:off x="3392113" y="2305681"/>
            <a:ext cx="403642" cy="3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28 CuadroTexto"/>
          <p:cNvSpPr txBox="1"/>
          <p:nvPr/>
        </p:nvSpPr>
        <p:spPr>
          <a:xfrm>
            <a:off x="3851936" y="2244313"/>
            <a:ext cx="561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AR" dirty="0" smtClean="0"/>
              <a:t>Causas que Perturban el estado original de Equilibrio</a:t>
            </a:r>
            <a:endParaRPr lang="es-AR" sz="2000" dirty="0"/>
          </a:p>
          <a:p>
            <a:endParaRPr lang="es-AR" dirty="0" smtClean="0"/>
          </a:p>
        </p:txBody>
      </p:sp>
      <p:sp>
        <p:nvSpPr>
          <p:cNvPr id="44" name="Flecha derecha 43"/>
          <p:cNvSpPr/>
          <p:nvPr/>
        </p:nvSpPr>
        <p:spPr>
          <a:xfrm rot="5400000">
            <a:off x="5592559" y="2714863"/>
            <a:ext cx="403642" cy="3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28 CuadroTexto"/>
          <p:cNvSpPr txBox="1"/>
          <p:nvPr/>
        </p:nvSpPr>
        <p:spPr>
          <a:xfrm>
            <a:off x="1896681" y="3225398"/>
            <a:ext cx="5967465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AR" sz="2400" b="1" dirty="0" smtClean="0"/>
              <a:t>   PERDIDA DE LA ESTABILIDAD</a:t>
            </a:r>
            <a:endParaRPr lang="es-AR" sz="2800" b="1" dirty="0"/>
          </a:p>
        </p:txBody>
      </p:sp>
      <p:sp>
        <p:nvSpPr>
          <p:cNvPr id="49" name="Flecha derecha 48"/>
          <p:cNvSpPr/>
          <p:nvPr/>
        </p:nvSpPr>
        <p:spPr>
          <a:xfrm rot="5400000">
            <a:off x="2687690" y="3987478"/>
            <a:ext cx="403642" cy="3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28 CuadroTexto"/>
          <p:cNvSpPr txBox="1"/>
          <p:nvPr/>
        </p:nvSpPr>
        <p:spPr>
          <a:xfrm>
            <a:off x="1546214" y="4442788"/>
            <a:ext cx="268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AR" b="1" dirty="0" smtClean="0"/>
              <a:t>NUEVO ESTADO DE EQUILIBRIO</a:t>
            </a:r>
            <a:endParaRPr lang="es-AR" sz="2000" b="1" dirty="0"/>
          </a:p>
        </p:txBody>
      </p:sp>
      <p:sp>
        <p:nvSpPr>
          <p:cNvPr id="52" name="28 CuadroTexto"/>
          <p:cNvSpPr txBox="1"/>
          <p:nvPr/>
        </p:nvSpPr>
        <p:spPr>
          <a:xfrm>
            <a:off x="1351037" y="5262889"/>
            <a:ext cx="2881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8046" indent="-285750">
              <a:buFont typeface="Arial" panose="020B0604020202020204" pitchFamily="34" charset="0"/>
              <a:buChar char="•"/>
            </a:pPr>
            <a:r>
              <a:rPr lang="es-AR" dirty="0" smtClean="0"/>
              <a:t>Grandes Deformaciones</a:t>
            </a:r>
          </a:p>
          <a:p>
            <a:pPr marL="425196" indent="-342900">
              <a:buFont typeface="Arial" panose="020B0604020202020204" pitchFamily="34" charset="0"/>
              <a:buChar char="•"/>
            </a:pPr>
            <a:r>
              <a:rPr lang="es-AR" dirty="0" smtClean="0"/>
              <a:t>Deformaciones Plásticas</a:t>
            </a:r>
          </a:p>
          <a:p>
            <a:pPr marL="425196" indent="-342900">
              <a:buFont typeface="Arial" panose="020B0604020202020204" pitchFamily="34" charset="0"/>
              <a:buChar char="•"/>
            </a:pPr>
            <a:r>
              <a:rPr lang="es-AR" dirty="0" smtClean="0"/>
              <a:t>Rotura</a:t>
            </a:r>
            <a:endParaRPr lang="es-AR" dirty="0"/>
          </a:p>
        </p:txBody>
      </p:sp>
      <p:sp>
        <p:nvSpPr>
          <p:cNvPr id="53" name="Flecha derecha 52"/>
          <p:cNvSpPr/>
          <p:nvPr/>
        </p:nvSpPr>
        <p:spPr>
          <a:xfrm rot="5400000">
            <a:off x="6042306" y="3948310"/>
            <a:ext cx="403642" cy="3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28 CuadroTexto"/>
          <p:cNvSpPr txBox="1"/>
          <p:nvPr/>
        </p:nvSpPr>
        <p:spPr>
          <a:xfrm>
            <a:off x="5436096" y="4468652"/>
            <a:ext cx="2686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AR" b="1" dirty="0" smtClean="0"/>
              <a:t>PIERDE EQUILIBRIO</a:t>
            </a:r>
            <a:endParaRPr lang="es-AR" sz="2000" b="1" dirty="0"/>
          </a:p>
        </p:txBody>
      </p:sp>
      <p:grpSp>
        <p:nvGrpSpPr>
          <p:cNvPr id="20" name="Grupo 19"/>
          <p:cNvGrpSpPr/>
          <p:nvPr/>
        </p:nvGrpSpPr>
        <p:grpSpPr>
          <a:xfrm>
            <a:off x="4780777" y="4581128"/>
            <a:ext cx="655320" cy="2132411"/>
            <a:chOff x="4780777" y="4581128"/>
            <a:chExt cx="655320" cy="2132411"/>
          </a:xfrm>
        </p:grpSpPr>
        <p:grpSp>
          <p:nvGrpSpPr>
            <p:cNvPr id="12" name="Grupo 11"/>
            <p:cNvGrpSpPr/>
            <p:nvPr/>
          </p:nvGrpSpPr>
          <p:grpSpPr>
            <a:xfrm rot="16200000">
              <a:off x="4296226" y="5573669"/>
              <a:ext cx="1624421" cy="655320"/>
              <a:chOff x="5112426" y="5333034"/>
              <a:chExt cx="2975902" cy="655320"/>
            </a:xfrm>
          </p:grpSpPr>
          <p:grpSp>
            <p:nvGrpSpPr>
              <p:cNvPr id="55" name="117 Grupo"/>
              <p:cNvGrpSpPr/>
              <p:nvPr/>
            </p:nvGrpSpPr>
            <p:grpSpPr>
              <a:xfrm rot="5400000">
                <a:off x="4922514" y="5522946"/>
                <a:ext cx="655320" cy="275496"/>
                <a:chOff x="4716016" y="6105832"/>
                <a:chExt cx="1080120" cy="347504"/>
              </a:xfrm>
            </p:grpSpPr>
            <p:grpSp>
              <p:nvGrpSpPr>
                <p:cNvPr id="56" name="118 Grupo"/>
                <p:cNvGrpSpPr/>
                <p:nvPr/>
              </p:nvGrpSpPr>
              <p:grpSpPr>
                <a:xfrm>
                  <a:off x="4716016" y="6309320"/>
                  <a:ext cx="1080120" cy="144016"/>
                  <a:chOff x="4716016" y="6309320"/>
                  <a:chExt cx="1080120" cy="144016"/>
                </a:xfrm>
              </p:grpSpPr>
              <p:sp>
                <p:nvSpPr>
                  <p:cNvPr id="59" name="120 Rectángulo"/>
                  <p:cNvSpPr/>
                  <p:nvPr/>
                </p:nvSpPr>
                <p:spPr>
                  <a:xfrm>
                    <a:off x="4716016" y="6309320"/>
                    <a:ext cx="1080120" cy="144016"/>
                  </a:xfrm>
                  <a:prstGeom prst="rect">
                    <a:avLst/>
                  </a:prstGeom>
                  <a:pattFill prst="wdUp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cxnSp>
                <p:nvCxnSpPr>
                  <p:cNvPr id="60" name="121 Conector recto"/>
                  <p:cNvCxnSpPr/>
                  <p:nvPr/>
                </p:nvCxnSpPr>
                <p:spPr>
                  <a:xfrm>
                    <a:off x="4716016" y="6309320"/>
                    <a:ext cx="1080120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119 Conector recto"/>
                <p:cNvCxnSpPr/>
                <p:nvPr/>
              </p:nvCxnSpPr>
              <p:spPr>
                <a:xfrm flipV="1">
                  <a:off x="5204068" y="6105832"/>
                  <a:ext cx="0" cy="22021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12 Conector recto"/>
              <p:cNvCxnSpPr/>
              <p:nvPr/>
            </p:nvCxnSpPr>
            <p:spPr>
              <a:xfrm>
                <a:off x="5300630" y="5629140"/>
                <a:ext cx="278769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Conector recto de flecha 13"/>
            <p:cNvCxnSpPr/>
            <p:nvPr/>
          </p:nvCxnSpPr>
          <p:spPr>
            <a:xfrm>
              <a:off x="5076882" y="4581128"/>
              <a:ext cx="0" cy="468822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9" name="Forma libre 18"/>
          <p:cNvSpPr/>
          <p:nvPr/>
        </p:nvSpPr>
        <p:spPr>
          <a:xfrm>
            <a:off x="5050302" y="5008098"/>
            <a:ext cx="478301" cy="1617785"/>
          </a:xfrm>
          <a:custGeom>
            <a:avLst/>
            <a:gdLst>
              <a:gd name="connsiteX0" fmla="*/ 0 w 478301"/>
              <a:gd name="connsiteY0" fmla="*/ 1617785 h 1617785"/>
              <a:gd name="connsiteX1" fmla="*/ 98473 w 478301"/>
              <a:gd name="connsiteY1" fmla="*/ 815927 h 1617785"/>
              <a:gd name="connsiteX2" fmla="*/ 478301 w 478301"/>
              <a:gd name="connsiteY2" fmla="*/ 0 h 161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01" h="1617785">
                <a:moveTo>
                  <a:pt x="0" y="1617785"/>
                </a:moveTo>
                <a:cubicBezTo>
                  <a:pt x="9378" y="1351671"/>
                  <a:pt x="18756" y="1085558"/>
                  <a:pt x="98473" y="815927"/>
                </a:cubicBezTo>
                <a:cubicBezTo>
                  <a:pt x="178190" y="546296"/>
                  <a:pt x="328245" y="273148"/>
                  <a:pt x="47830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Conector recto de flecha 68"/>
          <p:cNvCxnSpPr/>
          <p:nvPr/>
        </p:nvCxnSpPr>
        <p:spPr>
          <a:xfrm>
            <a:off x="5528603" y="4539276"/>
            <a:ext cx="0" cy="46882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28 CuadroTexto"/>
          <p:cNvSpPr txBox="1"/>
          <p:nvPr/>
        </p:nvSpPr>
        <p:spPr>
          <a:xfrm>
            <a:off x="5664842" y="5089118"/>
            <a:ext cx="288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8046" indent="-285750">
              <a:buFont typeface="Arial" panose="020B0604020202020204" pitchFamily="34" charset="0"/>
              <a:buChar char="•"/>
            </a:pPr>
            <a:r>
              <a:rPr lang="es-AR" dirty="0" smtClean="0"/>
              <a:t>Se manifiesta en Estructuras mas “ligeras”</a:t>
            </a:r>
            <a:endParaRPr lang="es-AR" dirty="0"/>
          </a:p>
        </p:txBody>
      </p:sp>
      <p:sp>
        <p:nvSpPr>
          <p:cNvPr id="34" name="28 CuadroTexto"/>
          <p:cNvSpPr txBox="1"/>
          <p:nvPr/>
        </p:nvSpPr>
        <p:spPr>
          <a:xfrm>
            <a:off x="5686022" y="5733368"/>
            <a:ext cx="345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8046" indent="-285750">
              <a:buFont typeface="Arial" panose="020B0604020202020204" pitchFamily="34" charset="0"/>
              <a:buChar char="•"/>
            </a:pPr>
            <a:r>
              <a:rPr lang="es-AR" dirty="0" smtClean="0"/>
              <a:t>Relacionado con la Rigidez.</a:t>
            </a:r>
            <a:endParaRPr lang="es-AR" dirty="0"/>
          </a:p>
        </p:txBody>
      </p:sp>
      <p:sp>
        <p:nvSpPr>
          <p:cNvPr id="35" name="28 CuadroTexto"/>
          <p:cNvSpPr txBox="1"/>
          <p:nvPr/>
        </p:nvSpPr>
        <p:spPr>
          <a:xfrm>
            <a:off x="5979534" y="6057959"/>
            <a:ext cx="316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es-AR" dirty="0" smtClean="0"/>
              <a:t>Aviones – Paredes reforzadas.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664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5" grpId="0" animBg="1"/>
      <p:bldP spid="41" grpId="0"/>
      <p:bldP spid="42" grpId="0" animBg="1"/>
      <p:bldP spid="43" grpId="0"/>
      <p:bldP spid="44" grpId="0" animBg="1"/>
      <p:bldP spid="45" grpId="0" animBg="1"/>
      <p:bldP spid="49" grpId="0" animBg="1"/>
      <p:bldP spid="50" grpId="0"/>
      <p:bldP spid="52" grpId="0"/>
      <p:bldP spid="53" grpId="0" animBg="1"/>
      <p:bldP spid="54" grpId="0"/>
      <p:bldP spid="19" grpId="0" animBg="1"/>
      <p:bldP spid="30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28 CuadroTexto"/>
          <p:cNvSpPr txBox="1"/>
          <p:nvPr/>
        </p:nvSpPr>
        <p:spPr>
          <a:xfrm>
            <a:off x="4326039" y="3680410"/>
            <a:ext cx="401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82296" indent="0">
              <a:buNone/>
              <a:defRPr sz="1600" b="1"/>
            </a:lvl1pPr>
          </a:lstStyle>
          <a:p>
            <a:r>
              <a:rPr lang="es-AR" dirty="0" smtClean="0"/>
              <a:t>3. SE RETIRA LA CAUSA DE LA PERTURBACION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9622" y="804329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AR" sz="12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</p:txBody>
      </p:sp>
      <p:sp>
        <p:nvSpPr>
          <p:cNvPr id="29" name="28 CuadroTexto"/>
          <p:cNvSpPr txBox="1"/>
          <p:nvPr/>
        </p:nvSpPr>
        <p:spPr>
          <a:xfrm>
            <a:off x="1351038" y="962372"/>
            <a:ext cx="288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es-AR" b="1" dirty="0" smtClean="0"/>
              <a:t>ANALISIS DE LA ESTABILIDAD</a:t>
            </a:r>
            <a:endParaRPr lang="es-AR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7141" y="31291"/>
            <a:ext cx="7498080" cy="923843"/>
          </a:xfrm>
        </p:spPr>
        <p:txBody>
          <a:bodyPr>
            <a:normAutofit/>
          </a:bodyPr>
          <a:lstStyle/>
          <a:p>
            <a:pPr algn="ctr"/>
            <a:r>
              <a:rPr lang="es-AR" sz="3600" dirty="0" smtClean="0">
                <a:effectLst/>
              </a:rPr>
              <a:t>PANDEO</a:t>
            </a:r>
            <a:endParaRPr lang="es-AR" sz="36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99897" y="656264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38" name="28 CuadroTexto"/>
          <p:cNvSpPr txBox="1"/>
          <p:nvPr/>
        </p:nvSpPr>
        <p:spPr>
          <a:xfrm>
            <a:off x="4808040" y="945452"/>
            <a:ext cx="2315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AR" sz="1600" b="1" dirty="0" smtClean="0"/>
              <a:t>1, SISTEMA IDEAL</a:t>
            </a:r>
            <a:endParaRPr lang="es-AR" b="1" dirty="0"/>
          </a:p>
        </p:txBody>
      </p:sp>
      <p:sp>
        <p:nvSpPr>
          <p:cNvPr id="5" name="Flecha derecha 4"/>
          <p:cNvSpPr/>
          <p:nvPr/>
        </p:nvSpPr>
        <p:spPr>
          <a:xfrm>
            <a:off x="4279900" y="973006"/>
            <a:ext cx="403642" cy="3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28 CuadroTexto"/>
          <p:cNvSpPr txBox="1"/>
          <p:nvPr/>
        </p:nvSpPr>
        <p:spPr>
          <a:xfrm>
            <a:off x="2965618" y="5562589"/>
            <a:ext cx="1717924" cy="61555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es-AR" sz="1600" b="1" dirty="0" smtClean="0"/>
              <a:t>EQUILIBRIO </a:t>
            </a:r>
          </a:p>
          <a:p>
            <a:pPr marL="82296" indent="0" algn="ctr">
              <a:buNone/>
            </a:pPr>
            <a:r>
              <a:rPr lang="es-AR" b="1" dirty="0" smtClean="0"/>
              <a:t>ESTABLE</a:t>
            </a:r>
            <a:endParaRPr lang="es-AR" b="1" dirty="0"/>
          </a:p>
        </p:txBody>
      </p:sp>
      <p:sp>
        <p:nvSpPr>
          <p:cNvPr id="42" name="Flecha derecha 41"/>
          <p:cNvSpPr/>
          <p:nvPr/>
        </p:nvSpPr>
        <p:spPr>
          <a:xfrm>
            <a:off x="3921628" y="2819925"/>
            <a:ext cx="403642" cy="3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n-US" dirty="0"/>
          </a:p>
        </p:txBody>
      </p:sp>
      <p:sp>
        <p:nvSpPr>
          <p:cNvPr id="43" name="28 CuadroTexto"/>
          <p:cNvSpPr txBox="1"/>
          <p:nvPr/>
        </p:nvSpPr>
        <p:spPr>
          <a:xfrm>
            <a:off x="4363056" y="2831043"/>
            <a:ext cx="3377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82296" indent="0">
              <a:buNone/>
              <a:defRPr sz="1600" b="1"/>
            </a:lvl1pPr>
          </a:lstStyle>
          <a:p>
            <a:r>
              <a:rPr lang="es-AR" dirty="0" smtClean="0"/>
              <a:t>2. PEQUEÑA PERTURBACION </a:t>
            </a:r>
            <a:endParaRPr lang="es-AR" dirty="0"/>
          </a:p>
        </p:txBody>
      </p:sp>
      <p:sp>
        <p:nvSpPr>
          <p:cNvPr id="44" name="Flecha derecha 43"/>
          <p:cNvSpPr/>
          <p:nvPr/>
        </p:nvSpPr>
        <p:spPr>
          <a:xfrm rot="5400000">
            <a:off x="3931223" y="4327000"/>
            <a:ext cx="403642" cy="3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28 CuadroTexto"/>
          <p:cNvSpPr txBox="1"/>
          <p:nvPr/>
        </p:nvSpPr>
        <p:spPr>
          <a:xfrm>
            <a:off x="4965163" y="6347315"/>
            <a:ext cx="3922539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2296" indent="0" algn="ctr">
              <a:buNone/>
            </a:pPr>
            <a:r>
              <a:rPr lang="es-AR" sz="2400" b="1" dirty="0" smtClean="0">
                <a:solidFill>
                  <a:schemeClr val="bg1"/>
                </a:solidFill>
              </a:rPr>
              <a:t>   INESTABILIDAD</a:t>
            </a:r>
            <a:endParaRPr lang="es-AR" sz="2800" b="1" dirty="0">
              <a:solidFill>
                <a:schemeClr val="bg1"/>
              </a:solidFill>
            </a:endParaRPr>
          </a:p>
        </p:txBody>
      </p:sp>
      <p:sp>
        <p:nvSpPr>
          <p:cNvPr id="49" name="Flecha derecha 48"/>
          <p:cNvSpPr/>
          <p:nvPr/>
        </p:nvSpPr>
        <p:spPr>
          <a:xfrm rot="5400000">
            <a:off x="5565267" y="3221560"/>
            <a:ext cx="403642" cy="3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28 CuadroTexto"/>
          <p:cNvSpPr txBox="1"/>
          <p:nvPr/>
        </p:nvSpPr>
        <p:spPr>
          <a:xfrm>
            <a:off x="3023141" y="4738847"/>
            <a:ext cx="231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es-AR" dirty="0" smtClean="0"/>
              <a:t>Vuelve a la posición de equilibrio.</a:t>
            </a:r>
          </a:p>
        </p:txBody>
      </p:sp>
      <p:sp>
        <p:nvSpPr>
          <p:cNvPr id="53" name="Flecha derecha 52"/>
          <p:cNvSpPr/>
          <p:nvPr/>
        </p:nvSpPr>
        <p:spPr>
          <a:xfrm rot="5400000">
            <a:off x="5645240" y="4281484"/>
            <a:ext cx="403642" cy="3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28 CuadroTexto"/>
          <p:cNvSpPr txBox="1"/>
          <p:nvPr/>
        </p:nvSpPr>
        <p:spPr>
          <a:xfrm>
            <a:off x="4965164" y="5588677"/>
            <a:ext cx="2000795" cy="6155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AR" sz="1600" b="1" dirty="0" smtClean="0"/>
              <a:t>EQUILIBRIO</a:t>
            </a:r>
          </a:p>
          <a:p>
            <a:pPr marL="82296" indent="0">
              <a:buNone/>
            </a:pPr>
            <a:r>
              <a:rPr lang="es-AR" b="1" dirty="0" smtClean="0"/>
              <a:t>INDIFERENTE</a:t>
            </a:r>
            <a:endParaRPr lang="es-AR" b="1" dirty="0"/>
          </a:p>
        </p:txBody>
      </p:sp>
      <p:sp>
        <p:nvSpPr>
          <p:cNvPr id="72" name="28 CuadroTexto"/>
          <p:cNvSpPr txBox="1"/>
          <p:nvPr/>
        </p:nvSpPr>
        <p:spPr>
          <a:xfrm>
            <a:off x="1471006" y="1750609"/>
            <a:ext cx="278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AR" sz="1600" dirty="0" smtClean="0"/>
              <a:t>BARRA</a:t>
            </a:r>
            <a:r>
              <a:rPr lang="es-AR" sz="1600" b="1" dirty="0" smtClean="0"/>
              <a:t> </a:t>
            </a:r>
            <a:r>
              <a:rPr lang="es-AR" dirty="0" smtClean="0"/>
              <a:t>COMPRIMIDA</a:t>
            </a:r>
            <a:endParaRPr lang="es-AR" dirty="0"/>
          </a:p>
        </p:txBody>
      </p:sp>
      <p:grpSp>
        <p:nvGrpSpPr>
          <p:cNvPr id="25" name="Grupo 24"/>
          <p:cNvGrpSpPr/>
          <p:nvPr/>
        </p:nvGrpSpPr>
        <p:grpSpPr>
          <a:xfrm>
            <a:off x="3779195" y="1414629"/>
            <a:ext cx="3894395" cy="1169551"/>
            <a:chOff x="4348084" y="1342288"/>
            <a:chExt cx="3894395" cy="1169551"/>
          </a:xfrm>
        </p:grpSpPr>
        <p:sp>
          <p:nvSpPr>
            <p:cNvPr id="37" name="28 CuadroTexto"/>
            <p:cNvSpPr txBox="1"/>
            <p:nvPr/>
          </p:nvSpPr>
          <p:spPr>
            <a:xfrm>
              <a:off x="4373837" y="1342288"/>
              <a:ext cx="38686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8046" indent="-285750">
                <a:buFont typeface="Arial" panose="020B0604020202020204" pitchFamily="34" charset="0"/>
                <a:buChar char="•"/>
              </a:pPr>
              <a:r>
                <a:rPr lang="es-AR" dirty="0" smtClean="0"/>
                <a:t>EJE RECTO</a:t>
              </a:r>
            </a:p>
            <a:p>
              <a:pPr marL="368046" indent="-285750">
                <a:buFont typeface="Arial" panose="020B0604020202020204" pitchFamily="34" charset="0"/>
                <a:buChar char="•"/>
              </a:pPr>
              <a:r>
                <a:rPr lang="es-AR" dirty="0" smtClean="0"/>
                <a:t>BARRA CENTRADA</a:t>
              </a:r>
            </a:p>
            <a:p>
              <a:pPr marL="368046" indent="-285750">
                <a:buFont typeface="Arial" panose="020B0604020202020204" pitchFamily="34" charset="0"/>
                <a:buChar char="•"/>
              </a:pPr>
              <a:r>
                <a:rPr lang="es-AR" dirty="0" smtClean="0"/>
                <a:t>FUERZA EN EL EJE</a:t>
              </a:r>
            </a:p>
            <a:p>
              <a:endParaRPr lang="es-AR" sz="1600" dirty="0" smtClean="0"/>
            </a:p>
          </p:txBody>
        </p:sp>
        <p:sp>
          <p:nvSpPr>
            <p:cNvPr id="23" name="Abrir corchete 22"/>
            <p:cNvSpPr/>
            <p:nvPr/>
          </p:nvSpPr>
          <p:spPr>
            <a:xfrm>
              <a:off x="4348084" y="1393579"/>
              <a:ext cx="144016" cy="1021567"/>
            </a:xfrm>
            <a:prstGeom prst="lef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1720187" y="2276209"/>
            <a:ext cx="655320" cy="2132411"/>
            <a:chOff x="4780777" y="4581128"/>
            <a:chExt cx="655320" cy="2132411"/>
          </a:xfrm>
        </p:grpSpPr>
        <p:grpSp>
          <p:nvGrpSpPr>
            <p:cNvPr id="76" name="Grupo 75"/>
            <p:cNvGrpSpPr/>
            <p:nvPr/>
          </p:nvGrpSpPr>
          <p:grpSpPr>
            <a:xfrm rot="16200000">
              <a:off x="4296226" y="5573669"/>
              <a:ext cx="1624421" cy="655320"/>
              <a:chOff x="5112426" y="5333034"/>
              <a:chExt cx="2975902" cy="655320"/>
            </a:xfrm>
          </p:grpSpPr>
          <p:grpSp>
            <p:nvGrpSpPr>
              <p:cNvPr id="78" name="117 Grupo"/>
              <p:cNvGrpSpPr/>
              <p:nvPr/>
            </p:nvGrpSpPr>
            <p:grpSpPr>
              <a:xfrm rot="5400000">
                <a:off x="4922514" y="5522946"/>
                <a:ext cx="655320" cy="275496"/>
                <a:chOff x="4716016" y="6105832"/>
                <a:chExt cx="1080120" cy="347504"/>
              </a:xfrm>
            </p:grpSpPr>
            <p:grpSp>
              <p:nvGrpSpPr>
                <p:cNvPr id="82" name="118 Grupo"/>
                <p:cNvGrpSpPr/>
                <p:nvPr/>
              </p:nvGrpSpPr>
              <p:grpSpPr>
                <a:xfrm>
                  <a:off x="4716016" y="6309320"/>
                  <a:ext cx="1080120" cy="144016"/>
                  <a:chOff x="4716016" y="6309320"/>
                  <a:chExt cx="1080120" cy="144016"/>
                </a:xfrm>
              </p:grpSpPr>
              <p:sp>
                <p:nvSpPr>
                  <p:cNvPr id="84" name="120 Rectángulo"/>
                  <p:cNvSpPr/>
                  <p:nvPr/>
                </p:nvSpPr>
                <p:spPr>
                  <a:xfrm>
                    <a:off x="4716016" y="6309320"/>
                    <a:ext cx="1080120" cy="144016"/>
                  </a:xfrm>
                  <a:prstGeom prst="rect">
                    <a:avLst/>
                  </a:prstGeom>
                  <a:pattFill prst="wdUpDiag">
                    <a:fgClr>
                      <a:schemeClr val="accent1"/>
                    </a:fgClr>
                    <a:bgClr>
                      <a:schemeClr val="bg1"/>
                    </a:bgClr>
                  </a:patt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cxnSp>
                <p:nvCxnSpPr>
                  <p:cNvPr id="85" name="121 Conector recto"/>
                  <p:cNvCxnSpPr/>
                  <p:nvPr/>
                </p:nvCxnSpPr>
                <p:spPr>
                  <a:xfrm>
                    <a:off x="4716016" y="6309320"/>
                    <a:ext cx="1080120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3" name="119 Conector recto"/>
                <p:cNvCxnSpPr/>
                <p:nvPr/>
              </p:nvCxnSpPr>
              <p:spPr>
                <a:xfrm flipV="1">
                  <a:off x="5204068" y="6105832"/>
                  <a:ext cx="0" cy="22021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0" name="12 Conector recto"/>
              <p:cNvCxnSpPr/>
              <p:nvPr/>
            </p:nvCxnSpPr>
            <p:spPr>
              <a:xfrm>
                <a:off x="5300630" y="5629140"/>
                <a:ext cx="278769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Conector recto de flecha 76"/>
            <p:cNvCxnSpPr/>
            <p:nvPr/>
          </p:nvCxnSpPr>
          <p:spPr>
            <a:xfrm>
              <a:off x="5076882" y="4581128"/>
              <a:ext cx="0" cy="468822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86" name="Forma libre 85"/>
          <p:cNvSpPr/>
          <p:nvPr/>
        </p:nvSpPr>
        <p:spPr>
          <a:xfrm>
            <a:off x="2047848" y="2703178"/>
            <a:ext cx="478301" cy="1617785"/>
          </a:xfrm>
          <a:custGeom>
            <a:avLst/>
            <a:gdLst>
              <a:gd name="connsiteX0" fmla="*/ 0 w 478301"/>
              <a:gd name="connsiteY0" fmla="*/ 1617785 h 1617785"/>
              <a:gd name="connsiteX1" fmla="*/ 98473 w 478301"/>
              <a:gd name="connsiteY1" fmla="*/ 815927 h 1617785"/>
              <a:gd name="connsiteX2" fmla="*/ 478301 w 478301"/>
              <a:gd name="connsiteY2" fmla="*/ 0 h 161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01" h="1617785">
                <a:moveTo>
                  <a:pt x="0" y="1617785"/>
                </a:moveTo>
                <a:cubicBezTo>
                  <a:pt x="9378" y="1351671"/>
                  <a:pt x="18756" y="1085558"/>
                  <a:pt x="98473" y="815927"/>
                </a:cubicBezTo>
                <a:cubicBezTo>
                  <a:pt x="178190" y="546296"/>
                  <a:pt x="328245" y="273148"/>
                  <a:pt x="47830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ector recto de flecha 88"/>
          <p:cNvCxnSpPr/>
          <p:nvPr/>
        </p:nvCxnSpPr>
        <p:spPr>
          <a:xfrm>
            <a:off x="2526149" y="2234356"/>
            <a:ext cx="0" cy="46882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3" name="28 CuadroTexto"/>
          <p:cNvSpPr txBox="1"/>
          <p:nvPr/>
        </p:nvSpPr>
        <p:spPr>
          <a:xfrm>
            <a:off x="5084587" y="4833983"/>
            <a:ext cx="170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es-AR" dirty="0" smtClean="0"/>
              <a:t>Se queda en la </a:t>
            </a:r>
          </a:p>
          <a:p>
            <a:pPr marL="82296"/>
            <a:r>
              <a:rPr lang="es-AR" dirty="0" smtClean="0"/>
              <a:t>nueva Posición.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1720187" y="4329235"/>
            <a:ext cx="655320" cy="79386"/>
            <a:chOff x="1720187" y="4329235"/>
            <a:chExt cx="655320" cy="79386"/>
          </a:xfrm>
        </p:grpSpPr>
        <p:sp>
          <p:nvSpPr>
            <p:cNvPr id="27" name="Rectángulo 26"/>
            <p:cNvSpPr/>
            <p:nvPr/>
          </p:nvSpPr>
          <p:spPr>
            <a:xfrm>
              <a:off x="1720187" y="4353537"/>
              <a:ext cx="655320" cy="55084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Conector recto 29"/>
            <p:cNvCxnSpPr/>
            <p:nvPr/>
          </p:nvCxnSpPr>
          <p:spPr>
            <a:xfrm>
              <a:off x="1720187" y="4329235"/>
              <a:ext cx="65532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Flecha derecha 93"/>
          <p:cNvSpPr/>
          <p:nvPr/>
        </p:nvSpPr>
        <p:spPr>
          <a:xfrm rot="5400000">
            <a:off x="7805688" y="4236620"/>
            <a:ext cx="403642" cy="3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28 CuadroTexto"/>
          <p:cNvSpPr txBox="1"/>
          <p:nvPr/>
        </p:nvSpPr>
        <p:spPr>
          <a:xfrm>
            <a:off x="7196082" y="5581231"/>
            <a:ext cx="1622853" cy="6155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AR" sz="1600" b="1" dirty="0" smtClean="0"/>
              <a:t>EQUILIBRIO</a:t>
            </a:r>
          </a:p>
          <a:p>
            <a:pPr marL="82296" indent="0">
              <a:buNone/>
            </a:pPr>
            <a:r>
              <a:rPr lang="es-AR" b="1" dirty="0" smtClean="0"/>
              <a:t>INESTABLE</a:t>
            </a:r>
            <a:endParaRPr lang="es-AR" b="1" dirty="0"/>
          </a:p>
        </p:txBody>
      </p:sp>
      <p:sp>
        <p:nvSpPr>
          <p:cNvPr id="96" name="28 CuadroTexto"/>
          <p:cNvSpPr txBox="1"/>
          <p:nvPr/>
        </p:nvSpPr>
        <p:spPr>
          <a:xfrm>
            <a:off x="7245035" y="4789119"/>
            <a:ext cx="170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es-AR" dirty="0" smtClean="0"/>
              <a:t>Pierde el equilibrio.</a:t>
            </a:r>
          </a:p>
        </p:txBody>
      </p:sp>
      <p:cxnSp>
        <p:nvCxnSpPr>
          <p:cNvPr id="99" name="Conector recto de flecha 98"/>
          <p:cNvCxnSpPr/>
          <p:nvPr/>
        </p:nvCxnSpPr>
        <p:spPr>
          <a:xfrm>
            <a:off x="3304862" y="3789417"/>
            <a:ext cx="0" cy="468822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0" name="12 Conector recto"/>
          <p:cNvCxnSpPr/>
          <p:nvPr/>
        </p:nvCxnSpPr>
        <p:spPr>
          <a:xfrm>
            <a:off x="2028564" y="4306811"/>
            <a:ext cx="1276298" cy="94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28 CuadroTexto"/>
          <p:cNvSpPr txBox="1"/>
          <p:nvPr/>
        </p:nvSpPr>
        <p:spPr>
          <a:xfrm>
            <a:off x="6349445" y="1442359"/>
            <a:ext cx="38686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es-AR" dirty="0" smtClean="0"/>
              <a:t>MATERIAL ISOTROPO</a:t>
            </a:r>
          </a:p>
          <a:p>
            <a:pPr marL="82296"/>
            <a:r>
              <a:rPr lang="es-AR" dirty="0" smtClean="0"/>
              <a:t>LEY DE HOOKE</a:t>
            </a:r>
          </a:p>
          <a:p>
            <a:pPr marL="82296"/>
            <a:r>
              <a:rPr lang="es-AR" dirty="0" smtClean="0"/>
              <a:t>HIPOTESIS BERNOULLI </a:t>
            </a:r>
            <a:endParaRPr lang="es-AR" dirty="0"/>
          </a:p>
          <a:p>
            <a:endParaRPr lang="es-AR" sz="1600" dirty="0" smtClean="0"/>
          </a:p>
        </p:txBody>
      </p:sp>
    </p:spTree>
    <p:extLst>
      <p:ext uri="{BB962C8B-B14F-4D97-AF65-F5344CB8AC3E}">
        <p14:creationId xmlns:p14="http://schemas.microsoft.com/office/powerpoint/2010/main" val="415267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38" grpId="0"/>
      <p:bldP spid="5" grpId="0" animBg="1"/>
      <p:bldP spid="41" grpId="0" animBg="1"/>
      <p:bldP spid="42" grpId="0" animBg="1"/>
      <p:bldP spid="43" grpId="0"/>
      <p:bldP spid="44" grpId="0" animBg="1"/>
      <p:bldP spid="45" grpId="0" animBg="1"/>
      <p:bldP spid="49" grpId="0" animBg="1"/>
      <p:bldP spid="52" grpId="0"/>
      <p:bldP spid="53" grpId="0" animBg="1"/>
      <p:bldP spid="54" grpId="0" animBg="1"/>
      <p:bldP spid="72" grpId="0"/>
      <p:bldP spid="86" grpId="0" animBg="1"/>
      <p:bldP spid="86" grpId="1" animBg="1"/>
      <p:bldP spid="86" grpId="2" animBg="1"/>
      <p:bldP spid="86" grpId="3" animBg="1"/>
      <p:bldP spid="93" grpId="0"/>
      <p:bldP spid="94" grpId="0" animBg="1"/>
      <p:bldP spid="95" grpId="0" animBg="1"/>
      <p:bldP spid="96" grpId="0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9622" y="804329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AR" sz="12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</p:txBody>
      </p:sp>
      <p:sp>
        <p:nvSpPr>
          <p:cNvPr id="91" name="28 CuadroTexto"/>
          <p:cNvSpPr txBox="1"/>
          <p:nvPr/>
        </p:nvSpPr>
        <p:spPr>
          <a:xfrm>
            <a:off x="4782816" y="3578292"/>
            <a:ext cx="4623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82296" indent="0">
              <a:buNone/>
              <a:defRPr sz="1600" b="1"/>
            </a:lvl1pPr>
          </a:lstStyle>
          <a:p>
            <a:r>
              <a:rPr lang="es-AR" dirty="0" smtClean="0"/>
              <a:t>J: Momento Inercia MINIMO</a:t>
            </a:r>
          </a:p>
          <a:p>
            <a:r>
              <a:rPr lang="es-AR" dirty="0" smtClean="0"/>
              <a:t>M= </a:t>
            </a:r>
            <a:r>
              <a:rPr lang="es-AR" dirty="0" err="1" smtClean="0"/>
              <a:t>Py</a:t>
            </a:r>
            <a:r>
              <a:rPr lang="es-AR" dirty="0" smtClean="0"/>
              <a:t> M positivo  aumenta curvatura.</a:t>
            </a:r>
            <a:endParaRPr lang="es-AR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351038" y="962372"/>
            <a:ext cx="28817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AR" sz="1600" b="1" dirty="0"/>
              <a:t>EQUILIBRIO</a:t>
            </a:r>
          </a:p>
          <a:p>
            <a:pPr marL="82296" indent="0">
              <a:buNone/>
            </a:pPr>
            <a:r>
              <a:rPr lang="es-AR" b="1" dirty="0"/>
              <a:t>INDIFERENTE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7141" y="31291"/>
            <a:ext cx="7498080" cy="923843"/>
          </a:xfrm>
        </p:spPr>
        <p:txBody>
          <a:bodyPr>
            <a:normAutofit/>
          </a:bodyPr>
          <a:lstStyle/>
          <a:p>
            <a:pPr algn="ctr"/>
            <a:r>
              <a:rPr lang="es-AR" sz="3600" dirty="0" smtClean="0">
                <a:effectLst/>
              </a:rPr>
              <a:t>PANDEO</a:t>
            </a:r>
            <a:endParaRPr lang="es-AR" sz="36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99897" y="656264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38" name="28 CuadroTexto"/>
          <p:cNvSpPr txBox="1"/>
          <p:nvPr/>
        </p:nvSpPr>
        <p:spPr>
          <a:xfrm>
            <a:off x="3945025" y="1019547"/>
            <a:ext cx="2315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AR" sz="1600" b="1" dirty="0" smtClean="0"/>
              <a:t>CARGA CRITICA</a:t>
            </a:r>
            <a:endParaRPr lang="es-AR" b="1" dirty="0"/>
          </a:p>
        </p:txBody>
      </p:sp>
      <p:sp>
        <p:nvSpPr>
          <p:cNvPr id="5" name="Flecha derecha 4"/>
          <p:cNvSpPr/>
          <p:nvPr/>
        </p:nvSpPr>
        <p:spPr>
          <a:xfrm>
            <a:off x="3420938" y="1058903"/>
            <a:ext cx="403642" cy="37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28 CuadroTexto"/>
          <p:cNvSpPr txBox="1"/>
          <p:nvPr/>
        </p:nvSpPr>
        <p:spPr>
          <a:xfrm>
            <a:off x="1389622" y="2120537"/>
            <a:ext cx="3377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82296" indent="0">
              <a:buNone/>
              <a:defRPr sz="1600" b="1"/>
            </a:lvl1pPr>
          </a:lstStyle>
          <a:p>
            <a:r>
              <a:rPr lang="es-AR" dirty="0" smtClean="0"/>
              <a:t>CARGA CRITICA DE EULER</a:t>
            </a:r>
            <a:endParaRPr lang="es-AR" dirty="0"/>
          </a:p>
        </p:txBody>
      </p:sp>
      <p:sp>
        <p:nvSpPr>
          <p:cNvPr id="72" name="28 CuadroTexto"/>
          <p:cNvSpPr txBox="1"/>
          <p:nvPr/>
        </p:nvSpPr>
        <p:spPr>
          <a:xfrm>
            <a:off x="3987980" y="1353984"/>
            <a:ext cx="493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s-AR" sz="1600" dirty="0" smtClean="0"/>
              <a:t>En sistemas elásticos - La carga de las fuerzas exteriores para la cual tenemos un EQUILIBRIO INDIFERENTE </a:t>
            </a:r>
            <a:endParaRPr lang="es-AR" dirty="0"/>
          </a:p>
        </p:txBody>
      </p:sp>
      <p:sp>
        <p:nvSpPr>
          <p:cNvPr id="37" name="28 CuadroTexto"/>
          <p:cNvSpPr txBox="1"/>
          <p:nvPr/>
        </p:nvSpPr>
        <p:spPr>
          <a:xfrm>
            <a:off x="2811526" y="2596004"/>
            <a:ext cx="5144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Barra Simplemente apoyada Comprimida por una fuerza P 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1526188" y="2517001"/>
            <a:ext cx="960010" cy="3471904"/>
            <a:chOff x="1526188" y="2517001"/>
            <a:chExt cx="960010" cy="3471904"/>
          </a:xfrm>
        </p:grpSpPr>
        <p:sp>
          <p:nvSpPr>
            <p:cNvPr id="16" name="CuadroTexto 15"/>
            <p:cNvSpPr txBox="1"/>
            <p:nvPr/>
          </p:nvSpPr>
          <p:spPr>
            <a:xfrm>
              <a:off x="2096280" y="4142822"/>
              <a:ext cx="339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y</a:t>
              </a:r>
              <a:endParaRPr lang="en-US" dirty="0"/>
            </a:p>
          </p:txBody>
        </p:sp>
        <p:cxnSp>
          <p:nvCxnSpPr>
            <p:cNvPr id="13" name="Conector recto 12"/>
            <p:cNvCxnSpPr>
              <a:endCxn id="10" idx="1"/>
            </p:cNvCxnSpPr>
            <p:nvPr/>
          </p:nvCxnSpPr>
          <p:spPr>
            <a:xfrm flipV="1">
              <a:off x="2044308" y="4458128"/>
              <a:ext cx="382375" cy="85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1690930" y="3096845"/>
              <a:ext cx="3360" cy="1371772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uadroTexto 58"/>
            <p:cNvSpPr txBox="1"/>
            <p:nvPr/>
          </p:nvSpPr>
          <p:spPr>
            <a:xfrm>
              <a:off x="1663699" y="3632826"/>
              <a:ext cx="339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z</a:t>
              </a:r>
              <a:endParaRPr lang="en-US" dirty="0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1766787" y="2517001"/>
              <a:ext cx="719411" cy="3471904"/>
              <a:chOff x="1766787" y="2517001"/>
              <a:chExt cx="719411" cy="3471904"/>
            </a:xfrm>
          </p:grpSpPr>
          <p:cxnSp>
            <p:nvCxnSpPr>
              <p:cNvPr id="89" name="Conector recto de flecha 88"/>
              <p:cNvCxnSpPr/>
              <p:nvPr/>
            </p:nvCxnSpPr>
            <p:spPr>
              <a:xfrm>
                <a:off x="2055709" y="2517001"/>
                <a:ext cx="0" cy="468822"/>
              </a:xfrm>
              <a:prstGeom prst="straightConnector1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grpSp>
            <p:nvGrpSpPr>
              <p:cNvPr id="11" name="Grupo 10"/>
              <p:cNvGrpSpPr/>
              <p:nvPr/>
            </p:nvGrpSpPr>
            <p:grpSpPr>
              <a:xfrm>
                <a:off x="1766787" y="2971251"/>
                <a:ext cx="659974" cy="3017654"/>
                <a:chOff x="1854704" y="2500923"/>
                <a:chExt cx="659974" cy="3017654"/>
              </a:xfrm>
            </p:grpSpPr>
            <p:grpSp>
              <p:nvGrpSpPr>
                <p:cNvPr id="9" name="Grupo 8"/>
                <p:cNvGrpSpPr/>
                <p:nvPr/>
              </p:nvGrpSpPr>
              <p:grpSpPr>
                <a:xfrm rot="5400000">
                  <a:off x="491331" y="3864296"/>
                  <a:ext cx="3017654" cy="290907"/>
                  <a:chOff x="1269355" y="2589204"/>
                  <a:chExt cx="3017654" cy="290907"/>
                </a:xfrm>
              </p:grpSpPr>
              <p:cxnSp>
                <p:nvCxnSpPr>
                  <p:cNvPr id="46" name="12 Conector recto"/>
                  <p:cNvCxnSpPr/>
                  <p:nvPr/>
                </p:nvCxnSpPr>
                <p:spPr>
                  <a:xfrm>
                    <a:off x="1389622" y="2589204"/>
                    <a:ext cx="2787698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123 Triángulo isósceles"/>
                  <p:cNvSpPr/>
                  <p:nvPr/>
                </p:nvSpPr>
                <p:spPr>
                  <a:xfrm>
                    <a:off x="1269355" y="2616510"/>
                    <a:ext cx="283740" cy="168180"/>
                  </a:xfrm>
                  <a:prstGeom prst="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48" name="124 Triángulo isósceles"/>
                  <p:cNvSpPr/>
                  <p:nvPr/>
                </p:nvSpPr>
                <p:spPr>
                  <a:xfrm>
                    <a:off x="4017842" y="2591190"/>
                    <a:ext cx="269167" cy="138214"/>
                  </a:xfrm>
                  <a:prstGeom prst="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cxnSp>
                <p:nvCxnSpPr>
                  <p:cNvPr id="7" name="Conector recto 6"/>
                  <p:cNvCxnSpPr/>
                  <p:nvPr/>
                </p:nvCxnSpPr>
                <p:spPr>
                  <a:xfrm>
                    <a:off x="1283928" y="2880111"/>
                    <a:ext cx="269167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" name="Forma libre 9"/>
                <p:cNvSpPr/>
                <p:nvPr/>
              </p:nvSpPr>
              <p:spPr>
                <a:xfrm>
                  <a:off x="2159000" y="2641600"/>
                  <a:ext cx="355678" cy="2755900"/>
                </a:xfrm>
                <a:custGeom>
                  <a:avLst/>
                  <a:gdLst>
                    <a:gd name="connsiteX0" fmla="*/ 0 w 355678"/>
                    <a:gd name="connsiteY0" fmla="*/ 0 h 2755900"/>
                    <a:gd name="connsiteX1" fmla="*/ 355600 w 355678"/>
                    <a:gd name="connsiteY1" fmla="*/ 1346200 h 2755900"/>
                    <a:gd name="connsiteX2" fmla="*/ 25400 w 355678"/>
                    <a:gd name="connsiteY2" fmla="*/ 2755900 h 2755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5678" h="2755900">
                      <a:moveTo>
                        <a:pt x="0" y="0"/>
                      </a:moveTo>
                      <a:cubicBezTo>
                        <a:pt x="175683" y="443441"/>
                        <a:pt x="351367" y="886883"/>
                        <a:pt x="355600" y="1346200"/>
                      </a:cubicBezTo>
                      <a:cubicBezTo>
                        <a:pt x="359833" y="1805517"/>
                        <a:pt x="192616" y="2280708"/>
                        <a:pt x="25400" y="275590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CuadroTexto 59"/>
              <p:cNvSpPr txBox="1"/>
              <p:nvPr/>
            </p:nvSpPr>
            <p:spPr>
              <a:xfrm>
                <a:off x="2146278" y="2517001"/>
                <a:ext cx="339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P</a:t>
                </a:r>
                <a:endParaRPr lang="en-US" dirty="0"/>
              </a:p>
            </p:txBody>
          </p:sp>
        </p:grpSp>
        <p:cxnSp>
          <p:nvCxnSpPr>
            <p:cNvPr id="61" name="Conector recto 60"/>
            <p:cNvCxnSpPr/>
            <p:nvPr/>
          </p:nvCxnSpPr>
          <p:spPr>
            <a:xfrm>
              <a:off x="1526188" y="3078024"/>
              <a:ext cx="12408" cy="2789804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uadroTexto 62"/>
            <p:cNvSpPr txBox="1"/>
            <p:nvPr/>
          </p:nvSpPr>
          <p:spPr>
            <a:xfrm>
              <a:off x="1575319" y="4835645"/>
              <a:ext cx="339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L</a:t>
              </a:r>
              <a:endParaRPr lang="en-US" dirty="0"/>
            </a:p>
          </p:txBody>
        </p:sp>
      </p:grpSp>
      <p:sp>
        <p:nvSpPr>
          <p:cNvPr id="66" name="28 CuadroTexto"/>
          <p:cNvSpPr txBox="1"/>
          <p:nvPr/>
        </p:nvSpPr>
        <p:spPr>
          <a:xfrm>
            <a:off x="2815223" y="2951560"/>
            <a:ext cx="586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Suponemos que se flexionó corriéndose el centro una distancia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uadroTexto 66"/>
              <p:cNvSpPr txBox="1"/>
              <p:nvPr/>
            </p:nvSpPr>
            <p:spPr>
              <a:xfrm>
                <a:off x="2781013" y="3596153"/>
                <a:ext cx="1934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dirty="0" smtClean="0">
                        <a:latin typeface="Cambria Math"/>
                      </a:rPr>
                      <m:t>𝑀</m:t>
                    </m:r>
                    <m:r>
                      <a:rPr lang="es-MX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i="1" dirty="0">
                        <a:latin typeface="Cambria Math"/>
                      </a:rPr>
                      <m:t>𝐸</m:t>
                    </m:r>
                    <m:r>
                      <a:rPr lang="es-AR" i="1" dirty="0">
                        <a:latin typeface="Cambria Math"/>
                      </a:rPr>
                      <m:t>.</m:t>
                    </m:r>
                    <m:r>
                      <a:rPr lang="es-AR" i="1" dirty="0">
                        <a:latin typeface="Cambria Math"/>
                      </a:rPr>
                      <m:t>𝐽</m:t>
                    </m:r>
                  </m:oMath>
                </a14:m>
                <a:r>
                  <a:rPr lang="es-MX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MX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</m:oMath>
                </a14:m>
                <a:endParaRPr lang="es-MX" b="0" dirty="0" smtClean="0"/>
              </a:p>
            </p:txBody>
          </p:sp>
        </mc:Choice>
        <mc:Fallback xmlns="">
          <p:sp>
            <p:nvSpPr>
              <p:cNvPr id="67" name="Cuadro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13" y="3596153"/>
                <a:ext cx="1934066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28 CuadroTexto"/>
          <p:cNvSpPr txBox="1"/>
          <p:nvPr/>
        </p:nvSpPr>
        <p:spPr>
          <a:xfrm>
            <a:off x="2815223" y="3268137"/>
            <a:ext cx="586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La línea elástica de la barra está dada por: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uadroTexto 69"/>
              <p:cNvSpPr txBox="1"/>
              <p:nvPr/>
            </p:nvSpPr>
            <p:spPr>
              <a:xfrm>
                <a:off x="2616522" y="3960024"/>
                <a:ext cx="2090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MX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MX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s-MX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i="1" dirty="0">
                        <a:latin typeface="Cambria Math"/>
                      </a:rPr>
                      <m:t>𝐸</m:t>
                    </m:r>
                    <m:r>
                      <a:rPr lang="es-AR" i="1" dirty="0">
                        <a:latin typeface="Cambria Math"/>
                      </a:rPr>
                      <m:t>.</m:t>
                    </m:r>
                    <m:r>
                      <a:rPr lang="es-AR" i="1" dirty="0">
                        <a:latin typeface="Cambria Math"/>
                      </a:rPr>
                      <m:t>𝐽</m:t>
                    </m:r>
                  </m:oMath>
                </a14:m>
                <a:r>
                  <a:rPr lang="es-MX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MX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</m:oMath>
                </a14:m>
                <a:endParaRPr lang="es-MX" b="0" dirty="0" smtClean="0"/>
              </a:p>
            </p:txBody>
          </p:sp>
        </mc:Choice>
        <mc:Fallback xmlns="">
          <p:sp>
            <p:nvSpPr>
              <p:cNvPr id="70" name="Cuadro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522" y="3960024"/>
                <a:ext cx="2090721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72"/>
              <p:cNvSpPr txBox="1"/>
              <p:nvPr/>
            </p:nvSpPr>
            <p:spPr>
              <a:xfrm>
                <a:off x="2266240" y="4382627"/>
                <a:ext cx="2960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MX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"+</m:t>
                      </m:r>
                      <m:r>
                        <a:rPr lang="es-MX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MX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MX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MX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s-AR" i="1" dirty="0">
                          <a:latin typeface="Cambria Math"/>
                        </a:rPr>
                        <m:t>𝐸</m:t>
                      </m:r>
                      <m:r>
                        <a:rPr lang="es-AR" i="1" dirty="0">
                          <a:latin typeface="Cambria Math"/>
                        </a:rPr>
                        <m:t>.</m:t>
                      </m:r>
                      <m:r>
                        <a:rPr lang="es-AR" i="1" dirty="0">
                          <a:latin typeface="Cambria Math"/>
                        </a:rPr>
                        <m:t>𝐽</m:t>
                      </m:r>
                      <m:r>
                        <a:rPr lang="es-MX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MX" b="0" dirty="0" smtClean="0"/>
              </a:p>
            </p:txBody>
          </p:sp>
        </mc:Choice>
        <mc:Fallback xmlns="">
          <p:sp>
            <p:nvSpPr>
              <p:cNvPr id="73" name="Cuadro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240" y="4382627"/>
                <a:ext cx="2960266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73"/>
              <p:cNvSpPr txBox="1"/>
              <p:nvPr/>
            </p:nvSpPr>
            <p:spPr>
              <a:xfrm>
                <a:off x="2722931" y="4842944"/>
                <a:ext cx="3823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s-MX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s-MX" b="0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s-MX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b="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s-MX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s-MX" b="0" dirty="0" smtClean="0"/>
              </a:p>
            </p:txBody>
          </p:sp>
        </mc:Choice>
        <mc:Fallback xmlns="">
          <p:sp>
            <p:nvSpPr>
              <p:cNvPr id="74" name="Cuadro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931" y="4842944"/>
                <a:ext cx="3823102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uadroTexto 78"/>
              <p:cNvSpPr txBox="1"/>
              <p:nvPr/>
            </p:nvSpPr>
            <p:spPr>
              <a:xfrm>
                <a:off x="5522676" y="4327488"/>
                <a:ext cx="4665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𝐶𝑜𝑛𝑑𝑖𝑐𝑖𝑜𝑛𝑒𝑠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𝑏𝑜𝑟𝑑𝑒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s-MX" b="0" dirty="0" smtClean="0"/>
              </a:p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MX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MX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MX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MX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s-MX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MX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s-MX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s-MX" dirty="0" smtClean="0"/>
                  <a:t>= 0 </a:t>
                </a:r>
                <a:endParaRPr lang="es-MX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Cuadro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676" y="4327488"/>
                <a:ext cx="4665523" cy="923330"/>
              </a:xfrm>
              <a:prstGeom prst="rect">
                <a:avLst/>
              </a:prstGeom>
              <a:blipFill>
                <a:blip r:embed="rId6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Flecha derecha 80"/>
          <p:cNvSpPr/>
          <p:nvPr/>
        </p:nvSpPr>
        <p:spPr>
          <a:xfrm rot="5400000">
            <a:off x="6526108" y="5224751"/>
            <a:ext cx="285288" cy="391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6864426" y="5824553"/>
                <a:ext cx="10482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𝑘𝑙</m:t>
                    </m:r>
                  </m:oMath>
                </a14:m>
                <a:r>
                  <a:rPr lang="en-US" sz="2000" dirty="0" smtClean="0"/>
                  <a:t>=n.</a:t>
                </a:r>
                <a:r>
                  <a:rPr lang="en-US" sz="2000" dirty="0" smtClean="0">
                    <a:sym typeface="Symbol" panose="05050102010706020507" pitchFamily="18" charset="2"/>
                  </a:rPr>
                  <a:t></a:t>
                </a:r>
                <a:endParaRPr lang="en-US" sz="2000" dirty="0"/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26" y="5824553"/>
                <a:ext cx="1048234" cy="400110"/>
              </a:xfrm>
              <a:prstGeom prst="rect">
                <a:avLst/>
              </a:prstGeom>
              <a:blipFill>
                <a:blip r:embed="rId7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uadroTexto 86"/>
              <p:cNvSpPr txBox="1"/>
              <p:nvPr/>
            </p:nvSpPr>
            <p:spPr>
              <a:xfrm>
                <a:off x="5515415" y="5577355"/>
                <a:ext cx="240970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MX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s-MX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MX" i="1" dirty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MX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s-MX" b="0" i="0" dirty="0" smtClean="0">
                          <a:latin typeface="Cambria Math" panose="02040503050406030204" pitchFamily="18" charset="0"/>
                        </a:rPr>
                        <m:t>Linea</m:t>
                      </m:r>
                      <m:r>
                        <a:rPr lang="es-MX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b="0" i="0" dirty="0" smtClean="0">
                          <a:latin typeface="Cambria Math" panose="02040503050406030204" pitchFamily="18" charset="0"/>
                        </a:rPr>
                        <m:t>Recta</m:t>
                      </m:r>
                    </m:oMath>
                  </m:oMathPara>
                </a14:m>
                <a:endParaRPr lang="es-MX" sz="1600" dirty="0" smtClean="0">
                  <a:latin typeface="Symath" panose="00000400000000000000" pitchFamily="2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MX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s-MX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es-MX" sz="16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s-MX" sz="1600" dirty="0"/>
                  <a:t>= </a:t>
                </a:r>
                <a:r>
                  <a:rPr lang="es-MX" sz="1600" dirty="0" smtClean="0"/>
                  <a:t>0</a:t>
                </a:r>
                <a:endParaRPr lang="es-MX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CuadroTexto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15" y="5577355"/>
                <a:ext cx="2409708" cy="615553"/>
              </a:xfrm>
              <a:prstGeom prst="rect">
                <a:avLst/>
              </a:prstGeom>
              <a:blipFill>
                <a:blip r:embed="rId8"/>
                <a:stretch>
                  <a:fillRect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uadroTexto 87"/>
              <p:cNvSpPr txBox="1"/>
              <p:nvPr/>
            </p:nvSpPr>
            <p:spPr>
              <a:xfrm>
                <a:off x="2680740" y="5291123"/>
                <a:ext cx="2486728" cy="57246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s-MX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𝐸𝐽</m:t>
                        </m:r>
                      </m:num>
                      <m:den>
                        <m:sSup>
                          <m:sSupPr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 n=1 </a:t>
                </a:r>
                <a:r>
                  <a:rPr lang="en-US" sz="2000" dirty="0" err="1" smtClean="0"/>
                  <a:t>Pmin</a:t>
                </a:r>
                <a:endParaRPr lang="en-US" sz="2000" dirty="0"/>
              </a:p>
            </p:txBody>
          </p:sp>
        </mc:Choice>
        <mc:Fallback xmlns="">
          <p:sp>
            <p:nvSpPr>
              <p:cNvPr id="88" name="CuadroTexto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740" y="5291123"/>
                <a:ext cx="2486728" cy="572464"/>
              </a:xfrm>
              <a:prstGeom prst="rect">
                <a:avLst/>
              </a:prstGeom>
              <a:blipFill>
                <a:blip r:embed="rId9"/>
                <a:stretch>
                  <a:fillRect b="-638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uadroTexto 89"/>
              <p:cNvSpPr txBox="1"/>
              <p:nvPr/>
            </p:nvSpPr>
            <p:spPr>
              <a:xfrm>
                <a:off x="4403793" y="4122392"/>
                <a:ext cx="2058333" cy="715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𝐸𝐽</m:t>
                          </m:r>
                        </m:den>
                      </m:f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MX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0" name="CuadroTexto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793" y="4122392"/>
                <a:ext cx="2058333" cy="7150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uadroTexto 96"/>
              <p:cNvSpPr txBox="1"/>
              <p:nvPr/>
            </p:nvSpPr>
            <p:spPr>
              <a:xfrm>
                <a:off x="2571721" y="5996143"/>
                <a:ext cx="2102076" cy="833433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400" i="1">
                              <a:latin typeface="Cambria Math" panose="02040503050406030204" pitchFamily="18" charset="0"/>
                            </a:rPr>
                            <m:t>𝐸𝐽</m:t>
                          </m:r>
                        </m:num>
                        <m:den>
                          <m:sSup>
                            <m:sSupPr>
                              <m:ctrlPr>
                                <a:rPr lang="es-MX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s-MX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CuadroTexto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21" y="5996143"/>
                <a:ext cx="2102076" cy="8334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28 CuadroTexto"/>
          <p:cNvSpPr txBox="1"/>
          <p:nvPr/>
        </p:nvSpPr>
        <p:spPr>
          <a:xfrm>
            <a:off x="4766917" y="6216696"/>
            <a:ext cx="3335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82296" indent="0">
              <a:buNone/>
              <a:defRPr sz="1600" b="1"/>
            </a:lvl1pPr>
          </a:lstStyle>
          <a:p>
            <a:r>
              <a:rPr lang="es-AR" dirty="0" smtClean="0"/>
              <a:t>CARGA CRITICA DE EULER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010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38" grpId="0"/>
      <p:bldP spid="5" grpId="0" animBg="1"/>
      <p:bldP spid="43" grpId="0"/>
      <p:bldP spid="72" grpId="0"/>
      <p:bldP spid="37" grpId="0"/>
      <p:bldP spid="66" grpId="0"/>
      <p:bldP spid="67" grpId="0"/>
      <p:bldP spid="69" grpId="0"/>
      <p:bldP spid="70" grpId="0"/>
      <p:bldP spid="73" grpId="0"/>
      <p:bldP spid="74" grpId="0"/>
      <p:bldP spid="79" grpId="0"/>
      <p:bldP spid="81" grpId="0" animBg="1"/>
      <p:bldP spid="32" grpId="0"/>
      <p:bldP spid="87" grpId="0"/>
      <p:bldP spid="88" grpId="0"/>
      <p:bldP spid="90" grpId="0"/>
      <p:bldP spid="97" grpId="0" animBg="1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5442" y="1267500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AR" sz="12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7141" y="31291"/>
            <a:ext cx="7498080" cy="923843"/>
          </a:xfrm>
        </p:spPr>
        <p:txBody>
          <a:bodyPr>
            <a:normAutofit/>
          </a:bodyPr>
          <a:lstStyle/>
          <a:p>
            <a:pPr algn="ctr"/>
            <a:r>
              <a:rPr lang="es-AR" sz="3600" dirty="0" smtClean="0">
                <a:effectLst/>
              </a:rPr>
              <a:t>PANDEO</a:t>
            </a:r>
            <a:endParaRPr lang="es-AR" sz="36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99897" y="656264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43" name="28 CuadroTexto"/>
          <p:cNvSpPr txBox="1"/>
          <p:nvPr/>
        </p:nvSpPr>
        <p:spPr>
          <a:xfrm>
            <a:off x="1257187" y="928946"/>
            <a:ext cx="3377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82296" indent="0">
              <a:buNone/>
              <a:defRPr sz="1600" b="1"/>
            </a:lvl1pPr>
          </a:lstStyle>
          <a:p>
            <a:r>
              <a:rPr lang="es-AR" dirty="0" smtClean="0"/>
              <a:t>CARGA CRITICA DE EULER</a:t>
            </a:r>
            <a:endParaRPr lang="es-AR" dirty="0"/>
          </a:p>
        </p:txBody>
      </p:sp>
      <p:grpSp>
        <p:nvGrpSpPr>
          <p:cNvPr id="22" name="Grupo 21"/>
          <p:cNvGrpSpPr/>
          <p:nvPr/>
        </p:nvGrpSpPr>
        <p:grpSpPr>
          <a:xfrm>
            <a:off x="1335318" y="2759555"/>
            <a:ext cx="910012" cy="1930561"/>
            <a:chOff x="1526188" y="2971251"/>
            <a:chExt cx="910012" cy="3017654"/>
          </a:xfrm>
        </p:grpSpPr>
        <p:sp>
          <p:nvSpPr>
            <p:cNvPr id="16" name="CuadroTexto 15"/>
            <p:cNvSpPr txBox="1"/>
            <p:nvPr/>
          </p:nvSpPr>
          <p:spPr>
            <a:xfrm>
              <a:off x="2096280" y="4142822"/>
              <a:ext cx="339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y</a:t>
              </a:r>
              <a:endParaRPr lang="en-US" dirty="0"/>
            </a:p>
          </p:txBody>
        </p:sp>
        <p:cxnSp>
          <p:nvCxnSpPr>
            <p:cNvPr id="13" name="Conector recto 12"/>
            <p:cNvCxnSpPr>
              <a:endCxn id="10" idx="1"/>
            </p:cNvCxnSpPr>
            <p:nvPr/>
          </p:nvCxnSpPr>
          <p:spPr>
            <a:xfrm flipV="1">
              <a:off x="2044308" y="4458128"/>
              <a:ext cx="382375" cy="85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upo 10"/>
            <p:cNvGrpSpPr/>
            <p:nvPr/>
          </p:nvGrpSpPr>
          <p:grpSpPr>
            <a:xfrm>
              <a:off x="1766787" y="2971251"/>
              <a:ext cx="659974" cy="3017654"/>
              <a:chOff x="1854704" y="2500923"/>
              <a:chExt cx="659974" cy="3017654"/>
            </a:xfrm>
          </p:grpSpPr>
          <p:grpSp>
            <p:nvGrpSpPr>
              <p:cNvPr id="9" name="Grupo 8"/>
              <p:cNvGrpSpPr/>
              <p:nvPr/>
            </p:nvGrpSpPr>
            <p:grpSpPr>
              <a:xfrm rot="5400000">
                <a:off x="491331" y="3864296"/>
                <a:ext cx="3017654" cy="290907"/>
                <a:chOff x="1269355" y="2589204"/>
                <a:chExt cx="3017654" cy="290907"/>
              </a:xfrm>
            </p:grpSpPr>
            <p:cxnSp>
              <p:nvCxnSpPr>
                <p:cNvPr id="46" name="12 Conector recto"/>
                <p:cNvCxnSpPr/>
                <p:nvPr/>
              </p:nvCxnSpPr>
              <p:spPr>
                <a:xfrm>
                  <a:off x="1389622" y="2589204"/>
                  <a:ext cx="278769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123 Triángulo isósceles"/>
                <p:cNvSpPr/>
                <p:nvPr/>
              </p:nvSpPr>
              <p:spPr>
                <a:xfrm>
                  <a:off x="1269355" y="2616510"/>
                  <a:ext cx="283740" cy="168180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48" name="124 Triángulo isósceles"/>
                <p:cNvSpPr/>
                <p:nvPr/>
              </p:nvSpPr>
              <p:spPr>
                <a:xfrm>
                  <a:off x="4017842" y="2591190"/>
                  <a:ext cx="269167" cy="138214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7" name="Conector recto 6"/>
                <p:cNvCxnSpPr/>
                <p:nvPr/>
              </p:nvCxnSpPr>
              <p:spPr>
                <a:xfrm>
                  <a:off x="1283928" y="2880111"/>
                  <a:ext cx="269167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Forma libre 9"/>
              <p:cNvSpPr/>
              <p:nvPr/>
            </p:nvSpPr>
            <p:spPr>
              <a:xfrm>
                <a:off x="2159000" y="2641600"/>
                <a:ext cx="355678" cy="2755900"/>
              </a:xfrm>
              <a:custGeom>
                <a:avLst/>
                <a:gdLst>
                  <a:gd name="connsiteX0" fmla="*/ 0 w 355678"/>
                  <a:gd name="connsiteY0" fmla="*/ 0 h 2755900"/>
                  <a:gd name="connsiteX1" fmla="*/ 355600 w 355678"/>
                  <a:gd name="connsiteY1" fmla="*/ 1346200 h 2755900"/>
                  <a:gd name="connsiteX2" fmla="*/ 25400 w 355678"/>
                  <a:gd name="connsiteY2" fmla="*/ 2755900 h 275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678" h="2755900">
                    <a:moveTo>
                      <a:pt x="0" y="0"/>
                    </a:moveTo>
                    <a:cubicBezTo>
                      <a:pt x="175683" y="443441"/>
                      <a:pt x="351367" y="886883"/>
                      <a:pt x="355600" y="1346200"/>
                    </a:cubicBezTo>
                    <a:cubicBezTo>
                      <a:pt x="359833" y="1805517"/>
                      <a:pt x="192616" y="2280708"/>
                      <a:pt x="25400" y="275590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1" name="Conector recto 60"/>
            <p:cNvCxnSpPr/>
            <p:nvPr/>
          </p:nvCxnSpPr>
          <p:spPr>
            <a:xfrm>
              <a:off x="1526188" y="3078024"/>
              <a:ext cx="12408" cy="2789804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uadroTexto 62"/>
            <p:cNvSpPr txBox="1"/>
            <p:nvPr/>
          </p:nvSpPr>
          <p:spPr>
            <a:xfrm>
              <a:off x="1562407" y="4122053"/>
              <a:ext cx="398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err="1" smtClean="0"/>
                <a:t>lp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uadroTexto 66"/>
              <p:cNvSpPr txBox="1"/>
              <p:nvPr/>
            </p:nvSpPr>
            <p:spPr>
              <a:xfrm>
                <a:off x="6535614" y="826243"/>
                <a:ext cx="19340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𝑙𝑝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𝑙𝑜𝑛𝑔𝑖𝑡𝑢𝑑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𝑝𝑎𝑛𝑑𝑒𝑜</m:t>
                      </m:r>
                    </m:oMath>
                  </m:oMathPara>
                </a14:m>
                <a:endParaRPr lang="es-MX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</a:rPr>
                        <m:t>𝑙𝑝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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𝑙</m:t>
                      </m:r>
                    </m:oMath>
                  </m:oMathPara>
                </a14:m>
                <a:endParaRPr lang="es-MX" dirty="0"/>
              </a:p>
              <a:p>
                <a:endParaRPr lang="es-MX" b="0" dirty="0" smtClean="0"/>
              </a:p>
            </p:txBody>
          </p:sp>
        </mc:Choice>
        <mc:Fallback xmlns="">
          <p:sp>
            <p:nvSpPr>
              <p:cNvPr id="67" name="Cuadro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614" y="826243"/>
                <a:ext cx="1934066" cy="923330"/>
              </a:xfrm>
              <a:prstGeom prst="rect">
                <a:avLst/>
              </a:prstGeom>
              <a:blipFill>
                <a:blip r:embed="rId2"/>
                <a:stretch>
                  <a:fillRect l="-946" r="-29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uadroTexto 96"/>
              <p:cNvSpPr txBox="1"/>
              <p:nvPr/>
            </p:nvSpPr>
            <p:spPr>
              <a:xfrm>
                <a:off x="4332674" y="776869"/>
                <a:ext cx="2102076" cy="76174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𝐸𝐽</m:t>
                          </m:r>
                        </m:num>
                        <m:den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𝑙𝑝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CuadroTexto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674" y="776869"/>
                <a:ext cx="2102076" cy="7617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28 CuadroTexto"/>
          <p:cNvSpPr txBox="1"/>
          <p:nvPr/>
        </p:nvSpPr>
        <p:spPr>
          <a:xfrm>
            <a:off x="1060644" y="2402935"/>
            <a:ext cx="5607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82296" indent="0">
              <a:buNone/>
              <a:defRPr sz="1600" b="1"/>
            </a:lvl1pPr>
          </a:lstStyle>
          <a:p>
            <a:r>
              <a:rPr lang="es-AR" dirty="0" smtClean="0"/>
              <a:t>METODO DE LA BARRA EQUIVALENTE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uadroTexto 101"/>
              <p:cNvSpPr txBox="1"/>
              <p:nvPr/>
            </p:nvSpPr>
            <p:spPr>
              <a:xfrm>
                <a:off x="1752528" y="1372939"/>
                <a:ext cx="2102076" cy="897490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400" i="1">
                              <a:latin typeface="Cambria Math" panose="02040503050406030204" pitchFamily="18" charset="0"/>
                            </a:rPr>
                            <m:t>𝐸𝐽</m:t>
                          </m:r>
                        </m:num>
                        <m:den>
                          <m:r>
                            <a:rPr lang="es-MX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MX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</m:t>
                              </m:r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MX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CuadroTexto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28" y="1372939"/>
                <a:ext cx="2102076" cy="8974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upo 103"/>
          <p:cNvGrpSpPr/>
          <p:nvPr/>
        </p:nvGrpSpPr>
        <p:grpSpPr>
          <a:xfrm rot="16200000">
            <a:off x="1906294" y="3309933"/>
            <a:ext cx="1856688" cy="777822"/>
            <a:chOff x="5112426" y="5333034"/>
            <a:chExt cx="2975902" cy="655320"/>
          </a:xfrm>
        </p:grpSpPr>
        <p:grpSp>
          <p:nvGrpSpPr>
            <p:cNvPr id="106" name="117 Grupo"/>
            <p:cNvGrpSpPr/>
            <p:nvPr/>
          </p:nvGrpSpPr>
          <p:grpSpPr>
            <a:xfrm rot="5400000">
              <a:off x="4922514" y="5522946"/>
              <a:ext cx="655320" cy="275496"/>
              <a:chOff x="4716016" y="6105832"/>
              <a:chExt cx="1080120" cy="347504"/>
            </a:xfrm>
          </p:grpSpPr>
          <p:grpSp>
            <p:nvGrpSpPr>
              <p:cNvPr id="108" name="118 Grupo"/>
              <p:cNvGrpSpPr/>
              <p:nvPr/>
            </p:nvGrpSpPr>
            <p:grpSpPr>
              <a:xfrm>
                <a:off x="4716016" y="6309320"/>
                <a:ext cx="1080120" cy="144016"/>
                <a:chOff x="4716016" y="6309320"/>
                <a:chExt cx="1080120" cy="144016"/>
              </a:xfrm>
            </p:grpSpPr>
            <p:sp>
              <p:nvSpPr>
                <p:cNvPr id="110" name="120 Rectángulo"/>
                <p:cNvSpPr/>
                <p:nvPr/>
              </p:nvSpPr>
              <p:spPr>
                <a:xfrm>
                  <a:off x="4716016" y="6309320"/>
                  <a:ext cx="1080120" cy="144016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111" name="121 Conector recto"/>
                <p:cNvCxnSpPr/>
                <p:nvPr/>
              </p:nvCxnSpPr>
              <p:spPr>
                <a:xfrm>
                  <a:off x="4716016" y="6309320"/>
                  <a:ext cx="108012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9" name="119 Conector recto"/>
              <p:cNvCxnSpPr/>
              <p:nvPr/>
            </p:nvCxnSpPr>
            <p:spPr>
              <a:xfrm flipV="1">
                <a:off x="5204068" y="6105832"/>
                <a:ext cx="0" cy="2202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12 Conector recto"/>
            <p:cNvCxnSpPr/>
            <p:nvPr/>
          </p:nvCxnSpPr>
          <p:spPr>
            <a:xfrm>
              <a:off x="5300630" y="5629140"/>
              <a:ext cx="278769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Forma libre 111"/>
          <p:cNvSpPr/>
          <p:nvPr/>
        </p:nvSpPr>
        <p:spPr>
          <a:xfrm>
            <a:off x="2811795" y="2794600"/>
            <a:ext cx="393534" cy="1760692"/>
          </a:xfrm>
          <a:custGeom>
            <a:avLst/>
            <a:gdLst>
              <a:gd name="connsiteX0" fmla="*/ 0 w 478301"/>
              <a:gd name="connsiteY0" fmla="*/ 1617785 h 1617785"/>
              <a:gd name="connsiteX1" fmla="*/ 98473 w 478301"/>
              <a:gd name="connsiteY1" fmla="*/ 815927 h 1617785"/>
              <a:gd name="connsiteX2" fmla="*/ 478301 w 478301"/>
              <a:gd name="connsiteY2" fmla="*/ 0 h 161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01" h="1617785">
                <a:moveTo>
                  <a:pt x="0" y="1617785"/>
                </a:moveTo>
                <a:cubicBezTo>
                  <a:pt x="9378" y="1351671"/>
                  <a:pt x="18756" y="1085558"/>
                  <a:pt x="98473" y="815927"/>
                </a:cubicBezTo>
                <a:cubicBezTo>
                  <a:pt x="178190" y="546296"/>
                  <a:pt x="328245" y="273148"/>
                  <a:pt x="47830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upo 112"/>
          <p:cNvGrpSpPr/>
          <p:nvPr/>
        </p:nvGrpSpPr>
        <p:grpSpPr>
          <a:xfrm rot="16200000">
            <a:off x="3455155" y="3960115"/>
            <a:ext cx="2050507" cy="655320"/>
            <a:chOff x="5112426" y="5333034"/>
            <a:chExt cx="2975902" cy="655320"/>
          </a:xfrm>
        </p:grpSpPr>
        <p:grpSp>
          <p:nvGrpSpPr>
            <p:cNvPr id="114" name="117 Grupo"/>
            <p:cNvGrpSpPr/>
            <p:nvPr/>
          </p:nvGrpSpPr>
          <p:grpSpPr>
            <a:xfrm rot="5400000">
              <a:off x="4922514" y="5522946"/>
              <a:ext cx="655320" cy="275496"/>
              <a:chOff x="4716016" y="6105832"/>
              <a:chExt cx="1080120" cy="347504"/>
            </a:xfrm>
          </p:grpSpPr>
          <p:grpSp>
            <p:nvGrpSpPr>
              <p:cNvPr id="116" name="118 Grupo"/>
              <p:cNvGrpSpPr/>
              <p:nvPr/>
            </p:nvGrpSpPr>
            <p:grpSpPr>
              <a:xfrm>
                <a:off x="4716016" y="6309320"/>
                <a:ext cx="1080120" cy="144016"/>
                <a:chOff x="4716016" y="6309320"/>
                <a:chExt cx="1080120" cy="144016"/>
              </a:xfrm>
            </p:grpSpPr>
            <p:sp>
              <p:nvSpPr>
                <p:cNvPr id="118" name="120 Rectángulo"/>
                <p:cNvSpPr/>
                <p:nvPr/>
              </p:nvSpPr>
              <p:spPr>
                <a:xfrm>
                  <a:off x="4716016" y="6309320"/>
                  <a:ext cx="1080120" cy="144016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119" name="121 Conector recto"/>
                <p:cNvCxnSpPr/>
                <p:nvPr/>
              </p:nvCxnSpPr>
              <p:spPr>
                <a:xfrm>
                  <a:off x="4716016" y="6309320"/>
                  <a:ext cx="108012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7" name="119 Conector recto"/>
              <p:cNvCxnSpPr/>
              <p:nvPr/>
            </p:nvCxnSpPr>
            <p:spPr>
              <a:xfrm flipV="1">
                <a:off x="5204068" y="6105832"/>
                <a:ext cx="0" cy="2202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12 Conector recto"/>
            <p:cNvCxnSpPr/>
            <p:nvPr/>
          </p:nvCxnSpPr>
          <p:spPr>
            <a:xfrm>
              <a:off x="5300630" y="5629140"/>
              <a:ext cx="278769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123 Triángulo isósceles"/>
          <p:cNvSpPr/>
          <p:nvPr/>
        </p:nvSpPr>
        <p:spPr>
          <a:xfrm rot="5400000">
            <a:off x="4223846" y="3201933"/>
            <a:ext cx="217656" cy="16818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2" name="Conector recto 121"/>
          <p:cNvCxnSpPr/>
          <p:nvPr/>
        </p:nvCxnSpPr>
        <p:spPr>
          <a:xfrm rot="5400000">
            <a:off x="4049924" y="3291613"/>
            <a:ext cx="20647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rma libre 32"/>
          <p:cNvSpPr/>
          <p:nvPr/>
        </p:nvSpPr>
        <p:spPr>
          <a:xfrm>
            <a:off x="4442814" y="3327400"/>
            <a:ext cx="357799" cy="1892300"/>
          </a:xfrm>
          <a:custGeom>
            <a:avLst/>
            <a:gdLst>
              <a:gd name="connsiteX0" fmla="*/ 2186 w 357799"/>
              <a:gd name="connsiteY0" fmla="*/ 1892300 h 1892300"/>
              <a:gd name="connsiteX1" fmla="*/ 52986 w 357799"/>
              <a:gd name="connsiteY1" fmla="*/ 1270000 h 1892300"/>
              <a:gd name="connsiteX2" fmla="*/ 357786 w 357799"/>
              <a:gd name="connsiteY2" fmla="*/ 469900 h 1892300"/>
              <a:gd name="connsiteX3" fmla="*/ 40286 w 357799"/>
              <a:gd name="connsiteY3" fmla="*/ 0 h 1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99" h="1892300">
                <a:moveTo>
                  <a:pt x="2186" y="1892300"/>
                </a:moveTo>
                <a:cubicBezTo>
                  <a:pt x="-2048" y="1699683"/>
                  <a:pt x="-6281" y="1507067"/>
                  <a:pt x="52986" y="1270000"/>
                </a:cubicBezTo>
                <a:cubicBezTo>
                  <a:pt x="112253" y="1032933"/>
                  <a:pt x="359903" y="681567"/>
                  <a:pt x="357786" y="469900"/>
                </a:cubicBezTo>
                <a:cubicBezTo>
                  <a:pt x="355669" y="258233"/>
                  <a:pt x="197977" y="129116"/>
                  <a:pt x="4028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upo 122"/>
          <p:cNvGrpSpPr/>
          <p:nvPr/>
        </p:nvGrpSpPr>
        <p:grpSpPr>
          <a:xfrm rot="16200000">
            <a:off x="4770497" y="3983617"/>
            <a:ext cx="2050507" cy="655320"/>
            <a:chOff x="5112426" y="5333034"/>
            <a:chExt cx="2975902" cy="655320"/>
          </a:xfrm>
        </p:grpSpPr>
        <p:grpSp>
          <p:nvGrpSpPr>
            <p:cNvPr id="124" name="117 Grupo"/>
            <p:cNvGrpSpPr/>
            <p:nvPr/>
          </p:nvGrpSpPr>
          <p:grpSpPr>
            <a:xfrm rot="5400000">
              <a:off x="4922514" y="5522946"/>
              <a:ext cx="655320" cy="275496"/>
              <a:chOff x="4716016" y="6105832"/>
              <a:chExt cx="1080120" cy="347504"/>
            </a:xfrm>
          </p:grpSpPr>
          <p:grpSp>
            <p:nvGrpSpPr>
              <p:cNvPr id="126" name="118 Grupo"/>
              <p:cNvGrpSpPr/>
              <p:nvPr/>
            </p:nvGrpSpPr>
            <p:grpSpPr>
              <a:xfrm>
                <a:off x="4716016" y="6309320"/>
                <a:ext cx="1080120" cy="144016"/>
                <a:chOff x="4716016" y="6309320"/>
                <a:chExt cx="1080120" cy="144016"/>
              </a:xfrm>
            </p:grpSpPr>
            <p:sp>
              <p:nvSpPr>
                <p:cNvPr id="128" name="120 Rectángulo"/>
                <p:cNvSpPr/>
                <p:nvPr/>
              </p:nvSpPr>
              <p:spPr>
                <a:xfrm>
                  <a:off x="4716016" y="6309320"/>
                  <a:ext cx="1080120" cy="144016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129" name="121 Conector recto"/>
                <p:cNvCxnSpPr/>
                <p:nvPr/>
              </p:nvCxnSpPr>
              <p:spPr>
                <a:xfrm>
                  <a:off x="4716016" y="6309320"/>
                  <a:ext cx="108012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119 Conector recto"/>
              <p:cNvCxnSpPr/>
              <p:nvPr/>
            </p:nvCxnSpPr>
            <p:spPr>
              <a:xfrm flipV="1">
                <a:off x="5204068" y="6105832"/>
                <a:ext cx="0" cy="2202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12 Conector recto"/>
            <p:cNvCxnSpPr/>
            <p:nvPr/>
          </p:nvCxnSpPr>
          <p:spPr>
            <a:xfrm>
              <a:off x="5300630" y="5629140"/>
              <a:ext cx="278769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o 33"/>
          <p:cNvGrpSpPr/>
          <p:nvPr/>
        </p:nvGrpSpPr>
        <p:grpSpPr>
          <a:xfrm rot="5400000">
            <a:off x="5531760" y="3010345"/>
            <a:ext cx="263601" cy="217656"/>
            <a:chOff x="5491756" y="2796100"/>
            <a:chExt cx="263601" cy="217656"/>
          </a:xfrm>
        </p:grpSpPr>
        <p:sp>
          <p:nvSpPr>
            <p:cNvPr id="130" name="123 Triángulo isósceles"/>
            <p:cNvSpPr/>
            <p:nvPr/>
          </p:nvSpPr>
          <p:spPr>
            <a:xfrm rot="5400000">
              <a:off x="5562439" y="2820838"/>
              <a:ext cx="217656" cy="16818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31" name="Conector recto 130"/>
            <p:cNvCxnSpPr/>
            <p:nvPr/>
          </p:nvCxnSpPr>
          <p:spPr>
            <a:xfrm rot="5400000">
              <a:off x="5388517" y="2910518"/>
              <a:ext cx="20647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upo 131"/>
          <p:cNvGrpSpPr/>
          <p:nvPr/>
        </p:nvGrpSpPr>
        <p:grpSpPr>
          <a:xfrm rot="5400000">
            <a:off x="5794213" y="3021893"/>
            <a:ext cx="263601" cy="217656"/>
            <a:chOff x="5491756" y="2796100"/>
            <a:chExt cx="263601" cy="217656"/>
          </a:xfrm>
        </p:grpSpPr>
        <p:sp>
          <p:nvSpPr>
            <p:cNvPr id="133" name="123 Triángulo isósceles"/>
            <p:cNvSpPr/>
            <p:nvPr/>
          </p:nvSpPr>
          <p:spPr>
            <a:xfrm rot="5400000">
              <a:off x="5562439" y="2820838"/>
              <a:ext cx="217656" cy="168180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34" name="Conector recto 133"/>
            <p:cNvCxnSpPr/>
            <p:nvPr/>
          </p:nvCxnSpPr>
          <p:spPr>
            <a:xfrm rot="5400000">
              <a:off x="5388517" y="2910518"/>
              <a:ext cx="206477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121 Conector recto"/>
          <p:cNvCxnSpPr/>
          <p:nvPr/>
        </p:nvCxnSpPr>
        <p:spPr>
          <a:xfrm>
            <a:off x="5468091" y="3298784"/>
            <a:ext cx="655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orma libre 35"/>
          <p:cNvSpPr/>
          <p:nvPr/>
        </p:nvSpPr>
        <p:spPr>
          <a:xfrm flipV="1">
            <a:off x="5758467" y="1761384"/>
            <a:ext cx="594168" cy="1865400"/>
          </a:xfrm>
          <a:custGeom>
            <a:avLst/>
            <a:gdLst>
              <a:gd name="connsiteX0" fmla="*/ 3279 w 594168"/>
              <a:gd name="connsiteY0" fmla="*/ 1943100 h 1943100"/>
              <a:gd name="connsiteX1" fmla="*/ 79479 w 594168"/>
              <a:gd name="connsiteY1" fmla="*/ 1422400 h 1943100"/>
              <a:gd name="connsiteX2" fmla="*/ 536679 w 594168"/>
              <a:gd name="connsiteY2" fmla="*/ 711200 h 1943100"/>
              <a:gd name="connsiteX3" fmla="*/ 587479 w 594168"/>
              <a:gd name="connsiteY3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168" h="1943100">
                <a:moveTo>
                  <a:pt x="3279" y="1943100"/>
                </a:moveTo>
                <a:cubicBezTo>
                  <a:pt x="-3071" y="1785408"/>
                  <a:pt x="-9421" y="1627717"/>
                  <a:pt x="79479" y="1422400"/>
                </a:cubicBezTo>
                <a:cubicBezTo>
                  <a:pt x="168379" y="1217083"/>
                  <a:pt x="452012" y="948267"/>
                  <a:pt x="536679" y="711200"/>
                </a:cubicBezTo>
                <a:cubicBezTo>
                  <a:pt x="621346" y="474133"/>
                  <a:pt x="587479" y="0"/>
                  <a:pt x="587479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upo 135"/>
          <p:cNvGrpSpPr/>
          <p:nvPr/>
        </p:nvGrpSpPr>
        <p:grpSpPr>
          <a:xfrm rot="16200000">
            <a:off x="6281564" y="3959294"/>
            <a:ext cx="2050507" cy="655320"/>
            <a:chOff x="5112426" y="5333034"/>
            <a:chExt cx="2975902" cy="655320"/>
          </a:xfrm>
        </p:grpSpPr>
        <p:grpSp>
          <p:nvGrpSpPr>
            <p:cNvPr id="137" name="117 Grupo"/>
            <p:cNvGrpSpPr/>
            <p:nvPr/>
          </p:nvGrpSpPr>
          <p:grpSpPr>
            <a:xfrm rot="5400000">
              <a:off x="4922514" y="5522946"/>
              <a:ext cx="655320" cy="275496"/>
              <a:chOff x="4716016" y="6105832"/>
              <a:chExt cx="1080120" cy="347504"/>
            </a:xfrm>
          </p:grpSpPr>
          <p:grpSp>
            <p:nvGrpSpPr>
              <p:cNvPr id="139" name="118 Grupo"/>
              <p:cNvGrpSpPr/>
              <p:nvPr/>
            </p:nvGrpSpPr>
            <p:grpSpPr>
              <a:xfrm>
                <a:off x="4716016" y="6309320"/>
                <a:ext cx="1080120" cy="144016"/>
                <a:chOff x="4716016" y="6309320"/>
                <a:chExt cx="1080120" cy="144016"/>
              </a:xfrm>
            </p:grpSpPr>
            <p:sp>
              <p:nvSpPr>
                <p:cNvPr id="141" name="120 Rectángulo"/>
                <p:cNvSpPr/>
                <p:nvPr/>
              </p:nvSpPr>
              <p:spPr>
                <a:xfrm>
                  <a:off x="4716016" y="6309320"/>
                  <a:ext cx="1080120" cy="144016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142" name="121 Conector recto"/>
                <p:cNvCxnSpPr/>
                <p:nvPr/>
              </p:nvCxnSpPr>
              <p:spPr>
                <a:xfrm>
                  <a:off x="4716016" y="6309320"/>
                  <a:ext cx="108012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0" name="119 Conector recto"/>
              <p:cNvCxnSpPr/>
              <p:nvPr/>
            </p:nvCxnSpPr>
            <p:spPr>
              <a:xfrm flipV="1">
                <a:off x="5204068" y="6105832"/>
                <a:ext cx="0" cy="2202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8" name="12 Conector recto"/>
            <p:cNvCxnSpPr/>
            <p:nvPr/>
          </p:nvCxnSpPr>
          <p:spPr>
            <a:xfrm>
              <a:off x="5300630" y="5629140"/>
              <a:ext cx="278769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upo 142"/>
          <p:cNvGrpSpPr/>
          <p:nvPr/>
        </p:nvGrpSpPr>
        <p:grpSpPr>
          <a:xfrm rot="5400000">
            <a:off x="6222821" y="3866787"/>
            <a:ext cx="2050507" cy="655320"/>
            <a:chOff x="5112426" y="5333034"/>
            <a:chExt cx="2975902" cy="655320"/>
          </a:xfrm>
        </p:grpSpPr>
        <p:grpSp>
          <p:nvGrpSpPr>
            <p:cNvPr id="144" name="117 Grupo"/>
            <p:cNvGrpSpPr/>
            <p:nvPr/>
          </p:nvGrpSpPr>
          <p:grpSpPr>
            <a:xfrm rot="5400000">
              <a:off x="4922514" y="5522946"/>
              <a:ext cx="655320" cy="275496"/>
              <a:chOff x="4716016" y="6105832"/>
              <a:chExt cx="1080120" cy="347504"/>
            </a:xfrm>
          </p:grpSpPr>
          <p:grpSp>
            <p:nvGrpSpPr>
              <p:cNvPr id="146" name="118 Grupo"/>
              <p:cNvGrpSpPr/>
              <p:nvPr/>
            </p:nvGrpSpPr>
            <p:grpSpPr>
              <a:xfrm>
                <a:off x="4716016" y="6309320"/>
                <a:ext cx="1080120" cy="144016"/>
                <a:chOff x="4716016" y="6309320"/>
                <a:chExt cx="1080120" cy="144016"/>
              </a:xfrm>
            </p:grpSpPr>
            <p:sp>
              <p:nvSpPr>
                <p:cNvPr id="148" name="120 Rectángulo"/>
                <p:cNvSpPr/>
                <p:nvPr/>
              </p:nvSpPr>
              <p:spPr>
                <a:xfrm>
                  <a:off x="4716016" y="6309320"/>
                  <a:ext cx="1080120" cy="144016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cxnSp>
              <p:nvCxnSpPr>
                <p:cNvPr id="149" name="121 Conector recto"/>
                <p:cNvCxnSpPr/>
                <p:nvPr/>
              </p:nvCxnSpPr>
              <p:spPr>
                <a:xfrm>
                  <a:off x="4716016" y="6309320"/>
                  <a:ext cx="108012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7" name="119 Conector recto"/>
              <p:cNvCxnSpPr/>
              <p:nvPr/>
            </p:nvCxnSpPr>
            <p:spPr>
              <a:xfrm flipV="1">
                <a:off x="5204068" y="6105832"/>
                <a:ext cx="0" cy="22021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5" name="12 Conector recto"/>
            <p:cNvCxnSpPr/>
            <p:nvPr/>
          </p:nvCxnSpPr>
          <p:spPr>
            <a:xfrm>
              <a:off x="5300630" y="5629140"/>
              <a:ext cx="278769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Forma libre 149"/>
          <p:cNvSpPr/>
          <p:nvPr/>
        </p:nvSpPr>
        <p:spPr>
          <a:xfrm flipV="1">
            <a:off x="2806948" y="4383569"/>
            <a:ext cx="423905" cy="1766859"/>
          </a:xfrm>
          <a:custGeom>
            <a:avLst/>
            <a:gdLst>
              <a:gd name="connsiteX0" fmla="*/ 0 w 478301"/>
              <a:gd name="connsiteY0" fmla="*/ 1617785 h 1617785"/>
              <a:gd name="connsiteX1" fmla="*/ 98473 w 478301"/>
              <a:gd name="connsiteY1" fmla="*/ 815927 h 1617785"/>
              <a:gd name="connsiteX2" fmla="*/ 478301 w 478301"/>
              <a:gd name="connsiteY2" fmla="*/ 0 h 161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01" h="1617785">
                <a:moveTo>
                  <a:pt x="0" y="1617785"/>
                </a:moveTo>
                <a:cubicBezTo>
                  <a:pt x="9378" y="1351671"/>
                  <a:pt x="18756" y="1085558"/>
                  <a:pt x="98473" y="815927"/>
                </a:cubicBezTo>
                <a:cubicBezTo>
                  <a:pt x="178190" y="546296"/>
                  <a:pt x="328245" y="273148"/>
                  <a:pt x="478301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Conector recto 150"/>
          <p:cNvCxnSpPr/>
          <p:nvPr/>
        </p:nvCxnSpPr>
        <p:spPr>
          <a:xfrm>
            <a:off x="3366497" y="2828422"/>
            <a:ext cx="23095" cy="3322006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CuadroTexto 151"/>
          <p:cNvSpPr txBox="1"/>
          <p:nvPr/>
        </p:nvSpPr>
        <p:spPr>
          <a:xfrm>
            <a:off x="3020815" y="3851247"/>
            <a:ext cx="398245" cy="23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lp</a:t>
            </a:r>
            <a:endParaRPr lang="en-US" dirty="0"/>
          </a:p>
        </p:txBody>
      </p:sp>
      <p:cxnSp>
        <p:nvCxnSpPr>
          <p:cNvPr id="153" name="Conector recto 152"/>
          <p:cNvCxnSpPr/>
          <p:nvPr/>
        </p:nvCxnSpPr>
        <p:spPr>
          <a:xfrm flipH="1">
            <a:off x="3883300" y="3278615"/>
            <a:ext cx="16952" cy="142320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CuadroTexto 153"/>
          <p:cNvSpPr txBox="1"/>
          <p:nvPr/>
        </p:nvSpPr>
        <p:spPr>
          <a:xfrm>
            <a:off x="3936471" y="3946538"/>
            <a:ext cx="39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lp</a:t>
            </a:r>
            <a:endParaRPr lang="en-US" dirty="0"/>
          </a:p>
        </p:txBody>
      </p:sp>
      <p:cxnSp>
        <p:nvCxnSpPr>
          <p:cNvPr id="155" name="Conector recto 154"/>
          <p:cNvCxnSpPr/>
          <p:nvPr/>
        </p:nvCxnSpPr>
        <p:spPr>
          <a:xfrm>
            <a:off x="5335003" y="2298452"/>
            <a:ext cx="24381" cy="257285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CuadroTexto 155"/>
          <p:cNvSpPr txBox="1"/>
          <p:nvPr/>
        </p:nvSpPr>
        <p:spPr>
          <a:xfrm>
            <a:off x="5359384" y="3680528"/>
            <a:ext cx="39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lp</a:t>
            </a:r>
            <a:endParaRPr lang="en-US" dirty="0"/>
          </a:p>
        </p:txBody>
      </p:sp>
      <p:sp>
        <p:nvSpPr>
          <p:cNvPr id="157" name="Forma libre 156"/>
          <p:cNvSpPr/>
          <p:nvPr/>
        </p:nvSpPr>
        <p:spPr>
          <a:xfrm>
            <a:off x="5761711" y="3376645"/>
            <a:ext cx="594168" cy="1943100"/>
          </a:xfrm>
          <a:custGeom>
            <a:avLst/>
            <a:gdLst>
              <a:gd name="connsiteX0" fmla="*/ 3279 w 594168"/>
              <a:gd name="connsiteY0" fmla="*/ 1943100 h 1943100"/>
              <a:gd name="connsiteX1" fmla="*/ 79479 w 594168"/>
              <a:gd name="connsiteY1" fmla="*/ 1422400 h 1943100"/>
              <a:gd name="connsiteX2" fmla="*/ 536679 w 594168"/>
              <a:gd name="connsiteY2" fmla="*/ 711200 h 1943100"/>
              <a:gd name="connsiteX3" fmla="*/ 587479 w 594168"/>
              <a:gd name="connsiteY3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168" h="1943100">
                <a:moveTo>
                  <a:pt x="3279" y="1943100"/>
                </a:moveTo>
                <a:cubicBezTo>
                  <a:pt x="-3071" y="1785408"/>
                  <a:pt x="-9421" y="1627717"/>
                  <a:pt x="79479" y="1422400"/>
                </a:cubicBezTo>
                <a:cubicBezTo>
                  <a:pt x="168379" y="1217083"/>
                  <a:pt x="452012" y="948267"/>
                  <a:pt x="536679" y="711200"/>
                </a:cubicBezTo>
                <a:cubicBezTo>
                  <a:pt x="621346" y="474133"/>
                  <a:pt x="587479" y="0"/>
                  <a:pt x="58747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Conector recto 157"/>
          <p:cNvCxnSpPr/>
          <p:nvPr/>
        </p:nvCxnSpPr>
        <p:spPr>
          <a:xfrm flipH="1">
            <a:off x="7920603" y="3448102"/>
            <a:ext cx="16952" cy="142320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CuadroTexto 158"/>
          <p:cNvSpPr txBox="1"/>
          <p:nvPr/>
        </p:nvSpPr>
        <p:spPr>
          <a:xfrm>
            <a:off x="7973774" y="4116025"/>
            <a:ext cx="39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lp</a:t>
            </a:r>
            <a:endParaRPr lang="en-US" dirty="0"/>
          </a:p>
        </p:txBody>
      </p:sp>
      <p:sp>
        <p:nvSpPr>
          <p:cNvPr id="160" name="Forma libre 159"/>
          <p:cNvSpPr/>
          <p:nvPr/>
        </p:nvSpPr>
        <p:spPr>
          <a:xfrm>
            <a:off x="7272416" y="4000767"/>
            <a:ext cx="392213" cy="1217219"/>
          </a:xfrm>
          <a:custGeom>
            <a:avLst/>
            <a:gdLst>
              <a:gd name="connsiteX0" fmla="*/ 3279 w 594168"/>
              <a:gd name="connsiteY0" fmla="*/ 1943100 h 1943100"/>
              <a:gd name="connsiteX1" fmla="*/ 79479 w 594168"/>
              <a:gd name="connsiteY1" fmla="*/ 1422400 h 1943100"/>
              <a:gd name="connsiteX2" fmla="*/ 536679 w 594168"/>
              <a:gd name="connsiteY2" fmla="*/ 711200 h 1943100"/>
              <a:gd name="connsiteX3" fmla="*/ 587479 w 594168"/>
              <a:gd name="connsiteY3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168" h="1943100">
                <a:moveTo>
                  <a:pt x="3279" y="1943100"/>
                </a:moveTo>
                <a:cubicBezTo>
                  <a:pt x="-3071" y="1785408"/>
                  <a:pt x="-9421" y="1627717"/>
                  <a:pt x="79479" y="1422400"/>
                </a:cubicBezTo>
                <a:cubicBezTo>
                  <a:pt x="168379" y="1217083"/>
                  <a:pt x="452012" y="948267"/>
                  <a:pt x="536679" y="711200"/>
                </a:cubicBezTo>
                <a:cubicBezTo>
                  <a:pt x="621346" y="474133"/>
                  <a:pt x="587479" y="0"/>
                  <a:pt x="58747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orma libre 160"/>
          <p:cNvSpPr/>
          <p:nvPr/>
        </p:nvSpPr>
        <p:spPr>
          <a:xfrm flipV="1">
            <a:off x="7285316" y="3250572"/>
            <a:ext cx="379313" cy="1026390"/>
          </a:xfrm>
          <a:custGeom>
            <a:avLst/>
            <a:gdLst>
              <a:gd name="connsiteX0" fmla="*/ 3279 w 594168"/>
              <a:gd name="connsiteY0" fmla="*/ 1943100 h 1943100"/>
              <a:gd name="connsiteX1" fmla="*/ 79479 w 594168"/>
              <a:gd name="connsiteY1" fmla="*/ 1422400 h 1943100"/>
              <a:gd name="connsiteX2" fmla="*/ 536679 w 594168"/>
              <a:gd name="connsiteY2" fmla="*/ 711200 h 1943100"/>
              <a:gd name="connsiteX3" fmla="*/ 587479 w 594168"/>
              <a:gd name="connsiteY3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168" h="1943100">
                <a:moveTo>
                  <a:pt x="3279" y="1943100"/>
                </a:moveTo>
                <a:cubicBezTo>
                  <a:pt x="-3071" y="1785408"/>
                  <a:pt x="-9421" y="1627717"/>
                  <a:pt x="79479" y="1422400"/>
                </a:cubicBezTo>
                <a:cubicBezTo>
                  <a:pt x="168379" y="1217083"/>
                  <a:pt x="452012" y="948267"/>
                  <a:pt x="536679" y="711200"/>
                </a:cubicBezTo>
                <a:cubicBezTo>
                  <a:pt x="621346" y="474133"/>
                  <a:pt x="587479" y="0"/>
                  <a:pt x="58747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/>
              <p:cNvSpPr txBox="1"/>
              <p:nvPr/>
            </p:nvSpPr>
            <p:spPr>
              <a:xfrm>
                <a:off x="1284314" y="6175431"/>
                <a:ext cx="1110409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Cuadro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314" y="6175431"/>
                <a:ext cx="1110409" cy="369332"/>
              </a:xfrm>
              <a:prstGeom prst="rect">
                <a:avLst/>
              </a:prstGeom>
              <a:blipFill>
                <a:blip r:embed="rId5"/>
                <a:stretch>
                  <a:fillRect b="-1269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CuadroTexto 162"/>
              <p:cNvSpPr txBox="1"/>
              <p:nvPr/>
            </p:nvSpPr>
            <p:spPr>
              <a:xfrm>
                <a:off x="2772891" y="6223581"/>
                <a:ext cx="1110409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" name="CuadroTexto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891" y="6223581"/>
                <a:ext cx="1110409" cy="369332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CuadroTexto 163"/>
              <p:cNvSpPr txBox="1"/>
              <p:nvPr/>
            </p:nvSpPr>
            <p:spPr>
              <a:xfrm>
                <a:off x="4031189" y="6223581"/>
                <a:ext cx="1110409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0,7</a:t>
                </a:r>
                <a:endParaRPr lang="en-US" dirty="0"/>
              </a:p>
            </p:txBody>
          </p:sp>
        </mc:Choice>
        <mc:Fallback xmlns="">
          <p:sp>
            <p:nvSpPr>
              <p:cNvPr id="164" name="CuadroTexto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189" y="6223581"/>
                <a:ext cx="1110409" cy="369332"/>
              </a:xfrm>
              <a:prstGeom prst="rect">
                <a:avLst/>
              </a:prstGeom>
              <a:blipFill>
                <a:blip r:embed="rId7"/>
                <a:stretch>
                  <a:fillRect l="-1087" t="-7937" b="-2222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CuadroTexto 164"/>
              <p:cNvSpPr txBox="1"/>
              <p:nvPr/>
            </p:nvSpPr>
            <p:spPr>
              <a:xfrm>
                <a:off x="5383712" y="6195514"/>
                <a:ext cx="1110409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5" name="CuadroTexto 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712" y="6195514"/>
                <a:ext cx="1110409" cy="369332"/>
              </a:xfrm>
              <a:prstGeom prst="rect">
                <a:avLst/>
              </a:prstGeom>
              <a:blipFill>
                <a:blip r:embed="rId8"/>
                <a:stretch>
                  <a:fillRect b="-1269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CuadroTexto 165"/>
              <p:cNvSpPr txBox="1"/>
              <p:nvPr/>
            </p:nvSpPr>
            <p:spPr>
              <a:xfrm>
                <a:off x="6790206" y="6150428"/>
                <a:ext cx="1110409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CuadroTexto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206" y="6150428"/>
                <a:ext cx="1110409" cy="369332"/>
              </a:xfrm>
              <a:prstGeom prst="rect">
                <a:avLst/>
              </a:prstGeom>
              <a:blipFill>
                <a:blip r:embed="rId9"/>
                <a:stretch>
                  <a:fillRect b="-11111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7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7" grpId="0"/>
      <p:bldP spid="97" grpId="0"/>
      <p:bldP spid="101" grpId="0"/>
      <p:bldP spid="102" grpId="0" animBg="1"/>
      <p:bldP spid="112" grpId="0" animBg="1"/>
      <p:bldP spid="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9622" y="804329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AR" sz="12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7141" y="31291"/>
            <a:ext cx="7498080" cy="923843"/>
          </a:xfrm>
        </p:spPr>
        <p:txBody>
          <a:bodyPr>
            <a:normAutofit/>
          </a:bodyPr>
          <a:lstStyle/>
          <a:p>
            <a:pPr algn="ctr"/>
            <a:r>
              <a:rPr lang="es-AR" sz="3600" dirty="0" smtClean="0">
                <a:effectLst/>
              </a:rPr>
              <a:t>PANDEO</a:t>
            </a:r>
            <a:endParaRPr lang="es-AR" sz="36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99897" y="656264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43" name="28 CuadroTexto"/>
          <p:cNvSpPr txBox="1"/>
          <p:nvPr/>
        </p:nvSpPr>
        <p:spPr>
          <a:xfrm>
            <a:off x="1257187" y="864003"/>
            <a:ext cx="3377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82296" indent="0">
              <a:buNone/>
              <a:defRPr sz="1600" b="1"/>
            </a:lvl1pPr>
          </a:lstStyle>
          <a:p>
            <a:r>
              <a:rPr lang="es-AR" dirty="0" smtClean="0"/>
              <a:t>CARGA CRITICA DE EULER</a:t>
            </a:r>
            <a:endParaRPr lang="es-AR" dirty="0"/>
          </a:p>
        </p:txBody>
      </p:sp>
      <p:sp>
        <p:nvSpPr>
          <p:cNvPr id="37" name="28 CuadroTexto"/>
          <p:cNvSpPr txBox="1"/>
          <p:nvPr/>
        </p:nvSpPr>
        <p:spPr>
          <a:xfrm>
            <a:off x="3335567" y="1299478"/>
            <a:ext cx="193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Divido por el </a:t>
            </a:r>
            <a:r>
              <a:rPr lang="es-AR" sz="1600" dirty="0" err="1" smtClean="0"/>
              <a:t>Area</a:t>
            </a:r>
            <a:r>
              <a:rPr lang="es-AR" sz="16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uadroTexto 96"/>
              <p:cNvSpPr txBox="1"/>
              <p:nvPr/>
            </p:nvSpPr>
            <p:spPr>
              <a:xfrm>
                <a:off x="1197884" y="1224017"/>
                <a:ext cx="2102076" cy="76174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𝑃𝑘</m:t>
                      </m:r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𝐸𝐽</m:t>
                          </m:r>
                        </m:num>
                        <m:den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𝑙𝑝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CuadroTexto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884" y="1224017"/>
                <a:ext cx="2102076" cy="7617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43"/>
              <p:cNvSpPr txBox="1"/>
              <p:nvPr/>
            </p:nvSpPr>
            <p:spPr>
              <a:xfrm>
                <a:off x="4198994" y="1220541"/>
                <a:ext cx="3358447" cy="76174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𝑃𝑘</m:t>
                          </m:r>
                        </m:num>
                        <m:den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𝐸𝐽</m:t>
                          </m:r>
                        </m:num>
                        <m:den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𝑙𝑝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Cuadro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994" y="1220541"/>
                <a:ext cx="3358447" cy="7617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/>
              <p:cNvSpPr txBox="1"/>
              <p:nvPr/>
            </p:nvSpPr>
            <p:spPr>
              <a:xfrm>
                <a:off x="1172618" y="1968306"/>
                <a:ext cx="2102076" cy="76174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𝐸𝐽</m:t>
                          </m:r>
                        </m:num>
                        <m:den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MX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𝑙𝑝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Cuadro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618" y="1968306"/>
                <a:ext cx="2102076" cy="761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119375" y="2040140"/>
                <a:ext cx="2786461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 Radio de Giro</a:t>
                </a:r>
                <a:endParaRPr lang="en-US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75" y="2040140"/>
                <a:ext cx="2786461" cy="6560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48"/>
              <p:cNvSpPr txBox="1"/>
              <p:nvPr/>
            </p:nvSpPr>
            <p:spPr>
              <a:xfrm>
                <a:off x="1197884" y="2700770"/>
                <a:ext cx="2102076" cy="76174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MX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MX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000" b="0" i="1" smtClean="0">
                                  <a:latin typeface="Cambria Math" panose="02040503050406030204" pitchFamily="18" charset="0"/>
                                </a:rPr>
                                <m:t>𝑙𝑝</m:t>
                              </m:r>
                            </m:e>
                            <m:sup>
                              <m:r>
                                <a:rPr lang="es-MX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Cuadro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884" y="2700770"/>
                <a:ext cx="2102076" cy="7617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3965685" y="2689282"/>
                <a:ext cx="1894296" cy="535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b="0" dirty="0" smtClean="0"/>
                  <a:t>𝜆</a:t>
                </a:r>
                <a14:m>
                  <m:oMath xmlns:m="http://schemas.openxmlformats.org/officeDocument/2006/math"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𝑙𝑝</m:t>
                        </m:r>
                      </m:num>
                      <m:den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2000" dirty="0" smtClean="0"/>
                  <a:t>  Esbeltez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685" y="2689282"/>
                <a:ext cx="1894296" cy="535659"/>
              </a:xfrm>
              <a:prstGeom prst="rect">
                <a:avLst/>
              </a:prstGeom>
              <a:blipFill>
                <a:blip r:embed="rId7"/>
                <a:stretch>
                  <a:fillRect l="-3548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/>
              <p:cNvSpPr txBox="1"/>
              <p:nvPr/>
            </p:nvSpPr>
            <p:spPr>
              <a:xfrm>
                <a:off x="6076985" y="2924809"/>
                <a:ext cx="2102076" cy="831061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s-MX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sup>
                              <m:r>
                                <a:rPr lang="es-MX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Cuadro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85" y="2924809"/>
                <a:ext cx="2102076" cy="8310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/>
          <p:cNvCxnSpPr/>
          <p:nvPr/>
        </p:nvCxnSpPr>
        <p:spPr>
          <a:xfrm>
            <a:off x="4860032" y="3933056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4634482" y="6015669"/>
            <a:ext cx="3290641" cy="16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a libre 23"/>
          <p:cNvSpPr/>
          <p:nvPr/>
        </p:nvSpPr>
        <p:spPr>
          <a:xfrm>
            <a:off x="5105400" y="3975100"/>
            <a:ext cx="2706960" cy="1861758"/>
          </a:xfrm>
          <a:custGeom>
            <a:avLst/>
            <a:gdLst>
              <a:gd name="connsiteX0" fmla="*/ 0 w 2527300"/>
              <a:gd name="connsiteY0" fmla="*/ 0 h 1879600"/>
              <a:gd name="connsiteX1" fmla="*/ 660400 w 2527300"/>
              <a:gd name="connsiteY1" fmla="*/ 1041400 h 1879600"/>
              <a:gd name="connsiteX2" fmla="*/ 2527300 w 2527300"/>
              <a:gd name="connsiteY2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7300" h="1879600">
                <a:moveTo>
                  <a:pt x="0" y="0"/>
                </a:moveTo>
                <a:cubicBezTo>
                  <a:pt x="119591" y="364066"/>
                  <a:pt x="239183" y="728133"/>
                  <a:pt x="660400" y="1041400"/>
                </a:cubicBezTo>
                <a:cubicBezTo>
                  <a:pt x="1081617" y="1354667"/>
                  <a:pt x="1804458" y="1617133"/>
                  <a:pt x="2527300" y="1879600"/>
                </a:cubicBezTo>
              </a:path>
            </a:pathLst>
          </a:cu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adroTexto 27"/>
          <p:cNvSpPr txBox="1"/>
          <p:nvPr/>
        </p:nvSpPr>
        <p:spPr>
          <a:xfrm>
            <a:off x="7692045" y="607196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</a:t>
            </a:r>
            <a:endParaRPr lang="en-US" dirty="0"/>
          </a:p>
        </p:txBody>
      </p:sp>
      <p:sp>
        <p:nvSpPr>
          <p:cNvPr id="64" name="CuadroTexto 63"/>
          <p:cNvSpPr txBox="1"/>
          <p:nvPr/>
        </p:nvSpPr>
        <p:spPr>
          <a:xfrm>
            <a:off x="4426929" y="379043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𝜎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1568587" y="3691771"/>
                <a:ext cx="22462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MX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s-MX" dirty="0" smtClean="0"/>
                  <a:t> </a:t>
                </a:r>
                <a:r>
                  <a:rPr lang="es-MX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⬆  </a:t>
                </a:r>
                <a:r>
                  <a:rPr lang="es-MX" dirty="0" smtClean="0"/>
                  <a:t>cuando </a:t>
                </a:r>
                <a:r>
                  <a:rPr lang="es-MX" dirty="0" smtClean="0">
                    <a:sym typeface="Symbol" panose="05050102010706020507" pitchFamily="18" charset="2"/>
                  </a:rPr>
                  <a:t> </a:t>
                </a:r>
                <a:r>
                  <a:rPr lang="es-MX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⬇</a:t>
                </a:r>
              </a:p>
              <a:p>
                <a:endParaRPr lang="es-MX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MX" smtClean="0">
                    <a:ea typeface="Cambria Math" panose="02040503050406030204" pitchFamily="18" charset="0"/>
                  </a:rPr>
                  <a:t>Válida por debajo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MX" dirty="0" smtClean="0"/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587" y="3691771"/>
                <a:ext cx="2246274" cy="923330"/>
              </a:xfrm>
              <a:prstGeom prst="rect">
                <a:avLst/>
              </a:prstGeom>
              <a:blipFill>
                <a:blip r:embed="rId9"/>
                <a:stretch>
                  <a:fillRect l="-2168" t="-4636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/>
              <p:cNvSpPr txBox="1"/>
              <p:nvPr/>
            </p:nvSpPr>
            <p:spPr>
              <a:xfrm>
                <a:off x="1511218" y="4615101"/>
                <a:ext cx="1475408" cy="606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b="0" dirty="0" smtClean="0"/>
                  <a:t>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z="2000" b="0" i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Cuadro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218" y="4615101"/>
                <a:ext cx="1475408" cy="606256"/>
              </a:xfrm>
              <a:prstGeom prst="rect">
                <a:avLst/>
              </a:prstGeom>
              <a:blipFill>
                <a:blip r:embed="rId10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orma libre 30"/>
          <p:cNvSpPr/>
          <p:nvPr/>
        </p:nvSpPr>
        <p:spPr>
          <a:xfrm>
            <a:off x="4876801" y="4580871"/>
            <a:ext cx="775319" cy="320137"/>
          </a:xfrm>
          <a:custGeom>
            <a:avLst/>
            <a:gdLst>
              <a:gd name="connsiteX0" fmla="*/ 838200 w 838200"/>
              <a:gd name="connsiteY0" fmla="*/ 384829 h 384829"/>
              <a:gd name="connsiteX1" fmla="*/ 469900 w 838200"/>
              <a:gd name="connsiteY1" fmla="*/ 54629 h 384829"/>
              <a:gd name="connsiteX2" fmla="*/ 0 w 838200"/>
              <a:gd name="connsiteY2" fmla="*/ 3829 h 38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384829">
                <a:moveTo>
                  <a:pt x="838200" y="384829"/>
                </a:moveTo>
                <a:cubicBezTo>
                  <a:pt x="723900" y="251479"/>
                  <a:pt x="609600" y="118129"/>
                  <a:pt x="469900" y="54629"/>
                </a:cubicBezTo>
                <a:cubicBezTo>
                  <a:pt x="330200" y="-8871"/>
                  <a:pt x="165100" y="-2521"/>
                  <a:pt x="0" y="3829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ipse 32"/>
          <p:cNvSpPr/>
          <p:nvPr/>
        </p:nvSpPr>
        <p:spPr>
          <a:xfrm>
            <a:off x="5606401" y="48458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ector recto 34"/>
          <p:cNvCxnSpPr/>
          <p:nvPr/>
        </p:nvCxnSpPr>
        <p:spPr>
          <a:xfrm>
            <a:off x="5606401" y="3471867"/>
            <a:ext cx="34590" cy="289731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5356952" y="6033179"/>
            <a:ext cx="65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</a:t>
            </a:r>
            <a:r>
              <a:rPr lang="en-US" dirty="0" err="1" smtClean="0">
                <a:sym typeface="Symbol" panose="05050102010706020507" pitchFamily="18" charset="2"/>
              </a:rPr>
              <a:t>lim</a:t>
            </a:r>
            <a:endParaRPr lang="en-US" dirty="0"/>
          </a:p>
        </p:txBody>
      </p:sp>
      <p:cxnSp>
        <p:nvCxnSpPr>
          <p:cNvPr id="75" name="Conector recto 74"/>
          <p:cNvCxnSpPr/>
          <p:nvPr/>
        </p:nvCxnSpPr>
        <p:spPr>
          <a:xfrm flipH="1" flipV="1">
            <a:off x="4779282" y="4853294"/>
            <a:ext cx="844990" cy="1648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/>
          <p:cNvSpPr txBox="1"/>
          <p:nvPr/>
        </p:nvSpPr>
        <p:spPr>
          <a:xfrm>
            <a:off x="4413894" y="4618022"/>
            <a:ext cx="44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𝜎p</a:t>
            </a:r>
            <a:endParaRPr lang="en-US" dirty="0"/>
          </a:p>
        </p:txBody>
      </p:sp>
      <p:sp>
        <p:nvSpPr>
          <p:cNvPr id="77" name="CuadroTexto 76"/>
          <p:cNvSpPr txBox="1"/>
          <p:nvPr/>
        </p:nvSpPr>
        <p:spPr>
          <a:xfrm>
            <a:off x="4180249" y="4355927"/>
            <a:ext cx="67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𝜎rot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uadroTexto 77"/>
              <p:cNvSpPr txBox="1"/>
              <p:nvPr/>
            </p:nvSpPr>
            <p:spPr>
              <a:xfrm>
                <a:off x="1214980" y="5478427"/>
                <a:ext cx="3697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dirty="0" smtClean="0"/>
                  <a:t>𝜆 </a:t>
                </a:r>
                <a:r>
                  <a:rPr lang="es-MX" sz="2000" dirty="0"/>
                  <a:t>&gt;</a:t>
                </a:r>
                <a:r>
                  <a:rPr lang="es-MX" sz="2000" b="0" dirty="0" smtClean="0"/>
                  <a:t>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z="2000" b="0" i="0" smtClean="0">
                        <a:latin typeface="Cambria Math" panose="02040503050406030204" pitchFamily="18" charset="0"/>
                      </a:rPr>
                      <m:t>lim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Tratamiento</a:t>
                </a:r>
                <a:r>
                  <a:rPr lang="en-US" sz="2000" dirty="0" smtClean="0"/>
                  <a:t> Especial</a:t>
                </a:r>
                <a:endParaRPr lang="en-US" sz="2000" dirty="0"/>
              </a:p>
            </p:txBody>
          </p:sp>
        </mc:Choice>
        <mc:Fallback xmlns="">
          <p:sp>
            <p:nvSpPr>
              <p:cNvPr id="78" name="Cuadro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80" y="5478427"/>
                <a:ext cx="3697853" cy="400110"/>
              </a:xfrm>
              <a:prstGeom prst="rect">
                <a:avLst/>
              </a:prstGeom>
              <a:blipFill>
                <a:blip r:embed="rId11"/>
                <a:stretch>
                  <a:fillRect l="-1647" t="-1076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28 CuadroTexto"/>
          <p:cNvSpPr txBox="1"/>
          <p:nvPr/>
        </p:nvSpPr>
        <p:spPr>
          <a:xfrm>
            <a:off x="5878218" y="4684017"/>
            <a:ext cx="193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Hipérbola de Euler</a:t>
            </a:r>
          </a:p>
        </p:txBody>
      </p:sp>
      <p:sp>
        <p:nvSpPr>
          <p:cNvPr id="42" name="Forma libre 41"/>
          <p:cNvSpPr/>
          <p:nvPr/>
        </p:nvSpPr>
        <p:spPr>
          <a:xfrm>
            <a:off x="5678869" y="4901111"/>
            <a:ext cx="2085975" cy="914400"/>
          </a:xfrm>
          <a:custGeom>
            <a:avLst/>
            <a:gdLst>
              <a:gd name="connsiteX0" fmla="*/ 2085975 w 2085975"/>
              <a:gd name="connsiteY0" fmla="*/ 914400 h 914400"/>
              <a:gd name="connsiteX1" fmla="*/ 714375 w 2085975"/>
              <a:gd name="connsiteY1" fmla="*/ 419100 h 914400"/>
              <a:gd name="connsiteX2" fmla="*/ 0 w 2085975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975" h="914400">
                <a:moveTo>
                  <a:pt x="2085975" y="914400"/>
                </a:moveTo>
                <a:cubicBezTo>
                  <a:pt x="1574006" y="742950"/>
                  <a:pt x="1062038" y="571500"/>
                  <a:pt x="714375" y="419100"/>
                </a:cubicBezTo>
                <a:cubicBezTo>
                  <a:pt x="366712" y="266700"/>
                  <a:pt x="183356" y="133350"/>
                  <a:pt x="0" y="0"/>
                </a:cubicBezTo>
              </a:path>
            </a:pathLst>
          </a:cu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orma libre 84"/>
          <p:cNvSpPr/>
          <p:nvPr/>
        </p:nvSpPr>
        <p:spPr>
          <a:xfrm>
            <a:off x="5077035" y="3960652"/>
            <a:ext cx="2706960" cy="1861758"/>
          </a:xfrm>
          <a:custGeom>
            <a:avLst/>
            <a:gdLst>
              <a:gd name="connsiteX0" fmla="*/ 0 w 2527300"/>
              <a:gd name="connsiteY0" fmla="*/ 0 h 1879600"/>
              <a:gd name="connsiteX1" fmla="*/ 660400 w 2527300"/>
              <a:gd name="connsiteY1" fmla="*/ 1041400 h 1879600"/>
              <a:gd name="connsiteX2" fmla="*/ 2527300 w 2527300"/>
              <a:gd name="connsiteY2" fmla="*/ 187960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7300" h="1879600">
                <a:moveTo>
                  <a:pt x="0" y="0"/>
                </a:moveTo>
                <a:cubicBezTo>
                  <a:pt x="119591" y="364066"/>
                  <a:pt x="239183" y="728133"/>
                  <a:pt x="660400" y="1041400"/>
                </a:cubicBezTo>
                <a:cubicBezTo>
                  <a:pt x="1081617" y="1354667"/>
                  <a:pt x="1804458" y="1617133"/>
                  <a:pt x="2527300" y="1879600"/>
                </a:cubicBezTo>
              </a:path>
            </a:pathLst>
          </a:cu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8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7" grpId="0"/>
      <p:bldP spid="97" grpId="0"/>
      <p:bldP spid="44" grpId="0"/>
      <p:bldP spid="45" grpId="0"/>
      <p:bldP spid="4" grpId="0"/>
      <p:bldP spid="49" grpId="0"/>
      <p:bldP spid="6" grpId="0"/>
      <p:bldP spid="50" grpId="0" animBg="1"/>
      <p:bldP spid="24" grpId="0" animBg="1"/>
      <p:bldP spid="28" grpId="0"/>
      <p:bldP spid="64" grpId="0"/>
      <p:bldP spid="30" grpId="0"/>
      <p:bldP spid="65" grpId="0"/>
      <p:bldP spid="31" grpId="0" animBg="1"/>
      <p:bldP spid="33" grpId="0" animBg="1"/>
      <p:bldP spid="71" grpId="0"/>
      <p:bldP spid="76" grpId="0"/>
      <p:bldP spid="77" grpId="0"/>
      <p:bldP spid="78" grpId="0"/>
      <p:bldP spid="80" grpId="0"/>
      <p:bldP spid="42" grpId="0" animBg="1"/>
      <p:bldP spid="85" grpId="0" animBg="1"/>
      <p:bldP spid="8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9622" y="804329"/>
            <a:ext cx="74980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AR" sz="1200" b="1" dirty="0" smtClean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r>
              <a:rPr lang="es-A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𝝎</a:t>
            </a: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/>
          </a:p>
          <a:p>
            <a:pPr marL="82296" indent="0">
              <a:buNone/>
            </a:pPr>
            <a:endParaRPr lang="es-AR" sz="2000" b="1" dirty="0" smtClean="0"/>
          </a:p>
          <a:p>
            <a:pPr marL="82296" indent="0">
              <a:buNone/>
            </a:pPr>
            <a:endParaRPr lang="es-AR" sz="2000" b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7141" y="31291"/>
            <a:ext cx="7498080" cy="923843"/>
          </a:xfrm>
        </p:spPr>
        <p:txBody>
          <a:bodyPr>
            <a:normAutofit/>
          </a:bodyPr>
          <a:lstStyle/>
          <a:p>
            <a:pPr algn="ctr"/>
            <a:r>
              <a:rPr lang="es-AR" sz="3600" dirty="0" smtClean="0">
                <a:effectLst/>
              </a:rPr>
              <a:t>PANDEO</a:t>
            </a:r>
            <a:endParaRPr lang="es-AR" sz="36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99897" y="656264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uadroTexto 49"/>
              <p:cNvSpPr txBox="1"/>
              <p:nvPr/>
            </p:nvSpPr>
            <p:spPr>
              <a:xfrm>
                <a:off x="6446167" y="1408771"/>
                <a:ext cx="2102076" cy="831061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MX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MX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es-MX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</m:e>
                            <m:sup>
                              <m:r>
                                <a:rPr lang="es-MX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Cuadro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167" y="1408771"/>
                <a:ext cx="2102076" cy="8310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/>
              <p:cNvSpPr txBox="1"/>
              <p:nvPr/>
            </p:nvSpPr>
            <p:spPr>
              <a:xfrm>
                <a:off x="6140864" y="2251393"/>
                <a:ext cx="1475408" cy="606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b="0" dirty="0" smtClean="0"/>
                  <a:t>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z="2000" b="0" i="0" smtClean="0">
                        <a:latin typeface="Cambria Math" panose="02040503050406030204" pitchFamily="18" charset="0"/>
                      </a:rPr>
                      <m:t>lim</m:t>
                    </m:r>
                    <m:r>
                      <a:rPr lang="es-MX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MX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s-MX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s-MX" sz="20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s-MX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Cuadro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864" y="2251393"/>
                <a:ext cx="1475408" cy="606256"/>
              </a:xfrm>
              <a:prstGeom prst="rect">
                <a:avLst/>
              </a:prstGeom>
              <a:blipFill>
                <a:blip r:embed="rId3"/>
                <a:stretch>
                  <a:fillRect l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1252251" y="1202557"/>
            <a:ext cx="4273494" cy="2999461"/>
            <a:chOff x="4180249" y="3471867"/>
            <a:chExt cx="4273494" cy="2999461"/>
          </a:xfrm>
        </p:grpSpPr>
        <p:grpSp>
          <p:nvGrpSpPr>
            <p:cNvPr id="9" name="Grupo 8"/>
            <p:cNvGrpSpPr/>
            <p:nvPr/>
          </p:nvGrpSpPr>
          <p:grpSpPr>
            <a:xfrm>
              <a:off x="4180249" y="3471867"/>
              <a:ext cx="4273494" cy="2999461"/>
              <a:chOff x="4180249" y="3471867"/>
              <a:chExt cx="4273494" cy="2999461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4180249" y="3471867"/>
                <a:ext cx="4273494" cy="2999461"/>
                <a:chOff x="4180249" y="3471867"/>
                <a:chExt cx="4273494" cy="2999461"/>
              </a:xfrm>
            </p:grpSpPr>
            <p:sp>
              <p:nvSpPr>
                <p:cNvPr id="24" name="Forma libre 23"/>
                <p:cNvSpPr/>
                <p:nvPr/>
              </p:nvSpPr>
              <p:spPr>
                <a:xfrm>
                  <a:off x="5105400" y="3975100"/>
                  <a:ext cx="2706960" cy="1861758"/>
                </a:xfrm>
                <a:custGeom>
                  <a:avLst/>
                  <a:gdLst>
                    <a:gd name="connsiteX0" fmla="*/ 0 w 2527300"/>
                    <a:gd name="connsiteY0" fmla="*/ 0 h 1879600"/>
                    <a:gd name="connsiteX1" fmla="*/ 660400 w 2527300"/>
                    <a:gd name="connsiteY1" fmla="*/ 1041400 h 1879600"/>
                    <a:gd name="connsiteX2" fmla="*/ 2527300 w 2527300"/>
                    <a:gd name="connsiteY2" fmla="*/ 1879600 h 187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27300" h="1879600">
                      <a:moveTo>
                        <a:pt x="0" y="0"/>
                      </a:moveTo>
                      <a:cubicBezTo>
                        <a:pt x="119591" y="364066"/>
                        <a:pt x="239183" y="728133"/>
                        <a:pt x="660400" y="1041400"/>
                      </a:cubicBezTo>
                      <a:cubicBezTo>
                        <a:pt x="1081617" y="1354667"/>
                        <a:pt x="1804458" y="1617133"/>
                        <a:pt x="2527300" y="1879600"/>
                      </a:cubicBezTo>
                    </a:path>
                  </a:pathLst>
                </a:custGeom>
                <a:noFill/>
                <a:ln w="3810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CuadroTexto 63"/>
                <p:cNvSpPr txBox="1"/>
                <p:nvPr/>
              </p:nvSpPr>
              <p:spPr>
                <a:xfrm>
                  <a:off x="4426929" y="3790434"/>
                  <a:ext cx="3193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sym typeface="Symbol" panose="05050102010706020507" pitchFamily="18" charset="2"/>
                    </a:rPr>
                    <a:t>𝜎</a:t>
                  </a:r>
                  <a:endParaRPr lang="en-US" dirty="0"/>
                </a:p>
              </p:txBody>
            </p:sp>
            <p:sp>
              <p:nvSpPr>
                <p:cNvPr id="76" name="CuadroTexto 75"/>
                <p:cNvSpPr txBox="1"/>
                <p:nvPr/>
              </p:nvSpPr>
              <p:spPr>
                <a:xfrm>
                  <a:off x="4413894" y="4618022"/>
                  <a:ext cx="4461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sym typeface="Symbol" panose="05050102010706020507" pitchFamily="18" charset="2"/>
                    </a:rPr>
                    <a:t>𝜎p</a:t>
                  </a:r>
                  <a:endParaRPr lang="en-US" dirty="0"/>
                </a:p>
              </p:txBody>
            </p:sp>
            <p:sp>
              <p:nvSpPr>
                <p:cNvPr id="77" name="CuadroTexto 76"/>
                <p:cNvSpPr txBox="1"/>
                <p:nvPr/>
              </p:nvSpPr>
              <p:spPr>
                <a:xfrm>
                  <a:off x="4180249" y="4355927"/>
                  <a:ext cx="6713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Cambria Math" panose="02040503050406030204" pitchFamily="18" charset="0"/>
                      <a:ea typeface="Cambria Math" panose="02040503050406030204" pitchFamily="18" charset="0"/>
                      <a:sym typeface="Symbol" panose="05050102010706020507" pitchFamily="18" charset="2"/>
                    </a:rPr>
                    <a:t>𝜎rot</a:t>
                  </a:r>
                  <a:endParaRPr lang="en-US" dirty="0"/>
                </a:p>
              </p:txBody>
            </p:sp>
            <p:grpSp>
              <p:nvGrpSpPr>
                <p:cNvPr id="5" name="Grupo 4"/>
                <p:cNvGrpSpPr/>
                <p:nvPr/>
              </p:nvGrpSpPr>
              <p:grpSpPr>
                <a:xfrm>
                  <a:off x="4634482" y="3471867"/>
                  <a:ext cx="3819261" cy="2999461"/>
                  <a:chOff x="4634482" y="3471867"/>
                  <a:chExt cx="3819261" cy="2999461"/>
                </a:xfrm>
              </p:grpSpPr>
              <p:cxnSp>
                <p:nvCxnSpPr>
                  <p:cNvPr id="15" name="Conector recto 14"/>
                  <p:cNvCxnSpPr/>
                  <p:nvPr/>
                </p:nvCxnSpPr>
                <p:spPr>
                  <a:xfrm>
                    <a:off x="4860032" y="3933056"/>
                    <a:ext cx="0" cy="230425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ector recto 52"/>
                  <p:cNvCxnSpPr/>
                  <p:nvPr/>
                </p:nvCxnSpPr>
                <p:spPr>
                  <a:xfrm>
                    <a:off x="4634482" y="6015669"/>
                    <a:ext cx="3290641" cy="1614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CuadroTexto 27"/>
                  <p:cNvSpPr txBox="1"/>
                  <p:nvPr/>
                </p:nvSpPr>
                <p:spPr>
                  <a:xfrm>
                    <a:off x="8142439" y="5773025"/>
                    <a:ext cx="3113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ym typeface="Symbol" panose="05050102010706020507" pitchFamily="18" charset="2"/>
                      </a:rPr>
                      <a:t></a:t>
                    </a:r>
                    <a:endParaRPr lang="en-US" dirty="0"/>
                  </a:p>
                </p:txBody>
              </p:sp>
              <p:sp>
                <p:nvSpPr>
                  <p:cNvPr id="31" name="Forma libre 30"/>
                  <p:cNvSpPr/>
                  <p:nvPr/>
                </p:nvSpPr>
                <p:spPr>
                  <a:xfrm>
                    <a:off x="4876801" y="4580871"/>
                    <a:ext cx="775319" cy="320137"/>
                  </a:xfrm>
                  <a:custGeom>
                    <a:avLst/>
                    <a:gdLst>
                      <a:gd name="connsiteX0" fmla="*/ 838200 w 838200"/>
                      <a:gd name="connsiteY0" fmla="*/ 384829 h 384829"/>
                      <a:gd name="connsiteX1" fmla="*/ 469900 w 838200"/>
                      <a:gd name="connsiteY1" fmla="*/ 54629 h 384829"/>
                      <a:gd name="connsiteX2" fmla="*/ 0 w 838200"/>
                      <a:gd name="connsiteY2" fmla="*/ 3829 h 3848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38200" h="384829">
                        <a:moveTo>
                          <a:pt x="838200" y="384829"/>
                        </a:moveTo>
                        <a:cubicBezTo>
                          <a:pt x="723900" y="251479"/>
                          <a:pt x="609600" y="118129"/>
                          <a:pt x="469900" y="54629"/>
                        </a:cubicBezTo>
                        <a:cubicBezTo>
                          <a:pt x="330200" y="-8871"/>
                          <a:pt x="165100" y="-2521"/>
                          <a:pt x="0" y="3829"/>
                        </a:cubicBezTo>
                      </a:path>
                    </a:pathLst>
                  </a:cu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5" name="Conector recto 34"/>
                  <p:cNvCxnSpPr/>
                  <p:nvPr/>
                </p:nvCxnSpPr>
                <p:spPr>
                  <a:xfrm>
                    <a:off x="5606401" y="3471867"/>
                    <a:ext cx="34590" cy="289731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CuadroTexto 70"/>
                  <p:cNvSpPr txBox="1"/>
                  <p:nvPr/>
                </p:nvSpPr>
                <p:spPr>
                  <a:xfrm>
                    <a:off x="5123612" y="6101996"/>
                    <a:ext cx="112633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ym typeface="Symbol" panose="05050102010706020507" pitchFamily="18" charset="2"/>
                      </a:rPr>
                      <a:t></a:t>
                    </a:r>
                    <a:r>
                      <a:rPr lang="en-US" dirty="0" err="1" smtClean="0">
                        <a:sym typeface="Symbol" panose="05050102010706020507" pitchFamily="18" charset="2"/>
                      </a:rPr>
                      <a:t>lim</a:t>
                    </a:r>
                    <a:r>
                      <a:rPr lang="en-US" dirty="0" smtClean="0">
                        <a:sym typeface="Symbol" panose="05050102010706020507" pitchFamily="18" charset="2"/>
                      </a:rPr>
                      <a:t> </a:t>
                    </a:r>
                    <a:r>
                      <a:rPr lang="en-US" dirty="0" smtClean="0">
                        <a:latin typeface="Symath" panose="00000400000000000000" pitchFamily="2" charset="0"/>
                        <a:cs typeface="Symath" panose="00000400000000000000" pitchFamily="2" charset="0"/>
                        <a:sym typeface="Symbol" panose="05050102010706020507" pitchFamily="18" charset="2"/>
                      </a:rPr>
                      <a:t>R</a:t>
                    </a:r>
                    <a:r>
                      <a:rPr lang="en-US" dirty="0" smtClean="0">
                        <a:cs typeface="Symath" panose="00000400000000000000" pitchFamily="2" charset="0"/>
                        <a:sym typeface="Symbol" panose="05050102010706020507" pitchFamily="18" charset="2"/>
                      </a:rPr>
                      <a:t>20</a:t>
                    </a:r>
                    <a:endParaRPr lang="en-US" dirty="0"/>
                  </a:p>
                </p:txBody>
              </p:sp>
              <p:cxnSp>
                <p:nvCxnSpPr>
                  <p:cNvPr id="75" name="Conector recto 74"/>
                  <p:cNvCxnSpPr/>
                  <p:nvPr/>
                </p:nvCxnSpPr>
                <p:spPr>
                  <a:xfrm flipH="1" flipV="1">
                    <a:off x="4779282" y="4853294"/>
                    <a:ext cx="844990" cy="16489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2" name="Forma libre 41"/>
              <p:cNvSpPr/>
              <p:nvPr/>
            </p:nvSpPr>
            <p:spPr>
              <a:xfrm>
                <a:off x="5678869" y="4901111"/>
                <a:ext cx="2085975" cy="914400"/>
              </a:xfrm>
              <a:custGeom>
                <a:avLst/>
                <a:gdLst>
                  <a:gd name="connsiteX0" fmla="*/ 2085975 w 2085975"/>
                  <a:gd name="connsiteY0" fmla="*/ 914400 h 914400"/>
                  <a:gd name="connsiteX1" fmla="*/ 714375 w 2085975"/>
                  <a:gd name="connsiteY1" fmla="*/ 419100 h 914400"/>
                  <a:gd name="connsiteX2" fmla="*/ 0 w 2085975"/>
                  <a:gd name="connsiteY2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5975" h="914400">
                    <a:moveTo>
                      <a:pt x="2085975" y="914400"/>
                    </a:moveTo>
                    <a:cubicBezTo>
                      <a:pt x="1574006" y="742950"/>
                      <a:pt x="1062038" y="571500"/>
                      <a:pt x="714375" y="419100"/>
                    </a:cubicBezTo>
                    <a:cubicBezTo>
                      <a:pt x="366712" y="266700"/>
                      <a:pt x="183356" y="133350"/>
                      <a:pt x="0" y="0"/>
                    </a:cubicBezTo>
                  </a:path>
                </a:pathLst>
              </a:custGeom>
              <a:noFill/>
              <a:ln w="412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Elipse 32"/>
            <p:cNvSpPr/>
            <p:nvPr/>
          </p:nvSpPr>
          <p:spPr>
            <a:xfrm>
              <a:off x="5606401" y="484581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28 CuadroTexto"/>
          <p:cNvSpPr txBox="1"/>
          <p:nvPr/>
        </p:nvSpPr>
        <p:spPr>
          <a:xfrm>
            <a:off x="2695698" y="1824537"/>
            <a:ext cx="193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Hipérbola de Euler</a:t>
            </a:r>
          </a:p>
        </p:txBody>
      </p:sp>
      <p:sp>
        <p:nvSpPr>
          <p:cNvPr id="82" name="28 CuadroTexto"/>
          <p:cNvSpPr txBox="1"/>
          <p:nvPr/>
        </p:nvSpPr>
        <p:spPr>
          <a:xfrm>
            <a:off x="1485896" y="1183373"/>
            <a:ext cx="193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ENGESSER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4626571" y="1519721"/>
            <a:ext cx="193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RESISTENCIA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1264613" y="4308689"/>
            <a:ext cx="641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Si </a:t>
            </a:r>
            <a:r>
              <a:rPr lang="es-MX" dirty="0" smtClean="0">
                <a:sym typeface="Symbol" panose="05050102010706020507" pitchFamily="18" charset="2"/>
              </a:rPr>
              <a:t></a:t>
            </a:r>
            <a:r>
              <a:rPr lang="es-MX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𝜎 es pequeña reemplazo A-B por recta</a:t>
            </a:r>
            <a:endParaRPr lang="en-US" dirty="0"/>
          </a:p>
        </p:txBody>
      </p:sp>
      <p:sp>
        <p:nvSpPr>
          <p:cNvPr id="52" name="CuadroTexto 51"/>
          <p:cNvSpPr txBox="1"/>
          <p:nvPr/>
        </p:nvSpPr>
        <p:spPr>
          <a:xfrm>
            <a:off x="5791271" y="4034202"/>
            <a:ext cx="297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Diagrama de Compresión</a:t>
            </a:r>
            <a:endParaRPr lang="en-US" dirty="0"/>
          </a:p>
        </p:txBody>
      </p:sp>
      <p:sp>
        <p:nvSpPr>
          <p:cNvPr id="56" name="CuadroTexto 55"/>
          <p:cNvSpPr txBox="1"/>
          <p:nvPr/>
        </p:nvSpPr>
        <p:spPr>
          <a:xfrm>
            <a:off x="8467411" y="6449511"/>
            <a:ext cx="67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</a:t>
            </a:r>
            <a:endParaRPr lang="en-US" dirty="0"/>
          </a:p>
        </p:txBody>
      </p:sp>
      <p:cxnSp>
        <p:nvCxnSpPr>
          <p:cNvPr id="25" name="Conector recto 24"/>
          <p:cNvCxnSpPr>
            <a:stCxn id="54" idx="3"/>
          </p:cNvCxnSpPr>
          <p:nvPr/>
        </p:nvCxnSpPr>
        <p:spPr>
          <a:xfrm flipV="1">
            <a:off x="6941137" y="5191277"/>
            <a:ext cx="39024" cy="16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5859952" y="4675451"/>
            <a:ext cx="2670870" cy="84838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5546173" y="4458398"/>
            <a:ext cx="3193383" cy="2217219"/>
            <a:chOff x="5694319" y="4496321"/>
            <a:chExt cx="3193383" cy="2217219"/>
          </a:xfrm>
        </p:grpSpPr>
        <p:cxnSp>
          <p:nvCxnSpPr>
            <p:cNvPr id="46" name="Conector recto 45"/>
            <p:cNvCxnSpPr/>
            <p:nvPr/>
          </p:nvCxnSpPr>
          <p:spPr>
            <a:xfrm>
              <a:off x="5694319" y="5229200"/>
              <a:ext cx="30527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upo 35"/>
            <p:cNvGrpSpPr/>
            <p:nvPr/>
          </p:nvGrpSpPr>
          <p:grpSpPr>
            <a:xfrm>
              <a:off x="5697643" y="4496321"/>
              <a:ext cx="3190059" cy="2217219"/>
              <a:chOff x="5697643" y="4496321"/>
              <a:chExt cx="3190059" cy="2217219"/>
            </a:xfrm>
          </p:grpSpPr>
          <p:grpSp>
            <p:nvGrpSpPr>
              <p:cNvPr id="34" name="Grupo 33"/>
              <p:cNvGrpSpPr/>
              <p:nvPr/>
            </p:nvGrpSpPr>
            <p:grpSpPr>
              <a:xfrm>
                <a:off x="5697643" y="4496321"/>
                <a:ext cx="3190059" cy="2217219"/>
                <a:chOff x="5697643" y="4496321"/>
                <a:chExt cx="3190059" cy="2217219"/>
              </a:xfrm>
            </p:grpSpPr>
            <p:grpSp>
              <p:nvGrpSpPr>
                <p:cNvPr id="22" name="Grupo 21"/>
                <p:cNvGrpSpPr/>
                <p:nvPr/>
              </p:nvGrpSpPr>
              <p:grpSpPr>
                <a:xfrm>
                  <a:off x="5697643" y="4496321"/>
                  <a:ext cx="3190059" cy="2217219"/>
                  <a:chOff x="5697643" y="4496321"/>
                  <a:chExt cx="3190059" cy="2217219"/>
                </a:xfrm>
              </p:grpSpPr>
              <p:sp>
                <p:nvSpPr>
                  <p:cNvPr id="47" name="CuadroTexto 46"/>
                  <p:cNvSpPr txBox="1"/>
                  <p:nvPr/>
                </p:nvSpPr>
                <p:spPr>
                  <a:xfrm>
                    <a:off x="5820476" y="4499843"/>
                    <a:ext cx="67139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a:t>𝜎</a:t>
                    </a:r>
                    <a:endParaRPr lang="en-US" dirty="0"/>
                  </a:p>
                </p:txBody>
              </p:sp>
              <p:grpSp>
                <p:nvGrpSpPr>
                  <p:cNvPr id="21" name="Grupo 20"/>
                  <p:cNvGrpSpPr/>
                  <p:nvPr/>
                </p:nvGrpSpPr>
                <p:grpSpPr>
                  <a:xfrm>
                    <a:off x="5697643" y="4496321"/>
                    <a:ext cx="3190059" cy="2217219"/>
                    <a:chOff x="5697643" y="4496321"/>
                    <a:chExt cx="3190059" cy="2217219"/>
                  </a:xfrm>
                </p:grpSpPr>
                <p:cxnSp>
                  <p:nvCxnSpPr>
                    <p:cNvPr id="16" name="Conector recto 15"/>
                    <p:cNvCxnSpPr/>
                    <p:nvPr/>
                  </p:nvCxnSpPr>
                  <p:spPr>
                    <a:xfrm>
                      <a:off x="6156176" y="4496321"/>
                      <a:ext cx="0" cy="2217219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Conector recto 17"/>
                    <p:cNvCxnSpPr/>
                    <p:nvPr/>
                  </p:nvCxnSpPr>
                  <p:spPr>
                    <a:xfrm>
                      <a:off x="5834994" y="6562640"/>
                      <a:ext cx="305270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" name="Forma libre 18"/>
                    <p:cNvSpPr/>
                    <p:nvPr/>
                  </p:nvSpPr>
                  <p:spPr>
                    <a:xfrm>
                      <a:off x="6130862" y="4949371"/>
                      <a:ext cx="2040681" cy="1640114"/>
                    </a:xfrm>
                    <a:custGeom>
                      <a:avLst/>
                      <a:gdLst>
                        <a:gd name="connsiteX0" fmla="*/ 37709 w 2040681"/>
                        <a:gd name="connsiteY0" fmla="*/ 1582058 h 1640114"/>
                        <a:gd name="connsiteX1" fmla="*/ 37709 w 2040681"/>
                        <a:gd name="connsiteY1" fmla="*/ 1524000 h 1640114"/>
                        <a:gd name="connsiteX2" fmla="*/ 429595 w 2040681"/>
                        <a:gd name="connsiteY2" fmla="*/ 537029 h 1640114"/>
                        <a:gd name="connsiteX3" fmla="*/ 2040681 w 2040681"/>
                        <a:gd name="connsiteY3" fmla="*/ 0 h 16401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40681" h="1640114">
                          <a:moveTo>
                            <a:pt x="37709" y="1582058"/>
                          </a:moveTo>
                          <a:cubicBezTo>
                            <a:pt x="5052" y="1640114"/>
                            <a:pt x="-27605" y="1698171"/>
                            <a:pt x="37709" y="1524000"/>
                          </a:cubicBezTo>
                          <a:cubicBezTo>
                            <a:pt x="103023" y="1349829"/>
                            <a:pt x="95766" y="791029"/>
                            <a:pt x="429595" y="537029"/>
                          </a:cubicBezTo>
                          <a:cubicBezTo>
                            <a:pt x="763424" y="283029"/>
                            <a:pt x="1402052" y="141514"/>
                            <a:pt x="2040681" y="0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CuadroTexto 47"/>
                    <p:cNvSpPr txBox="1"/>
                    <p:nvPr/>
                  </p:nvSpPr>
                  <p:spPr>
                    <a:xfrm>
                      <a:off x="5697643" y="5140618"/>
                      <a:ext cx="67139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a:t>𝜎o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54" name="Elipse 53"/>
                  <p:cNvSpPr/>
                  <p:nvPr/>
                </p:nvSpPr>
                <p:spPr>
                  <a:xfrm>
                    <a:off x="7082588" y="5206969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Elipse 54"/>
                  <p:cNvSpPr/>
                  <p:nvPr/>
                </p:nvSpPr>
                <p:spPr>
                  <a:xfrm>
                    <a:off x="7378339" y="5109536"/>
                    <a:ext cx="45719" cy="4571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CuadroTexto 19"/>
                  <p:cNvSpPr txBox="1"/>
                  <p:nvPr/>
                </p:nvSpPr>
                <p:spPr>
                  <a:xfrm>
                    <a:off x="6786118" y="4814516"/>
                    <a:ext cx="31324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dirty="0" smtClean="0"/>
                      <a:t>A</a:t>
                    </a:r>
                    <a:endParaRPr lang="en-US" dirty="0"/>
                  </a:p>
                </p:txBody>
              </p:sp>
              <p:sp>
                <p:nvSpPr>
                  <p:cNvPr id="57" name="CuadroTexto 56"/>
                  <p:cNvSpPr txBox="1"/>
                  <p:nvPr/>
                </p:nvSpPr>
                <p:spPr>
                  <a:xfrm>
                    <a:off x="7342935" y="4729358"/>
                    <a:ext cx="31324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dirty="0" smtClean="0"/>
                      <a:t>B</a:t>
                    </a:r>
                    <a:endParaRPr lang="en-US" dirty="0"/>
                  </a:p>
                </p:txBody>
              </p:sp>
            </p:grpSp>
            <p:sp>
              <p:nvSpPr>
                <p:cNvPr id="32" name="Forma libre 31"/>
                <p:cNvSpPr/>
                <p:nvPr/>
              </p:nvSpPr>
              <p:spPr>
                <a:xfrm>
                  <a:off x="6223000" y="6299200"/>
                  <a:ext cx="190500" cy="279400"/>
                </a:xfrm>
                <a:custGeom>
                  <a:avLst/>
                  <a:gdLst>
                    <a:gd name="connsiteX0" fmla="*/ 0 w 190500"/>
                    <a:gd name="connsiteY0" fmla="*/ 0 h 279400"/>
                    <a:gd name="connsiteX1" fmla="*/ 152400 w 190500"/>
                    <a:gd name="connsiteY1" fmla="*/ 101600 h 279400"/>
                    <a:gd name="connsiteX2" fmla="*/ 190500 w 190500"/>
                    <a:gd name="connsiteY2" fmla="*/ 2794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0" h="279400">
                      <a:moveTo>
                        <a:pt x="0" y="0"/>
                      </a:moveTo>
                      <a:cubicBezTo>
                        <a:pt x="60325" y="27516"/>
                        <a:pt x="120650" y="55033"/>
                        <a:pt x="152400" y="101600"/>
                      </a:cubicBezTo>
                      <a:cubicBezTo>
                        <a:pt x="184150" y="148167"/>
                        <a:pt x="187325" y="213783"/>
                        <a:pt x="190500" y="27940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CuadroTexto 65"/>
              <p:cNvSpPr txBox="1"/>
              <p:nvPr/>
            </p:nvSpPr>
            <p:spPr>
              <a:xfrm>
                <a:off x="6430515" y="6061588"/>
                <a:ext cx="671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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uadroTexto 66"/>
              <p:cNvSpPr txBox="1"/>
              <p:nvPr/>
            </p:nvSpPr>
            <p:spPr>
              <a:xfrm>
                <a:off x="1201938" y="4610980"/>
                <a:ext cx="6414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b="1" dirty="0" smtClean="0">
                    <a:sym typeface="Symbol" panose="05050102010706020507" pitchFamily="18" charset="2"/>
                  </a:rPr>
                  <a:t></a:t>
                </a:r>
                <a:r>
                  <a:rPr lang="es-MX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𝜎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s-MX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lang="es-MX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s-MX" b="1" dirty="0" smtClean="0">
                    <a:sym typeface="Symbol" panose="05050102010706020507" pitchFamily="18" charset="2"/>
                  </a:rPr>
                  <a:t></a:t>
                </a:r>
                <a:r>
                  <a:rPr lang="es-MX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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s-MX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=</a:t>
                </a:r>
                <a:r>
                  <a:rPr lang="es-MX" dirty="0" smtClean="0">
                    <a:ea typeface="Cambria Math" panose="02040503050406030204" pitchFamily="18" charset="0"/>
                    <a:sym typeface="Symbol" panose="05050102010706020507" pitchFamily="18" charset="2"/>
                  </a:rPr>
                  <a:t>f (</a:t>
                </a:r>
                <a:r>
                  <a:rPr lang="es-MX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𝜎o; Diagrama </a:t>
                </a:r>
                <a:r>
                  <a:rPr lang="es-MX" dirty="0" err="1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Compresion</a:t>
                </a:r>
                <a:r>
                  <a:rPr lang="es-MX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)     </a:t>
                </a:r>
                <a:endParaRPr lang="en-US" dirty="0"/>
              </a:p>
            </p:txBody>
          </p:sp>
        </mc:Choice>
        <mc:Fallback xmlns="">
          <p:sp>
            <p:nvSpPr>
              <p:cNvPr id="67" name="Cuadro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38" y="4610980"/>
                <a:ext cx="6414334" cy="369332"/>
              </a:xfrm>
              <a:prstGeom prst="rect">
                <a:avLst/>
              </a:prstGeom>
              <a:blipFill>
                <a:blip r:embed="rId4"/>
                <a:stretch>
                  <a:fillRect l="-76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Forma libre 67"/>
          <p:cNvSpPr/>
          <p:nvPr/>
        </p:nvSpPr>
        <p:spPr>
          <a:xfrm>
            <a:off x="7352714" y="5048992"/>
            <a:ext cx="84549" cy="186932"/>
          </a:xfrm>
          <a:custGeom>
            <a:avLst/>
            <a:gdLst>
              <a:gd name="connsiteX0" fmla="*/ 0 w 190500"/>
              <a:gd name="connsiteY0" fmla="*/ 0 h 279400"/>
              <a:gd name="connsiteX1" fmla="*/ 152400 w 190500"/>
              <a:gd name="connsiteY1" fmla="*/ 101600 h 279400"/>
              <a:gd name="connsiteX2" fmla="*/ 190500 w 190500"/>
              <a:gd name="connsiteY2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279400">
                <a:moveTo>
                  <a:pt x="0" y="0"/>
                </a:moveTo>
                <a:cubicBezTo>
                  <a:pt x="60325" y="27516"/>
                  <a:pt x="120650" y="55033"/>
                  <a:pt x="152400" y="101600"/>
                </a:cubicBezTo>
                <a:cubicBezTo>
                  <a:pt x="184150" y="148167"/>
                  <a:pt x="187325" y="213783"/>
                  <a:pt x="190500" y="279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adroTexto 68"/>
          <p:cNvSpPr txBox="1"/>
          <p:nvPr/>
        </p:nvSpPr>
        <p:spPr>
          <a:xfrm>
            <a:off x="7575237" y="4949724"/>
            <a:ext cx="65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71"/>
              <p:cNvSpPr txBox="1"/>
              <p:nvPr/>
            </p:nvSpPr>
            <p:spPr>
              <a:xfrm>
                <a:off x="1211768" y="5050395"/>
                <a:ext cx="22050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𝜎=𝜎p E</a:t>
                </a:r>
              </a:p>
              <a:p>
                <a:r>
                  <a:rPr lang="es-MX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𝜎p&lt;𝜎&lt;</a:t>
                </a:r>
                <a:r>
                  <a:rPr lang="es-MX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es-MX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𝜎f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s-MX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e>
                      <m:sub>
                        <m:r>
                          <a:rPr lang="es-MX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s-MX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2" name="CuadroTexto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768" y="5050395"/>
                <a:ext cx="2205001" cy="646331"/>
              </a:xfrm>
              <a:prstGeom prst="rect">
                <a:avLst/>
              </a:prstGeom>
              <a:blipFill>
                <a:blip r:embed="rId5"/>
                <a:stretch>
                  <a:fillRect l="-2493" t="-5607"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uadroTexto 72"/>
          <p:cNvSpPr txBox="1"/>
          <p:nvPr/>
        </p:nvSpPr>
        <p:spPr>
          <a:xfrm>
            <a:off x="4610683" y="3764875"/>
            <a:ext cx="91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max</a:t>
            </a:r>
            <a:endParaRPr lang="en-US" dirty="0"/>
          </a:p>
        </p:txBody>
      </p:sp>
      <p:cxnSp>
        <p:nvCxnSpPr>
          <p:cNvPr id="74" name="Conector recto 73"/>
          <p:cNvCxnSpPr/>
          <p:nvPr/>
        </p:nvCxnSpPr>
        <p:spPr>
          <a:xfrm>
            <a:off x="4571091" y="1202557"/>
            <a:ext cx="34590" cy="289731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uadroTexto 78"/>
              <p:cNvSpPr txBox="1"/>
              <p:nvPr/>
            </p:nvSpPr>
            <p:spPr>
              <a:xfrm>
                <a:off x="5646881" y="3262657"/>
                <a:ext cx="14754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b="0" dirty="0" smtClean="0"/>
                  <a:t>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MX" sz="2000" b="0" i="0" smtClean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9" name="Cuadro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881" y="3262657"/>
                <a:ext cx="1475408" cy="400110"/>
              </a:xfrm>
              <a:prstGeom prst="rect">
                <a:avLst/>
              </a:prstGeom>
              <a:blipFill>
                <a:blip r:embed="rId6"/>
                <a:stretch>
                  <a:fillRect l="-4132"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brir llave 38"/>
          <p:cNvSpPr/>
          <p:nvPr/>
        </p:nvSpPr>
        <p:spPr>
          <a:xfrm>
            <a:off x="6513469" y="3075697"/>
            <a:ext cx="183008" cy="8143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adroTexto 39"/>
          <p:cNvSpPr txBox="1"/>
          <p:nvPr/>
        </p:nvSpPr>
        <p:spPr>
          <a:xfrm>
            <a:off x="6790301" y="3098276"/>
            <a:ext cx="231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DIN 4114   250 Acero</a:t>
            </a:r>
          </a:p>
          <a:p>
            <a:r>
              <a:rPr lang="es-MX" dirty="0" smtClean="0"/>
              <a:t>DIN 1045   200 </a:t>
            </a:r>
            <a:r>
              <a:rPr lang="es-MX" dirty="0" err="1" smtClean="0"/>
              <a:t>H°A°</a:t>
            </a:r>
            <a:endParaRPr lang="en-US" dirty="0"/>
          </a:p>
        </p:txBody>
      </p:sp>
      <p:cxnSp>
        <p:nvCxnSpPr>
          <p:cNvPr id="60" name="Conector recto 59"/>
          <p:cNvCxnSpPr/>
          <p:nvPr/>
        </p:nvCxnSpPr>
        <p:spPr>
          <a:xfrm>
            <a:off x="3955878" y="3058602"/>
            <a:ext cx="13086" cy="10961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/>
          <p:cNvSpPr txBox="1"/>
          <p:nvPr/>
        </p:nvSpPr>
        <p:spPr>
          <a:xfrm>
            <a:off x="3700717" y="3776541"/>
            <a:ext cx="112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100</a:t>
            </a:r>
            <a:endParaRPr lang="en-US" dirty="0"/>
          </a:p>
        </p:txBody>
      </p:sp>
      <p:sp>
        <p:nvSpPr>
          <p:cNvPr id="63" name="28 CuadroTexto"/>
          <p:cNvSpPr txBox="1"/>
          <p:nvPr/>
        </p:nvSpPr>
        <p:spPr>
          <a:xfrm>
            <a:off x="1175328" y="737350"/>
            <a:ext cx="3377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82296" indent="0">
              <a:buNone/>
              <a:defRPr sz="1600" b="1"/>
            </a:lvl1pPr>
          </a:lstStyle>
          <a:p>
            <a:r>
              <a:rPr lang="es-AR" dirty="0" smtClean="0"/>
              <a:t>ENGESSER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959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51" grpId="0"/>
      <p:bldP spid="52" grpId="0"/>
      <p:bldP spid="56" grpId="0"/>
      <p:bldP spid="67" grpId="0"/>
      <p:bldP spid="68" grpId="0" animBg="1"/>
      <p:bldP spid="69" grpId="0"/>
      <p:bldP spid="72" grpId="0"/>
      <p:bldP spid="79" grpId="0"/>
      <p:bldP spid="39" grpId="0" animBg="1"/>
      <p:bldP spid="4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15657</TotalTime>
  <Words>2236</Words>
  <Application>Microsoft Office PowerPoint</Application>
  <PresentationFormat>Presentación en pantalla (4:3)</PresentationFormat>
  <Paragraphs>1018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Gill Sans MT</vt:lpstr>
      <vt:lpstr>Symath</vt:lpstr>
      <vt:lpstr>Symbol</vt:lpstr>
      <vt:lpstr>Times New Roman</vt:lpstr>
      <vt:lpstr>Verdana</vt:lpstr>
      <vt:lpstr>Wingdings 2</vt:lpstr>
      <vt:lpstr>Solsticio</vt:lpstr>
      <vt:lpstr>ESTATICA Y RESISTENCIA DE LOS MATERIALES</vt:lpstr>
      <vt:lpstr>ESTATICA:  Estudio del Equilibrio de los Cuerpos  RESISTENCIA DE LOS MATERIALES: Comportamiento de los cuerpos ante los Esfuerzos</vt:lpstr>
      <vt:lpstr>HIPOTESIS ADOPTADAS</vt:lpstr>
      <vt:lpstr>PANDEO</vt:lpstr>
      <vt:lpstr>PANDEO</vt:lpstr>
      <vt:lpstr>PANDEO</vt:lpstr>
      <vt:lpstr>PANDEO</vt:lpstr>
      <vt:lpstr>PANDEO</vt:lpstr>
      <vt:lpstr>PANDEO</vt:lpstr>
      <vt:lpstr>PANDEO</vt:lpstr>
      <vt:lpstr>PANDEO</vt:lpstr>
      <vt:lpstr>PANDEO</vt:lpstr>
      <vt:lpstr>PANDEO</vt:lpstr>
      <vt:lpstr>PANDEO</vt:lpstr>
      <vt:lpstr>PANDEO</vt:lpstr>
      <vt:lpstr>PANDEO</vt:lpstr>
      <vt:lpstr>Pandeo</vt:lpstr>
      <vt:lpstr>PANDEO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ESTATICA Y RESISTENCIA DE LOS MATERIALES</dc:title>
  <dc:creator>Usuario de Windows</dc:creator>
  <cp:lastModifiedBy>USUARIO</cp:lastModifiedBy>
  <cp:revision>137</cp:revision>
  <dcterms:created xsi:type="dcterms:W3CDTF">2020-04-01T20:52:22Z</dcterms:created>
  <dcterms:modified xsi:type="dcterms:W3CDTF">2024-07-09T22:43:21Z</dcterms:modified>
</cp:coreProperties>
</file>