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notesSlides/notesSlide2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ink/ink2.xml" ContentType="application/inkml+xml"/>
  <Override PartName="/ppt/ink/ink3.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4.xml" ContentType="application/inkml+xml"/>
  <Override PartName="/ppt/ink/ink5.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6.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6"/>
  </p:notesMasterIdLst>
  <p:sldIdLst>
    <p:sldId id="319" r:id="rId2"/>
    <p:sldId id="320" r:id="rId3"/>
    <p:sldId id="256" r:id="rId4"/>
    <p:sldId id="257" r:id="rId5"/>
    <p:sldId id="258" r:id="rId6"/>
    <p:sldId id="259" r:id="rId7"/>
    <p:sldId id="321" r:id="rId8"/>
    <p:sldId id="261" r:id="rId9"/>
    <p:sldId id="262" r:id="rId10"/>
    <p:sldId id="322" r:id="rId11"/>
    <p:sldId id="263" r:id="rId12"/>
    <p:sldId id="260" r:id="rId13"/>
    <p:sldId id="264" r:id="rId14"/>
    <p:sldId id="266" r:id="rId15"/>
    <p:sldId id="265" r:id="rId16"/>
    <p:sldId id="268" r:id="rId17"/>
    <p:sldId id="269" r:id="rId18"/>
    <p:sldId id="270" r:id="rId19"/>
    <p:sldId id="271" r:id="rId20"/>
    <p:sldId id="272" r:id="rId21"/>
    <p:sldId id="323" r:id="rId22"/>
    <p:sldId id="273" r:id="rId23"/>
    <p:sldId id="274" r:id="rId24"/>
    <p:sldId id="275" r:id="rId25"/>
    <p:sldId id="276" r:id="rId26"/>
    <p:sldId id="278" r:id="rId27"/>
    <p:sldId id="279" r:id="rId28"/>
    <p:sldId id="280" r:id="rId29"/>
    <p:sldId id="281" r:id="rId30"/>
    <p:sldId id="283" r:id="rId31"/>
    <p:sldId id="284" r:id="rId32"/>
    <p:sldId id="285" r:id="rId33"/>
    <p:sldId id="287" r:id="rId34"/>
    <p:sldId id="289" r:id="rId35"/>
    <p:sldId id="290" r:id="rId36"/>
    <p:sldId id="291" r:id="rId37"/>
    <p:sldId id="293" r:id="rId38"/>
    <p:sldId id="294" r:id="rId39"/>
    <p:sldId id="296" r:id="rId40"/>
    <p:sldId id="297" r:id="rId41"/>
    <p:sldId id="301" r:id="rId42"/>
    <p:sldId id="302"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Lst>
  <p:sldSz cx="9144000" cy="6858000" type="screen4x3"/>
  <p:notesSz cx="6669088"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9" roundtripDataSignature="AMtx7mj37F7A/v+NcI7l/8CjeiTNnrqk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9"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Y06066\Desktop\Operaciones%20III\2&#176;%202011\Grafico%20destilacion.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RY06066\Desktop\Operaciones%20III\2&#176;%202011\Grafico%20destilac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03929679420892E-2"/>
          <c:y val="3.5593220338983052E-2"/>
          <c:w val="0.92657704239917316"/>
          <c:h val="0.89491525423728846"/>
        </c:manualLayout>
      </c:layout>
      <c:scatterChart>
        <c:scatterStyle val="smoothMarker"/>
        <c:varyColors val="0"/>
        <c:ser>
          <c:idx val="0"/>
          <c:order val="0"/>
          <c:spPr>
            <a:ln w="25400">
              <a:solidFill>
                <a:srgbClr val="000080"/>
              </a:solidFill>
              <a:prstDash val="solid"/>
            </a:ln>
          </c:spPr>
          <c:marker>
            <c:symbol val="none"/>
          </c:marker>
          <c:xVal>
            <c:numRef>
              <c:f>Hoja1!$A$1:$A$22</c:f>
              <c:numCache>
                <c:formatCode>0.000</c:formatCode>
                <c:ptCount val="22"/>
                <c:pt idx="0">
                  <c:v>0</c:v>
                </c:pt>
                <c:pt idx="1">
                  <c:v>5.0000000000000017E-2</c:v>
                </c:pt>
                <c:pt idx="2">
                  <c:v>0.1</c:v>
                </c:pt>
                <c:pt idx="3">
                  <c:v>0.15000000000000008</c:v>
                </c:pt>
                <c:pt idx="4">
                  <c:v>0.2</c:v>
                </c:pt>
                <c:pt idx="5">
                  <c:v>0.25</c:v>
                </c:pt>
                <c:pt idx="6">
                  <c:v>0.3000000000000001</c:v>
                </c:pt>
                <c:pt idx="7">
                  <c:v>0.35000000000000009</c:v>
                </c:pt>
                <c:pt idx="8">
                  <c:v>0.40000000000000008</c:v>
                </c:pt>
                <c:pt idx="9">
                  <c:v>0.45000000000000007</c:v>
                </c:pt>
                <c:pt idx="10">
                  <c:v>0.5</c:v>
                </c:pt>
                <c:pt idx="11">
                  <c:v>0.54999999999999993</c:v>
                </c:pt>
                <c:pt idx="12">
                  <c:v>0.6000000000000002</c:v>
                </c:pt>
                <c:pt idx="13">
                  <c:v>0.65000000000000024</c:v>
                </c:pt>
                <c:pt idx="14">
                  <c:v>0.70000000000000029</c:v>
                </c:pt>
                <c:pt idx="15">
                  <c:v>0.75000000000000033</c:v>
                </c:pt>
                <c:pt idx="16">
                  <c:v>0.80000000000000038</c:v>
                </c:pt>
                <c:pt idx="17">
                  <c:v>0.85000000000000042</c:v>
                </c:pt>
                <c:pt idx="18">
                  <c:v>0.90000000000000024</c:v>
                </c:pt>
                <c:pt idx="19">
                  <c:v>0.95000000000000051</c:v>
                </c:pt>
                <c:pt idx="20">
                  <c:v>0.97</c:v>
                </c:pt>
                <c:pt idx="21">
                  <c:v>1</c:v>
                </c:pt>
              </c:numCache>
            </c:numRef>
          </c:xVal>
          <c:yVal>
            <c:numRef>
              <c:f>Hoja1!$B$1:$B$22</c:f>
              <c:numCache>
                <c:formatCode>0.000</c:formatCode>
                <c:ptCount val="22"/>
                <c:pt idx="0">
                  <c:v>0</c:v>
                </c:pt>
                <c:pt idx="1">
                  <c:v>0.12000000000000002</c:v>
                </c:pt>
                <c:pt idx="2">
                  <c:v>0.22700000000000006</c:v>
                </c:pt>
                <c:pt idx="3">
                  <c:v>0.32500000000000012</c:v>
                </c:pt>
                <c:pt idx="4">
                  <c:v>0.41200000000000009</c:v>
                </c:pt>
                <c:pt idx="5">
                  <c:v>0.48900000000000016</c:v>
                </c:pt>
                <c:pt idx="6">
                  <c:v>0.55000000000000004</c:v>
                </c:pt>
                <c:pt idx="7">
                  <c:v>0.5990000000000002</c:v>
                </c:pt>
                <c:pt idx="8">
                  <c:v>0.64200000000000024</c:v>
                </c:pt>
                <c:pt idx="9">
                  <c:v>0.68200000000000038</c:v>
                </c:pt>
                <c:pt idx="10">
                  <c:v>0.7200000000000002</c:v>
                </c:pt>
                <c:pt idx="11">
                  <c:v>0.75500000000000023</c:v>
                </c:pt>
                <c:pt idx="12">
                  <c:v>0.78700000000000003</c:v>
                </c:pt>
                <c:pt idx="13">
                  <c:v>0.81699999999999995</c:v>
                </c:pt>
                <c:pt idx="14">
                  <c:v>0.8460000000000002</c:v>
                </c:pt>
                <c:pt idx="15">
                  <c:v>0.87300000000000022</c:v>
                </c:pt>
                <c:pt idx="16">
                  <c:v>0.89800000000000024</c:v>
                </c:pt>
                <c:pt idx="17">
                  <c:v>0.92400000000000004</c:v>
                </c:pt>
                <c:pt idx="18">
                  <c:v>0.95000000000000018</c:v>
                </c:pt>
                <c:pt idx="19">
                  <c:v>0.97499999999999998</c:v>
                </c:pt>
                <c:pt idx="20">
                  <c:v>0.98499999999999999</c:v>
                </c:pt>
                <c:pt idx="21">
                  <c:v>1</c:v>
                </c:pt>
              </c:numCache>
            </c:numRef>
          </c:yVal>
          <c:smooth val="1"/>
          <c:extLst>
            <c:ext xmlns:c16="http://schemas.microsoft.com/office/drawing/2014/chart" uri="{C3380CC4-5D6E-409C-BE32-E72D297353CC}">
              <c16:uniqueId val="{00000000-C1E9-4548-8601-6563777FD419}"/>
            </c:ext>
          </c:extLst>
        </c:ser>
        <c:ser>
          <c:idx val="1"/>
          <c:order val="1"/>
          <c:spPr>
            <a:ln w="19050">
              <a:solidFill>
                <a:srgbClr val="000080"/>
              </a:solidFill>
              <a:prstDash val="solid"/>
            </a:ln>
          </c:spPr>
          <c:marker>
            <c:symbol val="none"/>
          </c:marker>
          <c:xVal>
            <c:numRef>
              <c:f>Hoja1!$A$1:$A$22</c:f>
              <c:numCache>
                <c:formatCode>0.000</c:formatCode>
                <c:ptCount val="22"/>
                <c:pt idx="0">
                  <c:v>0</c:v>
                </c:pt>
                <c:pt idx="1">
                  <c:v>5.0000000000000017E-2</c:v>
                </c:pt>
                <c:pt idx="2">
                  <c:v>0.1</c:v>
                </c:pt>
                <c:pt idx="3">
                  <c:v>0.15000000000000008</c:v>
                </c:pt>
                <c:pt idx="4">
                  <c:v>0.2</c:v>
                </c:pt>
                <c:pt idx="5">
                  <c:v>0.25</c:v>
                </c:pt>
                <c:pt idx="6">
                  <c:v>0.3000000000000001</c:v>
                </c:pt>
                <c:pt idx="7">
                  <c:v>0.35000000000000009</c:v>
                </c:pt>
                <c:pt idx="8">
                  <c:v>0.40000000000000008</c:v>
                </c:pt>
                <c:pt idx="9">
                  <c:v>0.45000000000000007</c:v>
                </c:pt>
                <c:pt idx="10">
                  <c:v>0.5</c:v>
                </c:pt>
                <c:pt idx="11">
                  <c:v>0.54999999999999993</c:v>
                </c:pt>
                <c:pt idx="12">
                  <c:v>0.6000000000000002</c:v>
                </c:pt>
                <c:pt idx="13">
                  <c:v>0.65000000000000024</c:v>
                </c:pt>
                <c:pt idx="14">
                  <c:v>0.70000000000000029</c:v>
                </c:pt>
                <c:pt idx="15">
                  <c:v>0.75000000000000033</c:v>
                </c:pt>
                <c:pt idx="16">
                  <c:v>0.80000000000000038</c:v>
                </c:pt>
                <c:pt idx="17">
                  <c:v>0.85000000000000042</c:v>
                </c:pt>
                <c:pt idx="18">
                  <c:v>0.90000000000000024</c:v>
                </c:pt>
                <c:pt idx="19">
                  <c:v>0.95000000000000051</c:v>
                </c:pt>
                <c:pt idx="20">
                  <c:v>0.97</c:v>
                </c:pt>
                <c:pt idx="21">
                  <c:v>1</c:v>
                </c:pt>
              </c:numCache>
            </c:numRef>
          </c:xVal>
          <c:yVal>
            <c:numRef>
              <c:f>Hoja1!$C$1:$C$22</c:f>
              <c:numCache>
                <c:formatCode>0.000</c:formatCode>
                <c:ptCount val="22"/>
                <c:pt idx="0">
                  <c:v>0</c:v>
                </c:pt>
                <c:pt idx="1">
                  <c:v>5.0000000000000017E-2</c:v>
                </c:pt>
                <c:pt idx="2">
                  <c:v>0.1</c:v>
                </c:pt>
                <c:pt idx="3">
                  <c:v>0.15000000000000008</c:v>
                </c:pt>
                <c:pt idx="4">
                  <c:v>0.2</c:v>
                </c:pt>
                <c:pt idx="5">
                  <c:v>0.25</c:v>
                </c:pt>
                <c:pt idx="6">
                  <c:v>0.3000000000000001</c:v>
                </c:pt>
                <c:pt idx="7">
                  <c:v>0.35000000000000009</c:v>
                </c:pt>
                <c:pt idx="8">
                  <c:v>0.40000000000000008</c:v>
                </c:pt>
                <c:pt idx="9">
                  <c:v>0.45000000000000007</c:v>
                </c:pt>
                <c:pt idx="10">
                  <c:v>0.5</c:v>
                </c:pt>
                <c:pt idx="11">
                  <c:v>0.54999999999999993</c:v>
                </c:pt>
                <c:pt idx="12">
                  <c:v>0.6000000000000002</c:v>
                </c:pt>
                <c:pt idx="13">
                  <c:v>0.65000000000000024</c:v>
                </c:pt>
                <c:pt idx="14">
                  <c:v>0.70000000000000029</c:v>
                </c:pt>
                <c:pt idx="15">
                  <c:v>0.75000000000000033</c:v>
                </c:pt>
                <c:pt idx="16">
                  <c:v>0.80000000000000038</c:v>
                </c:pt>
                <c:pt idx="17">
                  <c:v>0.85000000000000042</c:v>
                </c:pt>
                <c:pt idx="18">
                  <c:v>0.90000000000000024</c:v>
                </c:pt>
                <c:pt idx="19">
                  <c:v>0.95000000000000051</c:v>
                </c:pt>
                <c:pt idx="20">
                  <c:v>0.97</c:v>
                </c:pt>
                <c:pt idx="21">
                  <c:v>1</c:v>
                </c:pt>
              </c:numCache>
            </c:numRef>
          </c:yVal>
          <c:smooth val="1"/>
          <c:extLst>
            <c:ext xmlns:c16="http://schemas.microsoft.com/office/drawing/2014/chart" uri="{C3380CC4-5D6E-409C-BE32-E72D297353CC}">
              <c16:uniqueId val="{00000001-C1E9-4548-8601-6563777FD419}"/>
            </c:ext>
          </c:extLst>
        </c:ser>
        <c:dLbls>
          <c:showLegendKey val="0"/>
          <c:showVal val="0"/>
          <c:showCatName val="0"/>
          <c:showSerName val="0"/>
          <c:showPercent val="0"/>
          <c:showBubbleSize val="0"/>
        </c:dLbls>
        <c:axId val="111080192"/>
        <c:axId val="111081728"/>
      </c:scatterChart>
      <c:valAx>
        <c:axId val="111080192"/>
        <c:scaling>
          <c:orientation val="minMax"/>
          <c:max val="1"/>
          <c:min val="0"/>
        </c:scaling>
        <c:delete val="0"/>
        <c:axPos val="b"/>
        <c:minorGridlines>
          <c:spPr>
            <a:ln w="3175">
              <a:noFill/>
              <a:prstDash val="solid"/>
            </a:ln>
          </c:spPr>
        </c:minorGridlines>
        <c:numFmt formatCode="0.00" sourceLinked="0"/>
        <c:majorTickMark val="none"/>
        <c:minorTickMark val="none"/>
        <c:tickLblPos val="none"/>
        <c:spPr>
          <a:noFill/>
          <a:ln w="3175">
            <a:no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11081728"/>
        <c:crosses val="autoZero"/>
        <c:crossBetween val="midCat"/>
        <c:majorUnit val="5.0000000000000031E-2"/>
      </c:valAx>
      <c:valAx>
        <c:axId val="111081728"/>
        <c:scaling>
          <c:orientation val="minMax"/>
          <c:max val="1"/>
          <c:min val="0"/>
        </c:scaling>
        <c:delete val="0"/>
        <c:axPos val="l"/>
        <c:majorGridlines>
          <c:spPr>
            <a:ln w="3175">
              <a:noFill/>
              <a:prstDash val="solid"/>
            </a:ln>
          </c:spPr>
        </c:majorGridlines>
        <c:minorGridlines>
          <c:spPr>
            <a:ln w="3175">
              <a:noFill/>
              <a:prstDash val="solid"/>
            </a:ln>
          </c:spPr>
        </c:minorGridlines>
        <c:numFmt formatCode="0.00" sourceLinked="0"/>
        <c:majorTickMark val="none"/>
        <c:minorTickMark val="none"/>
        <c:tickLblPos val="none"/>
        <c:spPr>
          <a:noFill/>
          <a:ln w="3175">
            <a:no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11080192"/>
        <c:crosses val="autoZero"/>
        <c:crossBetween val="midCat"/>
        <c:majorUnit val="5.0000000000000031E-2"/>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603929679420892E-2"/>
          <c:y val="3.5593220338983052E-2"/>
          <c:w val="0.92657704239917338"/>
          <c:h val="0.89491525423728824"/>
        </c:manualLayout>
      </c:layout>
      <c:scatterChart>
        <c:scatterStyle val="smoothMarker"/>
        <c:varyColors val="0"/>
        <c:ser>
          <c:idx val="0"/>
          <c:order val="0"/>
          <c:spPr>
            <a:ln w="25400">
              <a:solidFill>
                <a:srgbClr val="000080"/>
              </a:solidFill>
              <a:prstDash val="solid"/>
            </a:ln>
          </c:spPr>
          <c:marker>
            <c:symbol val="none"/>
          </c:marker>
          <c:xVal>
            <c:numRef>
              <c:f>Hoja1!$A$1:$A$22</c:f>
              <c:numCache>
                <c:formatCode>0.000</c:formatCode>
                <c:ptCount val="22"/>
                <c:pt idx="0">
                  <c:v>0</c:v>
                </c:pt>
                <c:pt idx="1">
                  <c:v>0.05</c:v>
                </c:pt>
                <c:pt idx="2">
                  <c:v>0.1</c:v>
                </c:pt>
                <c:pt idx="3">
                  <c:v>0.15000000000000011</c:v>
                </c:pt>
                <c:pt idx="4">
                  <c:v>0.2</c:v>
                </c:pt>
                <c:pt idx="5">
                  <c:v>0.25</c:v>
                </c:pt>
                <c:pt idx="6">
                  <c:v>0.30000000000000016</c:v>
                </c:pt>
                <c:pt idx="7">
                  <c:v>0.35000000000000014</c:v>
                </c:pt>
                <c:pt idx="8">
                  <c:v>0.40000000000000008</c:v>
                </c:pt>
                <c:pt idx="9">
                  <c:v>0.45</c:v>
                </c:pt>
                <c:pt idx="10">
                  <c:v>0.5</c:v>
                </c:pt>
                <c:pt idx="11">
                  <c:v>0.54999999999999993</c:v>
                </c:pt>
                <c:pt idx="12">
                  <c:v>0.60000000000000031</c:v>
                </c:pt>
                <c:pt idx="13">
                  <c:v>0.65000000000000036</c:v>
                </c:pt>
                <c:pt idx="14">
                  <c:v>0.7000000000000004</c:v>
                </c:pt>
                <c:pt idx="15">
                  <c:v>0.75000000000000044</c:v>
                </c:pt>
                <c:pt idx="16">
                  <c:v>0.80000000000000049</c:v>
                </c:pt>
                <c:pt idx="17">
                  <c:v>0.85000000000000053</c:v>
                </c:pt>
                <c:pt idx="18">
                  <c:v>0.90000000000000024</c:v>
                </c:pt>
                <c:pt idx="19">
                  <c:v>0.95000000000000062</c:v>
                </c:pt>
                <c:pt idx="20">
                  <c:v>0.97000000000000031</c:v>
                </c:pt>
                <c:pt idx="21">
                  <c:v>1</c:v>
                </c:pt>
              </c:numCache>
            </c:numRef>
          </c:xVal>
          <c:yVal>
            <c:numRef>
              <c:f>Hoja1!$B$1:$B$22</c:f>
              <c:numCache>
                <c:formatCode>0.000</c:formatCode>
                <c:ptCount val="22"/>
                <c:pt idx="0">
                  <c:v>0</c:v>
                </c:pt>
                <c:pt idx="1">
                  <c:v>0.12000000000000002</c:v>
                </c:pt>
                <c:pt idx="2">
                  <c:v>0.22700000000000001</c:v>
                </c:pt>
                <c:pt idx="3">
                  <c:v>0.32500000000000018</c:v>
                </c:pt>
                <c:pt idx="4">
                  <c:v>0.41200000000000014</c:v>
                </c:pt>
                <c:pt idx="5">
                  <c:v>0.48900000000000021</c:v>
                </c:pt>
                <c:pt idx="6">
                  <c:v>0.55000000000000004</c:v>
                </c:pt>
                <c:pt idx="7">
                  <c:v>0.59899999999999998</c:v>
                </c:pt>
                <c:pt idx="8">
                  <c:v>0.64200000000000035</c:v>
                </c:pt>
                <c:pt idx="9">
                  <c:v>0.68200000000000005</c:v>
                </c:pt>
                <c:pt idx="10">
                  <c:v>0.72000000000000031</c:v>
                </c:pt>
                <c:pt idx="11">
                  <c:v>0.75500000000000034</c:v>
                </c:pt>
                <c:pt idx="12">
                  <c:v>0.78700000000000003</c:v>
                </c:pt>
                <c:pt idx="13">
                  <c:v>0.81699999999999995</c:v>
                </c:pt>
                <c:pt idx="14">
                  <c:v>0.84600000000000031</c:v>
                </c:pt>
                <c:pt idx="15">
                  <c:v>0.87300000000000033</c:v>
                </c:pt>
                <c:pt idx="16">
                  <c:v>0.89800000000000002</c:v>
                </c:pt>
                <c:pt idx="17">
                  <c:v>0.92400000000000004</c:v>
                </c:pt>
                <c:pt idx="18">
                  <c:v>0.95000000000000029</c:v>
                </c:pt>
                <c:pt idx="19">
                  <c:v>0.97500000000000031</c:v>
                </c:pt>
                <c:pt idx="20">
                  <c:v>0.98499999999999999</c:v>
                </c:pt>
                <c:pt idx="21">
                  <c:v>1</c:v>
                </c:pt>
              </c:numCache>
            </c:numRef>
          </c:yVal>
          <c:smooth val="1"/>
          <c:extLst>
            <c:ext xmlns:c16="http://schemas.microsoft.com/office/drawing/2014/chart" uri="{C3380CC4-5D6E-409C-BE32-E72D297353CC}">
              <c16:uniqueId val="{00000000-181E-4DE8-84EC-8B4F039CC856}"/>
            </c:ext>
          </c:extLst>
        </c:ser>
        <c:ser>
          <c:idx val="1"/>
          <c:order val="1"/>
          <c:spPr>
            <a:ln w="19050">
              <a:solidFill>
                <a:srgbClr val="000080"/>
              </a:solidFill>
              <a:prstDash val="solid"/>
            </a:ln>
          </c:spPr>
          <c:marker>
            <c:symbol val="none"/>
          </c:marker>
          <c:xVal>
            <c:numRef>
              <c:f>Hoja1!$A$1:$A$22</c:f>
              <c:numCache>
                <c:formatCode>0.000</c:formatCode>
                <c:ptCount val="22"/>
                <c:pt idx="0">
                  <c:v>0</c:v>
                </c:pt>
                <c:pt idx="1">
                  <c:v>0.05</c:v>
                </c:pt>
                <c:pt idx="2">
                  <c:v>0.1</c:v>
                </c:pt>
                <c:pt idx="3">
                  <c:v>0.15000000000000011</c:v>
                </c:pt>
                <c:pt idx="4">
                  <c:v>0.2</c:v>
                </c:pt>
                <c:pt idx="5">
                  <c:v>0.25</c:v>
                </c:pt>
                <c:pt idx="6">
                  <c:v>0.30000000000000016</c:v>
                </c:pt>
                <c:pt idx="7">
                  <c:v>0.35000000000000014</c:v>
                </c:pt>
                <c:pt idx="8">
                  <c:v>0.40000000000000008</c:v>
                </c:pt>
                <c:pt idx="9">
                  <c:v>0.45</c:v>
                </c:pt>
                <c:pt idx="10">
                  <c:v>0.5</c:v>
                </c:pt>
                <c:pt idx="11">
                  <c:v>0.54999999999999993</c:v>
                </c:pt>
                <c:pt idx="12">
                  <c:v>0.60000000000000031</c:v>
                </c:pt>
                <c:pt idx="13">
                  <c:v>0.65000000000000036</c:v>
                </c:pt>
                <c:pt idx="14">
                  <c:v>0.7000000000000004</c:v>
                </c:pt>
                <c:pt idx="15">
                  <c:v>0.75000000000000044</c:v>
                </c:pt>
                <c:pt idx="16">
                  <c:v>0.80000000000000049</c:v>
                </c:pt>
                <c:pt idx="17">
                  <c:v>0.85000000000000053</c:v>
                </c:pt>
                <c:pt idx="18">
                  <c:v>0.90000000000000024</c:v>
                </c:pt>
                <c:pt idx="19">
                  <c:v>0.95000000000000062</c:v>
                </c:pt>
                <c:pt idx="20">
                  <c:v>0.97000000000000031</c:v>
                </c:pt>
                <c:pt idx="21">
                  <c:v>1</c:v>
                </c:pt>
              </c:numCache>
            </c:numRef>
          </c:xVal>
          <c:yVal>
            <c:numRef>
              <c:f>Hoja1!$C$1:$C$22</c:f>
              <c:numCache>
                <c:formatCode>0.000</c:formatCode>
                <c:ptCount val="22"/>
                <c:pt idx="0">
                  <c:v>0</c:v>
                </c:pt>
                <c:pt idx="1">
                  <c:v>0.05</c:v>
                </c:pt>
                <c:pt idx="2">
                  <c:v>0.1</c:v>
                </c:pt>
                <c:pt idx="3">
                  <c:v>0.15000000000000011</c:v>
                </c:pt>
                <c:pt idx="4">
                  <c:v>0.2</c:v>
                </c:pt>
                <c:pt idx="5">
                  <c:v>0.25</c:v>
                </c:pt>
                <c:pt idx="6">
                  <c:v>0.30000000000000016</c:v>
                </c:pt>
                <c:pt idx="7">
                  <c:v>0.35000000000000014</c:v>
                </c:pt>
                <c:pt idx="8">
                  <c:v>0.40000000000000008</c:v>
                </c:pt>
                <c:pt idx="9">
                  <c:v>0.45</c:v>
                </c:pt>
                <c:pt idx="10">
                  <c:v>0.5</c:v>
                </c:pt>
                <c:pt idx="11">
                  <c:v>0.54999999999999993</c:v>
                </c:pt>
                <c:pt idx="12">
                  <c:v>0.60000000000000031</c:v>
                </c:pt>
                <c:pt idx="13">
                  <c:v>0.65000000000000036</c:v>
                </c:pt>
                <c:pt idx="14">
                  <c:v>0.7000000000000004</c:v>
                </c:pt>
                <c:pt idx="15">
                  <c:v>0.75000000000000044</c:v>
                </c:pt>
                <c:pt idx="16">
                  <c:v>0.80000000000000049</c:v>
                </c:pt>
                <c:pt idx="17">
                  <c:v>0.85000000000000053</c:v>
                </c:pt>
                <c:pt idx="18">
                  <c:v>0.90000000000000024</c:v>
                </c:pt>
                <c:pt idx="19">
                  <c:v>0.95000000000000062</c:v>
                </c:pt>
                <c:pt idx="20">
                  <c:v>0.97000000000000031</c:v>
                </c:pt>
                <c:pt idx="21">
                  <c:v>1</c:v>
                </c:pt>
              </c:numCache>
            </c:numRef>
          </c:yVal>
          <c:smooth val="1"/>
          <c:extLst>
            <c:ext xmlns:c16="http://schemas.microsoft.com/office/drawing/2014/chart" uri="{C3380CC4-5D6E-409C-BE32-E72D297353CC}">
              <c16:uniqueId val="{00000001-181E-4DE8-84EC-8B4F039CC856}"/>
            </c:ext>
          </c:extLst>
        </c:ser>
        <c:dLbls>
          <c:showLegendKey val="0"/>
          <c:showVal val="0"/>
          <c:showCatName val="0"/>
          <c:showSerName val="0"/>
          <c:showPercent val="0"/>
          <c:showBubbleSize val="0"/>
        </c:dLbls>
        <c:axId val="112383872"/>
        <c:axId val="112385408"/>
      </c:scatterChart>
      <c:valAx>
        <c:axId val="112383872"/>
        <c:scaling>
          <c:orientation val="minMax"/>
          <c:max val="1"/>
          <c:min val="0"/>
        </c:scaling>
        <c:delete val="0"/>
        <c:axPos val="b"/>
        <c:minorGridlines>
          <c:spPr>
            <a:ln w="3175">
              <a:noFill/>
              <a:prstDash val="solid"/>
            </a:ln>
          </c:spPr>
        </c:minorGridlines>
        <c:numFmt formatCode="0.00" sourceLinked="0"/>
        <c:majorTickMark val="none"/>
        <c:minorTickMark val="none"/>
        <c:tickLblPos val="none"/>
        <c:spPr>
          <a:noFill/>
          <a:ln w="3175">
            <a:no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112385408"/>
        <c:crosses val="autoZero"/>
        <c:crossBetween val="midCat"/>
        <c:majorUnit val="5.0000000000000024E-2"/>
      </c:valAx>
      <c:valAx>
        <c:axId val="112385408"/>
        <c:scaling>
          <c:orientation val="minMax"/>
          <c:max val="1"/>
          <c:min val="0"/>
        </c:scaling>
        <c:delete val="0"/>
        <c:axPos val="l"/>
        <c:majorGridlines>
          <c:spPr>
            <a:ln w="3175">
              <a:noFill/>
              <a:prstDash val="solid"/>
            </a:ln>
          </c:spPr>
        </c:majorGridlines>
        <c:minorGridlines>
          <c:spPr>
            <a:ln w="3175">
              <a:noFill/>
              <a:prstDash val="solid"/>
            </a:ln>
          </c:spPr>
        </c:minorGridlines>
        <c:numFmt formatCode="0.00" sourceLinked="0"/>
        <c:majorTickMark val="none"/>
        <c:minorTickMark val="none"/>
        <c:tickLblPos val="none"/>
        <c:spPr>
          <a:noFill/>
          <a:ln w="3175">
            <a:no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12383872"/>
        <c:crosses val="autoZero"/>
        <c:crossBetween val="midCat"/>
        <c:majorUnit val="5.0000000000000024E-2"/>
      </c:valAx>
      <c:spPr>
        <a:solidFill>
          <a:srgbClr val="FFFFFF"/>
        </a:solidFill>
        <a:ln w="12700">
          <a:solidFill>
            <a:srgbClr val="808080"/>
          </a:solidFill>
          <a:prstDash val="solid"/>
        </a:ln>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1.wmf"/></Relationships>
</file>

<file path=ppt/drawings/drawing1.xml><?xml version="1.0" encoding="utf-8"?>
<c:userShapes xmlns:c="http://schemas.openxmlformats.org/drawingml/2006/chart">
  <cdr:relSizeAnchor xmlns:cdr="http://schemas.openxmlformats.org/drawingml/2006/chartDrawing">
    <cdr:from>
      <cdr:x>0</cdr:x>
      <cdr:y>0.06061</cdr:y>
    </cdr:from>
    <cdr:to>
      <cdr:x>0.04791</cdr:x>
      <cdr:y>0.13465</cdr:y>
    </cdr:to>
    <cdr:sp macro="" textlink="">
      <cdr:nvSpPr>
        <cdr:cNvPr id="2" name="1 CuadroTexto"/>
        <cdr:cNvSpPr txBox="1"/>
      </cdr:nvSpPr>
      <cdr:spPr>
        <a:xfrm xmlns:a="http://schemas.openxmlformats.org/drawingml/2006/main">
          <a:off x="0" y="288032"/>
          <a:ext cx="227674" cy="3518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AR" sz="1100" dirty="0"/>
            <a:t>y</a:t>
          </a:r>
        </a:p>
      </cdr:txBody>
    </cdr:sp>
  </cdr:relSizeAnchor>
  <cdr:relSizeAnchor xmlns:cdr="http://schemas.openxmlformats.org/drawingml/2006/chartDrawing">
    <cdr:from>
      <cdr:x>0.91712</cdr:x>
      <cdr:y>0.92596</cdr:y>
    </cdr:from>
    <cdr:to>
      <cdr:x>0.94988</cdr:x>
      <cdr:y>1</cdr:y>
    </cdr:to>
    <cdr:sp macro="" textlink="">
      <cdr:nvSpPr>
        <cdr:cNvPr id="3" name="1 CuadroTexto"/>
        <cdr:cNvSpPr txBox="1"/>
      </cdr:nvSpPr>
      <cdr:spPr>
        <a:xfrm xmlns:a="http://schemas.openxmlformats.org/drawingml/2006/main">
          <a:off x="6048672" y="3744417"/>
          <a:ext cx="21602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AR" sz="1100" dirty="0"/>
            <a:t>x</a:t>
          </a:r>
        </a:p>
      </cdr:txBody>
    </cdr:sp>
  </cdr:relSizeAnchor>
  <cdr:relSizeAnchor xmlns:cdr="http://schemas.openxmlformats.org/drawingml/2006/chartDrawing">
    <cdr:from>
      <cdr:x>0.04615</cdr:x>
      <cdr:y>0.19048</cdr:y>
    </cdr:from>
    <cdr:to>
      <cdr:x>0.81538</cdr:x>
      <cdr:y>0.19048</cdr:y>
    </cdr:to>
    <cdr:sp macro="" textlink="">
      <cdr:nvSpPr>
        <cdr:cNvPr id="7" name="6 Conector recto"/>
        <cdr:cNvSpPr/>
      </cdr:nvSpPr>
      <cdr:spPr>
        <a:xfrm xmlns:a="http://schemas.openxmlformats.org/drawingml/2006/main" flipH="1">
          <a:off x="216024" y="864096"/>
          <a:ext cx="3600400" cy="0"/>
        </a:xfrm>
        <a:prstGeom xmlns:a="http://schemas.openxmlformats.org/drawingml/2006/main" prst="line">
          <a:avLst/>
        </a:prstGeom>
        <a:ln xmlns:a="http://schemas.openxmlformats.org/drawingml/2006/main">
          <a:solidFill>
            <a:srgbClr val="FF0000"/>
          </a:solidFill>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es-AR" sz="1100">
            <a:solidFill>
              <a:schemeClr val="tx1"/>
            </a:solidFill>
            <a:latin typeface="+mn-lt"/>
            <a:ea typeface="+mn-ea"/>
            <a:cs typeface="+mn-cs"/>
          </a:endParaRPr>
        </a:p>
      </cdr:txBody>
    </cdr:sp>
  </cdr:relSizeAnchor>
  <cdr:relSizeAnchor xmlns:cdr="http://schemas.openxmlformats.org/drawingml/2006/chartDrawing">
    <cdr:from>
      <cdr:x>0.81538</cdr:x>
      <cdr:y>0.19048</cdr:y>
    </cdr:from>
    <cdr:to>
      <cdr:x>0.81538</cdr:x>
      <cdr:y>0.93651</cdr:y>
    </cdr:to>
    <cdr:sp macro="" textlink="">
      <cdr:nvSpPr>
        <cdr:cNvPr id="9" name="8 Conector recto"/>
        <cdr:cNvSpPr/>
      </cdr:nvSpPr>
      <cdr:spPr>
        <a:xfrm xmlns:a="http://schemas.openxmlformats.org/drawingml/2006/main">
          <a:off x="3816424" y="864096"/>
          <a:ext cx="0" cy="3384376"/>
        </a:xfrm>
        <a:prstGeom xmlns:a="http://schemas.openxmlformats.org/drawingml/2006/main" prst="line">
          <a:avLst/>
        </a:prstGeom>
        <a:ln xmlns:a="http://schemas.openxmlformats.org/drawingml/2006/main">
          <a:solidFill>
            <a:srgbClr val="FF0000"/>
          </a:solidFill>
          <a:prstDash val="dash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pPr marL="0" indent="0"/>
          <a:endParaRPr lang="es-AR" sz="1100">
            <a:solidFill>
              <a:schemeClr val="tx1"/>
            </a:solidFill>
            <a:latin typeface="+mn-lt"/>
            <a:ea typeface="+mn-ea"/>
            <a:cs typeface="+mn-cs"/>
          </a:endParaRPr>
        </a:p>
      </cdr:txBody>
    </cdr:sp>
  </cdr:relSizeAnchor>
  <cdr:relSizeAnchor xmlns:cdr="http://schemas.openxmlformats.org/drawingml/2006/chartDrawing">
    <cdr:from>
      <cdr:x>0.76923</cdr:x>
      <cdr:y>0.93939</cdr:y>
    </cdr:from>
    <cdr:to>
      <cdr:x>0.87494</cdr:x>
      <cdr:y>1</cdr:y>
    </cdr:to>
    <cdr:sp macro="" textlink="">
      <cdr:nvSpPr>
        <cdr:cNvPr id="10" name="1 CuadroTexto"/>
        <cdr:cNvSpPr txBox="1"/>
      </cdr:nvSpPr>
      <cdr:spPr>
        <a:xfrm xmlns:a="http://schemas.openxmlformats.org/drawingml/2006/main" flipH="1">
          <a:off x="3655790" y="4464496"/>
          <a:ext cx="502377"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AR" sz="1100" dirty="0" err="1"/>
            <a:t>xD</a:t>
          </a:r>
          <a:endParaRPr lang="es-AR" sz="1100" dirty="0"/>
        </a:p>
      </cdr:txBody>
    </cdr:sp>
  </cdr:relSizeAnchor>
  <cdr:relSizeAnchor xmlns:cdr="http://schemas.openxmlformats.org/drawingml/2006/chartDrawing">
    <cdr:from>
      <cdr:x>0.05479</cdr:x>
      <cdr:y>0.13636</cdr:y>
    </cdr:from>
    <cdr:to>
      <cdr:x>0.20339</cdr:x>
      <cdr:y>0.19697</cdr:y>
    </cdr:to>
    <cdr:sp macro="" textlink="">
      <cdr:nvSpPr>
        <cdr:cNvPr id="11" name="1 CuadroTexto"/>
        <cdr:cNvSpPr txBox="1"/>
      </cdr:nvSpPr>
      <cdr:spPr>
        <a:xfrm xmlns:a="http://schemas.openxmlformats.org/drawingml/2006/main" flipH="1">
          <a:off x="232792" y="628433"/>
          <a:ext cx="631303" cy="2793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AR" sz="1100" dirty="0"/>
            <a:t>yn+1</a:t>
          </a:r>
        </a:p>
      </cdr:txBody>
    </cdr:sp>
  </cdr:relSizeAnchor>
  <cdr:relSizeAnchor xmlns:cdr="http://schemas.openxmlformats.org/drawingml/2006/chartDrawing">
    <cdr:from>
      <cdr:x>0</cdr:x>
      <cdr:y>0.19697</cdr:y>
    </cdr:from>
    <cdr:to>
      <cdr:x>0.80822</cdr:x>
      <cdr:y>0.60606</cdr:y>
    </cdr:to>
    <cdr:sp macro="" textlink="">
      <cdr:nvSpPr>
        <cdr:cNvPr id="13" name="12 Conector recto"/>
        <cdr:cNvSpPr/>
      </cdr:nvSpPr>
      <cdr:spPr>
        <a:xfrm xmlns:a="http://schemas.openxmlformats.org/drawingml/2006/main" flipH="1">
          <a:off x="0" y="936104"/>
          <a:ext cx="4248472" cy="1944216"/>
        </a:xfrm>
        <a:prstGeom xmlns:a="http://schemas.openxmlformats.org/drawingml/2006/main" prst="line">
          <a:avLst/>
        </a:prstGeom>
        <a:ln xmlns:a="http://schemas.openxmlformats.org/drawingml/2006/main">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AR"/>
        </a:p>
      </cdr:txBody>
    </cdr:sp>
  </cdr:relSizeAnchor>
  <cdr:relSizeAnchor xmlns:cdr="http://schemas.openxmlformats.org/drawingml/2006/chartDrawing">
    <cdr:from>
      <cdr:x>0.08475</cdr:x>
      <cdr:y>0.26563</cdr:y>
    </cdr:from>
    <cdr:to>
      <cdr:x>0.57627</cdr:x>
      <cdr:y>0.42188</cdr:y>
    </cdr:to>
    <cdr:sp macro="" textlink="">
      <cdr:nvSpPr>
        <cdr:cNvPr id="15" name="1 CuadroTexto"/>
        <cdr:cNvSpPr txBox="1"/>
      </cdr:nvSpPr>
      <cdr:spPr>
        <a:xfrm xmlns:a="http://schemas.openxmlformats.org/drawingml/2006/main" flipH="1">
          <a:off x="360037" y="1224136"/>
          <a:ext cx="2088234"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AR" sz="1400" b="1" i="1" dirty="0">
              <a:solidFill>
                <a:srgbClr val="FF0000"/>
              </a:solidFill>
            </a:rPr>
            <a:t>RECTA DE OPERACIÓN SUPERIOR </a:t>
          </a:r>
        </a:p>
        <a:p xmlns:a="http://schemas.openxmlformats.org/drawingml/2006/main">
          <a:r>
            <a:rPr lang="es-AR" sz="1400" b="1" i="1" dirty="0">
              <a:solidFill>
                <a:srgbClr val="FF0000"/>
              </a:solidFill>
            </a:rPr>
            <a:t>(R.O.S)</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0.06061</cdr:y>
    </cdr:from>
    <cdr:to>
      <cdr:x>0.04791</cdr:x>
      <cdr:y>0.13465</cdr:y>
    </cdr:to>
    <cdr:sp macro="" textlink="">
      <cdr:nvSpPr>
        <cdr:cNvPr id="2" name="1 CuadroTexto"/>
        <cdr:cNvSpPr txBox="1"/>
      </cdr:nvSpPr>
      <cdr:spPr>
        <a:xfrm xmlns:a="http://schemas.openxmlformats.org/drawingml/2006/main">
          <a:off x="0" y="288032"/>
          <a:ext cx="227674" cy="3518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AR" sz="1100" dirty="0"/>
            <a:t>y</a:t>
          </a:r>
        </a:p>
      </cdr:txBody>
    </cdr:sp>
  </cdr:relSizeAnchor>
  <cdr:relSizeAnchor xmlns:cdr="http://schemas.openxmlformats.org/drawingml/2006/chartDrawing">
    <cdr:from>
      <cdr:x>0.91712</cdr:x>
      <cdr:y>0.92596</cdr:y>
    </cdr:from>
    <cdr:to>
      <cdr:x>0.94988</cdr:x>
      <cdr:y>1</cdr:y>
    </cdr:to>
    <cdr:sp macro="" textlink="">
      <cdr:nvSpPr>
        <cdr:cNvPr id="3" name="1 CuadroTexto"/>
        <cdr:cNvSpPr txBox="1"/>
      </cdr:nvSpPr>
      <cdr:spPr>
        <a:xfrm xmlns:a="http://schemas.openxmlformats.org/drawingml/2006/main">
          <a:off x="6048672" y="3744417"/>
          <a:ext cx="216024" cy="2880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AR" sz="1100" dirty="0"/>
            <a:t>x</a:t>
          </a:r>
        </a:p>
      </cdr:txBody>
    </cdr:sp>
  </cdr:relSizeAnchor>
  <cdr:relSizeAnchor xmlns:cdr="http://schemas.openxmlformats.org/drawingml/2006/chartDrawing">
    <cdr:from>
      <cdr:x>0.13559</cdr:x>
      <cdr:y>0.9375</cdr:y>
    </cdr:from>
    <cdr:to>
      <cdr:x>0.2413</cdr:x>
      <cdr:y>0.99811</cdr:y>
    </cdr:to>
    <cdr:sp macro="" textlink="">
      <cdr:nvSpPr>
        <cdr:cNvPr id="10" name="1 CuadroTexto"/>
        <cdr:cNvSpPr txBox="1"/>
      </cdr:nvSpPr>
      <cdr:spPr>
        <a:xfrm xmlns:a="http://schemas.openxmlformats.org/drawingml/2006/main" flipH="1">
          <a:off x="576064" y="4320480"/>
          <a:ext cx="449106" cy="2793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AR" sz="1100" dirty="0" err="1"/>
            <a:t>xW</a:t>
          </a:r>
          <a:endParaRPr lang="es-AR" sz="1100" dirty="0"/>
        </a:p>
      </cdr:txBody>
    </cdr:sp>
  </cdr:relSizeAnchor>
  <cdr:relSizeAnchor xmlns:cdr="http://schemas.openxmlformats.org/drawingml/2006/chartDrawing">
    <cdr:from>
      <cdr:x>0</cdr:x>
      <cdr:y>0.76563</cdr:y>
    </cdr:from>
    <cdr:to>
      <cdr:x>0.1486</cdr:x>
      <cdr:y>0.82624</cdr:y>
    </cdr:to>
    <cdr:sp macro="" textlink="">
      <cdr:nvSpPr>
        <cdr:cNvPr id="11" name="1 CuadroTexto"/>
        <cdr:cNvSpPr txBox="1"/>
      </cdr:nvSpPr>
      <cdr:spPr>
        <a:xfrm xmlns:a="http://schemas.openxmlformats.org/drawingml/2006/main" flipH="1">
          <a:off x="-216024" y="3528392"/>
          <a:ext cx="631323" cy="2793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AR" sz="1100" dirty="0"/>
            <a:t>ym+1</a:t>
          </a:r>
        </a:p>
      </cdr:txBody>
    </cdr:sp>
  </cdr:relSizeAnchor>
  <cdr:relSizeAnchor xmlns:cdr="http://schemas.openxmlformats.org/drawingml/2006/chartDrawing">
    <cdr:from>
      <cdr:x>0.08475</cdr:x>
      <cdr:y>0.26563</cdr:y>
    </cdr:from>
    <cdr:to>
      <cdr:x>0.57627</cdr:x>
      <cdr:y>0.42188</cdr:y>
    </cdr:to>
    <cdr:sp macro="" textlink="">
      <cdr:nvSpPr>
        <cdr:cNvPr id="15" name="1 CuadroTexto"/>
        <cdr:cNvSpPr txBox="1"/>
      </cdr:nvSpPr>
      <cdr:spPr>
        <a:xfrm xmlns:a="http://schemas.openxmlformats.org/drawingml/2006/main" flipH="1">
          <a:off x="360037" y="1224136"/>
          <a:ext cx="2088234" cy="7200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s-AR" sz="1400" b="1" i="1" dirty="0">
              <a:solidFill>
                <a:srgbClr val="FF0000"/>
              </a:solidFill>
            </a:rPr>
            <a:t>RECTA DE OPERACIÓN INFERIOR </a:t>
          </a:r>
        </a:p>
        <a:p xmlns:a="http://schemas.openxmlformats.org/drawingml/2006/main">
          <a:r>
            <a:rPr lang="es-AR" sz="1400" b="1" i="1" dirty="0">
              <a:solidFill>
                <a:srgbClr val="FF0000"/>
              </a:solidFill>
            </a:rPr>
            <a:t>(R.O.I)</a:t>
          </a:r>
        </a:p>
      </cdr:txBody>
    </cdr:sp>
  </cdr:relSizeAnchor>
</c:userShape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11-03T23:07:04.401"/>
    </inkml:context>
    <inkml:brush xml:id="br0">
      <inkml:brushProperty name="width" value="0.05292" units="cm"/>
      <inkml:brushProperty name="height" value="0.05292" units="cm"/>
      <inkml:brushProperty name="color" value="#FF0000"/>
    </inkml:brush>
  </inkml:definitions>
  <inkml:trace contextRef="#ctx0" brushRef="#br0">6896 5680 0,'25'0'94,"24"0"-47,-24 0-32,25 0 1,-1 0-1,26 0 1,-25 0 0,-26 0-16,1 0 15,25 0-15,-1 0 16,1 0-16,0 0 16,-1 0-16,1 0 15,-1 0-15,26 0 16,-1 0-16,-24 0 15,24 0-15,1 0 16,-26 0-16,100 0 31,-124 0-31,0 0 0,49 0 16,-49 0-16,0 0 16,0 0-16,-1 0 15,1 0 1,0 0-16,0 0 15,0 25-15,-1-25 16,1 0-16,0 25 16,0 0-16,0-1 15,-1-24-15,1 25 16,0 0-16,25-25 16,-26 50-16,100 24 15,-99-49 1,0 0-16,25 49 15,-26-24-15,1-25 16,0 49-16,0-24 16,0-1-16,-1-24 15,-24 49-15,25-49 16,0 25-16,0-25 16,-25 24-16,0-24 15,25 25-15,-1-1 16,-24 1-16,0-1 15,75 51 1,-75-51-16,0 1 16,25 0-1,0 24-15,-25-49 0,24 99 16,-24-25 0,0-49-16,0 24 15,0 25-15,0 0 16,0-24-16,0 24 15,25-25-15,-25 1 16,25 24-16,0-24 16,0 24-16,-25-25 15,0 25 1,0-49-16,0 24 16,24 1-16,-24-26 15,0 26-15,0-1 16,0 1-16,0-26 15,0 1-15,0 0 16,0-1-16,0-24 16,0 0-16,0 24 15,0-24-15,0 0 16,0 25-16,0-26 16,-24-24 77,-26 0-77,25-24 0,-24-26-16,24-24 15,-25 49-15,25-25 16,-24 25-16,24 1 15,0 24-15,25-25 16,-25 0 0,25 0-16,0 50 109,25 25-93,-25-1-16,50 1 15,-50-1-15,24 26 16,1-26 0,25 1-16,0 0 15,-26-50-15,1 0 16,0 24-16,0-24 15,0 0 110,-1-24-125,1-26 16,0 0 0,0 26-16,-25-1 15,25-25-15,-1 25 16,1 1 0,-25-1-16,25 0 15,0 0 32</inkml:trace>
  <inkml:trace contextRef="#ctx0" brushRef="#br0" timeOffset="10215.7388">6970 9277 0,'50'0'47,"-25"0"-31,49-25-1,-49 25-15,25 0 16,24 0 0,-24 0-16,-25 0 15,-1 0-15,1 0 16,0 0 0</inkml:trace>
  <inkml:trace contextRef="#ctx0" brushRef="#br0" timeOffset="11159.8464">9451 9996 0,'25'0'0,"0"0"16,-1 25 0,1-25-1,0 0-15,25 0 16,-1 25-16,26-25 16,-51 0-16,26 0 15,-25 0-15,24 0 16,-24 0-16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11-03T23:01:59.258"/>
    </inkml:context>
    <inkml:brush xml:id="br0">
      <inkml:brushProperty name="width" value="0.05292" units="cm"/>
      <inkml:brushProperty name="height" value="0.05292" units="cm"/>
      <inkml:brushProperty name="color" value="#FF0000"/>
    </inkml:brush>
  </inkml:definitions>
  <inkml:trace contextRef="#ctx0" brushRef="#br0">13569 10096 0,'24'0'63,"51"0"-63,-26 0 15,51 0-15,-1 0 16,25 0-16,49 0 16,1 0-16,25 0 15,24-50-15,0 50 16,0 0-16,0 0 16,-24 0-16,-1 0 15,75 0-15,-25 0 16,0 0-1,-24 0-15,-1 0 16,25 0-16,-99 0 16,74 0-16,-25 0 15,1 0-15,-50 0 16,49 0-16,-24 0 16,24 0-16,-24 0 15,-50 0-15,-25 0 16,50 0-16,-50 0 15,-25 0-15,-24 0 16,0 0-16,-1 0 16,1 0-16,-25 0 15,-1-25-15,1 25 16,25 0-16,0 0 16,-1 0-1,1 0 1,-1-25-16,-24 25 15,0 0 1,0 0-16,0 0 109,-1 0-109,26 0 16,-25 0-16,0 0 16,24 0-16,1 0 15,-1 0-15,-24 0 16,0 0-16,0 0 16,0 0-16,-1 0 15,1 0 1,0 0-16</inkml:trace>
  <inkml:trace contextRef="#ctx0" brushRef="#br0" timeOffset="1823.7501">13717 12055 0,'25'0'46,"25"0"-30,24-25-16,-24 25 16,-1-25-16,26 25 15,24 0-15,25 0 16,25 0-16,-25 0 16,50 0-16,24 0 15,-24 0-15,24 0 16,25 0-16,50 0 15,-74 0-15,24 0 16,0 0-16,50 0 16,-50 0-16,75 0 15,-100 0-15,75 0 16,-50 0-16,25 0 16,-49 0-16,-50 0 15,49 0-15,1 0 16,-51 0-1,1 0-15,0 0 0,-50 0 16,25 0 0,0 0-16,-49 0 15,-1 0-15,-24 0 16,24 0-16,-24 0 16,24 25-16,1-25 15,-26 0-15,26 0 16,-1 0-16,-24 0 15,-26 0 1,51 0-16,-50 0 0</inkml:trace>
  <inkml:trace contextRef="#ctx0" brushRef="#br0" timeOffset="3798.8612">23887 8334 0,'0'25'78,"0"0"-78,25-25 16,0 25-16,0 24 15,24-49-15,-24 25 16,0 0-16,0 25 16,24-26-16,-49 26 15,25 0-15,0-26 16,0 26-16,-25 0 15,25-26-15,-1 26 16,-24-25-16,25 0 16,0 24-16,-25 1 15,25-25-15,-25 0 16,25-1-16,-25 26 16,0-25-1,0 0-15,0 24 16,0 1-1,0-25-15,0-1 16,0 1-16,0 25 16,0-1-16,0-24 15,0 0-15,0 25 16,0-1-16,0-24 16,0 0-16,0 24 15,0-24-15,0 0 16,0 25-16,0 24 15,0-49 1,0 24-16,-25-24 16,25 0-16,0 0 15,0 0 1,0 0 0,-25-25 30,25 24-30,0 1 0,-25-25 31</inkml:trace>
  <inkml:trace contextRef="#ctx0" brushRef="#br0" timeOffset="4951.7002">23912 10368 0,'0'25'31,"0"0"1,25 25-17,0-26-15,-1 1 16,1 25-16,-25-1 16,50 1-16,-25 24 15,0 1-15,24 24 16,1-25-16,-50 26 15,49 24-15,-49-25 16,25 50-16,-25-50 16,0 50-1,0-25-15,25-25 16,-25 99 0,0-123-16,0-25 15,0 24-15,0 0 16,0-24-16,0 24 15,0-49-15,-25 25 16,25-25-16,-25-25 16,1 49-16,-1-24 15,25 0 1</inkml:trace>
  <inkml:trace contextRef="#ctx0" brushRef="#br0" timeOffset="11330.9897">16421 9004 0,'25'0'125,"24"-25"-109,-24-24 0,25-1-16,-25 25 15,-1 0-15,26-24 16,-25 24-16,0 25 15,-25-25-15,49 0 16,1 25-16,-25-24 16,0 24-1,24-25-15,-49 0 16,75 0-16,-26 0 16,-24 25-16,49-24 15,-24 24-15,0-25 16,-1 25-16,-24 0 15,49 0-15,1-25 16,-50 25-16,24 0 16,1 0-16,-1 0 15,1 0 1,0 0-16,-1 0 0,26 0 16,-1 0-16,1 0 15,-26 0-15,26 0 16,-1 0-1,0 0-15,-24 0 16,0 0-16,-1 0 16,26 0-16,-51 0 15,1 0-15,0 0 16,25 0-16,-26 0 16,1 25-16,25-25 15,-25 0-15,-1 0 16,1 25-16,0-25 15,0 24-15,0-24 16,24 0 0,-24 25-16,0-25 15,25 0-15,-26 0 16,1 25 0,-25 0-1,25-25 1,0 0-16,0 0 15,-1 0 1,1 0-16,0 0 16,-25 25-1,25-25-15,0 0 32,-25 24-32,24-24 15,1 0 1,0 0-16,0 0 15,0 0 1,-1 0-16,-24 25 16,25 0-1,0-25-15,0 0 16,24 0 0,-24 25-16,0-25 15,0 0 1,0 0-1,-25 25 1,24-25 0,1 0-1,0 0 1,-25 24-16,0 1 31,25-25 0,0 0-15,-25 25-16,24 0 31,1 0-15,-25-1 0,25-24-1,-25 25-15,25 0 16,0 0 15,-25 0-31,25-25 31</inkml:trace>
  <inkml:trace contextRef="#ctx0" brushRef="#br0" timeOffset="26327.0663">22597 10269 0,'-24'0'140,"-1"0"-124,0 0-16,0 0 31,0 0-31,1 0 16,-1 0-1,0 0-15,0 0 16,0 0 0,25-25 140,0 1-156,0-1 15,0-25 1,0 25-16,-24 25 16,24-49-16,0 24 15,0 0-15,0 0 16,0 0-16,0 1 16,0-26-16,0 25 15,0-24 1,0 24-16,0-25 15,0 1 1,0 24-16,0 0 16,0-25-16,0-24 15,0 49-15,0-24 16,-25 24-16,25-25 16,0 25-16,0-24 15,-25-1-15,0 25 16,25-24-1,0 24-15,0 0 16,-25 0-16,25-24 16,0 24-16,0 0 15,0 0-15,0 0 16,0 1-16,0-1 16,0 0-16,0 0 15,-24 0-15,24 1 16,0-1-16,0-25 15,0 25 1,0-24-16,0 24 16,0 0-1,0 0-15,0 1 16,0-1 0,0 0-1,0 0-15,0 0 16,0 1-16,0-1 15,0 0 1,24 25-16,-24-50 16,0 26-1,0-1-15,0 0 219,25 25-203,0 0-1,0 0-15,0 0 16,-1 0-16,1 0 0,0 0 16,25-25-16,-26 25 15,1 0-15,0 0 16,25-25-1,-26 25-15,1 0 16,0 0 0,0 0-1</inkml:trace>
  <inkml:trace contextRef="#ctx0" brushRef="#br0" timeOffset="34911.3181">23193 8930 0,'0'-25'62,"0"0"-46,0 0-16,0 0 31,0 1-31,0-1 31,25 25 63,-1 0-63,1 0-15,0 0 0,0 0-1,0 0-15,24 0 16,-24 0-16,0 0 16,24 0-16,-24 0 15,25 0-15,-25-25 16,-1 25-16,1 0 15,0 0-15,0 0 32,0 0 77,-25 25-93,0 0-16,0-1 15,0 26 1,0-25-16,0 24 16,0 26-16,24-1 15,-24 1-15,0-1 16,0 1-16,0-1 15,0 0-15,0-24 16,0 0-16,0 24 16,0-24-16,0-1 15,0 1-15,0-25 16,0 24-16,0-24 16,0 0-1,0 0-15,0-1 16,0 1 15,0 0 16,0 0-31,0 0-16,0 0 31,0-1-16,0 1 17,-24-25 93,-1 0-110,-25 0-15,25 0 16,1 0-16,-26 0 16,-24 0-1,49 0-15,-25 0 16,50-25 234,0-24-235,0 24 1,0-25-16,0 25 16,25 1-16,-25-26 15,0 25-15,0 0 16,0-24-16,0-1 16,0 1-16,0-1 15,0 25-15,0 0 16,25 1-16,-25-26 15,0 25 1,0 0 0,0 1-1,0-1-15,0 0 16,0 0 0,0 0-1,0 1 1,0-1-16,0-25 15,-25 25 1,25 1 0,0-1-1,0 0 1,0 0-16,0 0 16,0 1-16,-25-26 15,25 0 1,0 25-1,-25 25-15,25-24 32,0-1-1</inkml:trace>
  <inkml:trace contextRef="#ctx0" brushRef="#br0" timeOffset="37942.9949">16396 11038 0,'25'0'47,"0"-25"-47,0 25 15,-1-25 1,1-24-16,25 49 16,24-25-16,-24-25 15,74 26-15,0 24 16,0-25-16,25-25 15,0 1-15,-25-1 16,49 50-16,1 0 16,-50 0-16,25-50 15,0 50-15,-25 0 16,49 0-16,-74 0 16,50 0-16,-49 0 15,24 0-15,-25 0 16,0 0-16,25 0 15,-25 0 1,-24 0-16,24 0 16,-50 0-16,26 0 15,-26 0-15,1 0 16,25 0-16,-26 0 16,1 0-16,49 25 15,-74-25-15,0 0 16,-1 0-16,1 25 15,0-25-15,0 0 16,0 25-16,-1-25 16,26 25-16,-25-25 15,0 24 1,-1-24 15,1 0-31,0 0 16,0 0-1,0 0 32,-1 0-31,1 0 46</inkml:trace>
  <inkml:trace contextRef="#ctx0" brushRef="#br0" timeOffset="41465.5153">23267 10666 0,'25'0'63,"0"0"-48,0 0 1,-1 0 0,1 0-16,0 0 15,0 0 1,0-25-1,-1 25 1,1 0 0,0 0-1,0 0 1,0 0 0,-1 0-1,1 0 1,-25 25-16,25 0 15,0-25-15,-25 25 16,25-25 0,-1 0-1,1 24 1,-25 1 0,25-25 15,-25 25-16,0 0 1,0 0 0,25-1 15,-25 1-15,0 0 15,0 0 0,0 0-15,0-1-1,0 1 32,0 0 172,0 0-172,0 0-32,-25-25-15,25 24 47,-25-24 16,0 0 15,1 25-47</inkml:trace>
  <inkml:trace contextRef="#ctx0" brushRef="#br0" timeOffset="43007.6343">23391 11286 0,'0'0'0,"0"25"0,0 0 16,-25-25-16,1 25 16,-1-1 15,0 1 0,25 0-15,0 0-1,-50 0-15,26-1 16,-1 1 0,25 0-16,-25 0 15,25 0 1,0-1-1,0 1 1,0 0 0,0 0-1,0 0-15,25-1 16,0-24 0,-25 25-16,0 0 15,24-25 16,1 25-31,0 0 32,-25-1-32,25-24 15,0 25 1,-1-25 0,1 25-1,0 0-15,0-25 16,0 0-16,-1 0 15,1 0-15,0 0 16,0 0 0,0 0-1,-1 0-15,1-25 32,0 25-32,0-25 15,0 25-15,-25-25 16,0 1 15,24-1-31,-24 0 16,0 0-1,0-24 1,0 24-16,-24 0 16,-1-25-16,25 26 15,-25 24 1,25-25-1,0 0-15,0 0 32,0 0-1,-25 25-15,0-24-1,25-1-15,0 0 31,-24 25-15,-1 0 0,25-50-16,-25 50 15,0-24-15,0 24 32</inkml:trace>
  <inkml:trace contextRef="#ctx0" brushRef="#br0" timeOffset="66784.5149">16570 16272 0,'25'0'125,"-1"0"-109,-24-25-16,25 25 16,0 0-16,25 0 15,-25 0 1,-1 0 15,1 0-31,0 0 31,-25-25-31,25 25 16,0 0-16,-1 0 16,1 0-16,25 0 15,-25 0 1,24 0 0,-24 0-1,0 0-15,0 0 16,-1 0-1,1 0 1,0 0 0,0 25-16,24-25 15,-24 25-15,0-25 16,0 0 0,0 25-16,-1-25 0,1 0 15,0 0 16</inkml:trace>
  <inkml:trace contextRef="#ctx0" brushRef="#br0" timeOffset="68112.5344">18579 14486 0,'25'0'62,"-25"-25"-46,25 0-16,-1-24 15,1 49-15,0-25 16,0-25-16,0 50 16,-1 0-16,26 0 15,-25-25 1,0 25-16,0 0 16,-1 0 15,1 0 0,0 0-31,0 0 16,0 0-1,-1 0 1,1 0-16,0 0 16,0 0-1,0 0-15,-1 0 16,1 0-16,25 25 15,-25 0-15,-1-25 16,1 0 0,0 25-1,0-25 17,-25 25-17</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11-03T23:05:49.545"/>
    </inkml:context>
    <inkml:brush xml:id="br0">
      <inkml:brushProperty name="width" value="0.05292" units="cm"/>
      <inkml:brushProperty name="height" value="0.05292" units="cm"/>
      <inkml:brushProperty name="color" value="#FF0000"/>
    </inkml:brush>
  </inkml:definitions>
  <inkml:trace contextRef="#ctx0" brushRef="#br0">10815 5779 0,'-25'0'16,"1"0"-1,-1 0-15,0 0 16,0 0-16,-24 0 16,-1-49-16,-24 24 15,49 0-15,-25-24 16,25 49-16,-24-50 16,24 50-16,0-50 15,0 1-15,0-1 16,25-24-16,-49 24 15,24 1-15,25 24 16,0 0-16,0 0 16,0 0-16,0 1 15,0-1-15,0 0 16,0 0-16,25 0 16,-25-24-16,49 24 15,-24-25-15,0 50 16,25-49-1,-1-1-15,26 25 16,-50 0-16,24 25 16,1-24-16,-1 24 15,-24 0-15,50 0 16,-26 0-16,26 0 16,-26 0-16,26 0 15,-1 0-15,-24 0 16,-1 0-16,1 0 15,-25 0-15,-1 0 16,26 0-16,-25 0 16,0 0-1,0 0-15,-25 24 16,24 1-16,1 25 16,0-25-16,-25 0 15,25 24-15,0 26 16,-1-26-16,-24 1 15,0-25-15,0 24 16,0 26-16,0-51 16,0 26-16,0-25 15,0 0-15,0-1 16,0 1 0,-24-25-16,24 50 15,-25-50-15,25 25 0,-50-25 16,50 24-1,-25 1-15,1-25 16,-1 0-16,0 0 16,25 25-16,-50-25 15,1 25-15,24-25 16,0 0-16,-25 0 16,-24 25-16,49-25 15,0 0-15,1 0 16,-26 0-16,0 0 15,26 0 1,-1 0 0,25 24 156,0 1-157,0 25-15,-25-50 16,25 25-16,-25-25 15,0 0 1,25 49 0</inkml:trace>
  <inkml:trace contextRef="#ctx0" brushRef="#br0" timeOffset="4346.1825">1910 10517 0,'-24'0'47,"-1"0"-32,0 0 1,0 0-16,-99-25 31,50 1-31,24 24 16,25-50-16,-49 25 15,49 25-15,0-49 16,-24 49-16,49-25 16,0 0-16,-25 0 15,25-24 1,0 24-16,0 0 15,0 0 1,0 0-16,0 1 16,0-1-16,0-50 31,0 26-31,0-1 16,49 25-1,1 0 1,-25 25-1,0-24-15,24 24 16,26 0-16,-26 0 16,1 0-16,-25 0 15,-1 0-15,26 0 16,0 0 0,-25 0-16,24 0 15,-24 0-15,0 0 16,0 0-16,-1 0 15,1 0 17,0 0-32,0 0 15,-25 24-15,25 1 16,-25 0-16,0 0 16,0 0-1,49-1-15,-49 26 31,0-25-31,25 0 0,-25 0 16,0 24 0,0-24-16,0 0 15,0 0-15,0-1 16,0 1-16,0 25 16,0-25-1,-25-25-15,25 24 16,-25-24-16,1 25 15,-26 0 1,50 0-16,-25 0 16,0-25-16,1 49 15,-1-49 1</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11-03T23:07:45.346"/>
    </inkml:context>
    <inkml:brush xml:id="br0">
      <inkml:brushProperty name="width" value="0.05292" units="cm"/>
      <inkml:brushProperty name="height" value="0.05292" units="cm"/>
      <inkml:brushProperty name="color" value="#FF0000"/>
    </inkml:brush>
  </inkml:definitions>
  <inkml:trace contextRef="#ctx0" brushRef="#br0">6400 13643 0,'0'-25'15,"0"0"17,25 0 30,-25 0-31,0-24-31,0 24 16,0-25 0,0 26-1,0-1-15,0 0 16,-25 0-1,25 0-15,0 1 16,-25-1 0,25-25-16,-25-24 31,25 49-31,0-25 0,0-24 16,0 24-16,0 1 15,0-26 1,0 26-16,0-1 15,0 0-15,0 1 16,0-26-16,0 26 16,0-26-16,0 26 15,0-26-15,0 1 16,0-1-16,0 1 16,0 24-16,0 1 15,0-1-15,0 1 16,0-1-16,0 0 15,0 26-15,0-1 16,0-25-16,0 25 16,0 1-16,0-1 15,0-25-15,0 25 16,0-24-16,0 24 16,0 0-1,0 0 16,0 1-15,-49 24 109,-1 49-125,1-24 16,-1 0-1,25 0-15,-25-1 16,26 26 0,-1-50-16,0 50 0,0-50 15,25 49 1,0-74 124,0 1-140,25-1 16,-25 0-16,25 0 16,0-24-1,-1 49-15,1-25 16,0 0-16,0 0 16,-25 0-16,25 1 15,0-1 1,-1 0-16,1 0 15,0-24-15,0 24 32,0 25-17,-25-25-15,24 25 125,1 0-125,0 0 32,25 50-17,-26-26-15,1 1 0,25 25 16,-25-25-1,24-1-15,1 26 16,-25-25-16,-1-25 31,1 0 32,-25 25-32</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11-03T23:10:44.009"/>
    </inkml:context>
    <inkml:brush xml:id="br0">
      <inkml:brushProperty name="width" value="0.05292" units="cm"/>
      <inkml:brushProperty name="height" value="0.05292" units="cm"/>
      <inkml:brushProperty name="color" value="#FF0000"/>
    </inkml:brush>
  </inkml:definitions>
  <inkml:trace contextRef="#ctx0" brushRef="#br0">4366 11609 0,'0'0'0,"-25"0"16,-24 24-16,-1 1 16,25-25-16,-49 0 15,24 0-15,-24 0 16,-26 0-16,26 0 16,0 0-16,-26 0 15,1 0-15,0 0 16,25 0-16,-1-25 15,26 25-15,24-24 16,0 24-16,0 0 16,25-50 62,0 25-63,0-24 1,0 24-16,0 0 16,0-25-16,0 1 15,0 24-15,0 0 16,0-24 0,0 24-16,0 0 15,25 0-15,-25-49 16,0 49-1,0-25-15,-25 50 125,25 25-109,-49 25-16,24-26 16,0 1-16,25 25 15,-74-25-15,74 0 16,-50-1-16,50 1 16,0-74 93,25 24-109,0-25 16,-1 0-16,1-24 15,25 49-15,-25-24 16,-1-1-16,26 25 15,-50-24-15,50 24 16,-50 0-16,24 25 31,1 25 32,0 24-48,-25-24-15,50 25 16,-26 24-16,26-49 16,-50 0-16,25 24 15,-25-24 1,25-25-16</inkml:trace>
  <inkml:trace contextRef="#ctx0" brushRef="#br0" timeOffset="5527.0325">3250 13940 0,'0'0'0,"25"0"16,24 0-1,-24-25-15,0 25 16,0-24-16,24 24 15,1 0-15,-25 0 16,24 0-16,1 0 16,-1 0-16,26 0 15,-50 0-15,24 0 16,-24 0-16,25 0 16,-26 24-16,1-24 15,25 50-15,0-25 16,-26 0-1,1-25-15,0 24 16,0 1 0,-25 0-16,0 0 15,25-25-15,-25 25 16,0 24 0,0-24-16,0 25 15,-25-1 1,0-24-1,0 0-15,-24 25 16,-1-1-16,0-24 16,1 25-16,-1-26 15,25 1-15,-24 0 16,24-25 0,0 0-1,0 0-15,0 0 16,1 25-16,-26-25 15,25 0-15,0 0 16,-24 0-16,24 0 16,0 0-16,-24 0 15,-26 0-15,50-25 16,-24 0 0,-1 25-16,50-25 15,0 1-15,0-1 16,-25 0-16,1-25 15,24 26 1,0-26-16,0 25 16,0 0-1,-25 0-15,25 1 0,-25-1 16,25 0 0,0 0-1,0 0 1,0 1-1,25 24-15,-25-25 16,25 0-16,24 0 16,-24 25-1,0 0-15,24-25 16,-24 25-16,0-24 16,0 24-16,0 0 15,-1 0-15,1 0 16,-25-25-16,25 25 15,0 0-15</inkml:trace>
  <inkml:trace contextRef="#ctx0" brushRef="#br0" timeOffset="10896.0528">4267 14188 0,'49'0'79,"26"0"-79,-26 0 15,1 0-15,24 0 16,1 0-16,-1 0 15,1 0-15,-1 0 16,0 0-16,1 0 16,-1 0-16,-24 0 15,0 0-15,24 0 16,-24 0-16,24 0 16,-24 0-1,-1 0-15,26 0 0,-26 0 16,26 0-1,-26 0-15,1 0 16,-25 0-16,24 0 16,1 0-16,-1 0 15,1 0-15,0 0 16,-1 0-16,1 0 16,0 0-16,24 0 15,0 0-15,1 0 16,-1 0-16,1 0 15,-1 0-15,-49 0 16,49 0-16,1-25 16,-26 25-16,1 0 15,-25 0-15,24 0 16,26 0-16,-51 0 16,26 0-16,0 0 15,-25 0-15,24 0 16,-24 0-1,0 0 126,24 0-125,-24 0-1,0 0-15,0 0 16,0 0-16,-1 0 31,1 0-15,0 0-1,0 0 204,-25-24-219,25 24 16,-1 0-1,1 0 1,0 0 172,-25-25-173,0 0 1,0 0-1,25-49-15,-25 24 16,25 25-16,-25-24 16,0-1-16,0 1 15,0-1-15,0 25 16,0 0-16,0-24 16,0 24-1,0 0-15,0 0 16,0 1-1,0-1 1,-25 25 140,0 0-124,0 0-32,25 25 15,0-1 16,0-48 110,0-26-125,25 50-16,-25-25 15,25 0-15,0 25 16,-25-24-16,24 24 16,1-25-1,0 25 1,0 0 31,-25 25-32,49-1-15,-49 26 16,50-25-16,-50 0 16,74-25-16,-49 24 15,0-24-15,0 0 16,-25 25 62,0 0-47,25-25-15</inkml:trace>
  <inkml:trace contextRef="#ctx0" brushRef="#br0" timeOffset="12590.3344">6598 9475 0,'0'25'31,"0"0"-15,50 0-16,-50 24 15,25-24-15,0 25 16,-25-1-16,0 1 15,24-25-15,1 24 16,0 26-16,-25-50 16,0-1-1,25-24 79,0-24-78,-1-26-1,1 25-15,-25-24 16,25-1-16,0 0 16,24 1-16,-49-1 15,50 50-15,-50-25 16,0 1-16,0-1 15,25 25-15,-25-25 16</inkml:trace>
  <inkml:trace contextRef="#ctx0" brushRef="#br0" timeOffset="13975.7977">4887 13246 0,'0'49'78,"0"-24"-78,0 25 15,0-1-15,0 1 16,-25 0-16,0-1 16,25-24-16,0 25 15,0-26 1,0 1-16,0 0 16,25-25 93,0 0-109,49-25 16,-24 0-16,0 1 15,-1 24-15,1-25 16,-25 25-16,-1 0 15,1 0-15,0 0 16,0 0-16,0 0 16</inkml:trace>
  <inkml:trace contextRef="#ctx0" brushRef="#br0" timeOffset="15039.5832">4440 15180 0,'0'25'31,"0"25"-15,0-25-16,0 24 15,0-24-15,0 0 16,25 0-16,-25 0 15,0-1 95,50-24-79,-25 0-15,24 0-16,1 0 15,-1 0-15,1 0 16,0 0-16,-26 0 16,26-24-16,-25 24 31</inkml:trace>
  <inkml:trace contextRef="#ctx0" brushRef="#br0" timeOffset="17328.1547">7665 9897 0,'50'0'62,"-1"25"-46,1 0-16,24 24 16,1 1-16,24 0 15,-50-1-15,51-24 16,-75 25 0,24-1-16,-24-24 15,0 0-15,49 0 16,-49-1-16,0 26 15,49 0-15,-24-26 16,-1 26-16,1 49 16,-25-49-16,49-1 15,-74 1-15,50 0 16,-25 24-16,49-24 16,-49 24-16,24-24 15,-24 24-15,0-24 16,0-1-16,0 1 15,-1 24-15,1 1 16,0 24-16,-25-49 16,25 49-16,-25 0 15,0 0-15,0-24 16,0 24-16,0-25 16,0 1-16,0-26 15,0 26-15,0 24 16,0-25-16,0 1 15,0-26-15,0 26 16,-25 24 0,25-25-16,-25-24 15,25 24-15,0-24 16,-25 24-16,25-24 16,-24 25-16,-26-26 15,50-24-15,-25 25 16,0-1-16,1 1 15,-1-25-15,-25 24 16,50-24-16,-49 25 16,24-26-16,0 1 15,0 0-15,0 0 16,1 0-16,-1-1 16,0-24-1,0 25 1,0-25-1,1 0 17,-1 25-17,0-25 1,0 0-16,0 0 16</inkml:trace>
  <inkml:trace contextRef="#ctx0" brushRef="#br0" timeOffset="81312.3831">12750 8334 0,'0'0'0,"25"0"16,0 0-16,-1 0 16,1 0-16,50 0 15,24 0-15,-25 0 16,25 0-16,25 0 15,-24 0-15,49 0 16,-25 0-16,0 0 16,49 0-1,-74 0-15,50 0 0,-50 0 16,1 0 0,-1 0-16,0 0 15,-24 0-15,-26 0 16,26 0-16,-26 0 15,-24 0 1,0 25-16,0 0 16,-1-25-1,1 0 48,-25 25-48,25 0 1,-25-1-16,0 1 16,0 50-16,0-1 15,0 0-15,0 26 16,0-1-16,0 0 16,0 0-16,0-24 15,0-1-15,0 50 16,25-49-16,-25-1 15,0-24-15,0 24 16,25-24 0,-25 24-16,0-49 0,0 0 15,0-1-15,0 1 16,-25-74 140,-25-1-156,25 0 16,1 50-16,-1-24 15,25-1-15,-25 25 16,25 49 93,0 1-93,0 0-16,50-1 16,-26 1-16,26 49 15,-50-74-15,50 0 16,-50 24-16,24-49 16,1 0 15,0-24 0,-25-1-31,50-25 16,-50 25-1,24-24-15,1 24 16,0 0-16,0-25 16,-25 1-16,0 24 15,25 0-15</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39306" units="1/cm"/>
          <inkml:channelProperty channel="T" name="resolution" value="1" units="1/dev"/>
        </inkml:channelProperties>
      </inkml:inkSource>
      <inkml:timestamp xml:id="ts0" timeString="2020-11-03T23:23:09.792"/>
    </inkml:context>
    <inkml:brush xml:id="br0">
      <inkml:brushProperty name="width" value="0.05292" units="cm"/>
      <inkml:brushProperty name="height" value="0.05292" units="cm"/>
      <inkml:brushProperty name="color" value="#FF0000"/>
    </inkml:brush>
  </inkml:definitions>
  <inkml:trace contextRef="#ctx0" brushRef="#br0">16768 7367 0,'25'0'62,"-25"25"-46,25-25-16,0 0 15,49 0-15,-49 49 16,49-24-16,26 25 16,-76-1-16,26-24 15,-25 0-15,0 25 16,-1-1-16,1 1 16,-25-1-16,0 26 15,0-26-15,0 1 16,0 25-16,0-1 15,0-24-15,0-1 16,-49-24-16,49 25 16,0 24-16,0-24 15,0-1-15,0-24 16,0 25-16,0-1 16,0 26-16,0-51 15,0 1-15,24 25 16,1-25-16,0-1 15,0-24-15,0 0 16,-1 0-16,26 0 16,0 0-1,-26 0 1,1 0-16,25 0 16,-25 0-1,-1 0 1</inkml:trace>
  <inkml:trace contextRef="#ctx0" brushRef="#br0" timeOffset="639.6737">17909 8458 0,'0'0'0,"0"50"0,25 0 16,-25-1-16,0 1 15,0-1-15,0 1 16,0 0-16,0-1 16,0-24-16,0 25 15,0-26-15,0 26 16,0-25-16,0 0 16,0 0-1</inkml:trace>
  <inkml:trace contextRef="#ctx0" brushRef="#br0" timeOffset="1630.8839">17934 8558 0,'25'-25'0,"0"0"16,-25 0-1,25 25-15,-25-49 16,24 49 0,1-25-1,0 25-15,0-25 16,0 25 0,-1 0-16,1 0 15,0 0-15,25 0 16,-1 0-16,-24 0 15,0 0-15,0 0 16,-25 25 0,0 0-16,0-1 15,0 26 1,-25 0 0,0-1-16,-25-24 15,26-25-15,-1 25 16,-50 24-16,26-24 15,-1 0-15,25-25 16,-24 0-16,-26 25 16,26-25-1,-1 0-15,1 0 16,24 0-16,25 25 109,49 24-93,1-49-16,-25 25 16,0 0-16,24 0 15,1 24-15,-1-24 16,1 0-16,-25-25 15,0 0-15,-1 25 16,1 0-16,0-25 16,0 0-1,0 49 1,-1-49-16,1 25 16,25 0-1,-25-25 16,-1 0 1,1 0-17</inkml:trace>
  <inkml:trace contextRef="#ctx0" brushRef="#br0" timeOffset="2591.5391">18653 8781 0,'0'25'31,"0"-1"-15,0 1 0,0 0-1,0 0 1,0 0-16,0-1 31,0 1-31,25-25 47,0 0-16,0 0-15,0 0 0,24 0-1,-24 0 1,0-25-1,0 25-15,-25-24 0,49-1 16,-49 0 0,0 0-1,0 0 1,0 1 0,0-1-1,0 0 1,0-25-1,0 26 1,-24 24-16,-1-25 16,0 25-1,25-25 1,-25 25-16,0 0 16,25-25-1,-25 25 1,25 25 15,-24-25 16,24 25-47,-50-25 0,0 25 31,50-1-31,-24-24 16,24 25-16,-25-25 15</inkml:trace>
  <inkml:trace contextRef="#ctx0" brushRef="#br0" timeOffset="3695.4425">19571 8508 0,'-25'0'62,"-24"0"-62,24 0 16,-25 0-16,1 50 16,24-50-16,0 0 15,25 24 1,-25-24 0,25 25 30,-24 0-46,-1-25 47,25 25-47,25 0 94,-1-25-78,1 0-16,0 24 15,25 26-15,-26-50 16,26 50-16,-25-26 16,0-24-1,-1 25-15,-24 0 16,0 0 15,0 0-15,0-1-1,0 1 1,0 0 0,-24-25-16,-1 50 15,-25-50 1,-24 49-16,24-49 15,25 25-15,-24-25 16,-1 0-16,25 0 16,1 0-1,-1 0 1</inkml:trace>
  <inkml:trace contextRef="#ctx0" brushRef="#br0" timeOffset="6640.3697">20563 17165 0,'25'0'31,"-25"-25"-16,25 0-15,0 0 16,-25-24 15,25 49-31,-25-25 16,24 25 0,-24-25-1,25 25 1,-25-25-1,25 25 48,-25 50-47,0-25-16,0 24 15,0 1-15,-25 24 31,25-49-31,-25 0 0,25 25 16,0-26-16,0 1 16,0 25-16,0-25 15,-49-25 95,-1 0-110,1 0 15,-1 0 1,25 0-16,0 0 16,1 0-16,48 0 62,1 0-46,0 0-16,0 0 15,24 0-15,26 0 16,-50 0-16,24 0 16,1 0-16,-25 0 15,24 0-15,-24 0 16,0 0-16,0 0 172,24 0-172,-24 0 15,0 0 1</inkml:trace>
  <inkml:trace contextRef="#ctx0" brushRef="#br0" timeOffset="9711.6633">16471 17983 0,'0'0'0,"24"0"0,1 0 15,0 0-15,0 0 16,24 25 0,1-25-16,-25 0 15,49 0-15,-24 25 16,0-25-16,-26 0 15,1 0-15,25 0 16,24 0-16,-24 0 16,-1 0-16,1 0 15,24 0-15,1 0 16,-26 0-16,26 0 16,-1 0-16,1 0 15,-1 0 1,1 0-16,-26 0 15,26 0-15,-26 0 16,50 0-16,-24 0 16,24 0-16,50 0 15,-50 0-15,25 0 16,25 0-16,-50 0 16,25 0-16,-25 0 15,25 25-15,-24-25 16,-51 0-16,1 0 15,24 0-15,-24 0 16,24 0-16,1 0 16,-1 0-16,0 0 15,26 0-15,-51 0 16,51 0-16,-26 0 16,-24 0-16,49 0 15,-25 0-15,1 0 16,-1 0-16,25 0 15,-24 0-15,-51 0 16,26 0-16,0 0 16,-26 0-1,1 0-15,-50-25 125,-24 0-125,-1 25 16,25-25-16,1 1 16,-1 24-16,0-25 15,0 0 1,0 0-16,1 25 15,-1 0 1,0-25-16,0 25 16,-24 0-1,24 0 17,0-24-17,50 24 79,0 0-78,-25 24-16,49 1 15,26 25-15,-1-50 16,25 0-16,-49 0 15,24 25-15,-49-25 16,25 24-16,-1-24 16,-24 25-16,0-25 15,0 0 48,-25 25-48,-25 0 1,0 0 15,-24-1-15,24-24-16,0 0 16,0 0-1,-25 50-15,26-50 16,-1 0-16,0 0 15,25 25-15,-25-25 16,0 0-16,25 25 47</inkml:trace>
  <inkml:trace contextRef="#ctx0" brushRef="#br0" timeOffset="35223.1484">4242 14238 0</inkml:trace>
  <inkml:trace contextRef="#ctx0" brushRef="#br0" timeOffset="35543.7463">4589 13990 0</inkml:trace>
  <inkml:trace contextRef="#ctx0" brushRef="#br0" timeOffset="42600.4092">2853 13494 0,'0'0'0,"25"0"16,-1 0-1,1 0-15,0 25 16,0-1-16,25 26 15,-1-25-15,1 0 16,-1 24-16,26-49 16,-50 25-16,-1 0 15,26 0-15,-50-1 16,25-24-16</inkml:trace>
  <inkml:trace contextRef="#ctx0" brushRef="#br0" timeOffset="43511.4688">3374 13370 0,'-25'25'47,"25"-1"-47,-25 1 15,0-25-15,1 50 16,-1 24-16,-25-49 15,50 0-15,-74 49 16,49-24-16,-25-1 16,26 1-16,-1-50 15,25 25-15,-25 0 16,0-1-16,0 1 47</inkml:trace>
  <inkml:trace contextRef="#ctx0" brushRef="#br0" timeOffset="44303.7495">3448 13568 0,'25'25'31,"0"0"-31,-25 0 16,0-1-16,25 1 15,-25 0-15,24 25 16,-24-1-1,0-24-15,0 0 16,25 0-16,-25-1 16,0 1-16</inkml:trace>
  <inkml:trace contextRef="#ctx0" brushRef="#br0" timeOffset="45311.6637">3523 13543 0,'24'0'62,"1"0"-46,0 0-16,0 0 15,0 0 1,-25 25 0,24-25-1,1 0 1,0 0 0,-25 25-1,25 0 1,-25 0-1,0-1 1,0 1 0,0 0-1,0 0 17,0 0-32,0-1 46,0 1-30,-25-25 0,0 25-16,0 0 15,1-25 1,24 25 0,-25-25 124,25 24-124</inkml:trace>
  <inkml:trace contextRef="#ctx0" brushRef="#br0" timeOffset="45961.9876">2530 14139 0,'50'0'15,"0"0"-15,24 0 16,0 0-16,1 0 16,24 0-16,25 0 15,50 0-15,-1 0 16,1 0-16,24-25 15,-49 25-15,0 0 16,-50 0 0,-49 0-16,-25 0 15</inkml:trace>
  <inkml:trace contextRef="#ctx0" brushRef="#br0" timeOffset="46823.9098">2704 14461 0,'0'25'0,"0"0"16,0 0 0,0 24-1,0-24-15,0 25 16,0-1-1,0 1-15,0-25 16,-4093 49 0,8161-49-16,-4068 0 15,0-1 1,-25-24 15</inkml:trace>
  <inkml:trace contextRef="#ctx0" brushRef="#br0" timeOffset="47815.7685">2704 14511 0,'0'0'0,"0"25"15,25-25-15,-25 24 16,0 1-16,0 25 16,0-25-16,0-1 15,0 1-15,0 0 16,0 0-16,0 0 15,0-1-15,0 1 16,0 0 0,0 0 15</inkml:trace>
  <inkml:trace contextRef="#ctx0" brushRef="#br0" timeOffset="48776.4609">2654 14560 0,'0'-24'16,"25"24"-1,0 0-15,0-25 16,-25 0 0,25 25-16,-1 0 15,1-25 1,0 25-16,0 0 15,0-25 1,-1 25 0,1 0-1,0 0 1,0 0-16,0 0 16,0 0-1,-1 0 1,-24 25-1,0 0 1,0 0-16,0 0 16,-24 24-1,-1-49-15,-25 25 16,25-25-16,-24 25 16,-1 0-16,0-25 15,26 0-15,-1 0 16,0 0-16,0 0 15,50 24 126,25 1-125,-26-25-16,1 50 15,50-50-15,-51 0 16,1 25-16,25-1 16,0 1-16,-26 0 15,26 0-15,-50 24 16,25-49-16,0 50 15,-1-50-15,-24 25 32</inkml:trace>
  <inkml:trace contextRef="#ctx0" brushRef="#br0" timeOffset="49303.6125">3721 14412 0,'0'0'16,"0"24"-16,0 1 0,0 50 16,0-26-1,0-24-15,0 25 16,0-26-16,0 26 0,0-25 15,0 0 1,0-1-16,0 1 16,0 0-16,0 0 31</inkml:trace>
  <inkml:trace contextRef="#ctx0" brushRef="#br0" timeOffset="49800.0745">3423 14709 0,'25'0'31,"25"0"-15,-1 0-1,1 0 1,0 0-16,-1-25 15,1 25-15,-1-24 16,-24 24-16,25 0 16,-25 0-1</inkml:trace>
  <inkml:trace contextRef="#ctx0" brushRef="#br0" timeOffset="51145.6968">4093 14486 0,'0'0'0,"50"-50"0,-1 1 31,-24 24-15,-25 50 109,0 0-125,0-1 16,0 1-16,0 25 15,0-25-15,0 24 16,0 1-16,0-1 16,0 26-1,0-26-15,0-24 16,0 0-16,-25-25 125,-24 0-110,-1 0 1,75 0 140,0 0-156,0 0 16,-1 0 0,1 0-16,-25-25 15,25 25-15,0 0 16,0 0 109,24 0-110,-49-25 1,25 25 0,0 0-1,0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889938"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A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a:t>
            </a:fld>
            <a:endParaRPr/>
          </a:p>
        </p:txBody>
      </p:sp>
      <p:sp>
        <p:nvSpPr>
          <p:cNvPr id="90" name="Google Shape;90;p1: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Tree>
    <p:extLst>
      <p:ext uri="{BB962C8B-B14F-4D97-AF65-F5344CB8AC3E}">
        <p14:creationId xmlns:p14="http://schemas.microsoft.com/office/powerpoint/2010/main" val="324178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9059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3" name="Google Shape;163;p5: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12</a:t>
            </a:fld>
            <a:endParaRPr/>
          </a:p>
        </p:txBody>
      </p:sp>
      <p:sp>
        <p:nvSpPr>
          <p:cNvPr id="164" name="Google Shape;164;p5: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1: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0: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6" name="Google Shape;246;p10: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15</a:t>
            </a:fld>
            <a:endParaRPr/>
          </a:p>
        </p:txBody>
      </p:sp>
      <p:sp>
        <p:nvSpPr>
          <p:cNvPr id="247" name="Google Shape;247;p10: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5: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a:t>
            </a:fld>
            <a:endParaRPr/>
          </a:p>
        </p:txBody>
      </p:sp>
      <p:sp>
        <p:nvSpPr>
          <p:cNvPr id="90" name="Google Shape;90;p1: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Tree>
    <p:extLst>
      <p:ext uri="{BB962C8B-B14F-4D97-AF65-F5344CB8AC3E}">
        <p14:creationId xmlns:p14="http://schemas.microsoft.com/office/powerpoint/2010/main" val="3450230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7: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45" name="Google Shape;345;p17: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
        <p:nvSpPr>
          <p:cNvPr id="346" name="Google Shape;346;p17: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394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8: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1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25</a:t>
            </a:fld>
            <a:endParaRPr/>
          </a:p>
        </p:txBody>
      </p:sp>
      <p:sp>
        <p:nvSpPr>
          <p:cNvPr id="418" name="Google Shape;418;p21: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3: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2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4: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2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5: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6: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3</a:t>
            </a:fld>
            <a:endParaRPr/>
          </a:p>
        </p:txBody>
      </p:sp>
      <p:sp>
        <p:nvSpPr>
          <p:cNvPr id="90" name="Google Shape;90;p1: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8: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p2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9: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2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0: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1: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3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2: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3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33: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p3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4: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3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35: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1" name="Google Shape;631;p3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6: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3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37: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7" name="Google Shape;687;p3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9" name="Google Shape;109;p2: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4</a:t>
            </a:fld>
            <a:endParaRPr/>
          </a:p>
        </p:txBody>
      </p:sp>
      <p:sp>
        <p:nvSpPr>
          <p:cNvPr id="110" name="Google Shape;110;p2: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8: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8" name="Google Shape;718;p3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39: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3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40: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4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41: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4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42: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4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3: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3" name="Google Shape;853;p4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44: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4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45: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p4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46: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6" name="Google Shape;886;p4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47: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7" name="Google Shape;897;p4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1" name="Google Shape;131;p3: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5</a:t>
            </a:fld>
            <a:endParaRPr/>
          </a:p>
        </p:txBody>
      </p:sp>
      <p:sp>
        <p:nvSpPr>
          <p:cNvPr id="132" name="Google Shape;132;p3: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48: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8" name="Google Shape;908;p4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49: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0" name="Google Shape;920;p4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50: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2" name="Google Shape;932;p5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51: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3" name="Google Shape;943;p5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52: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p5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7" name="Google Shape;147;p4: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6</a:t>
            </a:fld>
            <a:endParaRPr/>
          </a:p>
        </p:txBody>
      </p:sp>
      <p:sp>
        <p:nvSpPr>
          <p:cNvPr id="148" name="Google Shape;148;p4: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4: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7" name="Google Shape;147;p4: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7</a:t>
            </a:fld>
            <a:endParaRPr/>
          </a:p>
        </p:txBody>
      </p:sp>
      <p:sp>
        <p:nvSpPr>
          <p:cNvPr id="148" name="Google Shape;148;p4: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Tree>
    <p:extLst>
      <p:ext uri="{BB962C8B-B14F-4D97-AF65-F5344CB8AC3E}">
        <p14:creationId xmlns:p14="http://schemas.microsoft.com/office/powerpoint/2010/main" val="2671916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6:notes"/>
          <p:cNvSpPr txBox="1">
            <a:spLocks noGrp="1"/>
          </p:cNvSpPr>
          <p:nvPr>
            <p:ph type="body" idx="1"/>
          </p:nvPr>
        </p:nvSpPr>
        <p:spPr>
          <a:xfrm>
            <a:off x="666909" y="4715907"/>
            <a:ext cx="533527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3" name="Google Shape;173;p6:notes"/>
          <p:cNvSpPr txBox="1">
            <a:spLocks noGrp="1"/>
          </p:cNvSpPr>
          <p:nvPr>
            <p:ph type="sldNum" idx="12"/>
          </p:nvPr>
        </p:nvSpPr>
        <p:spPr>
          <a:xfrm>
            <a:off x="3777607" y="9430091"/>
            <a:ext cx="2889938"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AR"/>
              <a:t>8</a:t>
            </a:fld>
            <a:endParaRPr/>
          </a:p>
        </p:txBody>
      </p:sp>
      <p:sp>
        <p:nvSpPr>
          <p:cNvPr id="174" name="Google Shape;174;p6:notes"/>
          <p:cNvSpPr txBox="1">
            <a:spLocks noGrp="1"/>
          </p:cNvSpPr>
          <p:nvPr>
            <p:ph type="hdr" idx="3"/>
          </p:nvPr>
        </p:nvSpPr>
        <p:spPr>
          <a:xfrm>
            <a:off x="0" y="0"/>
            <a:ext cx="2889938" cy="49641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AR"/>
              <a:t>Operaciones Unitarias de Tranferencia de Materia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txBox="1">
            <a:spLocks noGrp="1"/>
          </p:cNvSpPr>
          <p:nvPr>
            <p:ph type="body" idx="1"/>
          </p:nvPr>
        </p:nvSpPr>
        <p:spPr>
          <a:xfrm>
            <a:off x="666909" y="4715907"/>
            <a:ext cx="5335270" cy="446770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AR"/>
              <a:t>Facultad de Ingeniería - UBA</a:t>
            </a:r>
            <a:endParaRPr/>
          </a:p>
        </p:txBody>
      </p:sp>
      <p:sp>
        <p:nvSpPr>
          <p:cNvPr id="22" name="Google Shape;22;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4"/>
        <p:cNvGrpSpPr/>
        <p:nvPr/>
      </p:nvGrpSpPr>
      <p:grpSpPr>
        <a:xfrm>
          <a:off x="0" y="0"/>
          <a:ext cx="0" cy="0"/>
          <a:chOff x="0" y="0"/>
          <a:chExt cx="0" cy="0"/>
        </a:xfrm>
      </p:grpSpPr>
      <p:sp>
        <p:nvSpPr>
          <p:cNvPr id="75" name="Google Shape;75;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4"/>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AR"/>
              <a:t>Facultad de Ingeniería - UBA</a:t>
            </a:r>
            <a:endParaRPr/>
          </a:p>
        </p:txBody>
      </p:sp>
      <p:sp>
        <p:nvSpPr>
          <p:cNvPr id="79" name="Google Shape;79;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0"/>
        <p:cNvGrpSpPr/>
        <p:nvPr/>
      </p:nvGrpSpPr>
      <p:grpSpPr>
        <a:xfrm>
          <a:off x="0" y="0"/>
          <a:ext cx="0" cy="0"/>
          <a:chOff x="0" y="0"/>
          <a:chExt cx="0" cy="0"/>
        </a:xfrm>
      </p:grpSpPr>
      <p:sp>
        <p:nvSpPr>
          <p:cNvPr id="81" name="Google Shape;81;p65"/>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AR"/>
              <a:t>Facultad de Ingeniería - UBA</a:t>
            </a:r>
            <a:endParaRPr/>
          </a:p>
        </p:txBody>
      </p:sp>
      <p:sp>
        <p:nvSpPr>
          <p:cNvPr id="85" name="Google Shape;85;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3"/>
        <p:cNvGrpSpPr/>
        <p:nvPr/>
      </p:nvGrpSpPr>
      <p:grpSpPr>
        <a:xfrm>
          <a:off x="0" y="0"/>
          <a:ext cx="0" cy="0"/>
          <a:chOff x="0" y="0"/>
          <a:chExt cx="0" cy="0"/>
        </a:xfrm>
      </p:grpSpPr>
      <p:sp>
        <p:nvSpPr>
          <p:cNvPr id="24" name="Google Shape;24;p5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6" name="Google Shape;26;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AR"/>
              <a:t>Facultad de Ingeniería - UBA</a:t>
            </a:r>
            <a:endParaRPr/>
          </a:p>
        </p:txBody>
      </p:sp>
      <p:sp>
        <p:nvSpPr>
          <p:cNvPr id="28" name="Google Shape;28;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9"/>
        <p:cNvGrpSpPr/>
        <p:nvPr/>
      </p:nvGrpSpPr>
      <p:grpSpPr>
        <a:xfrm>
          <a:off x="0" y="0"/>
          <a:ext cx="0" cy="0"/>
          <a:chOff x="0" y="0"/>
          <a:chExt cx="0" cy="0"/>
        </a:xfrm>
      </p:grpSpPr>
      <p:sp>
        <p:nvSpPr>
          <p:cNvPr id="30" name="Google Shape;30;p5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AR"/>
              <a:t>Facultad de Ingeniería - UBA</a:t>
            </a:r>
            <a:endParaRPr/>
          </a:p>
        </p:txBody>
      </p:sp>
      <p:sp>
        <p:nvSpPr>
          <p:cNvPr id="34" name="Google Shape;34;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5"/>
        <p:cNvGrpSpPr/>
        <p:nvPr/>
      </p:nvGrpSpPr>
      <p:grpSpPr>
        <a:xfrm>
          <a:off x="0" y="0"/>
          <a:ext cx="0" cy="0"/>
          <a:chOff x="0" y="0"/>
          <a:chExt cx="0" cy="0"/>
        </a:xfrm>
      </p:grpSpPr>
      <p:sp>
        <p:nvSpPr>
          <p:cNvPr id="36" name="Google Shape;36;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5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AR"/>
              <a:t>Facultad de Ingeniería - UBA</a:t>
            </a:r>
            <a:endParaRPr/>
          </a:p>
        </p:txBody>
      </p:sp>
      <p:sp>
        <p:nvSpPr>
          <p:cNvPr id="41" name="Google Shape;4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2"/>
        <p:cNvGrpSpPr/>
        <p:nvPr/>
      </p:nvGrpSpPr>
      <p:grpSpPr>
        <a:xfrm>
          <a:off x="0" y="0"/>
          <a:ext cx="0" cy="0"/>
          <a:chOff x="0" y="0"/>
          <a:chExt cx="0" cy="0"/>
        </a:xfrm>
      </p:grpSpPr>
      <p:sp>
        <p:nvSpPr>
          <p:cNvPr id="43" name="Google Shape;4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5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5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5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AR"/>
              <a:t>Facultad de Ingeniería - UBA</a:t>
            </a:r>
            <a:endParaRPr/>
          </a:p>
        </p:txBody>
      </p:sp>
      <p:sp>
        <p:nvSpPr>
          <p:cNvPr id="50" name="Google Shape;50;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1"/>
        <p:cNvGrpSpPr/>
        <p:nvPr/>
      </p:nvGrpSpPr>
      <p:grpSpPr>
        <a:xfrm>
          <a:off x="0" y="0"/>
          <a:ext cx="0" cy="0"/>
          <a:chOff x="0" y="0"/>
          <a:chExt cx="0" cy="0"/>
        </a:xfrm>
      </p:grpSpPr>
      <p:sp>
        <p:nvSpPr>
          <p:cNvPr id="52" name="Google Shape;52;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AR"/>
              <a:t>Facultad de Ingeniería - UBA</a:t>
            </a:r>
            <a:endParaRPr/>
          </a:p>
        </p:txBody>
      </p:sp>
      <p:sp>
        <p:nvSpPr>
          <p:cNvPr id="55" name="Google Shape;55;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6"/>
        <p:cNvGrpSpPr/>
        <p:nvPr/>
      </p:nvGrpSpPr>
      <p:grpSpPr>
        <a:xfrm>
          <a:off x="0" y="0"/>
          <a:ext cx="0" cy="0"/>
          <a:chOff x="0" y="0"/>
          <a:chExt cx="0" cy="0"/>
        </a:xfrm>
      </p:grpSpPr>
      <p:sp>
        <p:nvSpPr>
          <p:cNvPr id="57" name="Google Shape;57;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AR"/>
              <a:t>Facultad de Ingeniería - UBA</a:t>
            </a:r>
            <a:endParaRPr/>
          </a:p>
        </p:txBody>
      </p:sp>
      <p:sp>
        <p:nvSpPr>
          <p:cNvPr id="59" name="Google Shape;59;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0"/>
        <p:cNvGrpSpPr/>
        <p:nvPr/>
      </p:nvGrpSpPr>
      <p:grpSpPr>
        <a:xfrm>
          <a:off x="0" y="0"/>
          <a:ext cx="0" cy="0"/>
          <a:chOff x="0" y="0"/>
          <a:chExt cx="0" cy="0"/>
        </a:xfrm>
      </p:grpSpPr>
      <p:sp>
        <p:nvSpPr>
          <p:cNvPr id="61" name="Google Shape;61;p6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6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6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AR"/>
              <a:t>Facultad de Ingeniería - UBA</a:t>
            </a:r>
            <a:endParaRPr/>
          </a:p>
        </p:txBody>
      </p:sp>
      <p:sp>
        <p:nvSpPr>
          <p:cNvPr id="66" name="Google Shape;66;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7"/>
        <p:cNvGrpSpPr/>
        <p:nvPr/>
      </p:nvGrpSpPr>
      <p:grpSpPr>
        <a:xfrm>
          <a:off x="0" y="0"/>
          <a:ext cx="0" cy="0"/>
          <a:chOff x="0" y="0"/>
          <a:chExt cx="0" cy="0"/>
        </a:xfrm>
      </p:grpSpPr>
      <p:sp>
        <p:nvSpPr>
          <p:cNvPr id="68" name="Google Shape;68;p6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6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6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AR"/>
              <a:t>Facultad de Ingeniería - UBA</a:t>
            </a:r>
            <a:endParaRPr/>
          </a:p>
        </p:txBody>
      </p:sp>
      <p:sp>
        <p:nvSpPr>
          <p:cNvPr id="73" name="Google Shape;73;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Shape 9"/>
        <p:cNvGrpSpPr/>
        <p:nvPr/>
      </p:nvGrpSpPr>
      <p:grpSpPr>
        <a:xfrm>
          <a:off x="0" y="0"/>
          <a:ext cx="0" cy="0"/>
          <a:chOff x="0" y="0"/>
          <a:chExt cx="0" cy="0"/>
        </a:xfrm>
      </p:grpSpPr>
      <p:sp>
        <p:nvSpPr>
          <p:cNvPr id="10" name="Google Shape;10;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s-AR"/>
              <a:t>Facultad de Ingeniería - UBA</a:t>
            </a:r>
            <a:endParaRPr/>
          </a:p>
        </p:txBody>
      </p:sp>
      <p:sp>
        <p:nvSpPr>
          <p:cNvPr id="14" name="Google Shape;1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a:t>
            </a:fld>
            <a:endParaRPr/>
          </a:p>
        </p:txBody>
      </p:sp>
      <p:sp>
        <p:nvSpPr>
          <p:cNvPr id="15" name="Google Shape;15;p54" descr="{&quot;HashCode&quot;:-1392136592,&quot;Placement&quot;:&quot;Header&quot;}"/>
          <p:cNvSpPr txBox="1"/>
          <p:nvPr/>
        </p:nvSpPr>
        <p:spPr>
          <a:xfrm>
            <a:off x="7102312" y="0"/>
            <a:ext cx="2041688" cy="262344"/>
          </a:xfrm>
          <a:prstGeom prst="rect">
            <a:avLst/>
          </a:prstGeom>
          <a:noFill/>
          <a:ln>
            <a:noFill/>
          </a:ln>
        </p:spPr>
        <p:txBody>
          <a:bodyPr spcFirstLastPara="1" wrap="square" lIns="0" tIns="0" rIns="0" bIns="0" anchor="ctr" anchorCtr="1">
            <a:spAutoFit/>
          </a:bodyPr>
          <a:lstStyle/>
          <a:p>
            <a:pPr marL="0" marR="0" lvl="0" indent="0" algn="r" rtl="0">
              <a:spcBef>
                <a:spcPts val="0"/>
              </a:spcBef>
              <a:spcAft>
                <a:spcPts val="0"/>
              </a:spcAft>
              <a:buNone/>
            </a:pPr>
            <a:r>
              <a:rPr lang="es-AR" sz="1000" b="0" i="0" u="none" strike="noStrike" cap="none">
                <a:solidFill>
                  <a:srgbClr val="000000"/>
                </a:solidFill>
                <a:latin typeface="Calibri"/>
                <a:ea typeface="Calibri"/>
                <a:cs typeface="Calibri"/>
                <a:sym typeface="Calibri"/>
              </a:rPr>
              <a:t>Clasificación YPF: No Confidencial</a:t>
            </a:r>
            <a:endParaRPr/>
          </a:p>
        </p:txBody>
      </p:sp>
      <p:sp>
        <p:nvSpPr>
          <p:cNvPr id="16" name="Google Shape;16;p54" descr="{&quot;HashCode&quot;:-1367999023,&quot;Placement&quot;:&quot;Footer&quot;}"/>
          <p:cNvSpPr txBox="1"/>
          <p:nvPr/>
        </p:nvSpPr>
        <p:spPr>
          <a:xfrm>
            <a:off x="7102312" y="6595656"/>
            <a:ext cx="2041688" cy="262344"/>
          </a:xfrm>
          <a:prstGeom prst="rect">
            <a:avLst/>
          </a:prstGeom>
          <a:noFill/>
          <a:ln>
            <a:noFill/>
          </a:ln>
        </p:spPr>
        <p:txBody>
          <a:bodyPr spcFirstLastPara="1" wrap="square" lIns="0" tIns="0" rIns="0" bIns="0" anchor="ctr" anchorCtr="1">
            <a:spAutoFit/>
          </a:bodyPr>
          <a:lstStyle/>
          <a:p>
            <a:pPr marL="0" marR="0" lvl="0" indent="0" algn="r" rtl="0">
              <a:spcBef>
                <a:spcPts val="0"/>
              </a:spcBef>
              <a:spcAft>
                <a:spcPts val="0"/>
              </a:spcAft>
              <a:buNone/>
            </a:pPr>
            <a:r>
              <a:rPr lang="es-AR" sz="1000" b="0" i="0" u="none" strike="noStrike" cap="none">
                <a:solidFill>
                  <a:srgbClr val="000000"/>
                </a:solidFill>
                <a:latin typeface="Calibri"/>
                <a:ea typeface="Calibri"/>
                <a:cs typeface="Calibri"/>
                <a:sym typeface="Calibri"/>
              </a:rPr>
              <a:t>Clasificación YPF: No Confidencial</a:t>
            </a:r>
            <a:endParaRPr/>
          </a:p>
        </p:txBody>
      </p:sp>
      <p:sp>
        <p:nvSpPr>
          <p:cNvPr id="2" name="MSIPCMContentMarking" descr="{&quot;HashCode&quot;:-1392136592,&quot;Placement&quot;:&quot;Header&quot;}">
            <a:extLst>
              <a:ext uri="{FF2B5EF4-FFF2-40B4-BE49-F238E27FC236}">
                <a16:creationId xmlns:a16="http://schemas.microsoft.com/office/drawing/2014/main" id="{5234AFBC-032E-48E2-8F52-41526043A310}"/>
              </a:ext>
            </a:extLst>
          </p:cNvPr>
          <p:cNvSpPr txBox="1"/>
          <p:nvPr userDrawn="1"/>
        </p:nvSpPr>
        <p:spPr>
          <a:xfrm>
            <a:off x="7102312" y="0"/>
            <a:ext cx="2041688" cy="262344"/>
          </a:xfrm>
          <a:prstGeom prst="rect">
            <a:avLst/>
          </a:prstGeom>
          <a:noFill/>
        </p:spPr>
        <p:txBody>
          <a:bodyPr vert="horz" wrap="square" lIns="0" tIns="0" rIns="0" bIns="0" rtlCol="0" anchor="ctr" anchorCtr="1">
            <a:spAutoFit/>
          </a:bodyPr>
          <a:lstStyle/>
          <a:p>
            <a:pPr algn="r">
              <a:spcBef>
                <a:spcPts val="0"/>
              </a:spcBef>
              <a:spcAft>
                <a:spcPts val="0"/>
              </a:spcAft>
            </a:pPr>
            <a:r>
              <a:rPr lang="es-AR" sz="1000">
                <a:solidFill>
                  <a:srgbClr val="000000"/>
                </a:solidFill>
                <a:latin typeface="Calibri" panose="020F0502020204030204" pitchFamily="34" charset="0"/>
              </a:rPr>
              <a:t>Clasificación YPF: No Confidencial</a:t>
            </a:r>
          </a:p>
        </p:txBody>
      </p:sp>
      <p:sp>
        <p:nvSpPr>
          <p:cNvPr id="3" name="MSIPCMContentMarking" descr="{&quot;HashCode&quot;:-1367999023,&quot;Placement&quot;:&quot;Footer&quot;}">
            <a:extLst>
              <a:ext uri="{FF2B5EF4-FFF2-40B4-BE49-F238E27FC236}">
                <a16:creationId xmlns:a16="http://schemas.microsoft.com/office/drawing/2014/main" id="{849D8177-AD64-46F9-BF16-D228B287AA2E}"/>
              </a:ext>
            </a:extLst>
          </p:cNvPr>
          <p:cNvSpPr txBox="1"/>
          <p:nvPr userDrawn="1"/>
        </p:nvSpPr>
        <p:spPr>
          <a:xfrm>
            <a:off x="7102312" y="6595656"/>
            <a:ext cx="2041688" cy="262344"/>
          </a:xfrm>
          <a:prstGeom prst="rect">
            <a:avLst/>
          </a:prstGeom>
          <a:noFill/>
        </p:spPr>
        <p:txBody>
          <a:bodyPr vert="horz" wrap="square" lIns="0" tIns="0" rIns="0" bIns="0" rtlCol="0" anchor="ctr" anchorCtr="1">
            <a:spAutoFit/>
          </a:bodyPr>
          <a:lstStyle/>
          <a:p>
            <a:pPr algn="r">
              <a:spcBef>
                <a:spcPts val="0"/>
              </a:spcBef>
              <a:spcAft>
                <a:spcPts val="0"/>
              </a:spcAft>
            </a:pPr>
            <a:r>
              <a:rPr lang="es-AR" sz="1000">
                <a:solidFill>
                  <a:srgbClr val="000000"/>
                </a:solidFill>
                <a:latin typeface="Calibri" panose="020F0502020204030204" pitchFamily="34" charset="0"/>
              </a:rPr>
              <a:t>Clasificación YPF: No Confidencial</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OPXudQ0_q8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petroskills.com/fractionation" TargetMode="External"/><Relationship Id="rId5" Type="http://schemas.openxmlformats.org/officeDocument/2006/relationships/hyperlink" Target="https://www.youtube.com/watch?v=2xzYf8IL_FE" TargetMode="External"/><Relationship Id="rId4" Type="http://schemas.openxmlformats.org/officeDocument/2006/relationships/hyperlink" Target="https://www.youtube.com/watch?v=gYnGgre83C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6.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39.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5.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customXml" Target="../ink/ink3.xml"/><Relationship Id="rId3" Type="http://schemas.openxmlformats.org/officeDocument/2006/relationships/chart" Target="../charts/chart1.xml"/><Relationship Id="rId7" Type="http://schemas.openxmlformats.org/officeDocument/2006/relationships/image" Target="../media/image48.png"/><Relationship Id="rId12" Type="http://schemas.openxmlformats.org/officeDocument/2006/relationships/image" Target="../media/image53.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customXml" Target="../ink/ink2.xml"/><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4.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52.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3.png"/><Relationship Id="rId7" Type="http://schemas.openxmlformats.org/officeDocument/2006/relationships/image" Target="../media/image58.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5.xml"/><Relationship Id="rId5" Type="http://schemas.openxmlformats.org/officeDocument/2006/relationships/image" Target="../media/image57.emf"/><Relationship Id="rId4" Type="http://schemas.openxmlformats.org/officeDocument/2006/relationships/customXml" Target="../ink/ink4.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61.w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60.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70.emf"/><Relationship Id="rId4" Type="http://schemas.openxmlformats.org/officeDocument/2006/relationships/customXml" Target="../ink/ink6.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86.pn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5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Verdana"/>
              <a:buNone/>
            </a:pPr>
            <a:r>
              <a:rPr lang="es-AR" sz="2400" dirty="0">
                <a:latin typeface="Verdana"/>
                <a:ea typeface="Verdana"/>
                <a:cs typeface="Verdana"/>
                <a:sym typeface="Verdana"/>
              </a:rPr>
              <a:t/>
            </a:r>
            <a:br>
              <a:rPr lang="es-AR" sz="2400" dirty="0">
                <a:latin typeface="Verdana"/>
                <a:ea typeface="Verdana"/>
                <a:cs typeface="Verdana"/>
                <a:sym typeface="Verdana"/>
              </a:rPr>
            </a:br>
            <a:r>
              <a:rPr lang="es-AR" sz="2400" dirty="0">
                <a:latin typeface="Verdana"/>
                <a:ea typeface="Verdana"/>
                <a:cs typeface="Verdana"/>
                <a:sym typeface="Verdana"/>
              </a:rPr>
              <a:t>Operaciones Unitarias de Transferencia de Materia</a:t>
            </a:r>
            <a:r>
              <a:rPr lang="es-AR" sz="2800" dirty="0">
                <a:latin typeface="Verdana"/>
                <a:ea typeface="Verdana"/>
                <a:cs typeface="Verdana"/>
                <a:sym typeface="Verdana"/>
              </a:rPr>
              <a:t/>
            </a:r>
            <a:br>
              <a:rPr lang="es-AR" sz="2800" dirty="0">
                <a:latin typeface="Verdana"/>
                <a:ea typeface="Verdana"/>
                <a:cs typeface="Verdana"/>
                <a:sym typeface="Verdana"/>
              </a:rPr>
            </a:br>
            <a:endParaRPr sz="2800" dirty="0">
              <a:latin typeface="Verdana"/>
              <a:ea typeface="Verdana"/>
              <a:cs typeface="Verdana"/>
              <a:sym typeface="Verdana"/>
            </a:endParaRPr>
          </a:p>
        </p:txBody>
      </p:sp>
      <p:cxnSp>
        <p:nvCxnSpPr>
          <p:cNvPr id="94" name="Google Shape;94;p1"/>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95" name="Google Shape;95;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1</a:t>
            </a:fld>
            <a:endParaRPr/>
          </a:p>
        </p:txBody>
      </p:sp>
      <p:sp>
        <p:nvSpPr>
          <p:cNvPr id="96" name="Google Shape;96;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dirty="0"/>
          </a:p>
        </p:txBody>
      </p:sp>
      <p:sp>
        <p:nvSpPr>
          <p:cNvPr id="4" name="TextBox 3">
            <a:extLst>
              <a:ext uri="{FF2B5EF4-FFF2-40B4-BE49-F238E27FC236}">
                <a16:creationId xmlns:a16="http://schemas.microsoft.com/office/drawing/2014/main" id="{A4909799-D283-4126-9B98-91CEE748776C}"/>
              </a:ext>
            </a:extLst>
          </p:cNvPr>
          <p:cNvSpPr txBox="1"/>
          <p:nvPr/>
        </p:nvSpPr>
        <p:spPr>
          <a:xfrm>
            <a:off x="1184988" y="3105834"/>
            <a:ext cx="6774024" cy="646331"/>
          </a:xfrm>
          <a:prstGeom prst="rect">
            <a:avLst/>
          </a:prstGeom>
          <a:noFill/>
        </p:spPr>
        <p:txBody>
          <a:bodyPr wrap="square" rtlCol="0">
            <a:spAutoFit/>
          </a:bodyPr>
          <a:lstStyle/>
          <a:p>
            <a:r>
              <a:rPr lang="es-ES" sz="3600" dirty="0"/>
              <a:t>UNIDAD 5 – Destilación Binaria</a:t>
            </a:r>
            <a:endParaRPr lang="es-AR" sz="3600" dirty="0"/>
          </a:p>
        </p:txBody>
      </p:sp>
    </p:spTree>
    <p:extLst>
      <p:ext uri="{BB962C8B-B14F-4D97-AF65-F5344CB8AC3E}">
        <p14:creationId xmlns:p14="http://schemas.microsoft.com/office/powerpoint/2010/main" val="4051899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193" name="Google Shape;19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10</a:t>
            </a:fld>
            <a:endParaRPr/>
          </a:p>
        </p:txBody>
      </p:sp>
      <p:sp>
        <p:nvSpPr>
          <p:cNvPr id="194" name="Google Shape;194;p7"/>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195" name="Google Shape;195;p7"/>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196" name="Google Shape;196;p7"/>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204" name="Google Shape;204;p7"/>
          <p:cNvSpPr txBox="1"/>
          <p:nvPr/>
        </p:nvSpPr>
        <p:spPr>
          <a:xfrm>
            <a:off x="457200" y="1088739"/>
            <a:ext cx="6624736" cy="523160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2000"/>
              <a:buFont typeface="Arial"/>
              <a:buChar char="•"/>
            </a:pPr>
            <a:r>
              <a:rPr lang="es-AR" sz="2000" i="1" u="none" strike="noStrike" cap="none">
                <a:solidFill>
                  <a:schemeClr val="dk1"/>
                </a:solidFill>
                <a:latin typeface="Calibri"/>
                <a:ea typeface="Calibri"/>
                <a:cs typeface="Calibri"/>
                <a:sym typeface="Calibri"/>
              </a:rPr>
              <a:t>Azeotropos:</a:t>
            </a:r>
            <a:endParaRPr sz="2000" i="1" u="none" strike="noStrike" cap="none">
              <a:solidFill>
                <a:schemeClr val="dk1"/>
              </a:solidFill>
              <a:latin typeface="Calibri"/>
              <a:ea typeface="Calibri"/>
              <a:cs typeface="Calibri"/>
              <a:sym typeface="Calibri"/>
            </a:endParaRPr>
          </a:p>
        </p:txBody>
      </p:sp>
      <p:pic>
        <p:nvPicPr>
          <p:cNvPr id="3076" name="Picture 4" descr="Azeotrope - Wikipedia">
            <a:extLst>
              <a:ext uri="{FF2B5EF4-FFF2-40B4-BE49-F238E27FC236}">
                <a16:creationId xmlns:a16="http://schemas.microsoft.com/office/drawing/2014/main" id="{5BE666DA-2536-4462-9E96-E4A755BA2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43162"/>
            <a:ext cx="2952750" cy="197167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4ABBA136-825C-431F-93D5-8D04F0E69CE4}"/>
              </a:ext>
            </a:extLst>
          </p:cNvPr>
          <p:cNvCxnSpPr>
            <a:cxnSpLocks/>
          </p:cNvCxnSpPr>
          <p:nvPr/>
        </p:nvCxnSpPr>
        <p:spPr>
          <a:xfrm>
            <a:off x="4661756" y="4917232"/>
            <a:ext cx="37637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A7F34E0-AEF9-470F-A7C4-2246078EA434}"/>
              </a:ext>
            </a:extLst>
          </p:cNvPr>
          <p:cNvCxnSpPr>
            <a:cxnSpLocks/>
          </p:cNvCxnSpPr>
          <p:nvPr/>
        </p:nvCxnSpPr>
        <p:spPr>
          <a:xfrm flipV="1">
            <a:off x="4661756" y="2006082"/>
            <a:ext cx="0" cy="2911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A78050-34DD-400A-BFDD-17ADAD86AAFD}"/>
              </a:ext>
            </a:extLst>
          </p:cNvPr>
          <p:cNvSpPr txBox="1"/>
          <p:nvPr/>
        </p:nvSpPr>
        <p:spPr>
          <a:xfrm>
            <a:off x="4572000" y="1662301"/>
            <a:ext cx="443345" cy="307777"/>
          </a:xfrm>
          <a:prstGeom prst="rect">
            <a:avLst/>
          </a:prstGeom>
          <a:noFill/>
        </p:spPr>
        <p:txBody>
          <a:bodyPr wrap="square" rtlCol="0">
            <a:spAutoFit/>
          </a:bodyPr>
          <a:lstStyle/>
          <a:p>
            <a:r>
              <a:rPr lang="es-AR" dirty="0" smtClean="0"/>
              <a:t>y</a:t>
            </a:r>
            <a:endParaRPr lang="es-AR" dirty="0"/>
          </a:p>
        </p:txBody>
      </p:sp>
      <p:sp>
        <p:nvSpPr>
          <p:cNvPr id="9" name="TextBox 8">
            <a:extLst>
              <a:ext uri="{FF2B5EF4-FFF2-40B4-BE49-F238E27FC236}">
                <a16:creationId xmlns:a16="http://schemas.microsoft.com/office/drawing/2014/main" id="{5C6F4067-F85E-4FF2-BFDD-5DE8532DE2B5}"/>
              </a:ext>
            </a:extLst>
          </p:cNvPr>
          <p:cNvSpPr txBox="1"/>
          <p:nvPr/>
        </p:nvSpPr>
        <p:spPr>
          <a:xfrm>
            <a:off x="8175849" y="4917233"/>
            <a:ext cx="572615" cy="305932"/>
          </a:xfrm>
          <a:prstGeom prst="rect">
            <a:avLst/>
          </a:prstGeom>
          <a:noFill/>
        </p:spPr>
        <p:txBody>
          <a:bodyPr wrap="square" rtlCol="0">
            <a:spAutoFit/>
          </a:bodyPr>
          <a:lstStyle/>
          <a:p>
            <a:r>
              <a:rPr lang="es-ES" dirty="0"/>
              <a:t>x</a:t>
            </a:r>
            <a:endParaRPr lang="es-AR" dirty="0"/>
          </a:p>
        </p:txBody>
      </p:sp>
    </p:spTree>
    <p:extLst>
      <p:ext uri="{BB962C8B-B14F-4D97-AF65-F5344CB8AC3E}">
        <p14:creationId xmlns:p14="http://schemas.microsoft.com/office/powerpoint/2010/main" val="282577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210" name="Google Shape;21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11</a:t>
            </a:fld>
            <a:endParaRPr/>
          </a:p>
        </p:txBody>
      </p:sp>
      <p:sp>
        <p:nvSpPr>
          <p:cNvPr id="211" name="Google Shape;211;p8"/>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212" name="Google Shape;212;p8"/>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213" name="Google Shape;213;p8"/>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grpSp>
        <p:nvGrpSpPr>
          <p:cNvPr id="214" name="Google Shape;214;p8"/>
          <p:cNvGrpSpPr/>
          <p:nvPr/>
        </p:nvGrpSpPr>
        <p:grpSpPr>
          <a:xfrm>
            <a:off x="973125" y="1291387"/>
            <a:ext cx="6682143" cy="4896544"/>
            <a:chOff x="5076056" y="1124744"/>
            <a:chExt cx="5927707" cy="4752528"/>
          </a:xfrm>
        </p:grpSpPr>
        <p:sp>
          <p:nvSpPr>
            <p:cNvPr id="215" name="Google Shape;215;p8"/>
            <p:cNvSpPr txBox="1"/>
            <p:nvPr/>
          </p:nvSpPr>
          <p:spPr>
            <a:xfrm>
              <a:off x="5076056" y="1124744"/>
              <a:ext cx="3888432" cy="475252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2000"/>
                <a:buFont typeface="Arial"/>
                <a:buChar char="•"/>
              </a:pPr>
              <a:r>
                <a:rPr lang="es-AR" sz="2000" i="1" u="none" strike="noStrike" cap="none">
                  <a:solidFill>
                    <a:schemeClr val="dk1"/>
                  </a:solidFill>
                  <a:latin typeface="Calibri"/>
                  <a:ea typeface="Calibri"/>
                  <a:cs typeface="Calibri"/>
                  <a:sym typeface="Calibri"/>
                </a:rPr>
                <a:t>Efecto de la presión sobre el Equilibrio</a:t>
              </a:r>
              <a:endParaRPr sz="2800" i="1" u="none" strike="noStrike" cap="none">
                <a:solidFill>
                  <a:schemeClr val="dk1"/>
                </a:solidFill>
                <a:latin typeface="Calibri"/>
                <a:ea typeface="Calibri"/>
                <a:cs typeface="Calibri"/>
                <a:sym typeface="Calibri"/>
              </a:endParaRPr>
            </a:p>
          </p:txBody>
        </p:sp>
        <p:pic>
          <p:nvPicPr>
            <p:cNvPr id="216" name="Google Shape;216;p8"/>
            <p:cNvPicPr preferRelativeResize="0"/>
            <p:nvPr/>
          </p:nvPicPr>
          <p:blipFill rotWithShape="1">
            <a:blip r:embed="rId3">
              <a:alphaModFix/>
            </a:blip>
            <a:srcRect t="4651" r="6951"/>
            <a:stretch/>
          </p:blipFill>
          <p:spPr>
            <a:xfrm>
              <a:off x="6288386" y="1920870"/>
              <a:ext cx="4715377" cy="351509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Verdana"/>
              <a:buNone/>
            </a:pPr>
            <a:r>
              <a:rPr lang="es-AR" sz="2400">
                <a:latin typeface="Verdana"/>
                <a:ea typeface="Verdana"/>
                <a:cs typeface="Verdana"/>
                <a:sym typeface="Verdana"/>
              </a:rPr>
              <a:t/>
            </a:r>
            <a:br>
              <a:rPr lang="es-AR" sz="2400">
                <a:latin typeface="Verdana"/>
                <a:ea typeface="Verdana"/>
                <a:cs typeface="Verdana"/>
                <a:sym typeface="Verdana"/>
              </a:rPr>
            </a:br>
            <a:r>
              <a:rPr lang="es-AR" sz="2400">
                <a:latin typeface="Verdana"/>
                <a:ea typeface="Verdana"/>
                <a:cs typeface="Verdana"/>
                <a:sym typeface="Verdana"/>
              </a:rPr>
              <a:t>Operaciones Unitarias de Transferencia de Materia</a:t>
            </a:r>
            <a:r>
              <a:rPr lang="es-AR" sz="2800">
                <a:latin typeface="Verdana"/>
                <a:ea typeface="Verdana"/>
                <a:cs typeface="Verdana"/>
                <a:sym typeface="Verdana"/>
              </a:rPr>
              <a:t/>
            </a:r>
            <a:br>
              <a:rPr lang="es-AR" sz="2800">
                <a:latin typeface="Verdana"/>
                <a:ea typeface="Verdana"/>
                <a:cs typeface="Verdana"/>
                <a:sym typeface="Verdana"/>
              </a:rPr>
            </a:br>
            <a:endParaRPr sz="2800">
              <a:latin typeface="Verdana"/>
              <a:ea typeface="Verdana"/>
              <a:cs typeface="Verdana"/>
              <a:sym typeface="Verdana"/>
            </a:endParaRPr>
          </a:p>
        </p:txBody>
      </p:sp>
      <p:cxnSp>
        <p:nvCxnSpPr>
          <p:cNvPr id="167" name="Google Shape;167;p5"/>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168" name="Google Shape;16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12</a:t>
            </a:fld>
            <a:endParaRPr/>
          </a:p>
        </p:txBody>
      </p:sp>
      <p:sp>
        <p:nvSpPr>
          <p:cNvPr id="169" name="Google Shape;16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2" name="Google Shape;226;p9">
            <a:extLst>
              <a:ext uri="{FF2B5EF4-FFF2-40B4-BE49-F238E27FC236}">
                <a16:creationId xmlns:a16="http://schemas.microsoft.com/office/drawing/2014/main" id="{688596A9-FEE8-4EB8-9917-DCC5AF655FA6}"/>
              </a:ext>
            </a:extLst>
          </p:cNvPr>
          <p:cNvSpPr txBox="1"/>
          <p:nvPr/>
        </p:nvSpPr>
        <p:spPr>
          <a:xfrm>
            <a:off x="395536" y="1196752"/>
            <a:ext cx="8229600" cy="518457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2400"/>
              <a:buFont typeface="Arial"/>
              <a:buChar char="•"/>
            </a:pPr>
            <a:r>
              <a:rPr lang="es-AR" sz="2400" b="1" i="1" u="none" strike="noStrike" cap="none" dirty="0">
                <a:solidFill>
                  <a:schemeClr val="dk1"/>
                </a:solidFill>
                <a:latin typeface="Calibri"/>
                <a:ea typeface="Calibri"/>
                <a:cs typeface="Calibri"/>
                <a:sym typeface="Calibri"/>
              </a:rPr>
              <a:t>Videos sobre destilación</a:t>
            </a:r>
          </a:p>
          <a:p>
            <a:pPr marL="342900" marR="0" lvl="0" indent="-342900" algn="l" rtl="0">
              <a:lnSpc>
                <a:spcPct val="100000"/>
              </a:lnSpc>
              <a:spcBef>
                <a:spcPts val="0"/>
              </a:spcBef>
              <a:spcAft>
                <a:spcPts val="0"/>
              </a:spcAft>
              <a:buClr>
                <a:schemeClr val="dk1"/>
              </a:buClr>
              <a:buSzPts val="2400"/>
              <a:buFont typeface="Arial"/>
              <a:buChar char="•"/>
            </a:pPr>
            <a:endParaRPr lang="es-AR" sz="2400" b="1" i="1"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r>
              <a:rPr lang="es-AR" sz="2400" b="1" i="1" u="none" strike="noStrike" cap="none" dirty="0">
                <a:solidFill>
                  <a:schemeClr val="dk1"/>
                </a:solidFill>
                <a:latin typeface="Calibri"/>
                <a:ea typeface="Calibri"/>
                <a:cs typeface="Calibri"/>
                <a:sym typeface="Calibri"/>
                <a:hlinkClick r:id="rId3"/>
              </a:rPr>
              <a:t>https://www.youtube.com/watch?v=OPXudQ0_q8g</a:t>
            </a:r>
            <a:endParaRPr lang="es-AR" sz="2400" b="1" i="1"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endParaRPr lang="es-AR" sz="2400" b="1" i="1"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r>
              <a:rPr lang="es-AR" sz="2400" b="1" i="1" u="none" strike="noStrike" cap="none" dirty="0">
                <a:solidFill>
                  <a:schemeClr val="dk1"/>
                </a:solidFill>
                <a:latin typeface="Calibri"/>
                <a:ea typeface="Calibri"/>
                <a:cs typeface="Calibri"/>
                <a:sym typeface="Calibri"/>
                <a:hlinkClick r:id="rId4"/>
              </a:rPr>
              <a:t>https://www.youtube.com/watch?v=gYnGgre83CI</a:t>
            </a:r>
            <a:endParaRPr lang="es-AR" sz="2400" b="1" i="1"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endParaRPr lang="es-AR" sz="2400" b="1" i="1"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r>
              <a:rPr lang="es-AR" sz="2400" b="1" i="1" u="none" strike="noStrike" cap="none" dirty="0">
                <a:solidFill>
                  <a:schemeClr val="dk1"/>
                </a:solidFill>
                <a:latin typeface="Calibri"/>
                <a:ea typeface="Calibri"/>
                <a:cs typeface="Calibri"/>
                <a:sym typeface="Calibri"/>
                <a:hlinkClick r:id="rId5"/>
              </a:rPr>
              <a:t>https://www.youtube.com/watch?v=2xzYf8IL_FE</a:t>
            </a:r>
            <a:endParaRPr lang="es-AR" sz="2400" b="1" i="1"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r>
              <a:rPr lang="es-AR" sz="2400" b="1" i="1" dirty="0">
                <a:solidFill>
                  <a:schemeClr val="dk1"/>
                </a:solidFill>
                <a:latin typeface="Calibri"/>
                <a:ea typeface="Calibri"/>
                <a:cs typeface="Calibri"/>
                <a:sym typeface="Calibri"/>
              </a:rPr>
              <a:t>(Opcional)</a:t>
            </a:r>
          </a:p>
          <a:p>
            <a:pPr marR="0" lvl="0" algn="l" rtl="0">
              <a:lnSpc>
                <a:spcPct val="100000"/>
              </a:lnSpc>
              <a:spcBef>
                <a:spcPts val="0"/>
              </a:spcBef>
              <a:spcAft>
                <a:spcPts val="0"/>
              </a:spcAft>
              <a:buClr>
                <a:schemeClr val="dk1"/>
              </a:buClr>
              <a:buSzPts val="2400"/>
            </a:pPr>
            <a:endParaRPr lang="es-AR" sz="2400" b="1" i="1" u="none" strike="noStrike" cap="none"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r>
              <a:rPr lang="es-AR" sz="2400" b="1" i="1" u="none" strike="noStrike" cap="none" dirty="0">
                <a:solidFill>
                  <a:schemeClr val="dk1"/>
                </a:solidFill>
                <a:latin typeface="Calibri"/>
                <a:ea typeface="Calibri"/>
                <a:cs typeface="Calibri"/>
                <a:sym typeface="Calibri"/>
                <a:hlinkClick r:id="rId6"/>
              </a:rPr>
              <a:t>https://www.petroskills.com/fractionation</a:t>
            </a:r>
            <a:endParaRPr lang="es-AR" sz="2400" b="1" i="1" dirty="0">
              <a:solidFill>
                <a:schemeClr val="dk1"/>
              </a:solidFill>
              <a:latin typeface="Calibri"/>
              <a:ea typeface="Calibri"/>
              <a:cs typeface="Calibri"/>
              <a:sym typeface="Calibri"/>
            </a:endParaRPr>
          </a:p>
          <a:p>
            <a:pPr marR="0" lvl="0" algn="l" rtl="0">
              <a:lnSpc>
                <a:spcPct val="100000"/>
              </a:lnSpc>
              <a:spcBef>
                <a:spcPts val="0"/>
              </a:spcBef>
              <a:spcAft>
                <a:spcPts val="0"/>
              </a:spcAft>
              <a:buClr>
                <a:schemeClr val="dk1"/>
              </a:buClr>
              <a:buSzPts val="2400"/>
            </a:pPr>
            <a:r>
              <a:rPr lang="es-AR" sz="2400" b="1" i="1" u="none" strike="noStrike" cap="none" dirty="0">
                <a:solidFill>
                  <a:schemeClr val="dk1"/>
                </a:solidFill>
                <a:latin typeface="Calibri"/>
                <a:ea typeface="Calibri"/>
                <a:cs typeface="Calibri"/>
                <a:sym typeface="Calibri"/>
              </a:rPr>
              <a:t>(Para profundizar</a:t>
            </a:r>
            <a:r>
              <a:rPr lang="es-AR" sz="2400" b="1" i="1" dirty="0">
                <a:solidFill>
                  <a:schemeClr val="dk1"/>
                </a:solidFill>
                <a:latin typeface="Calibri"/>
                <a:ea typeface="Calibri"/>
                <a:cs typeface="Calibri"/>
                <a:sym typeface="Calibri"/>
              </a:rPr>
              <a:t>, después de la clase de multicomponentes)</a:t>
            </a:r>
            <a:endParaRPr sz="2400" b="1" i="1"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222" name="Google Shape;222;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13</a:t>
            </a:fld>
            <a:endParaRPr/>
          </a:p>
        </p:txBody>
      </p:sp>
      <p:sp>
        <p:nvSpPr>
          <p:cNvPr id="223" name="Google Shape;223;p9"/>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224" name="Google Shape;224;p9"/>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225" name="Google Shape;225;p9"/>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226" name="Google Shape;226;p9"/>
          <p:cNvSpPr txBox="1"/>
          <p:nvPr/>
        </p:nvSpPr>
        <p:spPr>
          <a:xfrm>
            <a:off x="395536" y="1196752"/>
            <a:ext cx="8229600" cy="518457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2400"/>
              <a:buFont typeface="Arial"/>
              <a:buChar char="•"/>
            </a:pPr>
            <a:r>
              <a:rPr lang="es-AR" sz="2400" b="1" i="1" u="none" strike="noStrike" cap="none" dirty="0">
                <a:solidFill>
                  <a:schemeClr val="dk1"/>
                </a:solidFill>
                <a:latin typeface="Calibri"/>
                <a:ea typeface="Calibri"/>
                <a:cs typeface="Calibri"/>
                <a:sym typeface="Calibri"/>
              </a:rPr>
              <a:t>Flash (recta q): Condición térmica de la alimentación</a:t>
            </a:r>
            <a:endParaRPr sz="2400" b="1" i="1" u="none" strike="noStrike" cap="none" dirty="0">
              <a:solidFill>
                <a:schemeClr val="dk1"/>
              </a:solidFill>
              <a:latin typeface="Calibri"/>
              <a:ea typeface="Calibri"/>
              <a:cs typeface="Calibri"/>
              <a:sym typeface="Calibri"/>
            </a:endParaRPr>
          </a:p>
        </p:txBody>
      </p:sp>
      <p:grpSp>
        <p:nvGrpSpPr>
          <p:cNvPr id="227" name="Google Shape;227;p9"/>
          <p:cNvGrpSpPr/>
          <p:nvPr/>
        </p:nvGrpSpPr>
        <p:grpSpPr>
          <a:xfrm>
            <a:off x="611560" y="1700808"/>
            <a:ext cx="4104456" cy="2169532"/>
            <a:chOff x="611560" y="1484784"/>
            <a:chExt cx="5400600" cy="2385556"/>
          </a:xfrm>
        </p:grpSpPr>
        <p:sp>
          <p:nvSpPr>
            <p:cNvPr id="228" name="Google Shape;228;p9"/>
            <p:cNvSpPr/>
            <p:nvPr/>
          </p:nvSpPr>
          <p:spPr>
            <a:xfrm>
              <a:off x="3419872" y="1988840"/>
              <a:ext cx="792088" cy="1296144"/>
            </a:xfrm>
            <a:prstGeom prst="roundRect">
              <a:avLst>
                <a:gd name="adj" fmla="val 37511"/>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9" name="Google Shape;229;p9"/>
            <p:cNvCxnSpPr/>
            <p:nvPr/>
          </p:nvCxnSpPr>
          <p:spPr>
            <a:xfrm>
              <a:off x="1187624" y="2636912"/>
              <a:ext cx="2160240" cy="0"/>
            </a:xfrm>
            <a:prstGeom prst="straightConnector1">
              <a:avLst/>
            </a:prstGeom>
            <a:noFill/>
            <a:ln w="9525" cap="flat" cmpd="sng">
              <a:solidFill>
                <a:srgbClr val="4A7DBA"/>
              </a:solidFill>
              <a:prstDash val="solid"/>
              <a:round/>
              <a:headEnd type="none" w="sm" len="sm"/>
              <a:tailEnd type="stealth" w="med" len="med"/>
            </a:ln>
          </p:spPr>
        </p:cxnSp>
        <p:sp>
          <p:nvSpPr>
            <p:cNvPr id="230" name="Google Shape;230;p9"/>
            <p:cNvSpPr/>
            <p:nvPr/>
          </p:nvSpPr>
          <p:spPr>
            <a:xfrm>
              <a:off x="2051720" y="2348880"/>
              <a:ext cx="576064" cy="576064"/>
            </a:xfrm>
            <a:prstGeom prst="flowChartSummingJunction">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1" name="Google Shape;231;p9"/>
            <p:cNvCxnSpPr>
              <a:stCxn id="228" idx="0"/>
            </p:cNvCxnSpPr>
            <p:nvPr/>
          </p:nvCxnSpPr>
          <p:spPr>
            <a:xfrm rot="-5400000">
              <a:off x="4157916" y="1286840"/>
              <a:ext cx="360000" cy="1044000"/>
            </a:xfrm>
            <a:prstGeom prst="bentConnector2">
              <a:avLst/>
            </a:prstGeom>
            <a:noFill/>
            <a:ln w="9525" cap="flat" cmpd="sng">
              <a:solidFill>
                <a:srgbClr val="4A7DBA"/>
              </a:solidFill>
              <a:prstDash val="solid"/>
              <a:round/>
              <a:headEnd type="none" w="sm" len="sm"/>
              <a:tailEnd type="stealth" w="med" len="med"/>
            </a:ln>
          </p:spPr>
        </p:cxnSp>
        <p:cxnSp>
          <p:nvCxnSpPr>
            <p:cNvPr id="232" name="Google Shape;232;p9"/>
            <p:cNvCxnSpPr>
              <a:stCxn id="228" idx="2"/>
            </p:cNvCxnSpPr>
            <p:nvPr/>
          </p:nvCxnSpPr>
          <p:spPr>
            <a:xfrm rot="-5400000" flipH="1">
              <a:off x="4194066" y="2906834"/>
              <a:ext cx="432000" cy="1188300"/>
            </a:xfrm>
            <a:prstGeom prst="bentConnector2">
              <a:avLst/>
            </a:prstGeom>
            <a:noFill/>
            <a:ln w="9525" cap="flat" cmpd="sng">
              <a:solidFill>
                <a:srgbClr val="4A7DBA"/>
              </a:solidFill>
              <a:prstDash val="solid"/>
              <a:round/>
              <a:headEnd type="none" w="sm" len="sm"/>
              <a:tailEnd type="stealth" w="med" len="med"/>
            </a:ln>
          </p:spPr>
        </p:cxnSp>
        <p:sp>
          <p:nvSpPr>
            <p:cNvPr id="233" name="Google Shape;233;p9"/>
            <p:cNvSpPr txBox="1"/>
            <p:nvPr/>
          </p:nvSpPr>
          <p:spPr>
            <a:xfrm>
              <a:off x="611560" y="2204864"/>
              <a:ext cx="864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Verdana"/>
                  <a:ea typeface="Verdana"/>
                  <a:cs typeface="Verdana"/>
                  <a:sym typeface="Verdana"/>
                </a:rPr>
                <a:t>F, Z</a:t>
              </a:r>
              <a:r>
                <a:rPr lang="es-AR" sz="1800" baseline="-25000">
                  <a:solidFill>
                    <a:schemeClr val="dk1"/>
                  </a:solidFill>
                  <a:latin typeface="Verdana"/>
                  <a:ea typeface="Verdana"/>
                  <a:cs typeface="Verdana"/>
                  <a:sym typeface="Verdana"/>
                </a:rPr>
                <a:t>F</a:t>
              </a:r>
              <a:endParaRPr/>
            </a:p>
          </p:txBody>
        </p:sp>
        <p:sp>
          <p:nvSpPr>
            <p:cNvPr id="234" name="Google Shape;234;p9"/>
            <p:cNvSpPr txBox="1"/>
            <p:nvPr/>
          </p:nvSpPr>
          <p:spPr>
            <a:xfrm>
              <a:off x="1259632" y="2996952"/>
              <a:ext cx="201622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400">
                  <a:solidFill>
                    <a:schemeClr val="dk1"/>
                  </a:solidFill>
                  <a:latin typeface="Verdana"/>
                  <a:ea typeface="Verdana"/>
                  <a:cs typeface="Verdana"/>
                  <a:sym typeface="Verdana"/>
                </a:rPr>
                <a:t>Calentamiento o expansión</a:t>
              </a:r>
              <a:endParaRPr sz="1400" baseline="-25000">
                <a:solidFill>
                  <a:schemeClr val="dk1"/>
                </a:solidFill>
                <a:latin typeface="Verdana"/>
                <a:ea typeface="Verdana"/>
                <a:cs typeface="Verdana"/>
                <a:sym typeface="Verdana"/>
              </a:endParaRPr>
            </a:p>
          </p:txBody>
        </p:sp>
        <p:sp>
          <p:nvSpPr>
            <p:cNvPr id="235" name="Google Shape;235;p9"/>
            <p:cNvSpPr txBox="1"/>
            <p:nvPr/>
          </p:nvSpPr>
          <p:spPr>
            <a:xfrm>
              <a:off x="5004048" y="1484784"/>
              <a:ext cx="864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Verdana"/>
                  <a:ea typeface="Verdana"/>
                  <a:cs typeface="Verdana"/>
                  <a:sym typeface="Verdana"/>
                </a:rPr>
                <a:t>V, y</a:t>
              </a:r>
              <a:endParaRPr sz="1800" baseline="-25000">
                <a:solidFill>
                  <a:schemeClr val="dk1"/>
                </a:solidFill>
                <a:latin typeface="Verdana"/>
                <a:ea typeface="Verdana"/>
                <a:cs typeface="Verdana"/>
                <a:sym typeface="Verdana"/>
              </a:endParaRPr>
            </a:p>
          </p:txBody>
        </p:sp>
        <p:sp>
          <p:nvSpPr>
            <p:cNvPr id="236" name="Google Shape;236;p9"/>
            <p:cNvSpPr txBox="1"/>
            <p:nvPr/>
          </p:nvSpPr>
          <p:spPr>
            <a:xfrm>
              <a:off x="5148064" y="3501008"/>
              <a:ext cx="864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Verdana"/>
                  <a:ea typeface="Verdana"/>
                  <a:cs typeface="Verdana"/>
                  <a:sym typeface="Verdana"/>
                </a:rPr>
                <a:t>L, x</a:t>
              </a:r>
              <a:endParaRPr sz="1800" baseline="-25000">
                <a:solidFill>
                  <a:schemeClr val="dk1"/>
                </a:solidFill>
                <a:latin typeface="Verdana"/>
                <a:ea typeface="Verdana"/>
                <a:cs typeface="Verdana"/>
                <a:sym typeface="Verdana"/>
              </a:endParaRPr>
            </a:p>
          </p:txBody>
        </p:sp>
      </p:grpSp>
      <p:pic>
        <p:nvPicPr>
          <p:cNvPr id="237" name="Google Shape;237;p9"/>
          <p:cNvPicPr preferRelativeResize="0"/>
          <p:nvPr/>
        </p:nvPicPr>
        <p:blipFill rotWithShape="1">
          <a:blip r:embed="rId3">
            <a:alphaModFix/>
          </a:blip>
          <a:srcRect/>
          <a:stretch/>
        </p:blipFill>
        <p:spPr>
          <a:xfrm>
            <a:off x="4513263" y="1889125"/>
            <a:ext cx="4021137" cy="1279525"/>
          </a:xfrm>
          <a:prstGeom prst="rect">
            <a:avLst/>
          </a:prstGeom>
          <a:noFill/>
          <a:ln>
            <a:noFill/>
          </a:ln>
        </p:spPr>
      </p:pic>
      <p:pic>
        <p:nvPicPr>
          <p:cNvPr id="238" name="Google Shape;238;p9"/>
          <p:cNvPicPr preferRelativeResize="0"/>
          <p:nvPr/>
        </p:nvPicPr>
        <p:blipFill rotWithShape="1">
          <a:blip r:embed="rId4">
            <a:alphaModFix/>
          </a:blip>
          <a:srcRect/>
          <a:stretch/>
        </p:blipFill>
        <p:spPr>
          <a:xfrm>
            <a:off x="4860032" y="3717032"/>
            <a:ext cx="3525837" cy="403225"/>
          </a:xfrm>
          <a:prstGeom prst="rect">
            <a:avLst/>
          </a:prstGeom>
          <a:noFill/>
          <a:ln>
            <a:noFill/>
          </a:ln>
        </p:spPr>
      </p:pic>
      <p:pic>
        <p:nvPicPr>
          <p:cNvPr id="239" name="Google Shape;239;p9"/>
          <p:cNvPicPr preferRelativeResize="0"/>
          <p:nvPr/>
        </p:nvPicPr>
        <p:blipFill rotWithShape="1">
          <a:blip r:embed="rId5">
            <a:alphaModFix/>
          </a:blip>
          <a:srcRect/>
          <a:stretch/>
        </p:blipFill>
        <p:spPr>
          <a:xfrm>
            <a:off x="4897438" y="3068638"/>
            <a:ext cx="3165475" cy="403225"/>
          </a:xfrm>
          <a:prstGeom prst="rect">
            <a:avLst/>
          </a:prstGeom>
          <a:noFill/>
          <a:ln>
            <a:noFill/>
          </a:ln>
        </p:spPr>
      </p:pic>
      <p:pic>
        <p:nvPicPr>
          <p:cNvPr id="240" name="Google Shape;240;p9"/>
          <p:cNvPicPr preferRelativeResize="0"/>
          <p:nvPr/>
        </p:nvPicPr>
        <p:blipFill rotWithShape="1">
          <a:blip r:embed="rId6">
            <a:alphaModFix/>
          </a:blip>
          <a:srcRect/>
          <a:stretch/>
        </p:blipFill>
        <p:spPr>
          <a:xfrm>
            <a:off x="831804" y="4005064"/>
            <a:ext cx="3609241" cy="764679"/>
          </a:xfrm>
          <a:prstGeom prst="rect">
            <a:avLst/>
          </a:prstGeom>
          <a:noFill/>
          <a:ln>
            <a:noFill/>
          </a:ln>
        </p:spPr>
      </p:pic>
      <p:pic>
        <p:nvPicPr>
          <p:cNvPr id="241" name="Google Shape;241;p9"/>
          <p:cNvPicPr preferRelativeResize="0"/>
          <p:nvPr/>
        </p:nvPicPr>
        <p:blipFill rotWithShape="1">
          <a:blip r:embed="rId7">
            <a:alphaModFix/>
          </a:blip>
          <a:srcRect/>
          <a:stretch/>
        </p:blipFill>
        <p:spPr>
          <a:xfrm>
            <a:off x="93067" y="4876800"/>
            <a:ext cx="6207125" cy="1109663"/>
          </a:xfrm>
          <a:prstGeom prst="rect">
            <a:avLst/>
          </a:prstGeom>
          <a:noFill/>
          <a:ln w="9525" cap="flat" cmpd="sng">
            <a:solidFill>
              <a:srgbClr val="FF6600"/>
            </a:solidFill>
            <a:prstDash val="solid"/>
            <a:miter lim="800000"/>
            <a:headEnd type="none" w="sm" len="sm"/>
            <a:tailEnd type="none" w="sm" len="sm"/>
          </a:ln>
        </p:spPr>
      </p:pic>
      <p:sp>
        <p:nvSpPr>
          <p:cNvPr id="242" name="Google Shape;242;p9"/>
          <p:cNvSpPr txBox="1"/>
          <p:nvPr/>
        </p:nvSpPr>
        <p:spPr>
          <a:xfrm>
            <a:off x="6372200" y="5229200"/>
            <a:ext cx="24482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Calibri"/>
                <a:ea typeface="Calibri"/>
                <a:cs typeface="Calibri"/>
                <a:sym typeface="Calibri"/>
              </a:rPr>
              <a:t>Ecuación de la Recta q</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258" name="Google Shape;25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14</a:t>
            </a:fld>
            <a:endParaRPr/>
          </a:p>
        </p:txBody>
      </p:sp>
      <p:sp>
        <p:nvSpPr>
          <p:cNvPr id="259" name="Google Shape;259;p11"/>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260" name="Google Shape;260;p11"/>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261" name="Google Shape;261;p11"/>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262" name="Google Shape;262;p11"/>
          <p:cNvSpPr txBox="1"/>
          <p:nvPr/>
        </p:nvSpPr>
        <p:spPr>
          <a:xfrm>
            <a:off x="395536" y="1196752"/>
            <a:ext cx="8229600" cy="5184576"/>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s-AR" sz="2400" b="1" i="1">
                <a:solidFill>
                  <a:schemeClr val="dk1"/>
                </a:solidFill>
                <a:latin typeface="Calibri"/>
                <a:ea typeface="Calibri"/>
                <a:cs typeface="Calibri"/>
                <a:sym typeface="Calibri"/>
              </a:rPr>
              <a:t>Flash (recta q): Condición térmica de la alimentación</a:t>
            </a:r>
            <a:endParaRPr/>
          </a:p>
          <a:p>
            <a:pPr marL="342900" marR="0" lvl="0" indent="-165100" algn="l" rtl="0">
              <a:lnSpc>
                <a:spcPct val="100000"/>
              </a:lnSpc>
              <a:spcBef>
                <a:spcPts val="560"/>
              </a:spcBef>
              <a:spcAft>
                <a:spcPts val="0"/>
              </a:spcAft>
              <a:buClr>
                <a:schemeClr val="dk1"/>
              </a:buClr>
              <a:buSzPts val="2800"/>
              <a:buFont typeface="Arial"/>
              <a:buNone/>
            </a:pPr>
            <a:endParaRPr sz="2800" b="1" i="1">
              <a:solidFill>
                <a:schemeClr val="dk1"/>
              </a:solidFill>
              <a:latin typeface="Calibri"/>
              <a:ea typeface="Calibri"/>
              <a:cs typeface="Calibri"/>
              <a:sym typeface="Calibri"/>
            </a:endParaRPr>
          </a:p>
          <a:p>
            <a:pPr marL="342900" marR="0" lvl="0" indent="-165100" algn="l" rtl="0">
              <a:lnSpc>
                <a:spcPct val="100000"/>
              </a:lnSpc>
              <a:spcBef>
                <a:spcPts val="560"/>
              </a:spcBef>
              <a:spcAft>
                <a:spcPts val="0"/>
              </a:spcAft>
              <a:buClr>
                <a:schemeClr val="dk1"/>
              </a:buClr>
              <a:buSzPts val="2800"/>
              <a:buFont typeface="Arial"/>
              <a:buNone/>
            </a:pPr>
            <a:endParaRPr sz="2800" b="1" i="1"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ts val="2800"/>
              <a:buFont typeface="Arial"/>
              <a:buChar char="•"/>
            </a:pPr>
            <a:r>
              <a:rPr lang="es-AR" sz="2800" b="1" i="1">
                <a:solidFill>
                  <a:schemeClr val="dk1"/>
                </a:solidFill>
                <a:latin typeface="Calibri"/>
                <a:ea typeface="Calibri"/>
                <a:cs typeface="Calibri"/>
                <a:sym typeface="Calibri"/>
              </a:rPr>
              <a:t>Balance entálpico</a:t>
            </a:r>
            <a:endParaRPr sz="2800" b="1" i="1" u="none" strike="noStrike" cap="none">
              <a:solidFill>
                <a:schemeClr val="dk1"/>
              </a:solidFill>
              <a:latin typeface="Calibri"/>
              <a:ea typeface="Calibri"/>
              <a:cs typeface="Calibri"/>
              <a:sym typeface="Calibri"/>
            </a:endParaRPr>
          </a:p>
        </p:txBody>
      </p:sp>
      <p:pic>
        <p:nvPicPr>
          <p:cNvPr id="263" name="Google Shape;263;p11"/>
          <p:cNvPicPr preferRelativeResize="0"/>
          <p:nvPr/>
        </p:nvPicPr>
        <p:blipFill rotWithShape="1">
          <a:blip r:embed="rId3">
            <a:alphaModFix/>
          </a:blip>
          <a:srcRect/>
          <a:stretch/>
        </p:blipFill>
        <p:spPr>
          <a:xfrm>
            <a:off x="1428750" y="1711325"/>
            <a:ext cx="6313488" cy="1108075"/>
          </a:xfrm>
          <a:prstGeom prst="rect">
            <a:avLst/>
          </a:prstGeom>
          <a:noFill/>
          <a:ln w="9525" cap="flat" cmpd="sng">
            <a:solidFill>
              <a:srgbClr val="FF6600"/>
            </a:solidFill>
            <a:prstDash val="solid"/>
            <a:miter lim="800000"/>
            <a:headEnd type="none" w="sm" len="sm"/>
            <a:tailEnd type="none" w="sm" len="sm"/>
          </a:ln>
        </p:spPr>
      </p:pic>
      <p:pic>
        <p:nvPicPr>
          <p:cNvPr id="264" name="Google Shape;264;p11"/>
          <p:cNvPicPr preferRelativeResize="0"/>
          <p:nvPr/>
        </p:nvPicPr>
        <p:blipFill rotWithShape="1">
          <a:blip r:embed="rId4">
            <a:alphaModFix/>
          </a:blip>
          <a:srcRect/>
          <a:stretch/>
        </p:blipFill>
        <p:spPr>
          <a:xfrm>
            <a:off x="827584" y="3356992"/>
            <a:ext cx="3629025" cy="403225"/>
          </a:xfrm>
          <a:prstGeom prst="rect">
            <a:avLst/>
          </a:prstGeom>
          <a:noFill/>
          <a:ln>
            <a:noFill/>
          </a:ln>
        </p:spPr>
      </p:pic>
      <p:pic>
        <p:nvPicPr>
          <p:cNvPr id="265" name="Google Shape;265;p11"/>
          <p:cNvPicPr preferRelativeResize="0"/>
          <p:nvPr/>
        </p:nvPicPr>
        <p:blipFill rotWithShape="1">
          <a:blip r:embed="rId5">
            <a:alphaModFix/>
          </a:blip>
          <a:srcRect/>
          <a:stretch/>
        </p:blipFill>
        <p:spPr>
          <a:xfrm>
            <a:off x="971600" y="5013176"/>
            <a:ext cx="2046288" cy="839788"/>
          </a:xfrm>
          <a:prstGeom prst="rect">
            <a:avLst/>
          </a:prstGeom>
          <a:noFill/>
          <a:ln w="9525" cap="flat" cmpd="sng">
            <a:solidFill>
              <a:srgbClr val="FF6600"/>
            </a:solidFill>
            <a:prstDash val="solid"/>
            <a:miter lim="800000"/>
            <a:headEnd type="none" w="sm" len="sm"/>
            <a:tailEnd type="none" w="sm" len="sm"/>
          </a:ln>
        </p:spPr>
      </p:pic>
      <p:pic>
        <p:nvPicPr>
          <p:cNvPr id="266" name="Google Shape;266;p11"/>
          <p:cNvPicPr preferRelativeResize="0"/>
          <p:nvPr/>
        </p:nvPicPr>
        <p:blipFill rotWithShape="1">
          <a:blip r:embed="rId6">
            <a:alphaModFix/>
          </a:blip>
          <a:srcRect/>
          <a:stretch/>
        </p:blipFill>
        <p:spPr>
          <a:xfrm>
            <a:off x="734987" y="3717032"/>
            <a:ext cx="5637213" cy="806450"/>
          </a:xfrm>
          <a:prstGeom prst="rect">
            <a:avLst/>
          </a:prstGeom>
          <a:noFill/>
          <a:ln>
            <a:noFill/>
          </a:ln>
        </p:spPr>
      </p:pic>
      <p:pic>
        <p:nvPicPr>
          <p:cNvPr id="267" name="Google Shape;267;p11"/>
          <p:cNvPicPr preferRelativeResize="0"/>
          <p:nvPr/>
        </p:nvPicPr>
        <p:blipFill rotWithShape="1">
          <a:blip r:embed="rId7">
            <a:alphaModFix/>
          </a:blip>
          <a:srcRect/>
          <a:stretch/>
        </p:blipFill>
        <p:spPr>
          <a:xfrm>
            <a:off x="3923928" y="4581128"/>
            <a:ext cx="5245100" cy="1884363"/>
          </a:xfrm>
          <a:prstGeom prst="rect">
            <a:avLst/>
          </a:prstGeom>
          <a:noFill/>
          <a:ln w="9525" cap="flat" cmpd="sng">
            <a:solidFill>
              <a:srgbClr val="FF6600"/>
            </a:solidFill>
            <a:prstDash val="solid"/>
            <a:miter lim="800000"/>
            <a:headEnd type="none" w="sm" len="sm"/>
            <a:tailEnd type="none" w="sm" len="sm"/>
          </a:ln>
        </p:spPr>
      </p:pic>
      <p:sp>
        <p:nvSpPr>
          <p:cNvPr id="268" name="Google Shape;268;p11"/>
          <p:cNvSpPr/>
          <p:nvPr/>
        </p:nvSpPr>
        <p:spPr>
          <a:xfrm rot="5400000">
            <a:off x="2087724" y="5337212"/>
            <a:ext cx="360040" cy="1152128"/>
          </a:xfrm>
          <a:prstGeom prst="rightBrace">
            <a:avLst>
              <a:gd name="adj1" fmla="val 8333"/>
              <a:gd name="adj2" fmla="val 50000"/>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1"/>
          <p:cNvSpPr txBox="1"/>
          <p:nvPr/>
        </p:nvSpPr>
        <p:spPr>
          <a:xfrm>
            <a:off x="2051719" y="6093296"/>
            <a:ext cx="61890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AR" sz="1800">
                <a:solidFill>
                  <a:schemeClr val="dk1"/>
                </a:solidFill>
                <a:latin typeface="Noto Sans Symbols"/>
                <a:ea typeface="Noto Sans Symbols"/>
                <a:cs typeface="Noto Sans Symbols"/>
                <a:sym typeface="Noto Sans Symbols"/>
              </a:rPr>
              <a:t>− λ</a:t>
            </a:r>
            <a:endParaRPr sz="1800">
              <a:solidFill>
                <a:schemeClr val="dk1"/>
              </a:solidFill>
              <a:latin typeface="Noto Sans Symbols"/>
              <a:ea typeface="Noto Sans Symbols"/>
              <a:cs typeface="Noto Sans Symbols"/>
              <a:sym typeface="Noto Sans Symbol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0"/>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Verdana"/>
              <a:buNone/>
            </a:pPr>
            <a:r>
              <a:rPr lang="es-AR" sz="2400">
                <a:latin typeface="Verdana"/>
                <a:ea typeface="Verdana"/>
                <a:cs typeface="Verdana"/>
                <a:sym typeface="Verdana"/>
              </a:rPr>
              <a:t/>
            </a:r>
            <a:br>
              <a:rPr lang="es-AR" sz="2400">
                <a:latin typeface="Verdana"/>
                <a:ea typeface="Verdana"/>
                <a:cs typeface="Verdana"/>
                <a:sym typeface="Verdana"/>
              </a:rPr>
            </a:br>
            <a:r>
              <a:rPr lang="es-AR" sz="2400">
                <a:latin typeface="Verdana"/>
                <a:ea typeface="Verdana"/>
                <a:cs typeface="Verdana"/>
                <a:sym typeface="Verdana"/>
              </a:rPr>
              <a:t>Operaciones Unitarias de Transferencia de Materia</a:t>
            </a:r>
            <a:r>
              <a:rPr lang="es-AR" sz="2800">
                <a:latin typeface="Verdana"/>
                <a:ea typeface="Verdana"/>
                <a:cs typeface="Verdana"/>
                <a:sym typeface="Verdana"/>
              </a:rPr>
              <a:t/>
            </a:r>
            <a:br>
              <a:rPr lang="es-AR" sz="2800">
                <a:latin typeface="Verdana"/>
                <a:ea typeface="Verdana"/>
                <a:cs typeface="Verdana"/>
                <a:sym typeface="Verdana"/>
              </a:rPr>
            </a:br>
            <a:endParaRPr sz="2800">
              <a:latin typeface="Verdana"/>
              <a:ea typeface="Verdana"/>
              <a:cs typeface="Verdana"/>
              <a:sym typeface="Verdana"/>
            </a:endParaRPr>
          </a:p>
        </p:txBody>
      </p:sp>
      <p:cxnSp>
        <p:nvCxnSpPr>
          <p:cNvPr id="250" name="Google Shape;250;p10"/>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251" name="Google Shape;25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15</a:t>
            </a:fld>
            <a:endParaRPr/>
          </a:p>
        </p:txBody>
      </p:sp>
      <p:sp>
        <p:nvSpPr>
          <p:cNvPr id="252" name="Google Shape;25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2" name="Google Shape;226;p9">
            <a:extLst>
              <a:ext uri="{FF2B5EF4-FFF2-40B4-BE49-F238E27FC236}">
                <a16:creationId xmlns:a16="http://schemas.microsoft.com/office/drawing/2014/main" id="{49B73722-237F-44E4-A7AD-CE062398FEA3}"/>
              </a:ext>
            </a:extLst>
          </p:cNvPr>
          <p:cNvSpPr txBox="1"/>
          <p:nvPr/>
        </p:nvSpPr>
        <p:spPr>
          <a:xfrm>
            <a:off x="395536" y="1196752"/>
            <a:ext cx="8229600" cy="5184576"/>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2400"/>
              <a:buFont typeface="Arial"/>
              <a:buChar char="•"/>
            </a:pPr>
            <a:r>
              <a:rPr lang="es-AR" sz="2400" b="1" i="1" u="none" strike="noStrike" cap="none" dirty="0">
                <a:solidFill>
                  <a:schemeClr val="dk1"/>
                </a:solidFill>
                <a:latin typeface="Calibri"/>
                <a:ea typeface="Calibri"/>
                <a:cs typeface="Calibri"/>
                <a:sym typeface="Calibri"/>
              </a:rPr>
              <a:t>Flash (recta q): Condición térmica de la alimentación (Deducción)</a:t>
            </a:r>
            <a:endParaRPr sz="2400" b="1" i="1" u="none" strike="noStrike" cap="none" dirty="0">
              <a:solidFill>
                <a:schemeClr val="dk1"/>
              </a:solidFill>
              <a:latin typeface="Calibri"/>
              <a:ea typeface="Calibri"/>
              <a:cs typeface="Calibri"/>
              <a:sym typeface="Calibri"/>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50498602"/>
              </p:ext>
            </p:extLst>
          </p:nvPr>
        </p:nvGraphicFramePr>
        <p:xfrm>
          <a:off x="3592176" y="2962313"/>
          <a:ext cx="1959648" cy="1653453"/>
        </p:xfrm>
        <a:graphic>
          <a:graphicData uri="http://schemas.openxmlformats.org/presentationml/2006/ole">
            <mc:AlternateContent xmlns:mc="http://schemas.openxmlformats.org/markup-compatibility/2006">
              <mc:Choice xmlns:v="urn:schemas-microsoft-com:vml" Requires="v">
                <p:oleObj spid="_x0000_s2054"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3592176" y="2962313"/>
                        <a:ext cx="1959648" cy="1653453"/>
                      </a:xfrm>
                      <a:prstGeom prst="rect">
                        <a:avLst/>
                      </a:prstGeom>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285" name="Google Shape;28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16</a:t>
            </a:fld>
            <a:endParaRPr/>
          </a:p>
        </p:txBody>
      </p:sp>
      <p:sp>
        <p:nvSpPr>
          <p:cNvPr id="286" name="Google Shape;286;p13"/>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287" name="Google Shape;287;p13"/>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288" name="Google Shape;288;p13"/>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pic>
        <p:nvPicPr>
          <p:cNvPr id="289" name="Google Shape;289;p13"/>
          <p:cNvPicPr preferRelativeResize="0"/>
          <p:nvPr/>
        </p:nvPicPr>
        <p:blipFill rotWithShape="1">
          <a:blip r:embed="rId3">
            <a:alphaModFix/>
          </a:blip>
          <a:srcRect/>
          <a:stretch/>
        </p:blipFill>
        <p:spPr>
          <a:xfrm>
            <a:off x="1907704" y="1124744"/>
            <a:ext cx="4824536" cy="4758447"/>
          </a:xfrm>
          <a:prstGeom prst="rect">
            <a:avLst/>
          </a:prstGeom>
          <a:noFill/>
          <a:ln>
            <a:noFill/>
          </a:ln>
        </p:spPr>
      </p:pic>
      <p:sp>
        <p:nvSpPr>
          <p:cNvPr id="290" name="Google Shape;290;p13"/>
          <p:cNvSpPr txBox="1"/>
          <p:nvPr/>
        </p:nvSpPr>
        <p:spPr>
          <a:xfrm>
            <a:off x="602432" y="3203684"/>
            <a:ext cx="16561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rgbClr val="953734"/>
                </a:solidFill>
                <a:latin typeface="Calibri"/>
                <a:ea typeface="Calibri"/>
                <a:cs typeface="Calibri"/>
                <a:sym typeface="Calibri"/>
              </a:rPr>
              <a:t>Vapor</a:t>
            </a:r>
            <a:r>
              <a:rPr lang="es-AR" sz="1800">
                <a:solidFill>
                  <a:schemeClr val="dk1"/>
                </a:solidFill>
                <a:latin typeface="Calibri"/>
                <a:ea typeface="Calibri"/>
                <a:cs typeface="Calibri"/>
                <a:sym typeface="Calibri"/>
              </a:rPr>
              <a:t> </a:t>
            </a:r>
            <a:r>
              <a:rPr lang="es-AR" sz="1800">
                <a:solidFill>
                  <a:srgbClr val="953734"/>
                </a:solidFill>
                <a:latin typeface="Calibri"/>
                <a:ea typeface="Calibri"/>
                <a:cs typeface="Calibri"/>
                <a:sym typeface="Calibri"/>
              </a:rPr>
              <a:t>saturado</a:t>
            </a:r>
            <a:endParaRPr/>
          </a:p>
        </p:txBody>
      </p:sp>
      <p:sp>
        <p:nvSpPr>
          <p:cNvPr id="291" name="Google Shape;291;p13"/>
          <p:cNvSpPr txBox="1"/>
          <p:nvPr/>
        </p:nvSpPr>
        <p:spPr>
          <a:xfrm>
            <a:off x="273224" y="3967212"/>
            <a:ext cx="2314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rgbClr val="953734"/>
                </a:solidFill>
                <a:latin typeface="Calibri"/>
                <a:ea typeface="Calibri"/>
                <a:cs typeface="Calibri"/>
                <a:sym typeface="Calibri"/>
              </a:rPr>
              <a:t>Vapor sobrecalentado</a:t>
            </a:r>
            <a:endParaRPr/>
          </a:p>
        </p:txBody>
      </p:sp>
      <p:sp>
        <p:nvSpPr>
          <p:cNvPr id="292" name="Google Shape;292;p13"/>
          <p:cNvSpPr txBox="1"/>
          <p:nvPr/>
        </p:nvSpPr>
        <p:spPr>
          <a:xfrm>
            <a:off x="2933564" y="1052736"/>
            <a:ext cx="19264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rgbClr val="953734"/>
                </a:solidFill>
                <a:latin typeface="Calibri"/>
                <a:ea typeface="Calibri"/>
                <a:cs typeface="Calibri"/>
                <a:sym typeface="Calibri"/>
              </a:rPr>
              <a:t>líquido saturado</a:t>
            </a:r>
            <a:endParaRPr/>
          </a:p>
        </p:txBody>
      </p:sp>
      <p:sp>
        <p:nvSpPr>
          <p:cNvPr id="293" name="Google Shape;293;p13"/>
          <p:cNvSpPr txBox="1"/>
          <p:nvPr/>
        </p:nvSpPr>
        <p:spPr>
          <a:xfrm>
            <a:off x="5148064" y="1039704"/>
            <a:ext cx="23762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rgbClr val="953734"/>
                </a:solidFill>
                <a:latin typeface="Calibri"/>
                <a:ea typeface="Calibri"/>
                <a:cs typeface="Calibri"/>
                <a:sym typeface="Calibri"/>
              </a:rPr>
              <a:t>líquido sub-enfriado</a:t>
            </a:r>
            <a:endParaRPr/>
          </a:p>
        </p:txBody>
      </p:sp>
      <p:sp>
        <p:nvSpPr>
          <p:cNvPr id="294" name="Google Shape;294;p13"/>
          <p:cNvSpPr txBox="1"/>
          <p:nvPr/>
        </p:nvSpPr>
        <p:spPr>
          <a:xfrm>
            <a:off x="1447564" y="1916832"/>
            <a:ext cx="2476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rgbClr val="953734"/>
                </a:solidFill>
                <a:latin typeface="Calibri"/>
                <a:ea typeface="Calibri"/>
                <a:cs typeface="Calibri"/>
                <a:sym typeface="Calibri"/>
              </a:rPr>
              <a:t>Mezcla Líquido - Vapor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4"/>
          <p:cNvPicPr preferRelativeResize="0"/>
          <p:nvPr/>
        </p:nvPicPr>
        <p:blipFill rotWithShape="1">
          <a:blip r:embed="rId3">
            <a:alphaModFix/>
          </a:blip>
          <a:srcRect/>
          <a:stretch/>
        </p:blipFill>
        <p:spPr>
          <a:xfrm>
            <a:off x="1403648" y="1399664"/>
            <a:ext cx="4032448" cy="5458336"/>
          </a:xfrm>
          <a:prstGeom prst="rect">
            <a:avLst/>
          </a:prstGeom>
          <a:noFill/>
          <a:ln>
            <a:noFill/>
          </a:ln>
        </p:spPr>
      </p:pic>
      <p:sp>
        <p:nvSpPr>
          <p:cNvPr id="300" name="Google Shape;30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301" name="Google Shape;30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17</a:t>
            </a:fld>
            <a:endParaRPr/>
          </a:p>
        </p:txBody>
      </p:sp>
      <p:sp>
        <p:nvSpPr>
          <p:cNvPr id="302" name="Google Shape;302;p14"/>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303" name="Google Shape;303;p14"/>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304" name="Google Shape;304;p14"/>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305" name="Google Shape;305;p14"/>
          <p:cNvSpPr txBox="1"/>
          <p:nvPr/>
        </p:nvSpPr>
        <p:spPr>
          <a:xfrm>
            <a:off x="395536" y="1052736"/>
            <a:ext cx="8229600" cy="5328592"/>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s-AR" sz="2400" b="1" i="1">
                <a:solidFill>
                  <a:schemeClr val="dk1"/>
                </a:solidFill>
                <a:latin typeface="Calibri"/>
                <a:ea typeface="Calibri"/>
                <a:cs typeface="Calibri"/>
                <a:sym typeface="Calibri"/>
              </a:rPr>
              <a:t>Método de McCabe-Thiele para la determinación de Np</a:t>
            </a:r>
            <a:endParaRPr/>
          </a:p>
        </p:txBody>
      </p:sp>
      <p:sp>
        <p:nvSpPr>
          <p:cNvPr id="306" name="Google Shape;306;p14"/>
          <p:cNvSpPr/>
          <p:nvPr/>
        </p:nvSpPr>
        <p:spPr>
          <a:xfrm>
            <a:off x="1763688" y="1196752"/>
            <a:ext cx="3744416" cy="2448272"/>
          </a:xfrm>
          <a:prstGeom prst="ellipse">
            <a:avLst/>
          </a:prstGeom>
          <a:solidFill>
            <a:srgbClr val="D6E3BC">
              <a:alpha val="25882"/>
            </a:srgbClr>
          </a:solidFill>
          <a:ln w="254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14"/>
          <p:cNvSpPr/>
          <p:nvPr/>
        </p:nvSpPr>
        <p:spPr>
          <a:xfrm>
            <a:off x="1691680" y="3717032"/>
            <a:ext cx="3744416" cy="2664296"/>
          </a:xfrm>
          <a:prstGeom prst="ellipse">
            <a:avLst/>
          </a:prstGeom>
          <a:solidFill>
            <a:srgbClr val="E5B8B7">
              <a:alpha val="25882"/>
            </a:srgbClr>
          </a:solidFill>
          <a:ln w="25400" cap="flat" cmpd="sng">
            <a:solidFill>
              <a:srgbClr val="95373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14"/>
          <p:cNvSpPr/>
          <p:nvPr/>
        </p:nvSpPr>
        <p:spPr>
          <a:xfrm>
            <a:off x="611560" y="3284984"/>
            <a:ext cx="2088232" cy="864096"/>
          </a:xfrm>
          <a:prstGeom prst="ellipse">
            <a:avLst/>
          </a:prstGeom>
          <a:solidFill>
            <a:srgbClr val="D8D8D8">
              <a:alpha val="25882"/>
            </a:srgbClr>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14"/>
          <p:cNvSpPr txBox="1"/>
          <p:nvPr/>
        </p:nvSpPr>
        <p:spPr>
          <a:xfrm>
            <a:off x="5580112" y="1844824"/>
            <a:ext cx="25922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b="1">
                <a:solidFill>
                  <a:schemeClr val="dk1"/>
                </a:solidFill>
                <a:latin typeface="Calibri"/>
                <a:ea typeface="Calibri"/>
                <a:cs typeface="Calibri"/>
                <a:sym typeface="Calibri"/>
              </a:rPr>
              <a:t>Zona de enriquecimiento o rectificación</a:t>
            </a:r>
            <a:endParaRPr/>
          </a:p>
        </p:txBody>
      </p:sp>
      <p:sp>
        <p:nvSpPr>
          <p:cNvPr id="310" name="Google Shape;310;p14"/>
          <p:cNvSpPr txBox="1"/>
          <p:nvPr/>
        </p:nvSpPr>
        <p:spPr>
          <a:xfrm>
            <a:off x="5508104" y="4941168"/>
            <a:ext cx="259228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b="1">
                <a:solidFill>
                  <a:schemeClr val="dk1"/>
                </a:solidFill>
                <a:latin typeface="Calibri"/>
                <a:ea typeface="Calibri"/>
                <a:cs typeface="Calibri"/>
                <a:sym typeface="Calibri"/>
              </a:rPr>
              <a:t>Zona de Agotamiento o stripping</a:t>
            </a:r>
            <a:endParaRPr sz="1800" b="1">
              <a:solidFill>
                <a:schemeClr val="dk1"/>
              </a:solidFill>
              <a:latin typeface="Calibri"/>
              <a:ea typeface="Calibri"/>
              <a:cs typeface="Calibri"/>
              <a:sym typeface="Calibri"/>
            </a:endParaRPr>
          </a:p>
        </p:txBody>
      </p:sp>
      <p:sp>
        <p:nvSpPr>
          <p:cNvPr id="311" name="Google Shape;311;p14"/>
          <p:cNvSpPr txBox="1"/>
          <p:nvPr/>
        </p:nvSpPr>
        <p:spPr>
          <a:xfrm>
            <a:off x="179512" y="2924944"/>
            <a:ext cx="15841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b="1">
                <a:solidFill>
                  <a:schemeClr val="dk1"/>
                </a:solidFill>
                <a:latin typeface="Calibri"/>
                <a:ea typeface="Calibri"/>
                <a:cs typeface="Calibri"/>
                <a:sym typeface="Calibri"/>
              </a:rPr>
              <a:t>Alimentación</a:t>
            </a:r>
            <a:endParaRPr/>
          </a:p>
        </p:txBody>
      </p:sp>
      <p:sp>
        <p:nvSpPr>
          <p:cNvPr id="312" name="Google Shape;312;p14"/>
          <p:cNvSpPr txBox="1"/>
          <p:nvPr/>
        </p:nvSpPr>
        <p:spPr>
          <a:xfrm>
            <a:off x="6660232" y="2852936"/>
            <a:ext cx="2232248" cy="1361911"/>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s-AR" sz="1800" b="1" i="1" u="none" strike="noStrike" cap="none" dirty="0">
                <a:solidFill>
                  <a:schemeClr val="dk1"/>
                </a:solidFill>
                <a:latin typeface="Calibri"/>
                <a:ea typeface="Calibri"/>
                <a:cs typeface="Calibri"/>
                <a:sym typeface="Calibri"/>
              </a:rPr>
              <a:t>Hipótesis: </a:t>
            </a:r>
            <a:r>
              <a:rPr lang="es-AR" sz="1800" b="1" i="1" u="none" strike="noStrike" cap="none" dirty="0" err="1">
                <a:solidFill>
                  <a:schemeClr val="dk1"/>
                </a:solidFill>
                <a:latin typeface="Noto Sans Symbols"/>
                <a:ea typeface="Noto Sans Symbols"/>
                <a:cs typeface="Noto Sans Symbols"/>
                <a:sym typeface="Noto Sans Symbols"/>
              </a:rPr>
              <a:t>λ</a:t>
            </a:r>
            <a:r>
              <a:rPr lang="es-AR" sz="1800" b="1" i="1" u="none" strike="noStrike" cap="none" baseline="-25000" dirty="0" err="1">
                <a:solidFill>
                  <a:schemeClr val="dk1"/>
                </a:solidFill>
                <a:latin typeface="Calibri"/>
                <a:ea typeface="Calibri"/>
                <a:cs typeface="Calibri"/>
                <a:sym typeface="Calibri"/>
              </a:rPr>
              <a:t>A</a:t>
            </a:r>
            <a:r>
              <a:rPr lang="es-AR" sz="1800" b="1" i="0" u="none" strike="noStrike" cap="none" dirty="0" err="1">
                <a:solidFill>
                  <a:schemeClr val="dk1"/>
                </a:solidFill>
                <a:latin typeface="Noto Sans Symbols"/>
                <a:ea typeface="Noto Sans Symbols"/>
                <a:cs typeface="Noto Sans Symbols"/>
                <a:sym typeface="Noto Sans Symbols"/>
              </a:rPr>
              <a:t>≈</a:t>
            </a:r>
            <a:r>
              <a:rPr lang="es-AR" sz="1800" b="1" i="1" u="none" strike="noStrike" cap="none" dirty="0" err="1">
                <a:solidFill>
                  <a:schemeClr val="dk1"/>
                </a:solidFill>
                <a:latin typeface="Noto Sans Symbols"/>
                <a:ea typeface="Noto Sans Symbols"/>
                <a:cs typeface="Noto Sans Symbols"/>
                <a:sym typeface="Noto Sans Symbols"/>
              </a:rPr>
              <a:t>λ</a:t>
            </a:r>
            <a:r>
              <a:rPr lang="es-AR" sz="1800" b="1" i="1" u="none" strike="noStrike" cap="none" baseline="-25000" dirty="0" err="1">
                <a:solidFill>
                  <a:schemeClr val="dk1"/>
                </a:solidFill>
                <a:latin typeface="Calibri"/>
                <a:ea typeface="Calibri"/>
                <a:cs typeface="Calibri"/>
                <a:sym typeface="Calibri"/>
              </a:rPr>
              <a:t>B</a:t>
            </a:r>
            <a:r>
              <a:rPr lang="es-AR" sz="1800" b="1" i="1" u="none" strike="noStrike" cap="none" baseline="-25000" dirty="0">
                <a:solidFill>
                  <a:schemeClr val="dk1"/>
                </a:solidFill>
                <a:latin typeface="Calibri"/>
                <a:ea typeface="Calibri"/>
                <a:cs typeface="Calibri"/>
                <a:sym typeface="Calibri"/>
              </a:rPr>
              <a:t>, </a:t>
            </a:r>
            <a:r>
              <a:rPr lang="es-AR" sz="1800" b="1" i="1" u="none" strike="noStrike" cap="none" dirty="0">
                <a:solidFill>
                  <a:schemeClr val="dk1"/>
                </a:solidFill>
                <a:latin typeface="Calibri"/>
                <a:ea typeface="Calibri"/>
                <a:cs typeface="Calibri"/>
                <a:sym typeface="Calibri"/>
              </a:rPr>
              <a:t>Pérdidas de calor y Calores de disolución despreciables.</a:t>
            </a:r>
            <a:endParaRPr dirty="0"/>
          </a:p>
          <a:p>
            <a:pPr marL="0" marR="0" lvl="0" indent="0" algn="l" rtl="0">
              <a:spcBef>
                <a:spcPts val="0"/>
              </a:spcBef>
              <a:spcAft>
                <a:spcPts val="0"/>
              </a:spcAft>
              <a:buNone/>
            </a:pPr>
            <a:endParaRPr sz="105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318" name="Google Shape;31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18</a:t>
            </a:fld>
            <a:endParaRPr/>
          </a:p>
        </p:txBody>
      </p:sp>
      <p:sp>
        <p:nvSpPr>
          <p:cNvPr id="319" name="Google Shape;319;p15"/>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320" name="Google Shape;320;p15"/>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321" name="Google Shape;321;p15"/>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pic>
        <p:nvPicPr>
          <p:cNvPr id="323" name="Google Shape;323;p15"/>
          <p:cNvPicPr preferRelativeResize="0"/>
          <p:nvPr/>
        </p:nvPicPr>
        <p:blipFill rotWithShape="1">
          <a:blip r:embed="rId3">
            <a:alphaModFix/>
          </a:blip>
          <a:srcRect l="23123" b="55501"/>
          <a:stretch/>
        </p:blipFill>
        <p:spPr>
          <a:xfrm>
            <a:off x="-69030" y="1611998"/>
            <a:ext cx="4208982" cy="3761218"/>
          </a:xfrm>
          <a:prstGeom prst="rect">
            <a:avLst/>
          </a:prstGeom>
          <a:noFill/>
          <a:ln>
            <a:noFill/>
          </a:ln>
        </p:spPr>
      </p:pic>
      <p:sp>
        <p:nvSpPr>
          <p:cNvPr id="2" name="TextBox 1">
            <a:extLst>
              <a:ext uri="{FF2B5EF4-FFF2-40B4-BE49-F238E27FC236}">
                <a16:creationId xmlns:a16="http://schemas.microsoft.com/office/drawing/2014/main" id="{157D85CF-323B-4CA2-91E9-9D51314F7C72}"/>
              </a:ext>
            </a:extLst>
          </p:cNvPr>
          <p:cNvSpPr txBox="1"/>
          <p:nvPr/>
        </p:nvSpPr>
        <p:spPr>
          <a:xfrm>
            <a:off x="4572000" y="1483567"/>
            <a:ext cx="4176464" cy="1077218"/>
          </a:xfrm>
          <a:prstGeom prst="rect">
            <a:avLst/>
          </a:prstGeom>
          <a:noFill/>
        </p:spPr>
        <p:txBody>
          <a:bodyPr wrap="square" rtlCol="0">
            <a:spAutoFit/>
          </a:bodyPr>
          <a:lstStyle/>
          <a:p>
            <a:r>
              <a:rPr lang="es-ES" sz="1600" b="1" dirty="0"/>
              <a:t>Recta de Operación Superior</a:t>
            </a:r>
          </a:p>
          <a:p>
            <a:pPr marL="285750" indent="-285750">
              <a:buFont typeface="Arial" panose="020B0604020202020204" pitchFamily="34" charset="0"/>
              <a:buChar char="•"/>
            </a:pPr>
            <a:r>
              <a:rPr lang="es-ES" sz="1600" dirty="0"/>
              <a:t>Representa el BM de la alimentación hacia el tope de la torre.</a:t>
            </a:r>
          </a:p>
          <a:p>
            <a:pPr marL="285750" indent="-285750">
              <a:buFont typeface="Arial" panose="020B0604020202020204" pitchFamily="34" charset="0"/>
              <a:buChar char="•"/>
            </a:pPr>
            <a:r>
              <a:rPr lang="es-ES" sz="1600" dirty="0"/>
              <a:t>Suele abreviarse ROS.</a:t>
            </a:r>
            <a:endParaRPr lang="es-AR" sz="1600" dirty="0"/>
          </a:p>
        </p:txBody>
      </p:sp>
      <p:pic>
        <p:nvPicPr>
          <p:cNvPr id="2050" name="Picture 2" descr="El curioso vínculo entre Friends y Black Mirror: Ross predijo la trama de  &quot;San Junípero&quot; - La Tercera">
            <a:extLst>
              <a:ext uri="{FF2B5EF4-FFF2-40B4-BE49-F238E27FC236}">
                <a16:creationId xmlns:a16="http://schemas.microsoft.com/office/drawing/2014/main" id="{10D4C1DB-A866-4745-8B14-ACBB89E8CA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793072"/>
            <a:ext cx="4176464" cy="23492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329" name="Google Shape;32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19</a:t>
            </a:fld>
            <a:endParaRPr/>
          </a:p>
        </p:txBody>
      </p:sp>
      <p:sp>
        <p:nvSpPr>
          <p:cNvPr id="330" name="Google Shape;330;p16"/>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331" name="Google Shape;331;p16"/>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332" name="Google Shape;332;p16"/>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333" name="Google Shape;333;p16"/>
          <p:cNvSpPr txBox="1"/>
          <p:nvPr/>
        </p:nvSpPr>
        <p:spPr>
          <a:xfrm>
            <a:off x="395536" y="1052736"/>
            <a:ext cx="8229600" cy="5328592"/>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s-AR" sz="2400" b="1" i="1">
                <a:solidFill>
                  <a:schemeClr val="dk1"/>
                </a:solidFill>
                <a:latin typeface="Calibri"/>
                <a:ea typeface="Calibri"/>
                <a:cs typeface="Calibri"/>
                <a:sym typeface="Calibri"/>
              </a:rPr>
              <a:t>Zona de rectificación</a:t>
            </a:r>
            <a:endParaRPr/>
          </a:p>
          <a:p>
            <a:pPr marL="800100" marR="0" lvl="1" indent="-342900" algn="l" rtl="0">
              <a:spcBef>
                <a:spcPts val="480"/>
              </a:spcBef>
              <a:spcAft>
                <a:spcPts val="0"/>
              </a:spcAft>
              <a:buClr>
                <a:schemeClr val="dk1"/>
              </a:buClr>
              <a:buSzPts val="2400"/>
              <a:buFont typeface="Arial"/>
              <a:buChar char="•"/>
            </a:pPr>
            <a:r>
              <a:rPr lang="es-AR" sz="2400" b="1" i="1" u="none" strike="noStrike" cap="none">
                <a:solidFill>
                  <a:schemeClr val="dk1"/>
                </a:solidFill>
                <a:latin typeface="Calibri"/>
                <a:ea typeface="Calibri"/>
                <a:cs typeface="Calibri"/>
                <a:sym typeface="Calibri"/>
              </a:rPr>
              <a:t>Balance de Masa</a:t>
            </a:r>
            <a:endParaRPr/>
          </a:p>
        </p:txBody>
      </p:sp>
      <p:pic>
        <p:nvPicPr>
          <p:cNvPr id="334" name="Google Shape;334;p16"/>
          <p:cNvPicPr preferRelativeResize="0"/>
          <p:nvPr/>
        </p:nvPicPr>
        <p:blipFill rotWithShape="1">
          <a:blip r:embed="rId3">
            <a:alphaModFix/>
          </a:blip>
          <a:srcRect l="23123" b="55501"/>
          <a:stretch/>
        </p:blipFill>
        <p:spPr>
          <a:xfrm>
            <a:off x="755576" y="1988840"/>
            <a:ext cx="3384376" cy="3024336"/>
          </a:xfrm>
          <a:prstGeom prst="rect">
            <a:avLst/>
          </a:prstGeom>
          <a:noFill/>
          <a:ln>
            <a:noFill/>
          </a:ln>
        </p:spPr>
      </p:pic>
      <p:pic>
        <p:nvPicPr>
          <p:cNvPr id="335" name="Google Shape;335;p16"/>
          <p:cNvPicPr preferRelativeResize="0"/>
          <p:nvPr/>
        </p:nvPicPr>
        <p:blipFill rotWithShape="1">
          <a:blip r:embed="rId4">
            <a:alphaModFix/>
          </a:blip>
          <a:srcRect/>
          <a:stretch/>
        </p:blipFill>
        <p:spPr>
          <a:xfrm>
            <a:off x="5011738" y="2216150"/>
            <a:ext cx="3149600" cy="2184400"/>
          </a:xfrm>
          <a:prstGeom prst="rect">
            <a:avLst/>
          </a:prstGeom>
          <a:noFill/>
          <a:ln>
            <a:noFill/>
          </a:ln>
        </p:spPr>
      </p:pic>
      <p:pic>
        <p:nvPicPr>
          <p:cNvPr id="336" name="Google Shape;336;p16"/>
          <p:cNvPicPr preferRelativeResize="0"/>
          <p:nvPr/>
        </p:nvPicPr>
        <p:blipFill rotWithShape="1">
          <a:blip r:embed="rId5">
            <a:alphaModFix/>
          </a:blip>
          <a:srcRect/>
          <a:stretch/>
        </p:blipFill>
        <p:spPr>
          <a:xfrm>
            <a:off x="179512" y="5373216"/>
            <a:ext cx="4446538" cy="926108"/>
          </a:xfrm>
          <a:prstGeom prst="rect">
            <a:avLst/>
          </a:prstGeom>
          <a:noFill/>
          <a:ln w="9525" cap="flat" cmpd="sng">
            <a:solidFill>
              <a:srgbClr val="FF0000"/>
            </a:solidFill>
            <a:prstDash val="solid"/>
            <a:miter lim="800000"/>
            <a:headEnd type="none" w="sm" len="sm"/>
            <a:tailEnd type="none" w="sm" len="sm"/>
          </a:ln>
        </p:spPr>
      </p:pic>
      <p:pic>
        <p:nvPicPr>
          <p:cNvPr id="337" name="Google Shape;337;p16"/>
          <p:cNvPicPr preferRelativeResize="0"/>
          <p:nvPr/>
        </p:nvPicPr>
        <p:blipFill rotWithShape="1">
          <a:blip r:embed="rId6">
            <a:alphaModFix/>
          </a:blip>
          <a:srcRect/>
          <a:stretch/>
        </p:blipFill>
        <p:spPr>
          <a:xfrm>
            <a:off x="5580112" y="5157192"/>
            <a:ext cx="1998663" cy="1340768"/>
          </a:xfrm>
          <a:prstGeom prst="rect">
            <a:avLst/>
          </a:prstGeom>
          <a:noFill/>
          <a:ln w="9525" cap="flat" cmpd="sng">
            <a:solidFill>
              <a:srgbClr val="FF0000"/>
            </a:solidFill>
            <a:prstDash val="solid"/>
            <a:miter lim="800000"/>
            <a:headEnd type="none" w="sm" len="sm"/>
            <a:tailEnd type="none" w="sm" len="sm"/>
          </a:ln>
        </p:spPr>
      </p:pic>
      <p:pic>
        <p:nvPicPr>
          <p:cNvPr id="338" name="Google Shape;338;p16"/>
          <p:cNvPicPr preferRelativeResize="0"/>
          <p:nvPr/>
        </p:nvPicPr>
        <p:blipFill rotWithShape="1">
          <a:blip r:embed="rId7">
            <a:alphaModFix/>
          </a:blip>
          <a:srcRect/>
          <a:stretch/>
        </p:blipFill>
        <p:spPr>
          <a:xfrm>
            <a:off x="2435225" y="4149725"/>
            <a:ext cx="1277938" cy="336550"/>
          </a:xfrm>
          <a:prstGeom prst="rect">
            <a:avLst/>
          </a:prstGeom>
          <a:noFill/>
          <a:ln w="9525" cap="flat" cmpd="sng">
            <a:solidFill>
              <a:srgbClr val="FF0000"/>
            </a:solidFill>
            <a:prstDash val="solid"/>
            <a:miter lim="800000"/>
            <a:headEnd type="none" w="sm" len="sm"/>
            <a:tailEnd type="none" w="sm" len="sm"/>
          </a:ln>
        </p:spPr>
      </p:pic>
      <p:sp>
        <p:nvSpPr>
          <p:cNvPr id="339" name="Google Shape;339;p16"/>
          <p:cNvSpPr/>
          <p:nvPr/>
        </p:nvSpPr>
        <p:spPr>
          <a:xfrm>
            <a:off x="2267744" y="2132856"/>
            <a:ext cx="1440160" cy="1656184"/>
          </a:xfrm>
          <a:prstGeom prst="rect">
            <a:avLst/>
          </a:prstGeom>
          <a:solidFill>
            <a:srgbClr val="FFFF66">
              <a:alpha val="27843"/>
            </a:srgbClr>
          </a:solidFill>
          <a:ln w="25400" cap="flat" cmpd="sng">
            <a:solidFill>
              <a:srgbClr val="FFFF66"/>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40" name="Google Shape;340;p16"/>
          <p:cNvCxnSpPr>
            <a:stCxn id="339" idx="2"/>
          </p:cNvCxnSpPr>
          <p:nvPr/>
        </p:nvCxnSpPr>
        <p:spPr>
          <a:xfrm>
            <a:off x="2987824" y="3789040"/>
            <a:ext cx="0" cy="360000"/>
          </a:xfrm>
          <a:prstGeom prst="straightConnector1">
            <a:avLst/>
          </a:prstGeom>
          <a:solidFill>
            <a:srgbClr val="FFFF66">
              <a:alpha val="27843"/>
            </a:srgbClr>
          </a:solidFill>
          <a:ln w="28575" cap="flat" cmpd="sng">
            <a:solidFill>
              <a:srgbClr val="FFFF66"/>
            </a:solidFill>
            <a:prstDash val="solid"/>
            <a:round/>
            <a:headEnd type="none" w="sm" len="sm"/>
            <a:tailEnd type="triangle" w="med" len="med"/>
          </a:ln>
        </p:spPr>
      </p:cxnSp>
      <p:sp>
        <p:nvSpPr>
          <p:cNvPr id="341" name="Google Shape;341;p16"/>
          <p:cNvSpPr/>
          <p:nvPr/>
        </p:nvSpPr>
        <p:spPr>
          <a:xfrm>
            <a:off x="4716016" y="5085184"/>
            <a:ext cx="432048" cy="1584176"/>
          </a:xfrm>
          <a:prstGeom prst="leftBrace">
            <a:avLst>
              <a:gd name="adj1" fmla="val 8333"/>
              <a:gd name="adj2" fmla="val 50000"/>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2482560" y="2044800"/>
              <a:ext cx="1089720" cy="1572120"/>
            </p14:xfrm>
          </p:contentPart>
        </mc:Choice>
        <mc:Fallback xmlns="">
          <p:pic>
            <p:nvPicPr>
              <p:cNvPr id="2" name="Ink 1"/>
              <p:cNvPicPr/>
              <p:nvPr/>
            </p:nvPicPr>
            <p:blipFill>
              <a:blip r:embed="rId9"/>
              <a:stretch>
                <a:fillRect/>
              </a:stretch>
            </p:blipFill>
            <p:spPr>
              <a:xfrm>
                <a:off x="2473200" y="2035440"/>
                <a:ext cx="1108440" cy="159084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Verdana"/>
              <a:buNone/>
            </a:pPr>
            <a:r>
              <a:rPr lang="es-AR" sz="2400" dirty="0">
                <a:latin typeface="Verdana"/>
                <a:ea typeface="Verdana"/>
                <a:cs typeface="Verdana"/>
                <a:sym typeface="Verdana"/>
              </a:rPr>
              <a:t/>
            </a:r>
            <a:br>
              <a:rPr lang="es-AR" sz="2400" dirty="0">
                <a:latin typeface="Verdana"/>
                <a:ea typeface="Verdana"/>
                <a:cs typeface="Verdana"/>
                <a:sym typeface="Verdana"/>
              </a:rPr>
            </a:br>
            <a:r>
              <a:rPr lang="es-AR" sz="2400" dirty="0">
                <a:latin typeface="Verdana"/>
                <a:ea typeface="Verdana"/>
                <a:cs typeface="Verdana"/>
                <a:sym typeface="Verdana"/>
              </a:rPr>
              <a:t>Operaciones Unitarias de Transferencia de Materia</a:t>
            </a:r>
            <a:r>
              <a:rPr lang="es-AR" sz="2800" dirty="0">
                <a:latin typeface="Verdana"/>
                <a:ea typeface="Verdana"/>
                <a:cs typeface="Verdana"/>
                <a:sym typeface="Verdana"/>
              </a:rPr>
              <a:t/>
            </a:r>
            <a:br>
              <a:rPr lang="es-AR" sz="2800" dirty="0">
                <a:latin typeface="Verdana"/>
                <a:ea typeface="Verdana"/>
                <a:cs typeface="Verdana"/>
                <a:sym typeface="Verdana"/>
              </a:rPr>
            </a:br>
            <a:endParaRPr sz="2800" dirty="0">
              <a:latin typeface="Verdana"/>
              <a:ea typeface="Verdana"/>
              <a:cs typeface="Verdana"/>
              <a:sym typeface="Verdana"/>
            </a:endParaRPr>
          </a:p>
        </p:txBody>
      </p:sp>
      <p:sp>
        <p:nvSpPr>
          <p:cNvPr id="93" name="Google Shape;93;p1"/>
          <p:cNvSpPr txBox="1">
            <a:spLocks noGrp="1"/>
          </p:cNvSpPr>
          <p:nvPr>
            <p:ph type="body" idx="1"/>
          </p:nvPr>
        </p:nvSpPr>
        <p:spPr>
          <a:xfrm>
            <a:off x="323528" y="1052736"/>
            <a:ext cx="8229600" cy="7200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s-AR" sz="2800" b="1" dirty="0"/>
              <a:t>Otros títulos en binario</a:t>
            </a:r>
            <a:endParaRPr sz="2800" dirty="0"/>
          </a:p>
        </p:txBody>
      </p:sp>
      <p:cxnSp>
        <p:nvCxnSpPr>
          <p:cNvPr id="94" name="Google Shape;94;p1"/>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95" name="Google Shape;95;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2</a:t>
            </a:fld>
            <a:endParaRPr/>
          </a:p>
        </p:txBody>
      </p:sp>
      <p:sp>
        <p:nvSpPr>
          <p:cNvPr id="96" name="Google Shape;96;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dirty="0"/>
          </a:p>
        </p:txBody>
      </p:sp>
      <p:pic>
        <p:nvPicPr>
          <p:cNvPr id="1026" name="Picture 2" descr="Distillation Column, डिस्टिलेशन कॉलम in Bhayandar East, Mumbai , Kalina  Engineering Private Limited | ID: 11044625255">
            <a:extLst>
              <a:ext uri="{FF2B5EF4-FFF2-40B4-BE49-F238E27FC236}">
                <a16:creationId xmlns:a16="http://schemas.microsoft.com/office/drawing/2014/main" id="{1ABA254C-4F65-4B9B-8FED-6C3A794A6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222" y="1683333"/>
            <a:ext cx="200025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0;p1">
            <a:extLst>
              <a:ext uri="{FF2B5EF4-FFF2-40B4-BE49-F238E27FC236}">
                <a16:creationId xmlns:a16="http://schemas.microsoft.com/office/drawing/2014/main" id="{32CDFAD2-F81B-4D6C-9042-174AED9EC79A}"/>
              </a:ext>
            </a:extLst>
          </p:cNvPr>
          <p:cNvSpPr txBox="1"/>
          <p:nvPr/>
        </p:nvSpPr>
        <p:spPr>
          <a:xfrm>
            <a:off x="693912" y="1683333"/>
            <a:ext cx="5858966" cy="4577508"/>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just" rtl="0">
              <a:lnSpc>
                <a:spcPct val="100000"/>
              </a:lnSpc>
              <a:spcBef>
                <a:spcPts val="0"/>
              </a:spcBef>
              <a:spcAft>
                <a:spcPts val="0"/>
              </a:spcAft>
              <a:buNone/>
            </a:pPr>
            <a:r>
              <a:rPr lang="es-AR" sz="1800" b="1" i="0" u="sng" strike="noStrike" cap="none" dirty="0">
                <a:solidFill>
                  <a:schemeClr val="dk1"/>
                </a:solidFill>
                <a:latin typeface="Calibri"/>
                <a:ea typeface="Calibri"/>
                <a:cs typeface="Calibri"/>
                <a:sym typeface="Calibri"/>
              </a:rPr>
              <a:t>Los 11 Mosqueteros</a:t>
            </a:r>
            <a:r>
              <a:rPr lang="es-AR" sz="1800" b="1" i="0" strike="noStrike" cap="none" dirty="0">
                <a:solidFill>
                  <a:schemeClr val="dk1"/>
                </a:solidFill>
                <a:latin typeface="Calibri"/>
                <a:ea typeface="Calibri"/>
                <a:cs typeface="Calibri"/>
                <a:sym typeface="Calibri"/>
              </a:rPr>
              <a:t>. DUMAS, Alejandro (padre).</a:t>
            </a:r>
          </a:p>
          <a:p>
            <a:pPr marL="0" marR="0" lvl="0" indent="0" algn="just" rtl="0">
              <a:lnSpc>
                <a:spcPct val="100000"/>
              </a:lnSpc>
              <a:spcBef>
                <a:spcPts val="0"/>
              </a:spcBef>
              <a:spcAft>
                <a:spcPts val="0"/>
              </a:spcAft>
              <a:buNone/>
            </a:pPr>
            <a:endParaRPr lang="es-AR" sz="1800" b="1" i="0"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AR" sz="1800" b="1" u="sng" dirty="0">
                <a:solidFill>
                  <a:schemeClr val="dk1"/>
                </a:solidFill>
                <a:latin typeface="Calibri"/>
                <a:ea typeface="Calibri"/>
                <a:cs typeface="Calibri"/>
                <a:sym typeface="Calibri"/>
              </a:rPr>
              <a:t>1100100 Años de Soledad</a:t>
            </a:r>
            <a:r>
              <a:rPr lang="es-AR" sz="1800" b="1" dirty="0">
                <a:solidFill>
                  <a:schemeClr val="dk1"/>
                </a:solidFill>
                <a:latin typeface="Calibri"/>
                <a:ea typeface="Calibri"/>
                <a:cs typeface="Calibri"/>
                <a:sym typeface="Calibri"/>
              </a:rPr>
              <a:t>. GARCÍA MÁRQUEZ, Gabriel.</a:t>
            </a:r>
          </a:p>
          <a:p>
            <a:pPr marL="0" marR="0" lvl="0" indent="0" algn="just" rtl="0">
              <a:lnSpc>
                <a:spcPct val="100000"/>
              </a:lnSpc>
              <a:spcBef>
                <a:spcPts val="0"/>
              </a:spcBef>
              <a:spcAft>
                <a:spcPts val="0"/>
              </a:spcAft>
              <a:buNone/>
            </a:pPr>
            <a:endParaRPr lang="es-A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AR" sz="1800" b="1" i="0" u="sng" strike="noStrike" cap="none" dirty="0">
                <a:solidFill>
                  <a:schemeClr val="dk1"/>
                </a:solidFill>
                <a:latin typeface="Calibri"/>
                <a:ea typeface="Calibri"/>
                <a:cs typeface="Calibri"/>
                <a:sym typeface="Calibri"/>
              </a:rPr>
              <a:t>1100 Hombres sin Piedad</a:t>
            </a:r>
            <a:r>
              <a:rPr lang="es-AR" sz="1800" b="1" dirty="0">
                <a:solidFill>
                  <a:schemeClr val="dk1"/>
                </a:solidFill>
                <a:latin typeface="Calibri"/>
                <a:ea typeface="Calibri"/>
                <a:cs typeface="Calibri"/>
                <a:sym typeface="Calibri"/>
              </a:rPr>
              <a:t>. ROSE, Reginald.</a:t>
            </a:r>
          </a:p>
          <a:p>
            <a:pPr marL="0" marR="0" lvl="0" indent="0" algn="just" rtl="0">
              <a:lnSpc>
                <a:spcPct val="100000"/>
              </a:lnSpc>
              <a:spcBef>
                <a:spcPts val="0"/>
              </a:spcBef>
              <a:spcAft>
                <a:spcPts val="0"/>
              </a:spcAft>
              <a:buNone/>
            </a:pPr>
            <a:endParaRPr lang="es-A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AR" sz="1800" b="1" i="0" u="sng" strike="noStrike" cap="none" dirty="0">
                <a:solidFill>
                  <a:schemeClr val="dk1"/>
                </a:solidFill>
                <a:latin typeface="Calibri"/>
                <a:ea typeface="Calibri"/>
                <a:cs typeface="Calibri"/>
                <a:sym typeface="Calibri"/>
              </a:rPr>
              <a:t>Trampa 10110</a:t>
            </a:r>
            <a:r>
              <a:rPr lang="es-AR" sz="1800" b="1" i="0" strike="noStrike" cap="none" dirty="0">
                <a:solidFill>
                  <a:schemeClr val="dk1"/>
                </a:solidFill>
                <a:latin typeface="Calibri"/>
                <a:ea typeface="Calibri"/>
                <a:cs typeface="Calibri"/>
                <a:sym typeface="Calibri"/>
              </a:rPr>
              <a:t>. HELLER, Joseph.</a:t>
            </a:r>
          </a:p>
          <a:p>
            <a:pPr marL="0" marR="0" lvl="0" indent="0" algn="just" rtl="0">
              <a:lnSpc>
                <a:spcPct val="100000"/>
              </a:lnSpc>
              <a:spcBef>
                <a:spcPts val="0"/>
              </a:spcBef>
              <a:spcAft>
                <a:spcPts val="0"/>
              </a:spcAft>
              <a:buNone/>
            </a:pPr>
            <a:endParaRPr lang="es-AR" sz="1800" b="1" i="0"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AR" sz="1800" b="1" u="sng" dirty="0">
                <a:solidFill>
                  <a:schemeClr val="dk1"/>
                </a:solidFill>
                <a:latin typeface="Calibri"/>
                <a:ea typeface="Calibri"/>
                <a:cs typeface="Calibri"/>
                <a:sym typeface="Calibri"/>
              </a:rPr>
              <a:t>Los 100111 escalones</a:t>
            </a:r>
            <a:r>
              <a:rPr lang="es-AR" sz="1800" b="1" dirty="0">
                <a:solidFill>
                  <a:schemeClr val="dk1"/>
                </a:solidFill>
                <a:latin typeface="Calibri"/>
                <a:ea typeface="Calibri"/>
                <a:cs typeface="Calibri"/>
                <a:sym typeface="Calibri"/>
              </a:rPr>
              <a:t>. BUCHAN, John.</a:t>
            </a:r>
          </a:p>
          <a:p>
            <a:pPr marL="0" marR="0" lvl="0" indent="0" algn="just" rtl="0">
              <a:lnSpc>
                <a:spcPct val="100000"/>
              </a:lnSpc>
              <a:spcBef>
                <a:spcPts val="0"/>
              </a:spcBef>
              <a:spcAft>
                <a:spcPts val="0"/>
              </a:spcAft>
              <a:buNone/>
            </a:pPr>
            <a:endParaRPr lang="es-A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AR" sz="1800" b="1" i="0" u="sng" strike="noStrike" cap="none" dirty="0">
                <a:solidFill>
                  <a:schemeClr val="dk1"/>
                </a:solidFill>
                <a:latin typeface="Calibri"/>
                <a:ea typeface="Calibri"/>
                <a:cs typeface="Calibri"/>
                <a:sym typeface="Calibri"/>
              </a:rPr>
              <a:t>Fahrenheit 111000011</a:t>
            </a:r>
            <a:r>
              <a:rPr lang="es-AR" sz="1800" b="1" i="0" strike="noStrike" cap="none" dirty="0">
                <a:solidFill>
                  <a:schemeClr val="dk1"/>
                </a:solidFill>
                <a:latin typeface="Calibri"/>
                <a:ea typeface="Calibri"/>
                <a:cs typeface="Calibri"/>
                <a:sym typeface="Calibri"/>
              </a:rPr>
              <a:t>. BRADBURY, Ray.</a:t>
            </a:r>
          </a:p>
          <a:p>
            <a:pPr marL="0" marR="0" lvl="0" indent="0" algn="just" rtl="0">
              <a:lnSpc>
                <a:spcPct val="100000"/>
              </a:lnSpc>
              <a:spcBef>
                <a:spcPts val="0"/>
              </a:spcBef>
              <a:spcAft>
                <a:spcPts val="0"/>
              </a:spcAft>
              <a:buNone/>
            </a:pPr>
            <a:endParaRPr lang="es-AR" sz="1800" b="1" i="0"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AR" sz="1800" b="1" u="sng" dirty="0">
                <a:solidFill>
                  <a:schemeClr val="dk1"/>
                </a:solidFill>
                <a:latin typeface="Calibri"/>
                <a:ea typeface="Calibri"/>
                <a:cs typeface="Calibri"/>
                <a:sym typeface="Calibri"/>
              </a:rPr>
              <a:t>Historia de 10 Ciudades</a:t>
            </a:r>
            <a:r>
              <a:rPr lang="es-AR" sz="1800" b="1" dirty="0">
                <a:solidFill>
                  <a:schemeClr val="dk1"/>
                </a:solidFill>
                <a:latin typeface="Calibri"/>
                <a:ea typeface="Calibri"/>
                <a:cs typeface="Calibri"/>
                <a:sym typeface="Calibri"/>
              </a:rPr>
              <a:t>. DICKENS, Charles.</a:t>
            </a:r>
          </a:p>
          <a:p>
            <a:pPr marL="0" marR="0" lvl="0" indent="0" algn="just" rtl="0">
              <a:lnSpc>
                <a:spcPct val="100000"/>
              </a:lnSpc>
              <a:spcBef>
                <a:spcPts val="0"/>
              </a:spcBef>
              <a:spcAft>
                <a:spcPts val="0"/>
              </a:spcAft>
              <a:buNone/>
            </a:pPr>
            <a:endParaRPr lang="es-A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AR" sz="1800" b="1" i="0" u="sng" strike="noStrike" cap="none" dirty="0">
                <a:solidFill>
                  <a:schemeClr val="dk1"/>
                </a:solidFill>
                <a:latin typeface="Calibri"/>
                <a:ea typeface="Calibri"/>
                <a:cs typeface="Calibri"/>
                <a:sym typeface="Calibri"/>
              </a:rPr>
              <a:t>Los 1100101 dálmatas</a:t>
            </a:r>
            <a:r>
              <a:rPr lang="es-AR" sz="1800" b="1" dirty="0">
                <a:solidFill>
                  <a:schemeClr val="dk1"/>
                </a:solidFill>
                <a:latin typeface="Calibri"/>
                <a:ea typeface="Calibri"/>
                <a:cs typeface="Calibri"/>
                <a:sym typeface="Calibri"/>
              </a:rPr>
              <a:t>. SMITH, </a:t>
            </a:r>
            <a:r>
              <a:rPr lang="es-AR" sz="1800" b="1" dirty="0" err="1">
                <a:solidFill>
                  <a:schemeClr val="dk1"/>
                </a:solidFill>
                <a:latin typeface="Calibri"/>
                <a:ea typeface="Calibri"/>
                <a:cs typeface="Calibri"/>
                <a:sym typeface="Calibri"/>
              </a:rPr>
              <a:t>Dodie</a:t>
            </a:r>
            <a:r>
              <a:rPr lang="es-AR" sz="1800" b="1" dirty="0">
                <a:solidFill>
                  <a:schemeClr val="dk1"/>
                </a:solidFill>
                <a:latin typeface="Calibri"/>
                <a:ea typeface="Calibri"/>
                <a:cs typeface="Calibri"/>
                <a:sym typeface="Calibri"/>
              </a:rPr>
              <a:t>.</a:t>
            </a:r>
          </a:p>
          <a:p>
            <a:pPr marL="0" marR="0" lvl="0" indent="0" algn="just" rtl="0">
              <a:lnSpc>
                <a:spcPct val="100000"/>
              </a:lnSpc>
              <a:spcBef>
                <a:spcPts val="0"/>
              </a:spcBef>
              <a:spcAft>
                <a:spcPts val="0"/>
              </a:spcAft>
              <a:buNone/>
            </a:pPr>
            <a:endParaRPr lang="es-AR" sz="1800" b="1" dirty="0">
              <a:solidFill>
                <a:schemeClr val="dk1"/>
              </a:solidFill>
              <a:latin typeface="Calibri"/>
              <a:ea typeface="Calibri"/>
              <a:cs typeface="Calibri"/>
              <a:sym typeface="Calibri"/>
            </a:endParaRPr>
          </a:p>
          <a:p>
            <a:pPr algn="just"/>
            <a:r>
              <a:rPr lang="es-AR" sz="1800" b="1" u="sng" dirty="0">
                <a:solidFill>
                  <a:schemeClr val="dk1"/>
                </a:solidFill>
                <a:latin typeface="Calibri"/>
                <a:ea typeface="Calibri"/>
                <a:cs typeface="Calibri"/>
                <a:sym typeface="Calibri"/>
              </a:rPr>
              <a:t>100111000100000 leguas de viaje submarino</a:t>
            </a:r>
            <a:r>
              <a:rPr lang="es-AR" sz="1800" b="1" dirty="0">
                <a:solidFill>
                  <a:schemeClr val="dk1"/>
                </a:solidFill>
                <a:latin typeface="Calibri"/>
                <a:cs typeface="Calibri"/>
                <a:sym typeface="Calibri"/>
              </a:rPr>
              <a:t>. VERNE, Julio</a:t>
            </a:r>
            <a:r>
              <a:rPr lang="es-AR" sz="1800" b="1" dirty="0" smtClean="0">
                <a:solidFill>
                  <a:schemeClr val="dk1"/>
                </a:solidFill>
                <a:latin typeface="Calibri"/>
                <a:cs typeface="Calibri"/>
                <a:sym typeface="Calibri"/>
              </a:rPr>
              <a:t>.</a:t>
            </a:r>
          </a:p>
          <a:p>
            <a:pPr algn="just"/>
            <a:endParaRPr lang="es-AR" sz="1800" b="1" dirty="0">
              <a:solidFill>
                <a:schemeClr val="dk1"/>
              </a:solidFill>
              <a:latin typeface="Calibri"/>
              <a:cs typeface="Calibri"/>
              <a:sym typeface="Calibri"/>
            </a:endParaRPr>
          </a:p>
          <a:p>
            <a:pPr algn="just"/>
            <a:r>
              <a:rPr lang="es-AR" sz="1800" b="1" u="sng" dirty="0">
                <a:solidFill>
                  <a:schemeClr val="dk1"/>
                </a:solidFill>
                <a:latin typeface="Calibri"/>
                <a:ea typeface="Calibri"/>
                <a:cs typeface="Calibri"/>
                <a:sym typeface="Calibri"/>
              </a:rPr>
              <a:t>110 personajes en busca de autor</a:t>
            </a:r>
            <a:r>
              <a:rPr lang="es-AR" sz="1800" b="1" dirty="0" smtClean="0">
                <a:solidFill>
                  <a:schemeClr val="dk1"/>
                </a:solidFill>
                <a:latin typeface="Calibri"/>
                <a:cs typeface="Calibri"/>
                <a:sym typeface="Calibri"/>
              </a:rPr>
              <a:t>. PIRANDELLO, Luigi.</a:t>
            </a:r>
            <a:endParaRPr lang="es-AR" sz="1800" b="1" dirty="0">
              <a:solidFill>
                <a:schemeClr val="dk1"/>
              </a:solidFill>
              <a:latin typeface="Calibri"/>
              <a:cs typeface="Calibri"/>
              <a:sym typeface="Calibri"/>
            </a:endParaRPr>
          </a:p>
        </p:txBody>
      </p:sp>
    </p:spTree>
    <p:extLst>
      <p:ext uri="{BB962C8B-B14F-4D97-AF65-F5344CB8AC3E}">
        <p14:creationId xmlns:p14="http://schemas.microsoft.com/office/powerpoint/2010/main" val="2785694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349" name="Google Shape;34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20</a:t>
            </a:fld>
            <a:endParaRPr/>
          </a:p>
        </p:txBody>
      </p:sp>
      <p:sp>
        <p:nvSpPr>
          <p:cNvPr id="350" name="Google Shape;350;p17"/>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351" name="Google Shape;351;p17"/>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352" name="Google Shape;352;p17"/>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graphicFrame>
        <p:nvGraphicFramePr>
          <p:cNvPr id="353" name="Google Shape;353;p17"/>
          <p:cNvGraphicFramePr/>
          <p:nvPr/>
        </p:nvGraphicFramePr>
        <p:xfrm>
          <a:off x="467544" y="980728"/>
          <a:ext cx="4248472" cy="4608512"/>
        </p:xfrm>
        <a:graphic>
          <a:graphicData uri="http://schemas.openxmlformats.org/drawingml/2006/chart">
            <c:chart xmlns:c="http://schemas.openxmlformats.org/drawingml/2006/chart" xmlns:r="http://schemas.openxmlformats.org/officeDocument/2006/relationships" r:id="rId3"/>
          </a:graphicData>
        </a:graphic>
      </p:graphicFrame>
      <p:pic>
        <p:nvPicPr>
          <p:cNvPr id="354" name="Google Shape;354;p17"/>
          <p:cNvPicPr preferRelativeResize="0"/>
          <p:nvPr/>
        </p:nvPicPr>
        <p:blipFill rotWithShape="1">
          <a:blip r:embed="rId4">
            <a:alphaModFix/>
          </a:blip>
          <a:srcRect/>
          <a:stretch/>
        </p:blipFill>
        <p:spPr>
          <a:xfrm>
            <a:off x="5310436" y="1653922"/>
            <a:ext cx="3726060" cy="808291"/>
          </a:xfrm>
          <a:prstGeom prst="rect">
            <a:avLst/>
          </a:prstGeom>
          <a:noFill/>
          <a:ln w="9525" cap="flat" cmpd="sng">
            <a:solidFill>
              <a:srgbClr val="FF0000"/>
            </a:solidFill>
            <a:prstDash val="solid"/>
            <a:miter lim="800000"/>
            <a:headEnd type="none" w="sm" len="sm"/>
            <a:tailEnd type="none" w="sm" len="sm"/>
          </a:ln>
        </p:spPr>
      </p:pic>
      <p:sp>
        <p:nvSpPr>
          <p:cNvPr id="355" name="Google Shape;355;p17"/>
          <p:cNvSpPr txBox="1"/>
          <p:nvPr/>
        </p:nvSpPr>
        <p:spPr>
          <a:xfrm>
            <a:off x="4716016" y="1124744"/>
            <a:ext cx="3888432" cy="992579"/>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s-AR" sz="1600" b="0" i="1" u="none" strike="noStrike" cap="none">
                <a:solidFill>
                  <a:schemeClr val="dk1"/>
                </a:solidFill>
                <a:latin typeface="Calibri"/>
                <a:ea typeface="Calibri"/>
                <a:cs typeface="Calibri"/>
                <a:sym typeface="Calibri"/>
              </a:rPr>
              <a:t>La ecuación A vale para toda la zona de rectificación, por lo tanto la reescribimos como </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356" name="Google Shape;356;p17"/>
          <p:cNvSpPr txBox="1"/>
          <p:nvPr/>
        </p:nvSpPr>
        <p:spPr>
          <a:xfrm>
            <a:off x="4788024" y="2420888"/>
            <a:ext cx="3888432" cy="1969770"/>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s-AR" sz="1600" b="0" i="1" u="none" strike="noStrike" cap="none">
                <a:solidFill>
                  <a:schemeClr val="dk1"/>
                </a:solidFill>
                <a:latin typeface="Calibri"/>
                <a:ea typeface="Calibri"/>
                <a:cs typeface="Calibri"/>
                <a:sym typeface="Calibri"/>
              </a:rPr>
              <a:t>Luego se definen dos relaciones de Reflujo </a:t>
            </a:r>
            <a:endParaRPr/>
          </a:p>
          <a:p>
            <a:pPr marL="0" marR="0" lvl="1" indent="0" algn="l" rtl="0">
              <a:spcBef>
                <a:spcPts val="0"/>
              </a:spcBef>
              <a:spcAft>
                <a:spcPts val="0"/>
              </a:spcAft>
              <a:buNone/>
            </a:pPr>
            <a:endParaRPr sz="1600" b="1" i="1" u="none" strike="noStrike" cap="none">
              <a:solidFill>
                <a:schemeClr val="dk1"/>
              </a:solidFill>
              <a:latin typeface="Calibri"/>
              <a:ea typeface="Calibri"/>
              <a:cs typeface="Calibri"/>
              <a:sym typeface="Calibri"/>
            </a:endParaRPr>
          </a:p>
          <a:p>
            <a:pPr marL="0" marR="0" lvl="1" indent="0" algn="l" rtl="0">
              <a:spcBef>
                <a:spcPts val="0"/>
              </a:spcBef>
              <a:spcAft>
                <a:spcPts val="0"/>
              </a:spcAft>
              <a:buNone/>
            </a:pPr>
            <a:endParaRPr sz="1600" b="1" i="1" u="none" strike="noStrike" cap="none">
              <a:solidFill>
                <a:schemeClr val="dk1"/>
              </a:solidFill>
              <a:latin typeface="Calibri"/>
              <a:ea typeface="Calibri"/>
              <a:cs typeface="Calibri"/>
              <a:sym typeface="Calibri"/>
            </a:endParaRPr>
          </a:p>
          <a:p>
            <a:pPr marL="0" marR="0" lvl="1" indent="0" algn="l" rtl="0">
              <a:spcBef>
                <a:spcPts val="0"/>
              </a:spcBef>
              <a:spcAft>
                <a:spcPts val="0"/>
              </a:spcAft>
              <a:buNone/>
            </a:pPr>
            <a:r>
              <a:rPr lang="es-AR" sz="1600" b="1" i="1" u="none" strike="noStrike" cap="none">
                <a:solidFill>
                  <a:schemeClr val="dk1"/>
                </a:solidFill>
                <a:latin typeface="Calibri"/>
                <a:ea typeface="Calibri"/>
                <a:cs typeface="Calibri"/>
                <a:sym typeface="Calibri"/>
              </a:rPr>
              <a:t>Relación de reflujo Interno (Ri)</a:t>
            </a:r>
            <a:endParaRPr/>
          </a:p>
          <a:p>
            <a:pPr marL="0" marR="0" lvl="1" indent="0" algn="l" rtl="0">
              <a:spcBef>
                <a:spcPts val="0"/>
              </a:spcBef>
              <a:spcAft>
                <a:spcPts val="0"/>
              </a:spcAft>
              <a:buNone/>
            </a:pPr>
            <a:endParaRPr sz="1600" b="0" i="1" u="none" strike="noStrike" cap="none">
              <a:solidFill>
                <a:schemeClr val="dk1"/>
              </a:solidFill>
              <a:latin typeface="Calibri"/>
              <a:ea typeface="Calibri"/>
              <a:cs typeface="Calibri"/>
              <a:sym typeface="Calibri"/>
            </a:endParaRPr>
          </a:p>
          <a:p>
            <a:pPr marL="0" marR="0" lvl="1" indent="0" algn="l" rtl="0">
              <a:spcBef>
                <a:spcPts val="0"/>
              </a:spcBef>
              <a:spcAft>
                <a:spcPts val="0"/>
              </a:spcAft>
              <a:buNone/>
            </a:pPr>
            <a:endParaRPr sz="1600" b="0" i="1" u="none" strike="noStrike" cap="none">
              <a:solidFill>
                <a:schemeClr val="dk1"/>
              </a:solidFill>
              <a:latin typeface="Calibri"/>
              <a:ea typeface="Calibri"/>
              <a:cs typeface="Calibri"/>
              <a:sym typeface="Calibri"/>
            </a:endParaRPr>
          </a:p>
          <a:p>
            <a:pPr marL="0" marR="0" lvl="1" indent="0" algn="l" rtl="0">
              <a:spcBef>
                <a:spcPts val="0"/>
              </a:spcBef>
              <a:spcAft>
                <a:spcPts val="0"/>
              </a:spcAft>
              <a:buNone/>
            </a:pPr>
            <a:r>
              <a:rPr lang="es-AR" sz="1600" b="1" i="1" u="none" strike="noStrike" cap="none">
                <a:solidFill>
                  <a:schemeClr val="dk1"/>
                </a:solidFill>
                <a:latin typeface="Calibri"/>
                <a:ea typeface="Calibri"/>
                <a:cs typeface="Calibri"/>
                <a:sym typeface="Calibri"/>
              </a:rPr>
              <a:t>Relación de reflujo externo (R)</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pic>
        <p:nvPicPr>
          <p:cNvPr id="357" name="Google Shape;357;p17"/>
          <p:cNvPicPr preferRelativeResize="0"/>
          <p:nvPr/>
        </p:nvPicPr>
        <p:blipFill rotWithShape="1">
          <a:blip r:embed="rId5">
            <a:alphaModFix/>
          </a:blip>
          <a:srcRect/>
          <a:stretch/>
        </p:blipFill>
        <p:spPr>
          <a:xfrm>
            <a:off x="8100392" y="3141060"/>
            <a:ext cx="432048" cy="431956"/>
          </a:xfrm>
          <a:prstGeom prst="rect">
            <a:avLst/>
          </a:prstGeom>
          <a:noFill/>
          <a:ln w="9525" cap="flat" cmpd="sng">
            <a:solidFill>
              <a:srgbClr val="FF0000"/>
            </a:solidFill>
            <a:prstDash val="solid"/>
            <a:miter lim="800000"/>
            <a:headEnd type="none" w="sm" len="sm"/>
            <a:tailEnd type="none" w="sm" len="sm"/>
          </a:ln>
        </p:spPr>
      </p:pic>
      <p:pic>
        <p:nvPicPr>
          <p:cNvPr id="358" name="Google Shape;358;p17"/>
          <p:cNvPicPr preferRelativeResize="0"/>
          <p:nvPr/>
        </p:nvPicPr>
        <p:blipFill rotWithShape="1">
          <a:blip r:embed="rId6">
            <a:alphaModFix/>
          </a:blip>
          <a:srcRect/>
          <a:stretch/>
        </p:blipFill>
        <p:spPr>
          <a:xfrm>
            <a:off x="8100392" y="3817916"/>
            <a:ext cx="432048" cy="475180"/>
          </a:xfrm>
          <a:prstGeom prst="rect">
            <a:avLst/>
          </a:prstGeom>
          <a:noFill/>
          <a:ln w="9525" cap="flat" cmpd="sng">
            <a:solidFill>
              <a:srgbClr val="FF0000"/>
            </a:solidFill>
            <a:prstDash val="solid"/>
            <a:miter lim="800000"/>
            <a:headEnd type="none" w="sm" len="sm"/>
            <a:tailEnd type="none" w="sm" len="sm"/>
          </a:ln>
        </p:spPr>
      </p:pic>
      <p:sp>
        <p:nvSpPr>
          <p:cNvPr id="359" name="Google Shape;359;p17"/>
          <p:cNvSpPr txBox="1"/>
          <p:nvPr/>
        </p:nvSpPr>
        <p:spPr>
          <a:xfrm>
            <a:off x="4788024" y="4110171"/>
            <a:ext cx="4032448" cy="830997"/>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endParaRPr sz="1600" b="0" i="1" u="none" strike="noStrike" cap="none">
              <a:solidFill>
                <a:schemeClr val="dk1"/>
              </a:solidFill>
              <a:latin typeface="Calibri"/>
              <a:ea typeface="Calibri"/>
              <a:cs typeface="Calibri"/>
              <a:sym typeface="Calibri"/>
            </a:endParaRPr>
          </a:p>
          <a:p>
            <a:pPr marL="0" marR="0" lvl="1" indent="0" algn="l" rtl="0">
              <a:spcBef>
                <a:spcPts val="0"/>
              </a:spcBef>
              <a:spcAft>
                <a:spcPts val="0"/>
              </a:spcAft>
              <a:buNone/>
            </a:pPr>
            <a:r>
              <a:rPr lang="es-AR" sz="1600" b="0" i="1" u="none" strike="noStrike" cap="none">
                <a:solidFill>
                  <a:schemeClr val="dk1"/>
                </a:solidFill>
                <a:latin typeface="Calibri"/>
                <a:ea typeface="Calibri"/>
                <a:cs typeface="Calibri"/>
                <a:sym typeface="Calibri"/>
              </a:rPr>
              <a:t>Con estas definiciones reescribimos la ecuación B de la siguiente manera:</a:t>
            </a:r>
            <a:endParaRPr sz="1000" b="0" i="0" u="none" strike="noStrike" cap="none">
              <a:solidFill>
                <a:schemeClr val="dk1"/>
              </a:solidFill>
              <a:latin typeface="Calibri"/>
              <a:ea typeface="Calibri"/>
              <a:cs typeface="Calibri"/>
              <a:sym typeface="Calibri"/>
            </a:endParaRPr>
          </a:p>
        </p:txBody>
      </p:sp>
      <p:pic>
        <p:nvPicPr>
          <p:cNvPr id="360" name="Google Shape;360;p17"/>
          <p:cNvPicPr preferRelativeResize="0"/>
          <p:nvPr/>
        </p:nvPicPr>
        <p:blipFill rotWithShape="1">
          <a:blip r:embed="rId7">
            <a:alphaModFix/>
          </a:blip>
          <a:srcRect/>
          <a:stretch/>
        </p:blipFill>
        <p:spPr>
          <a:xfrm>
            <a:off x="5165725" y="5107086"/>
            <a:ext cx="2952750" cy="338138"/>
          </a:xfrm>
          <a:prstGeom prst="rect">
            <a:avLst/>
          </a:prstGeom>
          <a:noFill/>
          <a:ln w="9525" cap="flat" cmpd="sng">
            <a:solidFill>
              <a:srgbClr val="FF0000"/>
            </a:solidFill>
            <a:prstDash val="solid"/>
            <a:miter lim="800000"/>
            <a:headEnd type="none" w="sm" len="sm"/>
            <a:tailEnd type="none" w="sm" len="sm"/>
          </a:ln>
        </p:spPr>
      </p:pic>
      <p:pic>
        <p:nvPicPr>
          <p:cNvPr id="361" name="Google Shape;361;p17"/>
          <p:cNvPicPr preferRelativeResize="0"/>
          <p:nvPr/>
        </p:nvPicPr>
        <p:blipFill rotWithShape="1">
          <a:blip r:embed="rId8">
            <a:alphaModFix/>
          </a:blip>
          <a:srcRect/>
          <a:stretch/>
        </p:blipFill>
        <p:spPr>
          <a:xfrm>
            <a:off x="4625975" y="5588025"/>
            <a:ext cx="4033838" cy="649287"/>
          </a:xfrm>
          <a:prstGeom prst="rect">
            <a:avLst/>
          </a:prstGeom>
          <a:gradFill>
            <a:gsLst>
              <a:gs pos="0">
                <a:srgbClr val="4F81BD">
                  <a:alpha val="20000"/>
                </a:srgbClr>
              </a:gs>
              <a:gs pos="100000">
                <a:srgbClr val="253C57">
                  <a:alpha val="20000"/>
                </a:srgbClr>
              </a:gs>
            </a:gsLst>
            <a:lin ang="5400000" scaled="0"/>
          </a:gradFill>
          <a:ln w="38100" cap="flat" cmpd="sng">
            <a:solidFill>
              <a:srgbClr val="FF0000"/>
            </a:solidFill>
            <a:prstDash val="solid"/>
            <a:miter lim="800000"/>
            <a:headEnd type="none" w="sm" len="sm"/>
            <a:tailEnd type="none" w="sm" len="sm"/>
          </a:ln>
        </p:spPr>
      </p:pic>
      <p:pic>
        <p:nvPicPr>
          <p:cNvPr id="362" name="Google Shape;362;p17"/>
          <p:cNvPicPr preferRelativeResize="0"/>
          <p:nvPr/>
        </p:nvPicPr>
        <p:blipFill rotWithShape="1">
          <a:blip r:embed="rId9">
            <a:alphaModFix/>
          </a:blip>
          <a:srcRect/>
          <a:stretch/>
        </p:blipFill>
        <p:spPr>
          <a:xfrm>
            <a:off x="107504" y="3933056"/>
            <a:ext cx="757237" cy="649288"/>
          </a:xfrm>
          <a:prstGeom prst="rect">
            <a:avLst/>
          </a:prstGeom>
          <a:noFill/>
          <a:ln>
            <a:noFill/>
          </a:ln>
        </p:spPr>
      </p:pic>
      <p:cxnSp>
        <p:nvCxnSpPr>
          <p:cNvPr id="363" name="Google Shape;363;p17"/>
          <p:cNvCxnSpPr/>
          <p:nvPr/>
        </p:nvCxnSpPr>
        <p:spPr>
          <a:xfrm flipH="1">
            <a:off x="539552" y="3645024"/>
            <a:ext cx="144016" cy="288032"/>
          </a:xfrm>
          <a:prstGeom prst="straightConnector1">
            <a:avLst/>
          </a:prstGeom>
          <a:noFill/>
          <a:ln w="9525" cap="flat" cmpd="sng">
            <a:solidFill>
              <a:srgbClr val="4A7DBA"/>
            </a:solidFill>
            <a:prstDash val="solid"/>
            <a:round/>
            <a:headEnd type="none" w="sm" len="sm"/>
            <a:tailEnd type="stealth" w="med" len="med"/>
          </a:ln>
        </p:spPr>
      </p:cxnSp>
      <p:pic>
        <p:nvPicPr>
          <p:cNvPr id="364" name="Google Shape;364;p17"/>
          <p:cNvPicPr preferRelativeResize="0"/>
          <p:nvPr/>
        </p:nvPicPr>
        <p:blipFill rotWithShape="1">
          <a:blip r:embed="rId10">
            <a:alphaModFix/>
          </a:blip>
          <a:srcRect/>
          <a:stretch/>
        </p:blipFill>
        <p:spPr>
          <a:xfrm>
            <a:off x="2987825" y="1916832"/>
            <a:ext cx="360040" cy="432048"/>
          </a:xfrm>
          <a:prstGeom prst="rect">
            <a:avLst/>
          </a:prstGeom>
          <a:noFill/>
          <a:ln>
            <a:noFill/>
          </a:ln>
        </p:spPr>
      </p:pic>
      <p:sp>
        <p:nvSpPr>
          <p:cNvPr id="365" name="Google Shape;365;p17"/>
          <p:cNvSpPr/>
          <p:nvPr/>
        </p:nvSpPr>
        <p:spPr>
          <a:xfrm>
            <a:off x="7596336" y="3284984"/>
            <a:ext cx="360040" cy="120789"/>
          </a:xfrm>
          <a:prstGeom prst="rightArrow">
            <a:avLst>
              <a:gd name="adj1" fmla="val 50000"/>
              <a:gd name="adj2" fmla="val 50000"/>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17"/>
          <p:cNvSpPr/>
          <p:nvPr/>
        </p:nvSpPr>
        <p:spPr>
          <a:xfrm>
            <a:off x="7597417" y="3989382"/>
            <a:ext cx="360040" cy="120789"/>
          </a:xfrm>
          <a:prstGeom prst="rightArrow">
            <a:avLst>
              <a:gd name="adj1" fmla="val 50000"/>
              <a:gd name="adj2" fmla="val 50000"/>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mc:AlternateContent xmlns:mc="http://schemas.openxmlformats.org/markup-compatibility/2006" xmlns:p14="http://schemas.microsoft.com/office/powerpoint/2010/main">
        <mc:Choice Requires="p14">
          <p:contentPart p14:bwMode="auto" r:id="rId11">
            <p14:nvContentPartPr>
              <p14:cNvPr id="2" name="Ink 1"/>
              <p14:cNvContentPartPr/>
              <p14:nvPr/>
            </p14:nvContentPartPr>
            <p14:xfrm>
              <a:off x="4884840" y="2955600"/>
              <a:ext cx="3884760" cy="2911680"/>
            </p14:xfrm>
          </p:contentPart>
        </mc:Choice>
        <mc:Fallback xmlns="">
          <p:pic>
            <p:nvPicPr>
              <p:cNvPr id="2" name="Ink 1"/>
              <p:cNvPicPr/>
              <p:nvPr/>
            </p:nvPicPr>
            <p:blipFill>
              <a:blip r:embed="rId12"/>
              <a:stretch>
                <a:fillRect/>
              </a:stretch>
            </p:blipFill>
            <p:spPr>
              <a:xfrm>
                <a:off x="4875480" y="2946240"/>
                <a:ext cx="3903480" cy="2930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 name="Ink 2"/>
              <p14:cNvContentPartPr/>
              <p14:nvPr/>
            </p14:nvContentPartPr>
            <p14:xfrm>
              <a:off x="482400" y="1705680"/>
              <a:ext cx="3679200" cy="2080800"/>
            </p14:xfrm>
          </p:contentPart>
        </mc:Choice>
        <mc:Fallback xmlns="">
          <p:pic>
            <p:nvPicPr>
              <p:cNvPr id="3" name="Ink 2"/>
              <p:cNvPicPr/>
              <p:nvPr/>
            </p:nvPicPr>
            <p:blipFill>
              <a:blip r:embed="rId14"/>
              <a:stretch>
                <a:fillRect/>
              </a:stretch>
            </p:blipFill>
            <p:spPr>
              <a:xfrm>
                <a:off x="473040" y="1696320"/>
                <a:ext cx="3697920" cy="2099520"/>
              </a:xfrm>
              <a:prstGeom prst="rect">
                <a:avLst/>
              </a:prstGeom>
            </p:spPr>
          </p:pic>
        </mc:Fallback>
      </mc:AlternateContent>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329" name="Google Shape;32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21</a:t>
            </a:fld>
            <a:endParaRPr/>
          </a:p>
        </p:txBody>
      </p:sp>
      <p:sp>
        <p:nvSpPr>
          <p:cNvPr id="330" name="Google Shape;330;p16"/>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331" name="Google Shape;331;p16"/>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332" name="Google Shape;332;p16"/>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333" name="Google Shape;333;p16"/>
          <p:cNvSpPr txBox="1"/>
          <p:nvPr/>
        </p:nvSpPr>
        <p:spPr>
          <a:xfrm>
            <a:off x="395536" y="1052736"/>
            <a:ext cx="8229600" cy="5328592"/>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s-419" sz="2400" b="1" i="1" dirty="0" smtClean="0">
                <a:solidFill>
                  <a:schemeClr val="dk1"/>
                </a:solidFill>
                <a:latin typeface="Calibri"/>
                <a:ea typeface="Calibri"/>
                <a:cs typeface="Calibri"/>
                <a:sym typeface="Calibri"/>
              </a:rPr>
              <a:t>ROS (Deducción y Balances)</a:t>
            </a:r>
            <a:endParaRPr dirty="0"/>
          </a:p>
        </p:txBody>
      </p:sp>
      <p:graphicFrame>
        <p:nvGraphicFramePr>
          <p:cNvPr id="4" name="Object 3"/>
          <p:cNvGraphicFramePr>
            <a:graphicFrameLocks noChangeAspect="1"/>
          </p:cNvGraphicFramePr>
          <p:nvPr>
            <p:extLst>
              <p:ext uri="{D42A27DB-BD31-4B8C-83A1-F6EECF244321}">
                <p14:modId xmlns:p14="http://schemas.microsoft.com/office/powerpoint/2010/main" val="983069584"/>
              </p:ext>
            </p:extLst>
          </p:nvPr>
        </p:nvGraphicFramePr>
        <p:xfrm>
          <a:off x="3532909" y="2987819"/>
          <a:ext cx="1926808" cy="1625744"/>
        </p:xfrm>
        <a:graphic>
          <a:graphicData uri="http://schemas.openxmlformats.org/presentationml/2006/ole">
            <mc:AlternateContent xmlns:mc="http://schemas.openxmlformats.org/markup-compatibility/2006">
              <mc:Choice xmlns:v="urn:schemas-microsoft-com:vml" Requires="v">
                <p:oleObj spid="_x0000_s4101"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3532909" y="2987819"/>
                        <a:ext cx="1926808" cy="1625744"/>
                      </a:xfrm>
                      <a:prstGeom prst="rect">
                        <a:avLst/>
                      </a:prstGeom>
                    </p:spPr>
                  </p:pic>
                </p:oleObj>
              </mc:Fallback>
            </mc:AlternateContent>
          </a:graphicData>
        </a:graphic>
      </p:graphicFrame>
    </p:spTree>
    <p:extLst>
      <p:ext uri="{BB962C8B-B14F-4D97-AF65-F5344CB8AC3E}">
        <p14:creationId xmlns:p14="http://schemas.microsoft.com/office/powerpoint/2010/main" val="3423065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372" name="Google Shape;37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22</a:t>
            </a:fld>
            <a:endParaRPr/>
          </a:p>
        </p:txBody>
      </p:sp>
      <p:sp>
        <p:nvSpPr>
          <p:cNvPr id="373" name="Google Shape;373;p18"/>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374" name="Google Shape;374;p18"/>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375" name="Google Shape;375;p18"/>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376" name="Google Shape;376;p18"/>
          <p:cNvSpPr txBox="1"/>
          <p:nvPr/>
        </p:nvSpPr>
        <p:spPr>
          <a:xfrm>
            <a:off x="395536" y="1052736"/>
            <a:ext cx="8229600" cy="5328592"/>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s-AR" sz="2400" b="1" i="1">
                <a:solidFill>
                  <a:schemeClr val="dk1"/>
                </a:solidFill>
                <a:latin typeface="Calibri"/>
                <a:ea typeface="Calibri"/>
                <a:cs typeface="Calibri"/>
                <a:sym typeface="Calibri"/>
              </a:rPr>
              <a:t>Zona de Agotamiento</a:t>
            </a:r>
            <a:endParaRPr/>
          </a:p>
          <a:p>
            <a:pPr marL="800100" marR="0" lvl="1" indent="-342900" algn="l" rtl="0">
              <a:spcBef>
                <a:spcPts val="480"/>
              </a:spcBef>
              <a:spcAft>
                <a:spcPts val="0"/>
              </a:spcAft>
              <a:buClr>
                <a:schemeClr val="dk1"/>
              </a:buClr>
              <a:buSzPts val="2400"/>
              <a:buFont typeface="Arial"/>
              <a:buChar char="•"/>
            </a:pPr>
            <a:r>
              <a:rPr lang="es-AR" sz="2400" b="1" i="1" u="none" strike="noStrike" cap="none">
                <a:solidFill>
                  <a:schemeClr val="dk1"/>
                </a:solidFill>
                <a:latin typeface="Calibri"/>
                <a:ea typeface="Calibri"/>
                <a:cs typeface="Calibri"/>
                <a:sym typeface="Calibri"/>
              </a:rPr>
              <a:t>Balance de Masa</a:t>
            </a:r>
            <a:endParaRPr/>
          </a:p>
        </p:txBody>
      </p:sp>
      <p:pic>
        <p:nvPicPr>
          <p:cNvPr id="377" name="Google Shape;377;p18"/>
          <p:cNvPicPr preferRelativeResize="0"/>
          <p:nvPr/>
        </p:nvPicPr>
        <p:blipFill rotWithShape="1">
          <a:blip r:embed="rId3">
            <a:alphaModFix/>
          </a:blip>
          <a:srcRect l="23123" t="46618" b="2525"/>
          <a:stretch/>
        </p:blipFill>
        <p:spPr>
          <a:xfrm>
            <a:off x="339008" y="2060847"/>
            <a:ext cx="3872952" cy="3955355"/>
          </a:xfrm>
          <a:prstGeom prst="rect">
            <a:avLst/>
          </a:prstGeom>
          <a:noFill/>
          <a:ln>
            <a:noFill/>
          </a:ln>
        </p:spPr>
      </p:pic>
      <p:sp>
        <p:nvSpPr>
          <p:cNvPr id="2" name="TextBox 1">
            <a:extLst>
              <a:ext uri="{FF2B5EF4-FFF2-40B4-BE49-F238E27FC236}">
                <a16:creationId xmlns:a16="http://schemas.microsoft.com/office/drawing/2014/main" id="{5FA865BB-1A16-49BE-9819-E05E362A041E}"/>
              </a:ext>
            </a:extLst>
          </p:cNvPr>
          <p:cNvSpPr txBox="1"/>
          <p:nvPr/>
        </p:nvSpPr>
        <p:spPr>
          <a:xfrm>
            <a:off x="4572000" y="1647695"/>
            <a:ext cx="4176464" cy="1077218"/>
          </a:xfrm>
          <a:prstGeom prst="rect">
            <a:avLst/>
          </a:prstGeom>
          <a:noFill/>
        </p:spPr>
        <p:txBody>
          <a:bodyPr wrap="square" rtlCol="0">
            <a:spAutoFit/>
          </a:bodyPr>
          <a:lstStyle/>
          <a:p>
            <a:r>
              <a:rPr lang="es-ES" sz="1600" b="1" dirty="0"/>
              <a:t>Recta de Operación Inferior</a:t>
            </a:r>
          </a:p>
          <a:p>
            <a:pPr marL="285750" indent="-285750">
              <a:buFont typeface="Arial" panose="020B0604020202020204" pitchFamily="34" charset="0"/>
              <a:buChar char="•"/>
            </a:pPr>
            <a:r>
              <a:rPr lang="es-ES" sz="1600" dirty="0"/>
              <a:t>Representa el BM de la alimentación hacia el fondo de la torre.</a:t>
            </a:r>
          </a:p>
          <a:p>
            <a:pPr marL="285750" indent="-285750">
              <a:buFont typeface="Arial" panose="020B0604020202020204" pitchFamily="34" charset="0"/>
              <a:buChar char="•"/>
            </a:pPr>
            <a:r>
              <a:rPr lang="es-ES" sz="1600" dirty="0"/>
              <a:t>Suele abreviarse ROI.</a:t>
            </a:r>
            <a:endParaRPr lang="es-AR" sz="1600" dirty="0"/>
          </a:p>
        </p:txBody>
      </p:sp>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2152080" y="4027320"/>
              <a:ext cx="277200" cy="884520"/>
            </p14:xfrm>
          </p:contentPart>
        </mc:Choice>
        <mc:Fallback xmlns="">
          <p:pic>
            <p:nvPicPr>
              <p:cNvPr id="4" name="Ink 3"/>
              <p:cNvPicPr/>
              <p:nvPr/>
            </p:nvPicPr>
            <p:blipFill>
              <a:blip r:embed="rId5"/>
              <a:stretch>
                <a:fillRect/>
              </a:stretch>
            </p:blipFill>
            <p:spPr>
              <a:xfrm>
                <a:off x="2142720" y="4017960"/>
                <a:ext cx="295920" cy="903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1071720" y="3000240"/>
              <a:ext cx="4447440" cy="2563200"/>
            </p14:xfrm>
          </p:contentPart>
        </mc:Choice>
        <mc:Fallback xmlns="">
          <p:pic>
            <p:nvPicPr>
              <p:cNvPr id="5" name="Ink 4"/>
              <p:cNvPicPr/>
              <p:nvPr/>
            </p:nvPicPr>
            <p:blipFill>
              <a:blip r:embed="rId7"/>
              <a:stretch>
                <a:fillRect/>
              </a:stretch>
            </p:blipFill>
            <p:spPr>
              <a:xfrm>
                <a:off x="1062360" y="2990880"/>
                <a:ext cx="4466160" cy="2581920"/>
              </a:xfrm>
              <a:prstGeom prst="rect">
                <a:avLst/>
              </a:prstGeom>
            </p:spPr>
          </p:pic>
        </mc:Fallback>
      </mc:AlternateContent>
      <p:pic>
        <p:nvPicPr>
          <p:cNvPr id="3074" name="Picture 2" descr="Plantilla cartel de se busca | Vector Prem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1756" y="2726851"/>
            <a:ext cx="3654477" cy="36544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19160" y="3851564"/>
            <a:ext cx="1990004" cy="1600438"/>
          </a:xfrm>
          <a:prstGeom prst="rect">
            <a:avLst/>
          </a:prstGeom>
          <a:noFill/>
        </p:spPr>
        <p:txBody>
          <a:bodyPr wrap="square" rtlCol="0">
            <a:spAutoFit/>
          </a:bodyPr>
          <a:lstStyle/>
          <a:p>
            <a:r>
              <a:rPr lang="es-419" dirty="0" smtClean="0"/>
              <a:t>Un buen meme, que </a:t>
            </a:r>
          </a:p>
          <a:p>
            <a:r>
              <a:rPr lang="es-419" dirty="0" smtClean="0"/>
              <a:t>Tito intentó y fracasó rotundamente.</a:t>
            </a:r>
          </a:p>
          <a:p>
            <a:endParaRPr lang="es-419" dirty="0"/>
          </a:p>
          <a:p>
            <a:r>
              <a:rPr lang="es-419" dirty="0" smtClean="0"/>
              <a:t>Qué malo que fue y encima quedó grabado…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383" name="Google Shape;38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23</a:t>
            </a:fld>
            <a:endParaRPr/>
          </a:p>
        </p:txBody>
      </p:sp>
      <p:sp>
        <p:nvSpPr>
          <p:cNvPr id="384" name="Google Shape;384;p19"/>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385" name="Google Shape;385;p19"/>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386" name="Google Shape;386;p19"/>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387" name="Google Shape;387;p19"/>
          <p:cNvSpPr txBox="1"/>
          <p:nvPr/>
        </p:nvSpPr>
        <p:spPr>
          <a:xfrm>
            <a:off x="395536" y="1052736"/>
            <a:ext cx="8229600" cy="5328592"/>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s-AR" sz="2400" b="1" i="1" dirty="0">
                <a:solidFill>
                  <a:schemeClr val="dk1"/>
                </a:solidFill>
                <a:latin typeface="Calibri"/>
                <a:ea typeface="Calibri"/>
                <a:cs typeface="Calibri"/>
                <a:sym typeface="Calibri"/>
              </a:rPr>
              <a:t>Zona de Agotamiento</a:t>
            </a:r>
            <a:endParaRPr dirty="0"/>
          </a:p>
          <a:p>
            <a:pPr marL="800100" marR="0" lvl="1" indent="-342900" algn="l" rtl="0">
              <a:spcBef>
                <a:spcPts val="480"/>
              </a:spcBef>
              <a:spcAft>
                <a:spcPts val="0"/>
              </a:spcAft>
              <a:buClr>
                <a:schemeClr val="dk1"/>
              </a:buClr>
              <a:buSzPts val="2400"/>
              <a:buFont typeface="Arial"/>
              <a:buChar char="•"/>
            </a:pPr>
            <a:r>
              <a:rPr lang="es-AR" sz="2400" b="1" i="1" u="none" strike="noStrike" cap="none" dirty="0">
                <a:solidFill>
                  <a:schemeClr val="dk1"/>
                </a:solidFill>
                <a:latin typeface="Calibri"/>
                <a:ea typeface="Calibri"/>
                <a:cs typeface="Calibri"/>
                <a:sym typeface="Calibri"/>
              </a:rPr>
              <a:t>Balance de Masa</a:t>
            </a:r>
            <a:endParaRPr dirty="0"/>
          </a:p>
        </p:txBody>
      </p:sp>
      <p:pic>
        <p:nvPicPr>
          <p:cNvPr id="388" name="Google Shape;388;p19"/>
          <p:cNvPicPr preferRelativeResize="0"/>
          <p:nvPr/>
        </p:nvPicPr>
        <p:blipFill rotWithShape="1">
          <a:blip r:embed="rId3">
            <a:alphaModFix/>
          </a:blip>
          <a:srcRect l="23123" t="46618" b="2525"/>
          <a:stretch/>
        </p:blipFill>
        <p:spPr>
          <a:xfrm>
            <a:off x="827584" y="2060848"/>
            <a:ext cx="3384376" cy="3456384"/>
          </a:xfrm>
          <a:prstGeom prst="rect">
            <a:avLst/>
          </a:prstGeom>
          <a:noFill/>
          <a:ln>
            <a:noFill/>
          </a:ln>
        </p:spPr>
      </p:pic>
      <p:pic>
        <p:nvPicPr>
          <p:cNvPr id="389" name="Google Shape;389;p19"/>
          <p:cNvPicPr preferRelativeResize="0"/>
          <p:nvPr/>
        </p:nvPicPr>
        <p:blipFill rotWithShape="1">
          <a:blip r:embed="rId4">
            <a:alphaModFix/>
          </a:blip>
          <a:srcRect/>
          <a:stretch/>
        </p:blipFill>
        <p:spPr>
          <a:xfrm>
            <a:off x="4932040" y="1916832"/>
            <a:ext cx="3235473" cy="2398960"/>
          </a:xfrm>
          <a:prstGeom prst="rect">
            <a:avLst/>
          </a:prstGeom>
          <a:noFill/>
          <a:ln>
            <a:noFill/>
          </a:ln>
        </p:spPr>
      </p:pic>
      <p:pic>
        <p:nvPicPr>
          <p:cNvPr id="390" name="Google Shape;390;p19"/>
          <p:cNvPicPr preferRelativeResize="0"/>
          <p:nvPr/>
        </p:nvPicPr>
        <p:blipFill rotWithShape="1">
          <a:blip r:embed="rId5">
            <a:alphaModFix/>
          </a:blip>
          <a:srcRect/>
          <a:stretch/>
        </p:blipFill>
        <p:spPr>
          <a:xfrm>
            <a:off x="263525" y="5429250"/>
            <a:ext cx="4287838" cy="896938"/>
          </a:xfrm>
          <a:prstGeom prst="rect">
            <a:avLst/>
          </a:prstGeom>
          <a:noFill/>
          <a:ln w="9525" cap="flat" cmpd="sng">
            <a:solidFill>
              <a:srgbClr val="FF0000"/>
            </a:solidFill>
            <a:prstDash val="solid"/>
            <a:miter lim="800000"/>
            <a:headEnd type="none" w="sm" len="sm"/>
            <a:tailEnd type="none" w="sm" len="sm"/>
          </a:ln>
        </p:spPr>
      </p:pic>
      <p:pic>
        <p:nvPicPr>
          <p:cNvPr id="391" name="Google Shape;391;p19"/>
          <p:cNvPicPr preferRelativeResize="0"/>
          <p:nvPr/>
        </p:nvPicPr>
        <p:blipFill rotWithShape="1">
          <a:blip r:embed="rId6">
            <a:alphaModFix/>
          </a:blip>
          <a:srcRect/>
          <a:stretch/>
        </p:blipFill>
        <p:spPr>
          <a:xfrm>
            <a:off x="5530850" y="5133975"/>
            <a:ext cx="2097088" cy="1387475"/>
          </a:xfrm>
          <a:prstGeom prst="rect">
            <a:avLst/>
          </a:prstGeom>
          <a:noFill/>
          <a:ln w="9525" cap="flat" cmpd="sng">
            <a:solidFill>
              <a:srgbClr val="FF0000"/>
            </a:solidFill>
            <a:prstDash val="solid"/>
            <a:miter lim="800000"/>
            <a:headEnd type="none" w="sm" len="sm"/>
            <a:tailEnd type="none" w="sm" len="sm"/>
          </a:ln>
        </p:spPr>
      </p:pic>
      <p:pic>
        <p:nvPicPr>
          <p:cNvPr id="392" name="Google Shape;392;p19"/>
          <p:cNvPicPr preferRelativeResize="0"/>
          <p:nvPr/>
        </p:nvPicPr>
        <p:blipFill rotWithShape="1">
          <a:blip r:embed="rId7">
            <a:alphaModFix/>
          </a:blip>
          <a:srcRect/>
          <a:stretch/>
        </p:blipFill>
        <p:spPr>
          <a:xfrm>
            <a:off x="2419350" y="2967038"/>
            <a:ext cx="1408113" cy="400050"/>
          </a:xfrm>
          <a:prstGeom prst="rect">
            <a:avLst/>
          </a:prstGeom>
          <a:noFill/>
          <a:ln w="9525" cap="flat" cmpd="sng">
            <a:solidFill>
              <a:srgbClr val="FF0000"/>
            </a:solidFill>
            <a:prstDash val="solid"/>
            <a:miter lim="800000"/>
            <a:headEnd type="none" w="sm" len="sm"/>
            <a:tailEnd type="none" w="sm" len="sm"/>
          </a:ln>
        </p:spPr>
      </p:pic>
      <p:cxnSp>
        <p:nvCxnSpPr>
          <p:cNvPr id="393" name="Google Shape;393;p19"/>
          <p:cNvCxnSpPr/>
          <p:nvPr/>
        </p:nvCxnSpPr>
        <p:spPr>
          <a:xfrm rot="10800000" flipH="1">
            <a:off x="3203848" y="3356992"/>
            <a:ext cx="72008" cy="360040"/>
          </a:xfrm>
          <a:prstGeom prst="straightConnector1">
            <a:avLst/>
          </a:prstGeom>
          <a:solidFill>
            <a:srgbClr val="FFFF66">
              <a:alpha val="27843"/>
            </a:srgbClr>
          </a:solidFill>
          <a:ln w="28575" cap="flat" cmpd="sng">
            <a:solidFill>
              <a:srgbClr val="FFFF66"/>
            </a:solidFill>
            <a:prstDash val="solid"/>
            <a:round/>
            <a:headEnd type="none" w="sm" len="sm"/>
            <a:tailEnd type="triangle" w="med" len="med"/>
          </a:ln>
        </p:spPr>
      </p:cxnSp>
      <p:sp>
        <p:nvSpPr>
          <p:cNvPr id="394" name="Google Shape;394;p19"/>
          <p:cNvSpPr/>
          <p:nvPr/>
        </p:nvSpPr>
        <p:spPr>
          <a:xfrm>
            <a:off x="4716016" y="5085184"/>
            <a:ext cx="432048" cy="1584176"/>
          </a:xfrm>
          <a:prstGeom prst="leftBrace">
            <a:avLst>
              <a:gd name="adj1" fmla="val 8333"/>
              <a:gd name="adj2" fmla="val 50000"/>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19"/>
          <p:cNvSpPr/>
          <p:nvPr/>
        </p:nvSpPr>
        <p:spPr>
          <a:xfrm>
            <a:off x="1343025" y="3733800"/>
            <a:ext cx="2400300" cy="1423392"/>
          </a:xfrm>
          <a:custGeom>
            <a:avLst/>
            <a:gdLst/>
            <a:ahLst/>
            <a:cxnLst/>
            <a:rect l="l" t="t" r="r" b="b"/>
            <a:pathLst>
              <a:path w="2400300" h="1562100" extrusionOk="0">
                <a:moveTo>
                  <a:pt x="2228850" y="9525"/>
                </a:moveTo>
                <a:lnTo>
                  <a:pt x="1076325" y="9525"/>
                </a:lnTo>
                <a:lnTo>
                  <a:pt x="1085850" y="828675"/>
                </a:lnTo>
                <a:lnTo>
                  <a:pt x="0" y="828675"/>
                </a:lnTo>
                <a:lnTo>
                  <a:pt x="0" y="1562100"/>
                </a:lnTo>
                <a:lnTo>
                  <a:pt x="2400300" y="1562100"/>
                </a:lnTo>
                <a:lnTo>
                  <a:pt x="2381250" y="0"/>
                </a:lnTo>
                <a:lnTo>
                  <a:pt x="2143125" y="9525"/>
                </a:lnTo>
                <a:lnTo>
                  <a:pt x="2228850" y="9525"/>
                </a:lnTo>
                <a:close/>
              </a:path>
            </a:pathLst>
          </a:custGeom>
          <a:solidFill>
            <a:srgbClr val="FFFF66">
              <a:alpha val="27843"/>
            </a:srgbClr>
          </a:solidFill>
          <a:ln w="25400" cap="flat" cmpd="sng">
            <a:solidFill>
              <a:srgbClr val="FFFF66"/>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402" name="Google Shape;40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24</a:t>
            </a:fld>
            <a:endParaRPr/>
          </a:p>
        </p:txBody>
      </p:sp>
      <p:sp>
        <p:nvSpPr>
          <p:cNvPr id="403" name="Google Shape;403;p20"/>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404" name="Google Shape;404;p20"/>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405" name="Google Shape;405;p20"/>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graphicFrame>
        <p:nvGraphicFramePr>
          <p:cNvPr id="406" name="Google Shape;406;p20"/>
          <p:cNvGraphicFramePr/>
          <p:nvPr/>
        </p:nvGraphicFramePr>
        <p:xfrm>
          <a:off x="467544" y="980728"/>
          <a:ext cx="4248472"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407" name="Google Shape;407;p20"/>
          <p:cNvSpPr txBox="1"/>
          <p:nvPr/>
        </p:nvSpPr>
        <p:spPr>
          <a:xfrm>
            <a:off x="4716016" y="2204864"/>
            <a:ext cx="3888432" cy="984885"/>
          </a:xfrm>
          <a:prstGeom prst="rect">
            <a:avLst/>
          </a:prstGeom>
          <a:noFill/>
          <a:ln>
            <a:noFill/>
          </a:ln>
        </p:spPr>
        <p:txBody>
          <a:bodyPr spcFirstLastPara="1" wrap="square" lIns="91425" tIns="45700" rIns="91425" bIns="45700" anchor="t" anchorCtr="0">
            <a:spAutoFit/>
          </a:bodyPr>
          <a:lstStyle/>
          <a:p>
            <a:pPr marL="0" marR="0" lvl="1" indent="0" algn="l" rtl="0">
              <a:spcBef>
                <a:spcPts val="0"/>
              </a:spcBef>
              <a:spcAft>
                <a:spcPts val="0"/>
              </a:spcAft>
              <a:buNone/>
            </a:pPr>
            <a:r>
              <a:rPr lang="es-AR" sz="1600" b="0" i="1" u="none" strike="noStrike" cap="none">
                <a:solidFill>
                  <a:schemeClr val="dk1"/>
                </a:solidFill>
                <a:latin typeface="Calibri"/>
                <a:ea typeface="Calibri"/>
                <a:cs typeface="Calibri"/>
                <a:sym typeface="Calibri"/>
              </a:rPr>
              <a:t>La ecuación A2 vale para toda la zona de agotamiento, por lo tanto la reescribimos como </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pic>
        <p:nvPicPr>
          <p:cNvPr id="408" name="Google Shape;408;p20"/>
          <p:cNvPicPr preferRelativeResize="0"/>
          <p:nvPr/>
        </p:nvPicPr>
        <p:blipFill rotWithShape="1">
          <a:blip r:embed="rId4">
            <a:alphaModFix/>
          </a:blip>
          <a:srcRect/>
          <a:stretch/>
        </p:blipFill>
        <p:spPr>
          <a:xfrm>
            <a:off x="0" y="1700808"/>
            <a:ext cx="757237" cy="649288"/>
          </a:xfrm>
          <a:prstGeom prst="rect">
            <a:avLst/>
          </a:prstGeom>
          <a:noFill/>
          <a:ln>
            <a:noFill/>
          </a:ln>
        </p:spPr>
      </p:pic>
      <p:pic>
        <p:nvPicPr>
          <p:cNvPr id="409" name="Google Shape;409;p20"/>
          <p:cNvPicPr preferRelativeResize="0"/>
          <p:nvPr/>
        </p:nvPicPr>
        <p:blipFill rotWithShape="1">
          <a:blip r:embed="rId5">
            <a:alphaModFix/>
          </a:blip>
          <a:srcRect/>
          <a:stretch/>
        </p:blipFill>
        <p:spPr>
          <a:xfrm>
            <a:off x="1835696" y="2708920"/>
            <a:ext cx="433387" cy="611187"/>
          </a:xfrm>
          <a:prstGeom prst="rect">
            <a:avLst/>
          </a:prstGeom>
          <a:noFill/>
          <a:ln>
            <a:noFill/>
          </a:ln>
        </p:spPr>
      </p:pic>
      <p:pic>
        <p:nvPicPr>
          <p:cNvPr id="410" name="Google Shape;410;p20"/>
          <p:cNvPicPr preferRelativeResize="0"/>
          <p:nvPr/>
        </p:nvPicPr>
        <p:blipFill rotWithShape="1">
          <a:blip r:embed="rId6">
            <a:alphaModFix/>
          </a:blip>
          <a:srcRect/>
          <a:stretch/>
        </p:blipFill>
        <p:spPr>
          <a:xfrm>
            <a:off x="5076056" y="3501008"/>
            <a:ext cx="3268663" cy="720725"/>
          </a:xfrm>
          <a:prstGeom prst="rect">
            <a:avLst/>
          </a:prstGeom>
          <a:gradFill>
            <a:gsLst>
              <a:gs pos="0">
                <a:srgbClr val="4F81BD">
                  <a:alpha val="13725"/>
                </a:srgbClr>
              </a:gs>
              <a:gs pos="100000">
                <a:srgbClr val="253C57">
                  <a:alpha val="12941"/>
                </a:srgbClr>
              </a:gs>
            </a:gsLst>
            <a:lin ang="5400000" scaled="0"/>
          </a:gradFill>
          <a:ln w="38100" cap="flat" cmpd="sng">
            <a:solidFill>
              <a:srgbClr val="FF0000"/>
            </a:solidFill>
            <a:prstDash val="solid"/>
            <a:miter lim="800000"/>
            <a:headEnd type="none" w="sm" len="sm"/>
            <a:tailEnd type="none" w="sm" len="sm"/>
          </a:ln>
        </p:spPr>
      </p:pic>
      <p:cxnSp>
        <p:nvCxnSpPr>
          <p:cNvPr id="411" name="Google Shape;411;p20"/>
          <p:cNvCxnSpPr/>
          <p:nvPr/>
        </p:nvCxnSpPr>
        <p:spPr>
          <a:xfrm rot="10800000">
            <a:off x="1187624" y="4653136"/>
            <a:ext cx="0" cy="864096"/>
          </a:xfrm>
          <a:prstGeom prst="straightConnector1">
            <a:avLst/>
          </a:prstGeom>
          <a:noFill/>
          <a:ln w="9525" cap="flat" cmpd="sng">
            <a:solidFill>
              <a:srgbClr val="FF0000"/>
            </a:solidFill>
            <a:prstDash val="dashDot"/>
            <a:round/>
            <a:headEnd type="none" w="sm" len="sm"/>
            <a:tailEnd type="none" w="sm" len="sm"/>
          </a:ln>
        </p:spPr>
      </p:cxnSp>
      <p:cxnSp>
        <p:nvCxnSpPr>
          <p:cNvPr id="412" name="Google Shape;412;p20"/>
          <p:cNvCxnSpPr/>
          <p:nvPr/>
        </p:nvCxnSpPr>
        <p:spPr>
          <a:xfrm rot="10800000">
            <a:off x="539552" y="4725144"/>
            <a:ext cx="648072" cy="0"/>
          </a:xfrm>
          <a:prstGeom prst="straightConnector1">
            <a:avLst/>
          </a:prstGeom>
          <a:noFill/>
          <a:ln w="9525" cap="flat" cmpd="sng">
            <a:solidFill>
              <a:srgbClr val="FF0000"/>
            </a:solidFill>
            <a:prstDash val="dashDot"/>
            <a:round/>
            <a:headEnd type="none" w="sm" len="sm"/>
            <a:tailEnd type="none" w="sm" len="sm"/>
          </a:ln>
        </p:spPr>
      </p:cxnSp>
      <p:cxnSp>
        <p:nvCxnSpPr>
          <p:cNvPr id="413" name="Google Shape;413;p20"/>
          <p:cNvCxnSpPr/>
          <p:nvPr/>
        </p:nvCxnSpPr>
        <p:spPr>
          <a:xfrm rot="10800000" flipH="1">
            <a:off x="539552" y="1340768"/>
            <a:ext cx="2808312" cy="4392488"/>
          </a:xfrm>
          <a:prstGeom prst="straightConnector1">
            <a:avLst/>
          </a:prstGeom>
          <a:noFill/>
          <a:ln w="28575" cap="flat" cmpd="sng">
            <a:solidFill>
              <a:srgbClr val="00B050"/>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1"/>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Verdana"/>
              <a:buNone/>
            </a:pPr>
            <a:r>
              <a:rPr lang="es-AR" sz="2400">
                <a:latin typeface="Verdana"/>
                <a:ea typeface="Verdana"/>
                <a:cs typeface="Verdana"/>
                <a:sym typeface="Verdana"/>
              </a:rPr>
              <a:t/>
            </a:r>
            <a:br>
              <a:rPr lang="es-AR" sz="2400">
                <a:latin typeface="Verdana"/>
                <a:ea typeface="Verdana"/>
                <a:cs typeface="Verdana"/>
                <a:sym typeface="Verdana"/>
              </a:rPr>
            </a:br>
            <a:r>
              <a:rPr lang="es-AR" sz="2400">
                <a:latin typeface="Verdana"/>
                <a:ea typeface="Verdana"/>
                <a:cs typeface="Verdana"/>
                <a:sym typeface="Verdana"/>
              </a:rPr>
              <a:t>Operaciones Unitarias de Transferencia de Materia</a:t>
            </a:r>
            <a:r>
              <a:rPr lang="es-AR" sz="2800">
                <a:latin typeface="Verdana"/>
                <a:ea typeface="Verdana"/>
                <a:cs typeface="Verdana"/>
                <a:sym typeface="Verdana"/>
              </a:rPr>
              <a:t/>
            </a:r>
            <a:br>
              <a:rPr lang="es-AR" sz="2800">
                <a:latin typeface="Verdana"/>
                <a:ea typeface="Verdana"/>
                <a:cs typeface="Verdana"/>
                <a:sym typeface="Verdana"/>
              </a:rPr>
            </a:br>
            <a:endParaRPr sz="2800">
              <a:latin typeface="Verdana"/>
              <a:ea typeface="Verdana"/>
              <a:cs typeface="Verdana"/>
              <a:sym typeface="Verdana"/>
            </a:endParaRPr>
          </a:p>
        </p:txBody>
      </p:sp>
      <p:cxnSp>
        <p:nvCxnSpPr>
          <p:cNvPr id="421" name="Google Shape;421;p21"/>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422" name="Google Shape;422;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25</a:t>
            </a:fld>
            <a:endParaRPr/>
          </a:p>
        </p:txBody>
      </p:sp>
      <p:sp>
        <p:nvSpPr>
          <p:cNvPr id="423" name="Google Shape;42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6" name="Google Shape;387;p19"/>
          <p:cNvSpPr txBox="1"/>
          <p:nvPr/>
        </p:nvSpPr>
        <p:spPr>
          <a:xfrm>
            <a:off x="395536" y="1052736"/>
            <a:ext cx="8229600" cy="5328592"/>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s-419" sz="2400" b="1" i="1" dirty="0" smtClean="0">
                <a:solidFill>
                  <a:schemeClr val="dk1"/>
                </a:solidFill>
                <a:latin typeface="Calibri"/>
                <a:ea typeface="Calibri"/>
                <a:cs typeface="Calibri"/>
                <a:sym typeface="Calibri"/>
              </a:rPr>
              <a:t>Recta de Operación Inferior (Balance y Deducción)</a:t>
            </a:r>
            <a:endParaRPr dirty="0"/>
          </a:p>
        </p:txBody>
      </p:sp>
      <p:graphicFrame>
        <p:nvGraphicFramePr>
          <p:cNvPr id="2" name="Object 1"/>
          <p:cNvGraphicFramePr>
            <a:graphicFrameLocks noChangeAspect="1"/>
          </p:cNvGraphicFramePr>
          <p:nvPr>
            <p:extLst>
              <p:ext uri="{D42A27DB-BD31-4B8C-83A1-F6EECF244321}">
                <p14:modId xmlns:p14="http://schemas.microsoft.com/office/powerpoint/2010/main" val="3657293825"/>
              </p:ext>
            </p:extLst>
          </p:nvPr>
        </p:nvGraphicFramePr>
        <p:xfrm>
          <a:off x="3422072" y="2572184"/>
          <a:ext cx="2320892" cy="1958253"/>
        </p:xfrm>
        <a:graphic>
          <a:graphicData uri="http://schemas.openxmlformats.org/presentationml/2006/ole">
            <mc:AlternateContent xmlns:mc="http://schemas.openxmlformats.org/markup-compatibility/2006">
              <mc:Choice xmlns:v="urn:schemas-microsoft-com:vml" Requires="v">
                <p:oleObj spid="_x0000_s5125"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3422072" y="2572184"/>
                        <a:ext cx="2320892" cy="195825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440" name="Google Shape;44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26</a:t>
            </a:fld>
            <a:endParaRPr/>
          </a:p>
        </p:txBody>
      </p:sp>
      <p:sp>
        <p:nvSpPr>
          <p:cNvPr id="441" name="Google Shape;441;p23"/>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442" name="Google Shape;442;p23"/>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443" name="Google Shape;443;p23"/>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444" name="Google Shape;444;p23"/>
          <p:cNvSpPr txBox="1"/>
          <p:nvPr/>
        </p:nvSpPr>
        <p:spPr>
          <a:xfrm>
            <a:off x="395536" y="1052736"/>
            <a:ext cx="8229600" cy="5328592"/>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400"/>
              <a:buFont typeface="Arial"/>
              <a:buChar char="•"/>
            </a:pPr>
            <a:r>
              <a:rPr lang="es-AR" sz="2400" b="1" i="1">
                <a:solidFill>
                  <a:schemeClr val="dk1"/>
                </a:solidFill>
                <a:latin typeface="Calibri"/>
                <a:ea typeface="Calibri"/>
                <a:cs typeface="Calibri"/>
                <a:sym typeface="Calibri"/>
              </a:rPr>
              <a:t>La torre completa</a:t>
            </a:r>
            <a:endParaRPr/>
          </a:p>
        </p:txBody>
      </p:sp>
      <p:pic>
        <p:nvPicPr>
          <p:cNvPr id="445" name="Google Shape;445;p23"/>
          <p:cNvPicPr preferRelativeResize="0"/>
          <p:nvPr/>
        </p:nvPicPr>
        <p:blipFill rotWithShape="1">
          <a:blip r:embed="rId3">
            <a:alphaModFix/>
          </a:blip>
          <a:srcRect/>
          <a:stretch/>
        </p:blipFill>
        <p:spPr>
          <a:xfrm>
            <a:off x="539552" y="1399664"/>
            <a:ext cx="4032448" cy="5458336"/>
          </a:xfrm>
          <a:prstGeom prst="rect">
            <a:avLst/>
          </a:prstGeom>
          <a:noFill/>
          <a:ln>
            <a:noFill/>
          </a:ln>
        </p:spPr>
      </p:pic>
      <p:pic>
        <p:nvPicPr>
          <p:cNvPr id="446" name="Google Shape;446;p23"/>
          <p:cNvPicPr preferRelativeResize="0"/>
          <p:nvPr/>
        </p:nvPicPr>
        <p:blipFill rotWithShape="1">
          <a:blip r:embed="rId4">
            <a:alphaModFix/>
          </a:blip>
          <a:srcRect/>
          <a:stretch/>
        </p:blipFill>
        <p:spPr>
          <a:xfrm>
            <a:off x="4859338" y="1524000"/>
            <a:ext cx="2484437" cy="954088"/>
          </a:xfrm>
          <a:prstGeom prst="rect">
            <a:avLst/>
          </a:prstGeom>
          <a:noFill/>
          <a:ln>
            <a:noFill/>
          </a:ln>
        </p:spPr>
      </p:pic>
      <p:pic>
        <p:nvPicPr>
          <p:cNvPr id="447" name="Google Shape;447;p23"/>
          <p:cNvPicPr preferRelativeResize="0"/>
          <p:nvPr/>
        </p:nvPicPr>
        <p:blipFill rotWithShape="1">
          <a:blip r:embed="rId5">
            <a:alphaModFix/>
          </a:blip>
          <a:srcRect/>
          <a:stretch/>
        </p:blipFill>
        <p:spPr>
          <a:xfrm>
            <a:off x="4860032" y="3501008"/>
            <a:ext cx="3268663" cy="720725"/>
          </a:xfrm>
          <a:prstGeom prst="rect">
            <a:avLst/>
          </a:prstGeom>
          <a:noFill/>
          <a:ln w="9525" cap="flat" cmpd="sng">
            <a:solidFill>
              <a:srgbClr val="FF0000"/>
            </a:solidFill>
            <a:prstDash val="solid"/>
            <a:miter lim="800000"/>
            <a:headEnd type="none" w="sm" len="sm"/>
            <a:tailEnd type="none" w="sm" len="sm"/>
          </a:ln>
        </p:spPr>
      </p:pic>
      <p:pic>
        <p:nvPicPr>
          <p:cNvPr id="448" name="Google Shape;448;p23"/>
          <p:cNvPicPr preferRelativeResize="0"/>
          <p:nvPr/>
        </p:nvPicPr>
        <p:blipFill rotWithShape="1">
          <a:blip r:embed="rId6">
            <a:alphaModFix/>
          </a:blip>
          <a:srcRect/>
          <a:stretch/>
        </p:blipFill>
        <p:spPr>
          <a:xfrm>
            <a:off x="4860032" y="2636912"/>
            <a:ext cx="4033838" cy="649287"/>
          </a:xfrm>
          <a:prstGeom prst="rect">
            <a:avLst/>
          </a:prstGeom>
          <a:noFill/>
          <a:ln w="9525" cap="flat" cmpd="sng">
            <a:solidFill>
              <a:srgbClr val="FF0000"/>
            </a:solidFill>
            <a:prstDash val="solid"/>
            <a:miter lim="800000"/>
            <a:headEnd type="none" w="sm" len="sm"/>
            <a:tailEnd type="none" w="sm" len="sm"/>
          </a:ln>
        </p:spPr>
      </p:pic>
      <p:pic>
        <p:nvPicPr>
          <p:cNvPr id="449" name="Google Shape;449;p23"/>
          <p:cNvPicPr preferRelativeResize="0"/>
          <p:nvPr/>
        </p:nvPicPr>
        <p:blipFill rotWithShape="1">
          <a:blip r:embed="rId7">
            <a:alphaModFix/>
          </a:blip>
          <a:srcRect/>
          <a:stretch/>
        </p:blipFill>
        <p:spPr>
          <a:xfrm>
            <a:off x="4911725" y="4252913"/>
            <a:ext cx="2609850" cy="1209675"/>
          </a:xfrm>
          <a:prstGeom prst="rect">
            <a:avLst/>
          </a:prstGeom>
          <a:noFill/>
          <a:ln w="9525" cap="flat" cmpd="sng">
            <a:solidFill>
              <a:srgbClr val="FF6600"/>
            </a:solidFill>
            <a:prstDash val="solid"/>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455" name="Google Shape;455;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27</a:t>
            </a:fld>
            <a:endParaRPr/>
          </a:p>
        </p:txBody>
      </p:sp>
      <p:sp>
        <p:nvSpPr>
          <p:cNvPr id="456" name="Google Shape;456;p24"/>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457" name="Google Shape;457;p24"/>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458" name="Google Shape;458;p24"/>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459" name="Google Shape;459;p24"/>
          <p:cNvSpPr txBox="1"/>
          <p:nvPr/>
        </p:nvSpPr>
        <p:spPr>
          <a:xfrm>
            <a:off x="467544" y="1052737"/>
            <a:ext cx="8229600" cy="720079"/>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a:solidFill>
                  <a:schemeClr val="dk1"/>
                </a:solidFill>
                <a:latin typeface="Calibri"/>
                <a:ea typeface="Calibri"/>
                <a:cs typeface="Calibri"/>
                <a:sym typeface="Calibri"/>
              </a:rPr>
              <a:t>La torre Completa.</a:t>
            </a:r>
            <a:endParaRPr sz="3200" baseline="-25000">
              <a:solidFill>
                <a:schemeClr val="dk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460" name="Google Shape;460;p24"/>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461" name="Google Shape;461;p24"/>
          <p:cNvPicPr preferRelativeResize="0"/>
          <p:nvPr/>
        </p:nvPicPr>
        <p:blipFill rotWithShape="1">
          <a:blip r:embed="rId3">
            <a:alphaModFix/>
          </a:blip>
          <a:srcRect/>
          <a:stretch/>
        </p:blipFill>
        <p:spPr>
          <a:xfrm>
            <a:off x="1187624" y="1484784"/>
            <a:ext cx="6696744" cy="5102639"/>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00040" y="2652120"/>
              <a:ext cx="8073000" cy="3902760"/>
            </p14:xfrm>
          </p:contentPart>
        </mc:Choice>
        <mc:Fallback xmlns="">
          <p:pic>
            <p:nvPicPr>
              <p:cNvPr id="2" name="Ink 1"/>
              <p:cNvPicPr/>
              <p:nvPr/>
            </p:nvPicPr>
            <p:blipFill>
              <a:blip r:embed="rId5"/>
              <a:stretch>
                <a:fillRect/>
              </a:stretch>
            </p:blipFill>
            <p:spPr>
              <a:xfrm>
                <a:off x="-509400" y="2642760"/>
                <a:ext cx="8091720" cy="3921480"/>
              </a:xfrm>
              <a:prstGeom prst="rect">
                <a:avLst/>
              </a:prstGeom>
            </p:spPr>
          </p:pic>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467" name="Google Shape;46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28</a:t>
            </a:fld>
            <a:endParaRPr/>
          </a:p>
        </p:txBody>
      </p:sp>
      <p:sp>
        <p:nvSpPr>
          <p:cNvPr id="468" name="Google Shape;468;p25"/>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469" name="Google Shape;469;p25"/>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470" name="Google Shape;470;p25"/>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471" name="Google Shape;471;p25"/>
          <p:cNvSpPr txBox="1"/>
          <p:nvPr/>
        </p:nvSpPr>
        <p:spPr>
          <a:xfrm>
            <a:off x="467544" y="1412776"/>
            <a:ext cx="8229600" cy="720079"/>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a:solidFill>
                  <a:schemeClr val="dk1"/>
                </a:solidFill>
                <a:latin typeface="Calibri"/>
                <a:ea typeface="Calibri"/>
                <a:cs typeface="Calibri"/>
                <a:sym typeface="Calibri"/>
              </a:rPr>
              <a:t>Plato de alimentación óptimo</a:t>
            </a:r>
            <a:endParaRPr sz="3200" baseline="-25000">
              <a:solidFill>
                <a:schemeClr val="dk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473" name="Google Shape;473;p25"/>
          <p:cNvPicPr preferRelativeResize="0"/>
          <p:nvPr/>
        </p:nvPicPr>
        <p:blipFill rotWithShape="1">
          <a:blip r:embed="rId3">
            <a:alphaModFix/>
          </a:blip>
          <a:srcRect/>
          <a:stretch/>
        </p:blipFill>
        <p:spPr>
          <a:xfrm>
            <a:off x="503040" y="2492896"/>
            <a:ext cx="2880320" cy="2896092"/>
          </a:xfrm>
          <a:prstGeom prst="rect">
            <a:avLst/>
          </a:prstGeom>
          <a:noFill/>
          <a:ln>
            <a:noFill/>
          </a:ln>
        </p:spPr>
      </p:pic>
      <p:pic>
        <p:nvPicPr>
          <p:cNvPr id="474" name="Google Shape;474;p25"/>
          <p:cNvPicPr preferRelativeResize="0"/>
          <p:nvPr/>
        </p:nvPicPr>
        <p:blipFill rotWithShape="1">
          <a:blip r:embed="rId4">
            <a:alphaModFix/>
          </a:blip>
          <a:srcRect/>
          <a:stretch/>
        </p:blipFill>
        <p:spPr>
          <a:xfrm>
            <a:off x="6191672" y="2492896"/>
            <a:ext cx="2952328" cy="2808312"/>
          </a:xfrm>
          <a:prstGeom prst="rect">
            <a:avLst/>
          </a:prstGeom>
          <a:noFill/>
          <a:ln>
            <a:noFill/>
          </a:ln>
        </p:spPr>
      </p:pic>
      <p:pic>
        <p:nvPicPr>
          <p:cNvPr id="475" name="Google Shape;475;p25"/>
          <p:cNvPicPr preferRelativeResize="0"/>
          <p:nvPr/>
        </p:nvPicPr>
        <p:blipFill rotWithShape="1">
          <a:blip r:embed="rId5">
            <a:alphaModFix/>
          </a:blip>
          <a:srcRect/>
          <a:stretch/>
        </p:blipFill>
        <p:spPr>
          <a:xfrm>
            <a:off x="3311352" y="2492896"/>
            <a:ext cx="2736304" cy="2952328"/>
          </a:xfrm>
          <a:prstGeom prst="rect">
            <a:avLst/>
          </a:prstGeom>
          <a:noFill/>
          <a:ln>
            <a:noFill/>
          </a:ln>
        </p:spPr>
      </p:pic>
      <p:sp>
        <p:nvSpPr>
          <p:cNvPr id="2" name="TextBox 1">
            <a:extLst>
              <a:ext uri="{FF2B5EF4-FFF2-40B4-BE49-F238E27FC236}">
                <a16:creationId xmlns:a16="http://schemas.microsoft.com/office/drawing/2014/main" id="{27354EB1-057A-4724-9BF2-21CB50E47A31}"/>
              </a:ext>
            </a:extLst>
          </p:cNvPr>
          <p:cNvSpPr txBox="1"/>
          <p:nvPr/>
        </p:nvSpPr>
        <p:spPr>
          <a:xfrm>
            <a:off x="2119164" y="5544178"/>
            <a:ext cx="5085184" cy="461665"/>
          </a:xfrm>
          <a:prstGeom prst="rect">
            <a:avLst/>
          </a:prstGeom>
          <a:noFill/>
        </p:spPr>
        <p:txBody>
          <a:bodyPr wrap="square" rtlCol="0">
            <a:spAutoFit/>
          </a:bodyPr>
          <a:lstStyle/>
          <a:p>
            <a:r>
              <a:rPr lang="es-ES" sz="2400" dirty="0"/>
              <a:t>¿Dónde se alimentó en cada caso?</a:t>
            </a:r>
            <a:endParaRPr lang="es-A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481" name="Google Shape;481;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29</a:t>
            </a:fld>
            <a:endParaRPr/>
          </a:p>
        </p:txBody>
      </p:sp>
      <p:sp>
        <p:nvSpPr>
          <p:cNvPr id="482" name="Google Shape;482;p26"/>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483" name="Google Shape;483;p26"/>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484" name="Google Shape;484;p26"/>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485" name="Google Shape;485;p26"/>
          <p:cNvSpPr txBox="1"/>
          <p:nvPr/>
        </p:nvSpPr>
        <p:spPr>
          <a:xfrm>
            <a:off x="467544" y="1052737"/>
            <a:ext cx="8229600" cy="720079"/>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i="0" u="none" strike="noStrike" cap="none" dirty="0">
                <a:solidFill>
                  <a:schemeClr val="dk1"/>
                </a:solidFill>
                <a:latin typeface="Calibri"/>
                <a:ea typeface="Calibri"/>
                <a:cs typeface="Calibri"/>
                <a:sym typeface="Calibri"/>
              </a:rPr>
              <a:t>Reflujo Total</a:t>
            </a:r>
            <a:endParaRPr sz="3200" baseline="-25000" dirty="0">
              <a:solidFill>
                <a:schemeClr val="dk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488" name="Google Shape;488;p26"/>
          <p:cNvPicPr preferRelativeResize="0"/>
          <p:nvPr/>
        </p:nvPicPr>
        <p:blipFill rotWithShape="1">
          <a:blip r:embed="rId3">
            <a:alphaModFix/>
          </a:blip>
          <a:srcRect/>
          <a:stretch/>
        </p:blipFill>
        <p:spPr>
          <a:xfrm>
            <a:off x="468313" y="4813300"/>
            <a:ext cx="3151187" cy="1698625"/>
          </a:xfrm>
          <a:prstGeom prst="rect">
            <a:avLst/>
          </a:prstGeom>
          <a:noFill/>
          <a:ln>
            <a:noFill/>
          </a:ln>
        </p:spPr>
      </p:pic>
      <p:pic>
        <p:nvPicPr>
          <p:cNvPr id="2" name="Picture 1">
            <a:extLst>
              <a:ext uri="{FF2B5EF4-FFF2-40B4-BE49-F238E27FC236}">
                <a16:creationId xmlns:a16="http://schemas.microsoft.com/office/drawing/2014/main" id="{C7FA0CD8-98AA-486D-A46A-F6818800C6C4}"/>
              </a:ext>
            </a:extLst>
          </p:cNvPr>
          <p:cNvPicPr>
            <a:picLocks noChangeAspect="1"/>
          </p:cNvPicPr>
          <p:nvPr/>
        </p:nvPicPr>
        <p:blipFill>
          <a:blip r:embed="rId4"/>
          <a:stretch>
            <a:fillRect/>
          </a:stretch>
        </p:blipFill>
        <p:spPr>
          <a:xfrm>
            <a:off x="467544" y="1700278"/>
            <a:ext cx="2301439" cy="2903472"/>
          </a:xfrm>
          <a:prstGeom prst="rect">
            <a:avLst/>
          </a:prstGeom>
        </p:spPr>
      </p:pic>
      <p:pic>
        <p:nvPicPr>
          <p:cNvPr id="5" name="Google Shape;501;p27">
            <a:extLst>
              <a:ext uri="{FF2B5EF4-FFF2-40B4-BE49-F238E27FC236}">
                <a16:creationId xmlns:a16="http://schemas.microsoft.com/office/drawing/2014/main" id="{82770F43-CD71-471B-8558-4DB8E42057A9}"/>
              </a:ext>
            </a:extLst>
          </p:cNvPr>
          <p:cNvPicPr preferRelativeResize="0"/>
          <p:nvPr/>
        </p:nvPicPr>
        <p:blipFill rotWithShape="1">
          <a:blip r:embed="rId5">
            <a:alphaModFix/>
          </a:blip>
          <a:srcRect/>
          <a:stretch/>
        </p:blipFill>
        <p:spPr>
          <a:xfrm>
            <a:off x="2915816" y="1628800"/>
            <a:ext cx="5779339" cy="3734619"/>
          </a:xfrm>
          <a:prstGeom prst="rect">
            <a:avLst/>
          </a:prstGeom>
          <a:noFill/>
          <a:ln>
            <a:noFill/>
          </a:ln>
        </p:spPr>
      </p:pic>
      <p:sp>
        <p:nvSpPr>
          <p:cNvPr id="6" name="TextBox 5">
            <a:extLst>
              <a:ext uri="{FF2B5EF4-FFF2-40B4-BE49-F238E27FC236}">
                <a16:creationId xmlns:a16="http://schemas.microsoft.com/office/drawing/2014/main" id="{63FCCAF4-AA2E-4BBF-9E11-D8319A6C4B97}"/>
              </a:ext>
            </a:extLst>
          </p:cNvPr>
          <p:cNvSpPr txBox="1"/>
          <p:nvPr/>
        </p:nvSpPr>
        <p:spPr>
          <a:xfrm>
            <a:off x="5565305" y="5259903"/>
            <a:ext cx="2967135" cy="261610"/>
          </a:xfrm>
          <a:prstGeom prst="rect">
            <a:avLst/>
          </a:prstGeom>
          <a:noFill/>
        </p:spPr>
        <p:txBody>
          <a:bodyPr wrap="square" rtlCol="0">
            <a:spAutoFit/>
          </a:bodyPr>
          <a:lstStyle/>
          <a:p>
            <a:r>
              <a:rPr lang="es-ES" sz="1100" dirty="0"/>
              <a:t>Preguntar por Fenske en Multicomponentes!</a:t>
            </a:r>
            <a:endParaRPr lang="es-AR" sz="1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Verdana"/>
              <a:buNone/>
            </a:pPr>
            <a:r>
              <a:rPr lang="es-AR" sz="2400" dirty="0">
                <a:latin typeface="Verdana"/>
                <a:ea typeface="Verdana"/>
                <a:cs typeface="Verdana"/>
                <a:sym typeface="Verdana"/>
              </a:rPr>
              <a:t/>
            </a:r>
            <a:br>
              <a:rPr lang="es-AR" sz="2400" dirty="0">
                <a:latin typeface="Verdana"/>
                <a:ea typeface="Verdana"/>
                <a:cs typeface="Verdana"/>
                <a:sym typeface="Verdana"/>
              </a:rPr>
            </a:br>
            <a:r>
              <a:rPr lang="es-AR" sz="2400" dirty="0">
                <a:latin typeface="Verdana"/>
                <a:ea typeface="Verdana"/>
                <a:cs typeface="Verdana"/>
                <a:sym typeface="Verdana"/>
              </a:rPr>
              <a:t>Operaciones Unitarias de Transferencia de Materia</a:t>
            </a:r>
            <a:r>
              <a:rPr lang="es-AR" sz="2800" dirty="0">
                <a:latin typeface="Verdana"/>
                <a:ea typeface="Verdana"/>
                <a:cs typeface="Verdana"/>
                <a:sym typeface="Verdana"/>
              </a:rPr>
              <a:t/>
            </a:r>
            <a:br>
              <a:rPr lang="es-AR" sz="2800" dirty="0">
                <a:latin typeface="Verdana"/>
                <a:ea typeface="Verdana"/>
                <a:cs typeface="Verdana"/>
                <a:sym typeface="Verdana"/>
              </a:rPr>
            </a:br>
            <a:endParaRPr sz="2800" dirty="0">
              <a:latin typeface="Verdana"/>
              <a:ea typeface="Verdana"/>
              <a:cs typeface="Verdana"/>
              <a:sym typeface="Verdana"/>
            </a:endParaRPr>
          </a:p>
        </p:txBody>
      </p:sp>
      <p:sp>
        <p:nvSpPr>
          <p:cNvPr id="93" name="Google Shape;93;p1"/>
          <p:cNvSpPr txBox="1">
            <a:spLocks noGrp="1"/>
          </p:cNvSpPr>
          <p:nvPr>
            <p:ph type="body" idx="1"/>
          </p:nvPr>
        </p:nvSpPr>
        <p:spPr>
          <a:xfrm>
            <a:off x="323528" y="1052736"/>
            <a:ext cx="8229600" cy="7200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s-AR" sz="2800" b="1"/>
              <a:t>Destilación . Equilibrio (Soluciones Binarias)</a:t>
            </a:r>
            <a:endParaRPr sz="2800"/>
          </a:p>
        </p:txBody>
      </p:sp>
      <p:cxnSp>
        <p:nvCxnSpPr>
          <p:cNvPr id="94" name="Google Shape;94;p1"/>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95" name="Google Shape;95;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3</a:t>
            </a:fld>
            <a:endParaRPr/>
          </a:p>
        </p:txBody>
      </p:sp>
      <p:sp>
        <p:nvSpPr>
          <p:cNvPr id="96" name="Google Shape;96;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dirty="0"/>
          </a:p>
        </p:txBody>
      </p:sp>
      <p:sp>
        <p:nvSpPr>
          <p:cNvPr id="97" name="Google Shape;97;p1"/>
          <p:cNvSpPr txBox="1"/>
          <p:nvPr/>
        </p:nvSpPr>
        <p:spPr>
          <a:xfrm>
            <a:off x="395536" y="1628800"/>
            <a:ext cx="8229600" cy="475252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None/>
            </a:pPr>
            <a:r>
              <a:rPr lang="es-AR" sz="2800" b="0" i="1" u="none" strike="noStrike" cap="none">
                <a:solidFill>
                  <a:schemeClr val="dk1"/>
                </a:solidFill>
                <a:latin typeface="Calibri"/>
                <a:ea typeface="Calibri"/>
                <a:cs typeface="Calibri"/>
                <a:sym typeface="Calibri"/>
              </a:rPr>
              <a:t>	Soluciones Ideales:</a:t>
            </a:r>
            <a:endParaRPr sz="2800" b="0" i="1" u="none" strike="noStrike" cap="none">
              <a:solidFill>
                <a:schemeClr val="dk1"/>
              </a:solidFill>
              <a:latin typeface="Calibri"/>
              <a:ea typeface="Calibri"/>
              <a:cs typeface="Calibri"/>
              <a:sym typeface="Calibri"/>
            </a:endParaRPr>
          </a:p>
        </p:txBody>
      </p:sp>
      <p:sp>
        <p:nvSpPr>
          <p:cNvPr id="98" name="Google Shape;98;p1"/>
          <p:cNvSpPr txBox="1"/>
          <p:nvPr/>
        </p:nvSpPr>
        <p:spPr>
          <a:xfrm>
            <a:off x="755576" y="2276872"/>
            <a:ext cx="4752528" cy="1224136"/>
          </a:xfrm>
          <a:prstGeom prst="rect">
            <a:avLst/>
          </a:prstGeom>
          <a:noFill/>
          <a:ln>
            <a:noFill/>
          </a:ln>
        </p:spPr>
        <p:txBody>
          <a:bodyPr spcFirstLastPara="1" wrap="square" lIns="91425" tIns="45700" rIns="91425" bIns="45700" anchor="t" anchorCtr="0">
            <a:normAutofit/>
          </a:bodyPr>
          <a:lstStyle/>
          <a:p>
            <a:pPr marL="723900" marR="0" lvl="0" indent="-723900" algn="just" rtl="0">
              <a:lnSpc>
                <a:spcPct val="80000"/>
              </a:lnSpc>
              <a:spcBef>
                <a:spcPts val="0"/>
              </a:spcBef>
              <a:spcAft>
                <a:spcPts val="0"/>
              </a:spcAft>
              <a:buNone/>
            </a:pPr>
            <a:r>
              <a:rPr lang="es-AR" sz="1665" b="1" i="0" u="none" strike="noStrike" cap="none" dirty="0">
                <a:solidFill>
                  <a:schemeClr val="dk1"/>
                </a:solidFill>
                <a:latin typeface="Calibri"/>
                <a:ea typeface="Calibri"/>
                <a:cs typeface="Calibri"/>
                <a:sym typeface="Calibri"/>
              </a:rPr>
              <a:t>Raoult: </a:t>
            </a:r>
            <a:r>
              <a:rPr lang="es-AR" sz="1665" b="0" i="0" u="none" strike="noStrike" cap="none" dirty="0">
                <a:solidFill>
                  <a:schemeClr val="dk1"/>
                </a:solidFill>
                <a:latin typeface="Calibri"/>
                <a:ea typeface="Calibri"/>
                <a:cs typeface="Calibri"/>
                <a:sym typeface="Calibri"/>
              </a:rPr>
              <a:t>La presión parcial de un componente A  en una mezcla está relacionada con la concentración de ese componente en la mezcla liquida. (</a:t>
            </a:r>
            <a:r>
              <a:rPr lang="es-AR" sz="1665" b="0" i="0" u="none" strike="noStrike" cap="none" dirty="0" err="1">
                <a:solidFill>
                  <a:schemeClr val="dk1"/>
                </a:solidFill>
                <a:latin typeface="Calibri"/>
                <a:ea typeface="Calibri"/>
                <a:cs typeface="Calibri"/>
                <a:sym typeface="Calibri"/>
              </a:rPr>
              <a:t>P°</a:t>
            </a:r>
            <a:r>
              <a:rPr lang="es-AR" sz="1665" b="0" i="0" u="none" strike="noStrike" cap="none" baseline="-25000" dirty="0" err="1">
                <a:solidFill>
                  <a:schemeClr val="dk1"/>
                </a:solidFill>
                <a:latin typeface="Calibri"/>
                <a:ea typeface="Calibri"/>
                <a:cs typeface="Calibri"/>
                <a:sym typeface="Calibri"/>
              </a:rPr>
              <a:t>A</a:t>
            </a:r>
            <a:r>
              <a:rPr lang="es-AR" sz="1665" b="0" i="0" u="none" strike="noStrike" cap="none" dirty="0">
                <a:solidFill>
                  <a:schemeClr val="dk1"/>
                </a:solidFill>
                <a:latin typeface="Calibri"/>
                <a:ea typeface="Calibri"/>
                <a:cs typeface="Calibri"/>
                <a:sym typeface="Calibri"/>
              </a:rPr>
              <a:t> es la presión de vapor de A puro)</a:t>
            </a:r>
            <a:endParaRPr sz="1665" b="0" i="0" u="none" strike="noStrike" cap="none" dirty="0">
              <a:solidFill>
                <a:schemeClr val="dk1"/>
              </a:solidFill>
              <a:latin typeface="Calibri"/>
              <a:ea typeface="Calibri"/>
              <a:cs typeface="Calibri"/>
              <a:sym typeface="Calibri"/>
            </a:endParaRPr>
          </a:p>
        </p:txBody>
      </p:sp>
      <p:pic>
        <p:nvPicPr>
          <p:cNvPr id="99" name="Google Shape;99;p1"/>
          <p:cNvPicPr preferRelativeResize="0"/>
          <p:nvPr/>
        </p:nvPicPr>
        <p:blipFill rotWithShape="1">
          <a:blip r:embed="rId3">
            <a:alphaModFix/>
          </a:blip>
          <a:srcRect/>
          <a:stretch/>
        </p:blipFill>
        <p:spPr>
          <a:xfrm>
            <a:off x="5796136" y="2420888"/>
            <a:ext cx="2430462" cy="593725"/>
          </a:xfrm>
          <a:prstGeom prst="rect">
            <a:avLst/>
          </a:prstGeom>
          <a:noFill/>
          <a:ln>
            <a:noFill/>
          </a:ln>
        </p:spPr>
      </p:pic>
      <p:sp>
        <p:nvSpPr>
          <p:cNvPr id="100" name="Google Shape;100;p1"/>
          <p:cNvSpPr txBox="1"/>
          <p:nvPr/>
        </p:nvSpPr>
        <p:spPr>
          <a:xfrm>
            <a:off x="827584" y="3573016"/>
            <a:ext cx="7488832" cy="1224136"/>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None/>
            </a:pPr>
            <a:r>
              <a:rPr lang="es-AR" sz="1800" b="1" i="0" u="none" strike="noStrike" cap="none" dirty="0">
                <a:solidFill>
                  <a:schemeClr val="dk1"/>
                </a:solidFill>
                <a:latin typeface="Calibri"/>
                <a:ea typeface="Calibri"/>
                <a:cs typeface="Calibri"/>
                <a:sym typeface="Calibri"/>
              </a:rPr>
              <a:t>Para una mezcla binaria que sigue la ley de Raoult la presión total de la misma puede hallarse como la suma de las presiones parciales de cada componente en la mezcla.</a:t>
            </a:r>
            <a:endParaRPr sz="1800" b="0" i="0" u="none" strike="noStrike" cap="none" dirty="0">
              <a:solidFill>
                <a:schemeClr val="dk1"/>
              </a:solidFill>
              <a:latin typeface="Calibri"/>
              <a:ea typeface="Calibri"/>
              <a:cs typeface="Calibri"/>
              <a:sym typeface="Calibri"/>
            </a:endParaRPr>
          </a:p>
        </p:txBody>
      </p:sp>
      <p:pic>
        <p:nvPicPr>
          <p:cNvPr id="101" name="Google Shape;101;p1"/>
          <p:cNvPicPr preferRelativeResize="0"/>
          <p:nvPr/>
        </p:nvPicPr>
        <p:blipFill rotWithShape="1">
          <a:blip r:embed="rId4">
            <a:alphaModFix/>
          </a:blip>
          <a:srcRect/>
          <a:stretch/>
        </p:blipFill>
        <p:spPr>
          <a:xfrm>
            <a:off x="899592" y="4725144"/>
            <a:ext cx="2430463" cy="539750"/>
          </a:xfrm>
          <a:prstGeom prst="rect">
            <a:avLst/>
          </a:prstGeom>
          <a:noFill/>
          <a:ln>
            <a:noFill/>
          </a:ln>
        </p:spPr>
      </p:pic>
      <p:grpSp>
        <p:nvGrpSpPr>
          <p:cNvPr id="102" name="Google Shape;102;p1"/>
          <p:cNvGrpSpPr/>
          <p:nvPr/>
        </p:nvGrpSpPr>
        <p:grpSpPr>
          <a:xfrm>
            <a:off x="3923928" y="4221088"/>
            <a:ext cx="3168352" cy="2016224"/>
            <a:chOff x="1763689" y="1700808"/>
            <a:chExt cx="4536504" cy="3489952"/>
          </a:xfrm>
        </p:grpSpPr>
        <p:pic>
          <p:nvPicPr>
            <p:cNvPr id="103" name="Google Shape;103;p1"/>
            <p:cNvPicPr preferRelativeResize="0"/>
            <p:nvPr/>
          </p:nvPicPr>
          <p:blipFill rotWithShape="1">
            <a:blip r:embed="rId5">
              <a:alphaModFix/>
            </a:blip>
            <a:srcRect t="3751" b="3750"/>
            <a:stretch/>
          </p:blipFill>
          <p:spPr>
            <a:xfrm>
              <a:off x="1763689" y="1700808"/>
              <a:ext cx="4536504" cy="3489952"/>
            </a:xfrm>
            <a:prstGeom prst="rect">
              <a:avLst/>
            </a:prstGeom>
            <a:noFill/>
            <a:ln>
              <a:noFill/>
            </a:ln>
          </p:spPr>
        </p:pic>
        <p:sp>
          <p:nvSpPr>
            <p:cNvPr id="104" name="Google Shape;104;p1"/>
            <p:cNvSpPr txBox="1"/>
            <p:nvPr/>
          </p:nvSpPr>
          <p:spPr>
            <a:xfrm rot="380879">
              <a:off x="3995936" y="2336218"/>
              <a:ext cx="864097" cy="5386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700" b="0" i="0" u="none" strike="noStrike" cap="none">
                  <a:solidFill>
                    <a:srgbClr val="FF0000"/>
                  </a:solidFill>
                  <a:latin typeface="Calibri"/>
                  <a:ea typeface="Calibri"/>
                  <a:cs typeface="Calibri"/>
                  <a:sym typeface="Calibri"/>
                </a:rPr>
                <a:t>Ptotal</a:t>
              </a:r>
              <a:endParaRPr sz="1800">
                <a:solidFill>
                  <a:srgbClr val="FF0000"/>
                </a:solidFill>
                <a:latin typeface="Calibri"/>
                <a:ea typeface="Calibri"/>
                <a:cs typeface="Calibri"/>
                <a:sym typeface="Calibri"/>
              </a:endParaRPr>
            </a:p>
          </p:txBody>
        </p:sp>
      </p:grpSp>
      <p:sp>
        <p:nvSpPr>
          <p:cNvPr id="105" name="Google Shape;105;p1"/>
          <p:cNvSpPr txBox="1"/>
          <p:nvPr/>
        </p:nvSpPr>
        <p:spPr>
          <a:xfrm>
            <a:off x="5796136" y="4149080"/>
            <a:ext cx="864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Calibri"/>
                <a:ea typeface="Calibri"/>
                <a:cs typeface="Calibri"/>
                <a:sym typeface="Calibri"/>
              </a:rPr>
              <a:t>@ T</a:t>
            </a:r>
            <a:r>
              <a:rPr lang="es-AR" sz="1800" baseline="-25000">
                <a:solidFill>
                  <a:schemeClr val="dk1"/>
                </a:solidFill>
                <a:latin typeface="Calibri"/>
                <a:ea typeface="Calibri"/>
                <a:cs typeface="Calibri"/>
                <a:sym typeface="Calibri"/>
              </a:rPr>
              <a:t>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508" name="Google Shape;50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30</a:t>
            </a:fld>
            <a:endParaRPr/>
          </a:p>
        </p:txBody>
      </p:sp>
      <p:sp>
        <p:nvSpPr>
          <p:cNvPr id="509" name="Google Shape;509;p28"/>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510" name="Google Shape;510;p28"/>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511" name="Google Shape;511;p28"/>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512" name="Google Shape;512;p28"/>
          <p:cNvSpPr txBox="1"/>
          <p:nvPr/>
        </p:nvSpPr>
        <p:spPr>
          <a:xfrm>
            <a:off x="467544" y="1052737"/>
            <a:ext cx="8229600" cy="720079"/>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i="0" u="none" strike="noStrike" cap="none">
                <a:solidFill>
                  <a:schemeClr val="dk1"/>
                </a:solidFill>
                <a:latin typeface="Calibri"/>
                <a:ea typeface="Calibri"/>
                <a:cs typeface="Calibri"/>
                <a:sym typeface="Calibri"/>
              </a:rPr>
              <a:t>Reflujo mínimo</a:t>
            </a:r>
            <a:endParaRPr sz="3200" baseline="-25000">
              <a:solidFill>
                <a:schemeClr val="dk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513" name="Google Shape;513;p28"/>
          <p:cNvPicPr preferRelativeResize="0"/>
          <p:nvPr/>
        </p:nvPicPr>
        <p:blipFill rotWithShape="1">
          <a:blip r:embed="rId3">
            <a:alphaModFix/>
          </a:blip>
          <a:srcRect/>
          <a:stretch/>
        </p:blipFill>
        <p:spPr>
          <a:xfrm>
            <a:off x="5499584" y="2308304"/>
            <a:ext cx="1784350" cy="576064"/>
          </a:xfrm>
          <a:prstGeom prst="rect">
            <a:avLst/>
          </a:prstGeom>
          <a:noFill/>
          <a:ln>
            <a:noFill/>
          </a:ln>
        </p:spPr>
      </p:pic>
      <p:pic>
        <p:nvPicPr>
          <p:cNvPr id="514" name="Google Shape;514;p28"/>
          <p:cNvPicPr preferRelativeResize="0"/>
          <p:nvPr/>
        </p:nvPicPr>
        <p:blipFill rotWithShape="1">
          <a:blip r:embed="rId4">
            <a:alphaModFix/>
          </a:blip>
          <a:srcRect/>
          <a:stretch/>
        </p:blipFill>
        <p:spPr>
          <a:xfrm>
            <a:off x="328501" y="1844825"/>
            <a:ext cx="3740595" cy="3510733"/>
          </a:xfrm>
          <a:prstGeom prst="rect">
            <a:avLst/>
          </a:prstGeom>
          <a:noFill/>
          <a:ln>
            <a:noFill/>
          </a:ln>
        </p:spPr>
      </p:pic>
      <p:pic>
        <p:nvPicPr>
          <p:cNvPr id="2" name="Google Shape;448;p23">
            <a:extLst>
              <a:ext uri="{FF2B5EF4-FFF2-40B4-BE49-F238E27FC236}">
                <a16:creationId xmlns:a16="http://schemas.microsoft.com/office/drawing/2014/main" id="{97AB37C6-0BCD-47DA-AD53-523EA7E3F33C}"/>
              </a:ext>
            </a:extLst>
          </p:cNvPr>
          <p:cNvPicPr preferRelativeResize="0"/>
          <p:nvPr/>
        </p:nvPicPr>
        <p:blipFill rotWithShape="1">
          <a:blip r:embed="rId5">
            <a:alphaModFix/>
          </a:blip>
          <a:srcRect/>
          <a:stretch/>
        </p:blipFill>
        <p:spPr>
          <a:xfrm>
            <a:off x="4374840" y="3739939"/>
            <a:ext cx="4033838" cy="649287"/>
          </a:xfrm>
          <a:prstGeom prst="rect">
            <a:avLst/>
          </a:prstGeom>
          <a:noFill/>
          <a:ln w="9525" cap="flat" cmpd="sng">
            <a:solidFill>
              <a:srgbClr val="FF0000"/>
            </a:solidFill>
            <a:prstDash val="solid"/>
            <a:miter lim="800000"/>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520" name="Google Shape;5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31</a:t>
            </a:fld>
            <a:endParaRPr/>
          </a:p>
        </p:txBody>
      </p:sp>
      <p:sp>
        <p:nvSpPr>
          <p:cNvPr id="521" name="Google Shape;521;p29"/>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522" name="Google Shape;522;p29"/>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523" name="Google Shape;523;p29"/>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524" name="Google Shape;524;p29"/>
          <p:cNvSpPr txBox="1"/>
          <p:nvPr/>
        </p:nvSpPr>
        <p:spPr>
          <a:xfrm>
            <a:off x="467544" y="1052737"/>
            <a:ext cx="8229600" cy="720079"/>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i="0" u="none" strike="noStrike" cap="none">
                <a:solidFill>
                  <a:schemeClr val="dk1"/>
                </a:solidFill>
                <a:latin typeface="Calibri"/>
                <a:ea typeface="Calibri"/>
                <a:cs typeface="Calibri"/>
                <a:sym typeface="Calibri"/>
              </a:rPr>
              <a:t>Reflujo mínimo</a:t>
            </a:r>
            <a:endParaRPr sz="3200" baseline="-25000">
              <a:solidFill>
                <a:schemeClr val="dk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525" name="Google Shape;525;p29"/>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526" name="Google Shape;526;p29"/>
          <p:cNvPicPr preferRelativeResize="0"/>
          <p:nvPr/>
        </p:nvPicPr>
        <p:blipFill rotWithShape="1">
          <a:blip r:embed="rId3">
            <a:alphaModFix/>
          </a:blip>
          <a:srcRect/>
          <a:stretch/>
        </p:blipFill>
        <p:spPr>
          <a:xfrm>
            <a:off x="3347864" y="980728"/>
            <a:ext cx="1784350" cy="576064"/>
          </a:xfrm>
          <a:prstGeom prst="rect">
            <a:avLst/>
          </a:prstGeom>
          <a:noFill/>
          <a:ln>
            <a:noFill/>
          </a:ln>
        </p:spPr>
      </p:pic>
      <p:pic>
        <p:nvPicPr>
          <p:cNvPr id="527" name="Google Shape;527;p29"/>
          <p:cNvPicPr preferRelativeResize="0"/>
          <p:nvPr/>
        </p:nvPicPr>
        <p:blipFill rotWithShape="1">
          <a:blip r:embed="rId4">
            <a:alphaModFix/>
          </a:blip>
          <a:srcRect/>
          <a:stretch/>
        </p:blipFill>
        <p:spPr>
          <a:xfrm>
            <a:off x="1043608" y="1628800"/>
            <a:ext cx="2762016" cy="2592288"/>
          </a:xfrm>
          <a:prstGeom prst="rect">
            <a:avLst/>
          </a:prstGeom>
          <a:noFill/>
          <a:ln>
            <a:noFill/>
          </a:ln>
        </p:spPr>
      </p:pic>
      <p:pic>
        <p:nvPicPr>
          <p:cNvPr id="528" name="Google Shape;528;p29"/>
          <p:cNvPicPr preferRelativeResize="0"/>
          <p:nvPr/>
        </p:nvPicPr>
        <p:blipFill rotWithShape="1">
          <a:blip r:embed="rId5">
            <a:alphaModFix/>
          </a:blip>
          <a:srcRect/>
          <a:stretch/>
        </p:blipFill>
        <p:spPr>
          <a:xfrm>
            <a:off x="4932040" y="1556792"/>
            <a:ext cx="2736304" cy="2433036"/>
          </a:xfrm>
          <a:prstGeom prst="rect">
            <a:avLst/>
          </a:prstGeom>
          <a:noFill/>
          <a:ln>
            <a:noFill/>
          </a:ln>
        </p:spPr>
      </p:pic>
      <p:pic>
        <p:nvPicPr>
          <p:cNvPr id="529" name="Google Shape;529;p29"/>
          <p:cNvPicPr preferRelativeResize="0"/>
          <p:nvPr/>
        </p:nvPicPr>
        <p:blipFill rotWithShape="1">
          <a:blip r:embed="rId6">
            <a:alphaModFix/>
          </a:blip>
          <a:srcRect/>
          <a:stretch/>
        </p:blipFill>
        <p:spPr>
          <a:xfrm>
            <a:off x="3995936" y="4149080"/>
            <a:ext cx="2849488" cy="2453726"/>
          </a:xfrm>
          <a:prstGeom prst="rect">
            <a:avLst/>
          </a:prstGeom>
          <a:noFill/>
          <a:ln>
            <a:noFill/>
          </a:ln>
        </p:spPr>
      </p:pic>
      <p:sp>
        <p:nvSpPr>
          <p:cNvPr id="530" name="Google Shape;530;p29"/>
          <p:cNvSpPr txBox="1"/>
          <p:nvPr/>
        </p:nvSpPr>
        <p:spPr>
          <a:xfrm>
            <a:off x="611560" y="4653136"/>
            <a:ext cx="3384376" cy="720079"/>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80000"/>
              </a:lnSpc>
              <a:spcBef>
                <a:spcPts val="0"/>
              </a:spcBef>
              <a:spcAft>
                <a:spcPts val="0"/>
              </a:spcAft>
              <a:buClr>
                <a:schemeClr val="dk1"/>
              </a:buClr>
              <a:buSzPts val="2380"/>
              <a:buFont typeface="Arial"/>
              <a:buChar char="•"/>
            </a:pPr>
            <a:r>
              <a:rPr lang="es-AR" sz="2380" b="1" i="0" u="none" strike="noStrike" cap="none">
                <a:solidFill>
                  <a:schemeClr val="dk1"/>
                </a:solidFill>
                <a:latin typeface="Calibri"/>
                <a:ea typeface="Calibri"/>
                <a:cs typeface="Calibri"/>
                <a:sym typeface="Calibri"/>
              </a:rPr>
              <a:t>Efect</a:t>
            </a:r>
            <a:r>
              <a:rPr lang="es-AR" sz="2380" b="1">
                <a:solidFill>
                  <a:schemeClr val="dk1"/>
                </a:solidFill>
                <a:latin typeface="Calibri"/>
                <a:ea typeface="Calibri"/>
                <a:cs typeface="Calibri"/>
                <a:sym typeface="Calibri"/>
              </a:rPr>
              <a:t>o del reflujo en los costos</a:t>
            </a:r>
            <a:endParaRPr sz="2720" baseline="-25000">
              <a:solidFill>
                <a:schemeClr val="dk1"/>
              </a:solidFill>
              <a:latin typeface="Times New Roman"/>
              <a:ea typeface="Times New Roman"/>
              <a:cs typeface="Times New Roman"/>
              <a:sym typeface="Times New Roman"/>
            </a:endParaRPr>
          </a:p>
          <a:p>
            <a:pPr marL="342900" marR="0" lvl="0" indent="-191770" algn="l" rtl="0">
              <a:lnSpc>
                <a:spcPct val="80000"/>
              </a:lnSpc>
              <a:spcBef>
                <a:spcPts val="476"/>
              </a:spcBef>
              <a:spcAft>
                <a:spcPts val="0"/>
              </a:spcAft>
              <a:buClr>
                <a:schemeClr val="dk1"/>
              </a:buClr>
              <a:buSzPts val="2380"/>
              <a:buFont typeface="Arial"/>
              <a:buNone/>
            </a:pPr>
            <a:endParaRPr sz="238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536" name="Google Shape;5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32</a:t>
            </a:fld>
            <a:endParaRPr/>
          </a:p>
        </p:txBody>
      </p:sp>
      <p:sp>
        <p:nvSpPr>
          <p:cNvPr id="537" name="Google Shape;537;p30"/>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538" name="Google Shape;538;p30"/>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539" name="Google Shape;539;p30"/>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540" name="Google Shape;540;p30"/>
          <p:cNvSpPr txBox="1"/>
          <p:nvPr/>
        </p:nvSpPr>
        <p:spPr>
          <a:xfrm>
            <a:off x="467544" y="1052737"/>
            <a:ext cx="8229600" cy="720079"/>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i="0" u="none" strike="noStrike" cap="none">
                <a:solidFill>
                  <a:schemeClr val="dk1"/>
                </a:solidFill>
                <a:latin typeface="Calibri"/>
                <a:ea typeface="Calibri"/>
                <a:cs typeface="Calibri"/>
                <a:sym typeface="Calibri"/>
              </a:rPr>
              <a:t>Condensador Parcial</a:t>
            </a:r>
            <a:endParaRPr sz="3200" baseline="-25000">
              <a:solidFill>
                <a:schemeClr val="dk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541" name="Google Shape;541;p30"/>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542" name="Google Shape;542;p30"/>
          <p:cNvPicPr preferRelativeResize="0"/>
          <p:nvPr/>
        </p:nvPicPr>
        <p:blipFill rotWithShape="1">
          <a:blip r:embed="rId3">
            <a:alphaModFix/>
          </a:blip>
          <a:srcRect/>
          <a:stretch/>
        </p:blipFill>
        <p:spPr>
          <a:xfrm>
            <a:off x="956722" y="1738327"/>
            <a:ext cx="6382305" cy="389968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560" name="Google Shape;56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33</a:t>
            </a:fld>
            <a:endParaRPr/>
          </a:p>
        </p:txBody>
      </p:sp>
      <p:sp>
        <p:nvSpPr>
          <p:cNvPr id="561" name="Google Shape;561;p31"/>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562" name="Google Shape;562;p31"/>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563" name="Google Shape;563;p31"/>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564" name="Google Shape;564;p31"/>
          <p:cNvSpPr txBox="1"/>
          <p:nvPr/>
        </p:nvSpPr>
        <p:spPr>
          <a:xfrm>
            <a:off x="467544" y="1052737"/>
            <a:ext cx="8229600" cy="720079"/>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i="0" u="none" strike="noStrike" cap="none">
                <a:solidFill>
                  <a:schemeClr val="dk1"/>
                </a:solidFill>
                <a:latin typeface="Calibri"/>
                <a:ea typeface="Calibri"/>
                <a:cs typeface="Calibri"/>
                <a:sym typeface="Calibri"/>
              </a:rPr>
              <a:t>Vapor Vivo</a:t>
            </a:r>
            <a:endParaRPr sz="3200" baseline="-25000">
              <a:solidFill>
                <a:schemeClr val="dk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565" name="Google Shape;565;p31"/>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566" name="Google Shape;566;p31"/>
          <p:cNvPicPr preferRelativeResize="0"/>
          <p:nvPr/>
        </p:nvPicPr>
        <p:blipFill rotWithShape="1">
          <a:blip r:embed="rId3">
            <a:alphaModFix/>
          </a:blip>
          <a:srcRect/>
          <a:stretch/>
        </p:blipFill>
        <p:spPr>
          <a:xfrm>
            <a:off x="1719263" y="1766888"/>
            <a:ext cx="5248275" cy="3933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583" name="Google Shape;58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34</a:t>
            </a:fld>
            <a:endParaRPr/>
          </a:p>
        </p:txBody>
      </p:sp>
      <p:sp>
        <p:nvSpPr>
          <p:cNvPr id="584" name="Google Shape;584;p32"/>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585" name="Google Shape;585;p32"/>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586" name="Google Shape;586;p32"/>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587" name="Google Shape;587;p32"/>
          <p:cNvSpPr txBox="1"/>
          <p:nvPr/>
        </p:nvSpPr>
        <p:spPr>
          <a:xfrm>
            <a:off x="467544" y="1052737"/>
            <a:ext cx="8229600" cy="720079"/>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i="0" u="none" strike="noStrike" cap="none">
                <a:solidFill>
                  <a:schemeClr val="dk1"/>
                </a:solidFill>
                <a:latin typeface="Calibri"/>
                <a:ea typeface="Calibri"/>
                <a:cs typeface="Calibri"/>
                <a:sym typeface="Calibri"/>
              </a:rPr>
              <a:t>Reboiller total                               Reboiller parcial</a:t>
            </a:r>
            <a:endParaRPr sz="3200" baseline="-25000">
              <a:solidFill>
                <a:schemeClr val="dk1"/>
              </a:solidFill>
              <a:latin typeface="Times New Roman"/>
              <a:ea typeface="Times New Roman"/>
              <a:cs typeface="Times New Roman"/>
              <a:sym typeface="Times New Roman"/>
            </a:endParaRPr>
          </a:p>
          <a:p>
            <a:pPr marL="342900" marR="0" lvl="0" indent="-165100" algn="l" rtl="0">
              <a:lnSpc>
                <a:spcPct val="100000"/>
              </a:lnSpc>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589" name="Google Shape;589;p32"/>
          <p:cNvPicPr preferRelativeResize="0"/>
          <p:nvPr/>
        </p:nvPicPr>
        <p:blipFill rotWithShape="1">
          <a:blip r:embed="rId3">
            <a:alphaModFix/>
          </a:blip>
          <a:srcRect/>
          <a:stretch/>
        </p:blipFill>
        <p:spPr>
          <a:xfrm>
            <a:off x="4537348" y="2247478"/>
            <a:ext cx="3895725" cy="2038350"/>
          </a:xfrm>
          <a:prstGeom prst="rect">
            <a:avLst/>
          </a:prstGeom>
          <a:noFill/>
          <a:ln>
            <a:noFill/>
          </a:ln>
        </p:spPr>
      </p:pic>
      <p:pic>
        <p:nvPicPr>
          <p:cNvPr id="590" name="Google Shape;590;p32"/>
          <p:cNvPicPr preferRelativeResize="0"/>
          <p:nvPr/>
        </p:nvPicPr>
        <p:blipFill rotWithShape="1">
          <a:blip r:embed="rId4">
            <a:alphaModFix/>
          </a:blip>
          <a:srcRect/>
          <a:stretch/>
        </p:blipFill>
        <p:spPr>
          <a:xfrm>
            <a:off x="899592" y="1700808"/>
            <a:ext cx="2781300" cy="2847975"/>
          </a:xfrm>
          <a:prstGeom prst="rect">
            <a:avLst/>
          </a:prstGeom>
          <a:noFill/>
          <a:ln>
            <a:noFill/>
          </a:ln>
        </p:spPr>
      </p:pic>
      <p:sp>
        <p:nvSpPr>
          <p:cNvPr id="11" name="TextBox 10">
            <a:extLst>
              <a:ext uri="{FF2B5EF4-FFF2-40B4-BE49-F238E27FC236}">
                <a16:creationId xmlns:a16="http://schemas.microsoft.com/office/drawing/2014/main" id="{1B03671A-48E6-4414-A678-4C52F7519221}"/>
              </a:ext>
            </a:extLst>
          </p:cNvPr>
          <p:cNvSpPr txBox="1"/>
          <p:nvPr/>
        </p:nvSpPr>
        <p:spPr>
          <a:xfrm>
            <a:off x="1149338" y="5122378"/>
            <a:ext cx="7024836" cy="461665"/>
          </a:xfrm>
          <a:prstGeom prst="rect">
            <a:avLst/>
          </a:prstGeom>
          <a:noFill/>
        </p:spPr>
        <p:txBody>
          <a:bodyPr wrap="square" rtlCol="0">
            <a:spAutoFit/>
          </a:bodyPr>
          <a:lstStyle/>
          <a:p>
            <a:r>
              <a:rPr lang="es-ES" sz="2400" dirty="0"/>
              <a:t>¿Qué ventajas piensan que tienen estos equipos?</a:t>
            </a:r>
            <a:endParaRPr lang="es-A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596" name="Google Shape;59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35</a:t>
            </a:fld>
            <a:endParaRPr/>
          </a:p>
        </p:txBody>
      </p:sp>
      <p:sp>
        <p:nvSpPr>
          <p:cNvPr id="597" name="Google Shape;597;p33"/>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598" name="Google Shape;598;p33"/>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599" name="Google Shape;599;p33"/>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600" name="Google Shape;600;p33"/>
          <p:cNvSpPr txBox="1"/>
          <p:nvPr/>
        </p:nvSpPr>
        <p:spPr>
          <a:xfrm>
            <a:off x="467544" y="1052737"/>
            <a:ext cx="8229600" cy="194421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80000"/>
              </a:lnSpc>
              <a:spcBef>
                <a:spcPts val="0"/>
              </a:spcBef>
              <a:spcAft>
                <a:spcPts val="0"/>
              </a:spcAft>
              <a:buClr>
                <a:schemeClr val="dk1"/>
              </a:buClr>
              <a:buSzPts val="2380"/>
              <a:buFont typeface="Arial"/>
              <a:buChar char="•"/>
            </a:pPr>
            <a:r>
              <a:rPr lang="es-AR" sz="2380" b="1">
                <a:solidFill>
                  <a:schemeClr val="dk1"/>
                </a:solidFill>
                <a:latin typeface="Calibri"/>
                <a:ea typeface="Calibri"/>
                <a:cs typeface="Calibri"/>
                <a:sym typeface="Calibri"/>
              </a:rPr>
              <a:t>Alimentaciones multiples</a:t>
            </a:r>
            <a:endParaRPr sz="2380" b="1">
              <a:solidFill>
                <a:schemeClr val="dk1"/>
              </a:solidFill>
              <a:latin typeface="Calibri"/>
              <a:ea typeface="Calibri"/>
              <a:cs typeface="Calibri"/>
              <a:sym typeface="Calibri"/>
            </a:endParaRPr>
          </a:p>
          <a:p>
            <a:pPr marL="342900" marR="0" lvl="0" indent="-342900" algn="l" rtl="0">
              <a:lnSpc>
                <a:spcPct val="80000"/>
              </a:lnSpc>
              <a:spcBef>
                <a:spcPts val="476"/>
              </a:spcBef>
              <a:spcAft>
                <a:spcPts val="0"/>
              </a:spcAft>
              <a:buClr>
                <a:schemeClr val="dk1"/>
              </a:buClr>
              <a:buSzPts val="2380"/>
              <a:buFont typeface="Arial"/>
              <a:buChar char="•"/>
            </a:pPr>
            <a:r>
              <a:rPr lang="es-AR" sz="2380" b="1" i="0" u="none" strike="noStrike" cap="none">
                <a:solidFill>
                  <a:schemeClr val="dk1"/>
                </a:solidFill>
                <a:latin typeface="Calibri"/>
                <a:ea typeface="Calibri"/>
                <a:cs typeface="Calibri"/>
                <a:sym typeface="Calibri"/>
              </a:rPr>
              <a:t>Extracciones laterales</a:t>
            </a:r>
            <a:endParaRPr/>
          </a:p>
          <a:p>
            <a:pPr marL="342900" marR="0" lvl="0" indent="-342900" algn="l" rtl="0">
              <a:lnSpc>
                <a:spcPct val="80000"/>
              </a:lnSpc>
              <a:spcBef>
                <a:spcPts val="476"/>
              </a:spcBef>
              <a:spcAft>
                <a:spcPts val="0"/>
              </a:spcAft>
              <a:buClr>
                <a:schemeClr val="dk1"/>
              </a:buClr>
              <a:buSzPts val="2380"/>
              <a:buFont typeface="Arial"/>
              <a:buChar char="•"/>
            </a:pPr>
            <a:r>
              <a:rPr lang="es-AR" sz="2380" b="1">
                <a:solidFill>
                  <a:schemeClr val="dk1"/>
                </a:solidFill>
                <a:latin typeface="Calibri"/>
                <a:ea typeface="Calibri"/>
                <a:cs typeface="Calibri"/>
                <a:sym typeface="Calibri"/>
              </a:rPr>
              <a:t>Pérdida de calor</a:t>
            </a:r>
            <a:endParaRPr sz="2380" b="1" i="0" u="none" strike="noStrike" cap="none">
              <a:solidFill>
                <a:schemeClr val="dk1"/>
              </a:solidFill>
              <a:latin typeface="Calibri"/>
              <a:ea typeface="Calibri"/>
              <a:cs typeface="Calibri"/>
              <a:sym typeface="Calibri"/>
            </a:endParaRPr>
          </a:p>
          <a:p>
            <a:pPr marL="342900" marR="0" lvl="0" indent="-342900" algn="l" rtl="0">
              <a:lnSpc>
                <a:spcPct val="80000"/>
              </a:lnSpc>
              <a:spcBef>
                <a:spcPts val="476"/>
              </a:spcBef>
              <a:spcAft>
                <a:spcPts val="0"/>
              </a:spcAft>
              <a:buClr>
                <a:schemeClr val="dk1"/>
              </a:buClr>
              <a:buSzPts val="2380"/>
              <a:buFont typeface="Arial"/>
              <a:buChar char="•"/>
            </a:pPr>
            <a:r>
              <a:rPr lang="es-AR" sz="2380" b="1">
                <a:solidFill>
                  <a:schemeClr val="dk1"/>
                </a:solidFill>
                <a:latin typeface="Calibri"/>
                <a:ea typeface="Calibri"/>
                <a:cs typeface="Calibri"/>
                <a:sym typeface="Calibri"/>
              </a:rPr>
              <a:t>Eficiencia global</a:t>
            </a:r>
            <a:endParaRPr/>
          </a:p>
          <a:p>
            <a:pPr marL="342900" marR="0" lvl="0" indent="-342900" algn="l" rtl="0">
              <a:lnSpc>
                <a:spcPct val="80000"/>
              </a:lnSpc>
              <a:spcBef>
                <a:spcPts val="476"/>
              </a:spcBef>
              <a:spcAft>
                <a:spcPts val="0"/>
              </a:spcAft>
              <a:buClr>
                <a:schemeClr val="dk1"/>
              </a:buClr>
              <a:buSzPts val="2380"/>
              <a:buFont typeface="Arial"/>
              <a:buChar char="•"/>
            </a:pPr>
            <a:r>
              <a:rPr lang="es-AR" sz="2380" b="1" i="0" u="none" strike="noStrike" cap="none">
                <a:solidFill>
                  <a:schemeClr val="dk1"/>
                </a:solidFill>
                <a:latin typeface="Calibri"/>
                <a:ea typeface="Calibri"/>
                <a:cs typeface="Calibri"/>
                <a:sym typeface="Calibri"/>
              </a:rPr>
              <a:t>Eficiencia de Murphee (Ev)</a:t>
            </a:r>
            <a:endParaRPr/>
          </a:p>
          <a:p>
            <a:pPr marL="342900" marR="0" lvl="0" indent="-191770" algn="l" rtl="0">
              <a:lnSpc>
                <a:spcPct val="80000"/>
              </a:lnSpc>
              <a:spcBef>
                <a:spcPts val="476"/>
              </a:spcBef>
              <a:spcAft>
                <a:spcPts val="0"/>
              </a:spcAft>
              <a:buClr>
                <a:schemeClr val="dk1"/>
              </a:buClr>
              <a:buSzPts val="2380"/>
              <a:buFont typeface="Arial"/>
              <a:buNone/>
            </a:pPr>
            <a:endParaRPr sz="2380" b="0" i="0" u="none" strike="noStrike" cap="none">
              <a:solidFill>
                <a:schemeClr val="dk1"/>
              </a:solidFill>
              <a:latin typeface="Calibri"/>
              <a:ea typeface="Calibri"/>
              <a:cs typeface="Calibri"/>
              <a:sym typeface="Calibri"/>
            </a:endParaRPr>
          </a:p>
        </p:txBody>
      </p:sp>
      <p:sp>
        <p:nvSpPr>
          <p:cNvPr id="601" name="Google Shape;601;p33"/>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607" name="Google Shape;60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36</a:t>
            </a:fld>
            <a:endParaRPr/>
          </a:p>
        </p:txBody>
      </p:sp>
      <p:sp>
        <p:nvSpPr>
          <p:cNvPr id="608" name="Google Shape;608;p34"/>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609" name="Google Shape;609;p34"/>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610" name="Google Shape;610;p34"/>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611" name="Google Shape;611;p34"/>
          <p:cNvSpPr txBox="1"/>
          <p:nvPr/>
        </p:nvSpPr>
        <p:spPr>
          <a:xfrm>
            <a:off x="467544" y="1052737"/>
            <a:ext cx="8229600" cy="1944215"/>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a:solidFill>
                  <a:schemeClr val="dk1"/>
                </a:solidFill>
                <a:latin typeface="Calibri"/>
                <a:ea typeface="Calibri"/>
                <a:cs typeface="Calibri"/>
                <a:sym typeface="Calibri"/>
              </a:rPr>
              <a:t>Alimentaciones multiples</a:t>
            </a:r>
            <a:endParaRPr sz="2800" b="1">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612" name="Google Shape;612;p34"/>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613" name="Google Shape;613;p34"/>
          <p:cNvPicPr preferRelativeResize="0"/>
          <p:nvPr/>
        </p:nvPicPr>
        <p:blipFill rotWithShape="1">
          <a:blip r:embed="rId3">
            <a:alphaModFix/>
          </a:blip>
          <a:srcRect b="55432"/>
          <a:stretch/>
        </p:blipFill>
        <p:spPr>
          <a:xfrm>
            <a:off x="347067" y="1782192"/>
            <a:ext cx="5953125" cy="3447008"/>
          </a:xfrm>
          <a:prstGeom prst="rect">
            <a:avLst/>
          </a:prstGeom>
          <a:noFill/>
          <a:ln>
            <a:noFill/>
          </a:ln>
        </p:spPr>
      </p:pic>
      <p:pic>
        <p:nvPicPr>
          <p:cNvPr id="614" name="Google Shape;614;p34"/>
          <p:cNvPicPr preferRelativeResize="0"/>
          <p:nvPr/>
        </p:nvPicPr>
        <p:blipFill rotWithShape="1">
          <a:blip r:embed="rId4">
            <a:alphaModFix/>
          </a:blip>
          <a:srcRect/>
          <a:stretch/>
        </p:blipFill>
        <p:spPr>
          <a:xfrm>
            <a:off x="5580112" y="1567358"/>
            <a:ext cx="2105025" cy="3876675"/>
          </a:xfrm>
          <a:prstGeom prst="rect">
            <a:avLst/>
          </a:prstGeom>
          <a:noFill/>
          <a:ln>
            <a:noFill/>
          </a:ln>
        </p:spPr>
      </p:pic>
      <p:sp>
        <p:nvSpPr>
          <p:cNvPr id="615" name="Google Shape;615;p34"/>
          <p:cNvSpPr/>
          <p:nvPr/>
        </p:nvSpPr>
        <p:spPr>
          <a:xfrm>
            <a:off x="4283968" y="3505696"/>
            <a:ext cx="2016224" cy="17235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6" name="Google Shape;616;p34"/>
          <p:cNvSpPr txBox="1"/>
          <p:nvPr/>
        </p:nvSpPr>
        <p:spPr>
          <a:xfrm>
            <a:off x="5076056" y="3645024"/>
            <a:ext cx="122413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Calibri"/>
                <a:ea typeface="Calibri"/>
                <a:cs typeface="Calibri"/>
                <a:sym typeface="Calibri"/>
              </a:rPr>
              <a:t>F</a:t>
            </a:r>
            <a:r>
              <a:rPr lang="es-AR" sz="1800" baseline="-25000">
                <a:solidFill>
                  <a:schemeClr val="dk1"/>
                </a:solidFill>
                <a:latin typeface="Calibri"/>
                <a:ea typeface="Calibri"/>
                <a:cs typeface="Calibri"/>
                <a:sym typeface="Calibri"/>
              </a:rPr>
              <a:t>2</a:t>
            </a:r>
            <a:r>
              <a:rPr lang="es-AR" sz="1800">
                <a:solidFill>
                  <a:schemeClr val="dk1"/>
                </a:solidFill>
                <a:latin typeface="Calibri"/>
                <a:ea typeface="Calibri"/>
                <a:cs typeface="Calibri"/>
                <a:sym typeface="Calibri"/>
              </a:rPr>
              <a:t>, q</a:t>
            </a:r>
            <a:r>
              <a:rPr lang="es-AR" sz="1800" baseline="-25000">
                <a:solidFill>
                  <a:schemeClr val="dk1"/>
                </a:solidFill>
                <a:latin typeface="Calibri"/>
                <a:ea typeface="Calibri"/>
                <a:cs typeface="Calibri"/>
                <a:sym typeface="Calibri"/>
              </a:rPr>
              <a:t>2</a:t>
            </a:r>
            <a:r>
              <a:rPr lang="es-AR" sz="1800">
                <a:solidFill>
                  <a:schemeClr val="dk1"/>
                </a:solidFill>
                <a:latin typeface="Calibri"/>
                <a:ea typeface="Calibri"/>
                <a:cs typeface="Calibri"/>
                <a:sym typeface="Calibri"/>
              </a:rPr>
              <a:t>, Z</a:t>
            </a:r>
            <a:r>
              <a:rPr lang="es-AR" sz="1800" baseline="-25000">
                <a:solidFill>
                  <a:schemeClr val="dk1"/>
                </a:solidFill>
                <a:latin typeface="Calibri"/>
                <a:ea typeface="Calibri"/>
                <a:cs typeface="Calibri"/>
                <a:sym typeface="Calibri"/>
              </a:rPr>
              <a:t>F2</a:t>
            </a:r>
            <a:endParaRPr/>
          </a:p>
        </p:txBody>
      </p:sp>
      <p:sp>
        <p:nvSpPr>
          <p:cNvPr id="617" name="Google Shape;617;p34"/>
          <p:cNvSpPr txBox="1"/>
          <p:nvPr/>
        </p:nvSpPr>
        <p:spPr>
          <a:xfrm>
            <a:off x="5076056" y="2749570"/>
            <a:ext cx="122517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Calibri"/>
                <a:ea typeface="Calibri"/>
                <a:cs typeface="Calibri"/>
                <a:sym typeface="Calibri"/>
              </a:rPr>
              <a:t>F</a:t>
            </a:r>
            <a:r>
              <a:rPr lang="es-AR" sz="1800" baseline="-25000">
                <a:solidFill>
                  <a:schemeClr val="dk1"/>
                </a:solidFill>
                <a:latin typeface="Calibri"/>
                <a:ea typeface="Calibri"/>
                <a:cs typeface="Calibri"/>
                <a:sym typeface="Calibri"/>
              </a:rPr>
              <a:t>1</a:t>
            </a:r>
            <a:r>
              <a:rPr lang="es-AR" sz="1800">
                <a:solidFill>
                  <a:schemeClr val="dk1"/>
                </a:solidFill>
                <a:latin typeface="Calibri"/>
                <a:ea typeface="Calibri"/>
                <a:cs typeface="Calibri"/>
                <a:sym typeface="Calibri"/>
              </a:rPr>
              <a:t>, q</a:t>
            </a:r>
            <a:r>
              <a:rPr lang="es-AR" sz="1800" baseline="-25000">
                <a:solidFill>
                  <a:schemeClr val="dk1"/>
                </a:solidFill>
                <a:latin typeface="Calibri"/>
                <a:ea typeface="Calibri"/>
                <a:cs typeface="Calibri"/>
                <a:sym typeface="Calibri"/>
              </a:rPr>
              <a:t>1</a:t>
            </a:r>
            <a:r>
              <a:rPr lang="es-AR" sz="1800">
                <a:solidFill>
                  <a:schemeClr val="dk1"/>
                </a:solidFill>
                <a:latin typeface="Calibri"/>
                <a:ea typeface="Calibri"/>
                <a:cs typeface="Calibri"/>
                <a:sym typeface="Calibri"/>
              </a:rPr>
              <a:t>, Z</a:t>
            </a:r>
            <a:r>
              <a:rPr lang="es-AR" sz="1800" baseline="-25000">
                <a:solidFill>
                  <a:schemeClr val="dk1"/>
                </a:solidFill>
                <a:latin typeface="Calibri"/>
                <a:ea typeface="Calibri"/>
                <a:cs typeface="Calibri"/>
                <a:sym typeface="Calibri"/>
              </a:rPr>
              <a:t>F1</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634" name="Google Shape;63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37</a:t>
            </a:fld>
            <a:endParaRPr/>
          </a:p>
        </p:txBody>
      </p:sp>
      <p:sp>
        <p:nvSpPr>
          <p:cNvPr id="635" name="Google Shape;635;p35"/>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636" name="Google Shape;636;p35"/>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637" name="Google Shape;637;p35"/>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638" name="Google Shape;638;p35"/>
          <p:cNvSpPr txBox="1"/>
          <p:nvPr/>
        </p:nvSpPr>
        <p:spPr>
          <a:xfrm>
            <a:off x="467544" y="1052737"/>
            <a:ext cx="8229600" cy="1944215"/>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a:solidFill>
                  <a:schemeClr val="dk1"/>
                </a:solidFill>
                <a:latin typeface="Calibri"/>
                <a:ea typeface="Calibri"/>
                <a:cs typeface="Calibri"/>
                <a:sym typeface="Calibri"/>
              </a:rPr>
              <a:t>Alimentaciones multiples</a:t>
            </a:r>
            <a:endParaRPr sz="2800" b="1">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639" name="Google Shape;639;p35"/>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640" name="Google Shape;640;p35"/>
          <p:cNvPicPr preferRelativeResize="0"/>
          <p:nvPr/>
        </p:nvPicPr>
        <p:blipFill rotWithShape="1">
          <a:blip r:embed="rId3">
            <a:alphaModFix/>
          </a:blip>
          <a:srcRect/>
          <a:stretch/>
        </p:blipFill>
        <p:spPr>
          <a:xfrm>
            <a:off x="395536" y="2420888"/>
            <a:ext cx="3168352" cy="2901543"/>
          </a:xfrm>
          <a:prstGeom prst="rect">
            <a:avLst/>
          </a:prstGeom>
          <a:noFill/>
          <a:ln>
            <a:noFill/>
          </a:ln>
        </p:spPr>
      </p:pic>
      <p:pic>
        <p:nvPicPr>
          <p:cNvPr id="641" name="Google Shape;641;p35"/>
          <p:cNvPicPr preferRelativeResize="0"/>
          <p:nvPr/>
        </p:nvPicPr>
        <p:blipFill rotWithShape="1">
          <a:blip r:embed="rId4">
            <a:alphaModFix/>
          </a:blip>
          <a:srcRect/>
          <a:stretch/>
        </p:blipFill>
        <p:spPr>
          <a:xfrm>
            <a:off x="4355976" y="1732025"/>
            <a:ext cx="4201814" cy="4279267"/>
          </a:xfrm>
          <a:prstGeom prst="rect">
            <a:avLst/>
          </a:prstGeom>
          <a:noFill/>
          <a:ln>
            <a:noFill/>
          </a:ln>
        </p:spPr>
      </p:pic>
      <p:cxnSp>
        <p:nvCxnSpPr>
          <p:cNvPr id="642" name="Google Shape;642;p35"/>
          <p:cNvCxnSpPr/>
          <p:nvPr/>
        </p:nvCxnSpPr>
        <p:spPr>
          <a:xfrm flipH="1">
            <a:off x="4860032" y="2996952"/>
            <a:ext cx="720080" cy="2232248"/>
          </a:xfrm>
          <a:prstGeom prst="straightConnector1">
            <a:avLst/>
          </a:prstGeom>
          <a:noFill/>
          <a:ln w="57150" cap="flat" cmpd="sng">
            <a:solidFill>
              <a:srgbClr val="FF0000"/>
            </a:solidFill>
            <a:prstDash val="dash"/>
            <a:round/>
            <a:headEnd type="none" w="sm" len="sm"/>
            <a:tailEnd type="none" w="sm" len="sm"/>
          </a:ln>
        </p:spPr>
      </p:cxnSp>
      <p:cxnSp>
        <p:nvCxnSpPr>
          <p:cNvPr id="643" name="Google Shape;643;p35"/>
          <p:cNvCxnSpPr/>
          <p:nvPr/>
        </p:nvCxnSpPr>
        <p:spPr>
          <a:xfrm rot="10800000" flipH="1">
            <a:off x="4572000" y="2492896"/>
            <a:ext cx="3024336" cy="720080"/>
          </a:xfrm>
          <a:prstGeom prst="straightConnector1">
            <a:avLst/>
          </a:prstGeom>
          <a:noFill/>
          <a:ln w="57150" cap="flat" cmpd="sng">
            <a:solidFill>
              <a:srgbClr val="00B050"/>
            </a:solidFill>
            <a:prstDash val="dash"/>
            <a:round/>
            <a:headEnd type="none" w="sm" len="sm"/>
            <a:tailEnd type="none" w="sm" len="sm"/>
          </a:ln>
        </p:spPr>
      </p:cxnSp>
      <p:cxnSp>
        <p:nvCxnSpPr>
          <p:cNvPr id="644" name="Google Shape;644;p35"/>
          <p:cNvCxnSpPr/>
          <p:nvPr/>
        </p:nvCxnSpPr>
        <p:spPr>
          <a:xfrm rot="10800000">
            <a:off x="5796136" y="2276872"/>
            <a:ext cx="1080120" cy="936104"/>
          </a:xfrm>
          <a:prstGeom prst="straightConnector1">
            <a:avLst/>
          </a:prstGeom>
          <a:noFill/>
          <a:ln w="38100" cap="flat" cmpd="sng">
            <a:solidFill>
              <a:srgbClr val="E36C09"/>
            </a:solidFill>
            <a:prstDash val="solid"/>
            <a:round/>
            <a:headEnd type="none" w="sm" len="sm"/>
            <a:tailEnd type="none" w="sm" len="sm"/>
          </a:ln>
        </p:spPr>
      </p:cxnSp>
      <p:cxnSp>
        <p:nvCxnSpPr>
          <p:cNvPr id="645" name="Google Shape;645;p35"/>
          <p:cNvCxnSpPr/>
          <p:nvPr/>
        </p:nvCxnSpPr>
        <p:spPr>
          <a:xfrm rot="10800000">
            <a:off x="5004048" y="2996952"/>
            <a:ext cx="504056" cy="1656184"/>
          </a:xfrm>
          <a:prstGeom prst="straightConnector1">
            <a:avLst/>
          </a:prstGeom>
          <a:noFill/>
          <a:ln w="38100" cap="flat" cmpd="sng">
            <a:solidFill>
              <a:srgbClr val="E36C09"/>
            </a:solidFill>
            <a:prstDash val="solid"/>
            <a:round/>
            <a:headEnd type="none" w="sm" len="sm"/>
            <a:tailEnd type="none" w="sm" len="sm"/>
          </a:ln>
        </p:spPr>
      </p:cxnSp>
      <p:cxnSp>
        <p:nvCxnSpPr>
          <p:cNvPr id="646" name="Google Shape;646;p35"/>
          <p:cNvCxnSpPr/>
          <p:nvPr/>
        </p:nvCxnSpPr>
        <p:spPr>
          <a:xfrm rot="10800000">
            <a:off x="5184068" y="2492896"/>
            <a:ext cx="1116124" cy="1378762"/>
          </a:xfrm>
          <a:prstGeom prst="straightConnector1">
            <a:avLst/>
          </a:prstGeom>
          <a:noFill/>
          <a:ln w="38100" cap="flat" cmpd="sng">
            <a:solidFill>
              <a:srgbClr val="4A7DBA"/>
            </a:solidFill>
            <a:prstDash val="dash"/>
            <a:round/>
            <a:headEnd type="none" w="sm" len="sm"/>
            <a:tailEnd type="none" w="sm" len="sm"/>
          </a:ln>
        </p:spPr>
      </p:cxnSp>
      <p:cxnSp>
        <p:nvCxnSpPr>
          <p:cNvPr id="647" name="Google Shape;647;p35"/>
          <p:cNvCxnSpPr>
            <a:stCxn id="648" idx="2"/>
          </p:cNvCxnSpPr>
          <p:nvPr/>
        </p:nvCxnSpPr>
        <p:spPr>
          <a:xfrm>
            <a:off x="4067944" y="2975466"/>
            <a:ext cx="432000" cy="309600"/>
          </a:xfrm>
          <a:prstGeom prst="straightConnector1">
            <a:avLst/>
          </a:prstGeom>
          <a:noFill/>
          <a:ln w="9525" cap="flat" cmpd="sng">
            <a:solidFill>
              <a:srgbClr val="4A7DBA"/>
            </a:solidFill>
            <a:prstDash val="solid"/>
            <a:round/>
            <a:headEnd type="none" w="sm" len="sm"/>
            <a:tailEnd type="stealth" w="med" len="med"/>
          </a:ln>
        </p:spPr>
      </p:cxnSp>
      <p:sp>
        <p:nvSpPr>
          <p:cNvPr id="648" name="Google Shape;648;p35"/>
          <p:cNvSpPr txBox="1"/>
          <p:nvPr/>
        </p:nvSpPr>
        <p:spPr>
          <a:xfrm>
            <a:off x="3491880" y="2636912"/>
            <a:ext cx="115212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600" b="1">
                <a:solidFill>
                  <a:srgbClr val="00B050"/>
                </a:solidFill>
                <a:latin typeface="Calibri"/>
                <a:ea typeface="Calibri"/>
                <a:cs typeface="Calibri"/>
                <a:sym typeface="Calibri"/>
              </a:rPr>
              <a:t>x</a:t>
            </a:r>
            <a:r>
              <a:rPr lang="es-AR" sz="1600" b="1" baseline="-25000">
                <a:solidFill>
                  <a:srgbClr val="00B050"/>
                </a:solidFill>
                <a:latin typeface="Calibri"/>
                <a:ea typeface="Calibri"/>
                <a:cs typeface="Calibri"/>
                <a:sym typeface="Calibri"/>
              </a:rPr>
              <a:t>D</a:t>
            </a:r>
            <a:r>
              <a:rPr lang="es-AR" sz="1600" b="1">
                <a:solidFill>
                  <a:srgbClr val="00B050"/>
                </a:solidFill>
                <a:latin typeface="Calibri"/>
                <a:ea typeface="Calibri"/>
                <a:cs typeface="Calibri"/>
                <a:sym typeface="Calibri"/>
              </a:rPr>
              <a:t> / R +1</a:t>
            </a:r>
            <a:endParaRPr sz="2400" b="1">
              <a:solidFill>
                <a:srgbClr val="00B050"/>
              </a:solidFill>
              <a:latin typeface="Calibri"/>
              <a:ea typeface="Calibri"/>
              <a:cs typeface="Calibri"/>
              <a:sym typeface="Calibri"/>
            </a:endParaRPr>
          </a:p>
        </p:txBody>
      </p:sp>
      <p:cxnSp>
        <p:nvCxnSpPr>
          <p:cNvPr id="649" name="Google Shape;649;p35"/>
          <p:cNvCxnSpPr/>
          <p:nvPr/>
        </p:nvCxnSpPr>
        <p:spPr>
          <a:xfrm flipH="1">
            <a:off x="5256076" y="2802414"/>
            <a:ext cx="1200808" cy="1202650"/>
          </a:xfrm>
          <a:prstGeom prst="straightConnector1">
            <a:avLst/>
          </a:prstGeom>
          <a:noFill/>
          <a:ln w="57150" cap="flat" cmpd="sng">
            <a:solidFill>
              <a:srgbClr val="FFFF00"/>
            </a:solidFill>
            <a:prstDash val="solid"/>
            <a:round/>
            <a:headEnd type="none" w="sm" len="sm"/>
            <a:tailEnd type="none" w="sm" len="sm"/>
          </a:ln>
        </p:spPr>
      </p:cxnSp>
      <p:cxnSp>
        <p:nvCxnSpPr>
          <p:cNvPr id="650" name="Google Shape;650;p35"/>
          <p:cNvCxnSpPr/>
          <p:nvPr/>
        </p:nvCxnSpPr>
        <p:spPr>
          <a:xfrm flipH="1">
            <a:off x="6456883" y="2492896"/>
            <a:ext cx="1139453" cy="309518"/>
          </a:xfrm>
          <a:prstGeom prst="straightConnector1">
            <a:avLst/>
          </a:prstGeom>
          <a:noFill/>
          <a:ln w="57150" cap="flat" cmpd="sng">
            <a:solidFill>
              <a:srgbClr val="FFFF00"/>
            </a:solidFill>
            <a:prstDash val="solid"/>
            <a:round/>
            <a:headEnd type="none" w="sm" len="sm"/>
            <a:tailEnd type="none" w="sm" len="sm"/>
          </a:ln>
        </p:spPr>
      </p:cxnSp>
      <p:cxnSp>
        <p:nvCxnSpPr>
          <p:cNvPr id="651" name="Google Shape;651;p35"/>
          <p:cNvCxnSpPr/>
          <p:nvPr/>
        </p:nvCxnSpPr>
        <p:spPr>
          <a:xfrm rot="10800000" flipH="1">
            <a:off x="4860032" y="4005064"/>
            <a:ext cx="396044" cy="1224136"/>
          </a:xfrm>
          <a:prstGeom prst="straightConnector1">
            <a:avLst/>
          </a:prstGeom>
          <a:noFill/>
          <a:ln w="57150" cap="flat" cmpd="sng">
            <a:solidFill>
              <a:srgbClr val="FFFF00"/>
            </a:solidFill>
            <a:prstDash val="solid"/>
            <a:round/>
            <a:headEnd type="none" w="sm" len="sm"/>
            <a:tailEnd type="none" w="sm" len="sm"/>
          </a:ln>
        </p:spPr>
      </p:cxnSp>
      <p:cxnSp>
        <p:nvCxnSpPr>
          <p:cNvPr id="652" name="Google Shape;652;p35"/>
          <p:cNvCxnSpPr/>
          <p:nvPr/>
        </p:nvCxnSpPr>
        <p:spPr>
          <a:xfrm rot="10800000">
            <a:off x="6396539" y="2444904"/>
            <a:ext cx="1260140" cy="0"/>
          </a:xfrm>
          <a:prstGeom prst="straightConnector1">
            <a:avLst/>
          </a:prstGeom>
          <a:noFill/>
          <a:ln w="28575" cap="flat" cmpd="sng">
            <a:solidFill>
              <a:srgbClr val="FF0000"/>
            </a:solidFill>
            <a:prstDash val="solid"/>
            <a:round/>
            <a:headEnd type="none" w="sm" len="sm"/>
            <a:tailEnd type="none" w="sm" len="sm"/>
          </a:ln>
        </p:spPr>
      </p:cxnSp>
      <p:cxnSp>
        <p:nvCxnSpPr>
          <p:cNvPr id="653" name="Google Shape;653;p35"/>
          <p:cNvCxnSpPr/>
          <p:nvPr/>
        </p:nvCxnSpPr>
        <p:spPr>
          <a:xfrm>
            <a:off x="6408204" y="2420888"/>
            <a:ext cx="0" cy="432048"/>
          </a:xfrm>
          <a:prstGeom prst="straightConnector1">
            <a:avLst/>
          </a:prstGeom>
          <a:noFill/>
          <a:ln w="28575" cap="flat" cmpd="sng">
            <a:solidFill>
              <a:srgbClr val="FF0000"/>
            </a:solidFill>
            <a:prstDash val="solid"/>
            <a:round/>
            <a:headEnd type="none" w="sm" len="sm"/>
            <a:tailEnd type="none" w="sm" len="sm"/>
          </a:ln>
        </p:spPr>
      </p:cxnSp>
      <p:cxnSp>
        <p:nvCxnSpPr>
          <p:cNvPr id="654" name="Google Shape;654;p35"/>
          <p:cNvCxnSpPr/>
          <p:nvPr/>
        </p:nvCxnSpPr>
        <p:spPr>
          <a:xfrm rot="10800000">
            <a:off x="5580112" y="2852936"/>
            <a:ext cx="828092" cy="0"/>
          </a:xfrm>
          <a:prstGeom prst="straightConnector1">
            <a:avLst/>
          </a:prstGeom>
          <a:noFill/>
          <a:ln w="28575" cap="flat" cmpd="sng">
            <a:solidFill>
              <a:srgbClr val="FF0000"/>
            </a:solidFill>
            <a:prstDash val="solid"/>
            <a:round/>
            <a:headEnd type="none" w="sm" len="sm"/>
            <a:tailEnd type="none" w="sm" len="sm"/>
          </a:ln>
        </p:spPr>
      </p:cxnSp>
      <p:cxnSp>
        <p:nvCxnSpPr>
          <p:cNvPr id="655" name="Google Shape;655;p35"/>
          <p:cNvCxnSpPr/>
          <p:nvPr/>
        </p:nvCxnSpPr>
        <p:spPr>
          <a:xfrm>
            <a:off x="5580112" y="2852936"/>
            <a:ext cx="0" cy="792088"/>
          </a:xfrm>
          <a:prstGeom prst="straightConnector1">
            <a:avLst/>
          </a:prstGeom>
          <a:noFill/>
          <a:ln w="28575" cap="flat" cmpd="sng">
            <a:solidFill>
              <a:srgbClr val="FF0000"/>
            </a:solidFill>
            <a:prstDash val="solid"/>
            <a:round/>
            <a:headEnd type="none" w="sm" len="sm"/>
            <a:tailEnd type="none" w="sm" len="sm"/>
          </a:ln>
        </p:spPr>
      </p:cxnSp>
      <p:cxnSp>
        <p:nvCxnSpPr>
          <p:cNvPr id="656" name="Google Shape;656;p35"/>
          <p:cNvCxnSpPr/>
          <p:nvPr/>
        </p:nvCxnSpPr>
        <p:spPr>
          <a:xfrm rot="10800000">
            <a:off x="5076056" y="3645024"/>
            <a:ext cx="504056" cy="0"/>
          </a:xfrm>
          <a:prstGeom prst="straightConnector1">
            <a:avLst/>
          </a:prstGeom>
          <a:noFill/>
          <a:ln w="28575" cap="flat" cmpd="sng">
            <a:solidFill>
              <a:srgbClr val="FF0000"/>
            </a:solidFill>
            <a:prstDash val="solid"/>
            <a:round/>
            <a:headEnd type="none" w="sm" len="sm"/>
            <a:tailEnd type="none" w="sm" len="sm"/>
          </a:ln>
        </p:spPr>
      </p:cxnSp>
      <p:cxnSp>
        <p:nvCxnSpPr>
          <p:cNvPr id="657" name="Google Shape;657;p35"/>
          <p:cNvCxnSpPr/>
          <p:nvPr/>
        </p:nvCxnSpPr>
        <p:spPr>
          <a:xfrm>
            <a:off x="5076056" y="3645024"/>
            <a:ext cx="0" cy="936104"/>
          </a:xfrm>
          <a:prstGeom prst="straightConnector1">
            <a:avLst/>
          </a:prstGeom>
          <a:noFill/>
          <a:ln w="28575" cap="flat" cmpd="sng">
            <a:solidFill>
              <a:srgbClr val="FF0000"/>
            </a:solidFill>
            <a:prstDash val="solid"/>
            <a:round/>
            <a:headEnd type="none" w="sm" len="sm"/>
            <a:tailEnd type="none" w="sm" len="sm"/>
          </a:ln>
        </p:spPr>
      </p:cxnSp>
      <p:cxnSp>
        <p:nvCxnSpPr>
          <p:cNvPr id="658" name="Google Shape;658;p35"/>
          <p:cNvCxnSpPr/>
          <p:nvPr/>
        </p:nvCxnSpPr>
        <p:spPr>
          <a:xfrm rot="10800000">
            <a:off x="4798368" y="4581128"/>
            <a:ext cx="277688" cy="0"/>
          </a:xfrm>
          <a:prstGeom prst="straightConnector1">
            <a:avLst/>
          </a:prstGeom>
          <a:noFill/>
          <a:ln w="28575" cap="flat" cmpd="sng">
            <a:solidFill>
              <a:srgbClr val="FF0000"/>
            </a:solidFill>
            <a:prstDash val="solid"/>
            <a:round/>
            <a:headEnd type="none" w="sm" len="sm"/>
            <a:tailEnd type="none" w="sm" len="sm"/>
          </a:ln>
        </p:spPr>
      </p:cxnSp>
      <p:cxnSp>
        <p:nvCxnSpPr>
          <p:cNvPr id="659" name="Google Shape;659;p35"/>
          <p:cNvCxnSpPr/>
          <p:nvPr/>
        </p:nvCxnSpPr>
        <p:spPr>
          <a:xfrm>
            <a:off x="4798368" y="4581128"/>
            <a:ext cx="0" cy="669295"/>
          </a:xfrm>
          <a:prstGeom prst="straightConnector1">
            <a:avLst/>
          </a:prstGeom>
          <a:noFill/>
          <a:ln w="28575" cap="flat" cmpd="sng">
            <a:solidFill>
              <a:srgbClr val="FF00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42"/>
                                        </p:tgtEl>
                                        <p:attrNameLst>
                                          <p:attrName>style.visibility</p:attrName>
                                        </p:attrNameLst>
                                      </p:cBhvr>
                                      <p:to>
                                        <p:strVal val="visible"/>
                                      </p:to>
                                    </p:set>
                                    <p:animEffect transition="in" filter="fade">
                                      <p:cBhvr>
                                        <p:cTn id="29" dur="500"/>
                                        <p:tgtEl>
                                          <p:spTgt spid="64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4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5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5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1"/>
                                          </p:stCondLst>
                                        </p:cTn>
                                        <p:tgtEl>
                                          <p:spTgt spid="64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643"/>
                                        </p:tgtEl>
                                      </p:cBhvr>
                                    </p:animEffect>
                                    <p:set>
                                      <p:cBhvr>
                                        <p:cTn id="48" dur="1" fill="hold">
                                          <p:stCondLst>
                                            <p:cond delay="500"/>
                                          </p:stCondLst>
                                        </p:cTn>
                                        <p:tgtEl>
                                          <p:spTgt spid="64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646"/>
                                        </p:tgtEl>
                                      </p:cBhvr>
                                    </p:animEffect>
                                    <p:set>
                                      <p:cBhvr>
                                        <p:cTn id="51" dur="1" fill="hold">
                                          <p:stCondLst>
                                            <p:cond delay="500"/>
                                          </p:stCondLst>
                                        </p:cTn>
                                        <p:tgtEl>
                                          <p:spTgt spid="646"/>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44"/>
                                        </p:tgtEl>
                                      </p:cBhvr>
                                    </p:animEffect>
                                    <p:set>
                                      <p:cBhvr>
                                        <p:cTn id="54" dur="1" fill="hold">
                                          <p:stCondLst>
                                            <p:cond delay="500"/>
                                          </p:stCondLst>
                                        </p:cTn>
                                        <p:tgtEl>
                                          <p:spTgt spid="64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645"/>
                                        </p:tgtEl>
                                      </p:cBhvr>
                                    </p:animEffect>
                                    <p:set>
                                      <p:cBhvr>
                                        <p:cTn id="57" dur="1" fill="hold">
                                          <p:stCondLst>
                                            <p:cond delay="500"/>
                                          </p:stCondLst>
                                        </p:cTn>
                                        <p:tgtEl>
                                          <p:spTgt spid="64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5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65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54"/>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65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56"/>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65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65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665" name="Google Shape;665;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38</a:t>
            </a:fld>
            <a:endParaRPr/>
          </a:p>
        </p:txBody>
      </p:sp>
      <p:sp>
        <p:nvSpPr>
          <p:cNvPr id="666" name="Google Shape;666;p36"/>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667" name="Google Shape;667;p36"/>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668" name="Google Shape;668;p36"/>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669" name="Google Shape;669;p36"/>
          <p:cNvSpPr txBox="1"/>
          <p:nvPr/>
        </p:nvSpPr>
        <p:spPr>
          <a:xfrm>
            <a:off x="467544" y="1052737"/>
            <a:ext cx="8229600" cy="1944215"/>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i="0" u="none" strike="noStrike" cap="none">
                <a:solidFill>
                  <a:schemeClr val="dk1"/>
                </a:solidFill>
                <a:latin typeface="Calibri"/>
                <a:ea typeface="Calibri"/>
                <a:cs typeface="Calibri"/>
                <a:sym typeface="Calibri"/>
              </a:rPr>
              <a:t>Extracciones laterales</a:t>
            </a:r>
            <a:endParaRPr/>
          </a:p>
          <a:p>
            <a:pPr marL="342900" marR="0" lvl="0" indent="-165100" algn="l" rtl="0">
              <a:spcBef>
                <a:spcPts val="56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670" name="Google Shape;670;p36"/>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671" name="Google Shape;671;p36"/>
          <p:cNvPicPr preferRelativeResize="0"/>
          <p:nvPr/>
        </p:nvPicPr>
        <p:blipFill rotWithShape="1">
          <a:blip r:embed="rId3">
            <a:alphaModFix/>
          </a:blip>
          <a:srcRect t="18482" b="50000"/>
          <a:stretch/>
        </p:blipFill>
        <p:spPr>
          <a:xfrm>
            <a:off x="638324" y="2721856"/>
            <a:ext cx="3307283" cy="1088008"/>
          </a:xfrm>
          <a:prstGeom prst="rect">
            <a:avLst/>
          </a:prstGeom>
          <a:noFill/>
          <a:ln>
            <a:noFill/>
          </a:ln>
        </p:spPr>
      </p:pic>
      <p:pic>
        <p:nvPicPr>
          <p:cNvPr id="672" name="Google Shape;672;p36"/>
          <p:cNvPicPr preferRelativeResize="0"/>
          <p:nvPr/>
        </p:nvPicPr>
        <p:blipFill rotWithShape="1">
          <a:blip r:embed="rId4">
            <a:alphaModFix/>
          </a:blip>
          <a:srcRect/>
          <a:stretch/>
        </p:blipFill>
        <p:spPr>
          <a:xfrm>
            <a:off x="4763468" y="2017281"/>
            <a:ext cx="3240360" cy="249715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690" name="Google Shape;69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39</a:t>
            </a:fld>
            <a:endParaRPr/>
          </a:p>
        </p:txBody>
      </p:sp>
      <p:sp>
        <p:nvSpPr>
          <p:cNvPr id="691" name="Google Shape;691;p37"/>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692" name="Google Shape;692;p37"/>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693" name="Google Shape;693;p37"/>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694" name="Google Shape;694;p37"/>
          <p:cNvSpPr txBox="1"/>
          <p:nvPr/>
        </p:nvSpPr>
        <p:spPr>
          <a:xfrm>
            <a:off x="467544" y="1052737"/>
            <a:ext cx="8229600" cy="1944215"/>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i="0" u="none" strike="noStrike" cap="none">
                <a:solidFill>
                  <a:schemeClr val="dk1"/>
                </a:solidFill>
                <a:latin typeface="Calibri"/>
                <a:ea typeface="Calibri"/>
                <a:cs typeface="Calibri"/>
                <a:sym typeface="Calibri"/>
              </a:rPr>
              <a:t>Extracciones laterales</a:t>
            </a:r>
            <a:endParaRPr/>
          </a:p>
          <a:p>
            <a:pPr marL="342900" marR="0" lvl="0" indent="-165100" algn="l" rtl="0">
              <a:spcBef>
                <a:spcPts val="56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695" name="Google Shape;695;p37"/>
          <p:cNvPicPr preferRelativeResize="0"/>
          <p:nvPr/>
        </p:nvPicPr>
        <p:blipFill rotWithShape="1">
          <a:blip r:embed="rId3">
            <a:alphaModFix/>
          </a:blip>
          <a:srcRect l="11121" t="4800" r="14367"/>
          <a:stretch/>
        </p:blipFill>
        <p:spPr>
          <a:xfrm>
            <a:off x="899592" y="2344251"/>
            <a:ext cx="4824536" cy="3605029"/>
          </a:xfrm>
          <a:prstGeom prst="rect">
            <a:avLst/>
          </a:prstGeom>
          <a:noFill/>
          <a:ln>
            <a:noFill/>
          </a:ln>
        </p:spPr>
      </p:pic>
      <p:sp>
        <p:nvSpPr>
          <p:cNvPr id="696" name="Google Shape;696;p37"/>
          <p:cNvSpPr txBox="1"/>
          <p:nvPr/>
        </p:nvSpPr>
        <p:spPr>
          <a:xfrm>
            <a:off x="251520" y="3136339"/>
            <a:ext cx="10801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Calibri"/>
                <a:ea typeface="Calibri"/>
                <a:cs typeface="Calibri"/>
                <a:sym typeface="Calibri"/>
              </a:rPr>
              <a:t>x</a:t>
            </a:r>
            <a:r>
              <a:rPr lang="es-AR" sz="1800" baseline="-25000">
                <a:solidFill>
                  <a:schemeClr val="dk1"/>
                </a:solidFill>
                <a:latin typeface="Calibri"/>
                <a:ea typeface="Calibri"/>
                <a:cs typeface="Calibri"/>
                <a:sym typeface="Calibri"/>
              </a:rPr>
              <a:t>D</a:t>
            </a:r>
            <a:r>
              <a:rPr lang="es-AR" sz="1800">
                <a:solidFill>
                  <a:schemeClr val="dk1"/>
                </a:solidFill>
                <a:latin typeface="Calibri"/>
                <a:ea typeface="Calibri"/>
                <a:cs typeface="Calibri"/>
                <a:sym typeface="Calibri"/>
              </a:rPr>
              <a:t> / R+1</a:t>
            </a:r>
            <a:endParaRPr/>
          </a:p>
        </p:txBody>
      </p:sp>
      <p:cxnSp>
        <p:nvCxnSpPr>
          <p:cNvPr id="697" name="Google Shape;697;p37"/>
          <p:cNvCxnSpPr/>
          <p:nvPr/>
        </p:nvCxnSpPr>
        <p:spPr>
          <a:xfrm flipH="1">
            <a:off x="1547664" y="2632283"/>
            <a:ext cx="2808312" cy="1584176"/>
          </a:xfrm>
          <a:prstGeom prst="straightConnector1">
            <a:avLst/>
          </a:prstGeom>
          <a:noFill/>
          <a:ln w="28575" cap="flat" cmpd="sng">
            <a:solidFill>
              <a:schemeClr val="accent3"/>
            </a:solidFill>
            <a:prstDash val="dash"/>
            <a:round/>
            <a:headEnd type="none" w="sm" len="sm"/>
            <a:tailEnd type="none" w="sm" len="sm"/>
          </a:ln>
          <a:effectLst>
            <a:outerShdw blurRad="40000" dist="23000" dir="5400000" rotWithShape="0">
              <a:srgbClr val="000000">
                <a:alpha val="34901"/>
              </a:srgbClr>
            </a:outerShdw>
          </a:effectLst>
        </p:spPr>
      </p:cxnSp>
      <p:sp>
        <p:nvSpPr>
          <p:cNvPr id="698" name="Google Shape;698;p37"/>
          <p:cNvSpPr/>
          <p:nvPr/>
        </p:nvSpPr>
        <p:spPr>
          <a:xfrm rot="3495872">
            <a:off x="803315" y="3822375"/>
            <a:ext cx="792088" cy="45719"/>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99" name="Google Shape;699;p37"/>
          <p:cNvCxnSpPr/>
          <p:nvPr/>
        </p:nvCxnSpPr>
        <p:spPr>
          <a:xfrm flipH="1">
            <a:off x="2195736" y="3136339"/>
            <a:ext cx="1728192" cy="504056"/>
          </a:xfrm>
          <a:prstGeom prst="straightConnector1">
            <a:avLst/>
          </a:prstGeom>
          <a:noFill/>
          <a:ln w="28575" cap="flat" cmpd="sng">
            <a:solidFill>
              <a:schemeClr val="accent1"/>
            </a:solidFill>
            <a:prstDash val="dash"/>
            <a:round/>
            <a:headEnd type="none" w="sm" len="sm"/>
            <a:tailEnd type="none" w="sm" len="sm"/>
          </a:ln>
          <a:effectLst>
            <a:outerShdw blurRad="40000" dist="23000" dir="5400000" rotWithShape="0">
              <a:srgbClr val="000000">
                <a:alpha val="34901"/>
              </a:srgbClr>
            </a:outerShdw>
          </a:effectLst>
        </p:spPr>
      </p:cxnSp>
      <p:cxnSp>
        <p:nvCxnSpPr>
          <p:cNvPr id="700" name="Google Shape;700;p37"/>
          <p:cNvCxnSpPr/>
          <p:nvPr/>
        </p:nvCxnSpPr>
        <p:spPr>
          <a:xfrm flipH="1">
            <a:off x="3131840" y="2632283"/>
            <a:ext cx="1224136" cy="720080"/>
          </a:xfrm>
          <a:prstGeom prst="straightConnector1">
            <a:avLst/>
          </a:prstGeom>
          <a:noFill/>
          <a:ln w="28575" cap="flat" cmpd="sng">
            <a:solidFill>
              <a:schemeClr val="accent3"/>
            </a:solidFill>
            <a:prstDash val="solid"/>
            <a:round/>
            <a:headEnd type="none" w="sm" len="sm"/>
            <a:tailEnd type="none" w="sm" len="sm"/>
          </a:ln>
          <a:effectLst>
            <a:outerShdw blurRad="40000" dist="23000" dir="5400000" rotWithShape="0">
              <a:srgbClr val="000000">
                <a:alpha val="34901"/>
              </a:srgbClr>
            </a:outerShdw>
          </a:effectLst>
        </p:spPr>
      </p:cxnSp>
      <p:cxnSp>
        <p:nvCxnSpPr>
          <p:cNvPr id="701" name="Google Shape;701;p37"/>
          <p:cNvCxnSpPr/>
          <p:nvPr/>
        </p:nvCxnSpPr>
        <p:spPr>
          <a:xfrm flipH="1">
            <a:off x="2195736" y="3352363"/>
            <a:ext cx="936104" cy="288032"/>
          </a:xfrm>
          <a:prstGeom prst="straightConnector1">
            <a:avLst/>
          </a:prstGeom>
          <a:noFill/>
          <a:ln w="28575"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cxnSp>
        <p:nvCxnSpPr>
          <p:cNvPr id="702" name="Google Shape;702;p37"/>
          <p:cNvCxnSpPr/>
          <p:nvPr/>
        </p:nvCxnSpPr>
        <p:spPr>
          <a:xfrm rot="10800000" flipH="1">
            <a:off x="1619672" y="3640395"/>
            <a:ext cx="576064" cy="1656184"/>
          </a:xfrm>
          <a:prstGeom prst="straightConnector1">
            <a:avLst/>
          </a:prstGeom>
          <a:noFill/>
          <a:ln w="28575" cap="flat" cmpd="sng">
            <a:solidFill>
              <a:schemeClr val="accent2"/>
            </a:solidFill>
            <a:prstDash val="solid"/>
            <a:round/>
            <a:headEnd type="none" w="sm" len="sm"/>
            <a:tailEnd type="none" w="sm" len="sm"/>
          </a:ln>
          <a:effectLst>
            <a:outerShdw blurRad="40000" dist="23000" dir="5400000" rotWithShape="0">
              <a:srgbClr val="000000">
                <a:alpha val="34901"/>
              </a:srgbClr>
            </a:outerShdw>
          </a:effectLst>
        </p:spPr>
      </p:cxnSp>
      <p:cxnSp>
        <p:nvCxnSpPr>
          <p:cNvPr id="703" name="Google Shape;703;p37"/>
          <p:cNvCxnSpPr/>
          <p:nvPr/>
        </p:nvCxnSpPr>
        <p:spPr>
          <a:xfrm rot="10800000">
            <a:off x="3707904" y="2632283"/>
            <a:ext cx="648072" cy="0"/>
          </a:xfrm>
          <a:prstGeom prst="straightConnector1">
            <a:avLst/>
          </a:prstGeom>
          <a:noFill/>
          <a:ln w="19050" cap="flat" cmpd="sng">
            <a:solidFill>
              <a:srgbClr val="FFC000"/>
            </a:solidFill>
            <a:prstDash val="solid"/>
            <a:round/>
            <a:headEnd type="none" w="sm" len="sm"/>
            <a:tailEnd type="none" w="sm" len="sm"/>
          </a:ln>
        </p:spPr>
      </p:cxnSp>
      <p:cxnSp>
        <p:nvCxnSpPr>
          <p:cNvPr id="704" name="Google Shape;704;p37"/>
          <p:cNvCxnSpPr/>
          <p:nvPr/>
        </p:nvCxnSpPr>
        <p:spPr>
          <a:xfrm>
            <a:off x="3707904" y="2632283"/>
            <a:ext cx="0" cy="360040"/>
          </a:xfrm>
          <a:prstGeom prst="straightConnector1">
            <a:avLst/>
          </a:prstGeom>
          <a:noFill/>
          <a:ln w="19050" cap="flat" cmpd="sng">
            <a:solidFill>
              <a:srgbClr val="FFC000"/>
            </a:solidFill>
            <a:prstDash val="solid"/>
            <a:round/>
            <a:headEnd type="none" w="sm" len="sm"/>
            <a:tailEnd type="none" w="sm" len="sm"/>
          </a:ln>
        </p:spPr>
      </p:cxnSp>
      <p:cxnSp>
        <p:nvCxnSpPr>
          <p:cNvPr id="705" name="Google Shape;705;p37"/>
          <p:cNvCxnSpPr/>
          <p:nvPr/>
        </p:nvCxnSpPr>
        <p:spPr>
          <a:xfrm rot="10800000">
            <a:off x="2627784" y="2992323"/>
            <a:ext cx="1080120" cy="0"/>
          </a:xfrm>
          <a:prstGeom prst="straightConnector1">
            <a:avLst/>
          </a:prstGeom>
          <a:noFill/>
          <a:ln w="19050" cap="flat" cmpd="sng">
            <a:solidFill>
              <a:srgbClr val="FFC000"/>
            </a:solidFill>
            <a:prstDash val="solid"/>
            <a:round/>
            <a:headEnd type="none" w="sm" len="sm"/>
            <a:tailEnd type="none" w="sm" len="sm"/>
          </a:ln>
        </p:spPr>
      </p:cxnSp>
      <p:cxnSp>
        <p:nvCxnSpPr>
          <p:cNvPr id="706" name="Google Shape;706;p37"/>
          <p:cNvCxnSpPr/>
          <p:nvPr/>
        </p:nvCxnSpPr>
        <p:spPr>
          <a:xfrm>
            <a:off x="2627784" y="2992323"/>
            <a:ext cx="0" cy="504056"/>
          </a:xfrm>
          <a:prstGeom prst="straightConnector1">
            <a:avLst/>
          </a:prstGeom>
          <a:noFill/>
          <a:ln w="19050" cap="flat" cmpd="sng">
            <a:solidFill>
              <a:srgbClr val="FFC000"/>
            </a:solidFill>
            <a:prstDash val="solid"/>
            <a:round/>
            <a:headEnd type="none" w="sm" len="sm"/>
            <a:tailEnd type="none" w="sm" len="sm"/>
          </a:ln>
        </p:spPr>
      </p:cxnSp>
      <p:cxnSp>
        <p:nvCxnSpPr>
          <p:cNvPr id="707" name="Google Shape;707;p37"/>
          <p:cNvCxnSpPr/>
          <p:nvPr/>
        </p:nvCxnSpPr>
        <p:spPr>
          <a:xfrm rot="10800000">
            <a:off x="2051720" y="3496379"/>
            <a:ext cx="576064" cy="0"/>
          </a:xfrm>
          <a:prstGeom prst="straightConnector1">
            <a:avLst/>
          </a:prstGeom>
          <a:noFill/>
          <a:ln w="19050" cap="flat" cmpd="sng">
            <a:solidFill>
              <a:srgbClr val="FFC000"/>
            </a:solidFill>
            <a:prstDash val="solid"/>
            <a:round/>
            <a:headEnd type="none" w="sm" len="sm"/>
            <a:tailEnd type="none" w="sm" len="sm"/>
          </a:ln>
        </p:spPr>
      </p:cxnSp>
      <p:cxnSp>
        <p:nvCxnSpPr>
          <p:cNvPr id="708" name="Google Shape;708;p37"/>
          <p:cNvCxnSpPr/>
          <p:nvPr/>
        </p:nvCxnSpPr>
        <p:spPr>
          <a:xfrm>
            <a:off x="2051720" y="3496379"/>
            <a:ext cx="0" cy="576064"/>
          </a:xfrm>
          <a:prstGeom prst="straightConnector1">
            <a:avLst/>
          </a:prstGeom>
          <a:noFill/>
          <a:ln w="19050" cap="flat" cmpd="sng">
            <a:solidFill>
              <a:srgbClr val="FFC000"/>
            </a:solidFill>
            <a:prstDash val="solid"/>
            <a:round/>
            <a:headEnd type="none" w="sm" len="sm"/>
            <a:tailEnd type="none" w="sm" len="sm"/>
          </a:ln>
        </p:spPr>
      </p:cxnSp>
      <p:cxnSp>
        <p:nvCxnSpPr>
          <p:cNvPr id="709" name="Google Shape;709;p37"/>
          <p:cNvCxnSpPr/>
          <p:nvPr/>
        </p:nvCxnSpPr>
        <p:spPr>
          <a:xfrm rot="10800000">
            <a:off x="1835696" y="4072443"/>
            <a:ext cx="216024" cy="0"/>
          </a:xfrm>
          <a:prstGeom prst="straightConnector1">
            <a:avLst/>
          </a:prstGeom>
          <a:noFill/>
          <a:ln w="19050" cap="flat" cmpd="sng">
            <a:solidFill>
              <a:srgbClr val="FFC000"/>
            </a:solidFill>
            <a:prstDash val="solid"/>
            <a:round/>
            <a:headEnd type="none" w="sm" len="sm"/>
            <a:tailEnd type="none" w="sm" len="sm"/>
          </a:ln>
        </p:spPr>
      </p:cxnSp>
      <p:cxnSp>
        <p:nvCxnSpPr>
          <p:cNvPr id="710" name="Google Shape;710;p37"/>
          <p:cNvCxnSpPr/>
          <p:nvPr/>
        </p:nvCxnSpPr>
        <p:spPr>
          <a:xfrm>
            <a:off x="1835696" y="4072443"/>
            <a:ext cx="0" cy="576064"/>
          </a:xfrm>
          <a:prstGeom prst="straightConnector1">
            <a:avLst/>
          </a:prstGeom>
          <a:noFill/>
          <a:ln w="19050" cap="flat" cmpd="sng">
            <a:solidFill>
              <a:srgbClr val="FFC000"/>
            </a:solidFill>
            <a:prstDash val="solid"/>
            <a:round/>
            <a:headEnd type="none" w="sm" len="sm"/>
            <a:tailEnd type="none" w="sm" len="sm"/>
          </a:ln>
        </p:spPr>
      </p:cxnSp>
      <p:cxnSp>
        <p:nvCxnSpPr>
          <p:cNvPr id="711" name="Google Shape;711;p37"/>
          <p:cNvCxnSpPr/>
          <p:nvPr/>
        </p:nvCxnSpPr>
        <p:spPr>
          <a:xfrm rot="10800000">
            <a:off x="1691680" y="4648507"/>
            <a:ext cx="144016" cy="0"/>
          </a:xfrm>
          <a:prstGeom prst="straightConnector1">
            <a:avLst/>
          </a:prstGeom>
          <a:noFill/>
          <a:ln w="19050" cap="flat" cmpd="sng">
            <a:solidFill>
              <a:srgbClr val="FFC000"/>
            </a:solidFill>
            <a:prstDash val="solid"/>
            <a:round/>
            <a:headEnd type="none" w="sm" len="sm"/>
            <a:tailEnd type="none" w="sm" len="sm"/>
          </a:ln>
        </p:spPr>
      </p:cxnSp>
      <p:cxnSp>
        <p:nvCxnSpPr>
          <p:cNvPr id="712" name="Google Shape;712;p37"/>
          <p:cNvCxnSpPr/>
          <p:nvPr/>
        </p:nvCxnSpPr>
        <p:spPr>
          <a:xfrm>
            <a:off x="1691680" y="4648507"/>
            <a:ext cx="0" cy="360040"/>
          </a:xfrm>
          <a:prstGeom prst="straightConnector1">
            <a:avLst/>
          </a:prstGeom>
          <a:noFill/>
          <a:ln w="19050" cap="flat" cmpd="sng">
            <a:solidFill>
              <a:srgbClr val="FFC000"/>
            </a:solidFill>
            <a:prstDash val="solid"/>
            <a:round/>
            <a:headEnd type="none" w="sm" len="sm"/>
            <a:tailEnd type="none" w="sm" len="sm"/>
          </a:ln>
        </p:spPr>
      </p:cxnSp>
      <p:cxnSp>
        <p:nvCxnSpPr>
          <p:cNvPr id="713" name="Google Shape;713;p37"/>
          <p:cNvCxnSpPr/>
          <p:nvPr/>
        </p:nvCxnSpPr>
        <p:spPr>
          <a:xfrm rot="10800000">
            <a:off x="1619672" y="5008547"/>
            <a:ext cx="72008" cy="0"/>
          </a:xfrm>
          <a:prstGeom prst="straightConnector1">
            <a:avLst/>
          </a:prstGeom>
          <a:noFill/>
          <a:ln w="19050" cap="flat" cmpd="sng">
            <a:solidFill>
              <a:srgbClr val="FFC000"/>
            </a:solidFill>
            <a:prstDash val="solid"/>
            <a:round/>
            <a:headEnd type="none" w="sm" len="sm"/>
            <a:tailEnd type="none" w="sm" len="sm"/>
          </a:ln>
        </p:spPr>
      </p:cxnSp>
      <p:cxnSp>
        <p:nvCxnSpPr>
          <p:cNvPr id="714" name="Google Shape;714;p37"/>
          <p:cNvCxnSpPr/>
          <p:nvPr/>
        </p:nvCxnSpPr>
        <p:spPr>
          <a:xfrm>
            <a:off x="1619672" y="5008547"/>
            <a:ext cx="0" cy="288032"/>
          </a:xfrm>
          <a:prstGeom prst="straightConnector1">
            <a:avLst/>
          </a:prstGeom>
          <a:noFill/>
          <a:ln w="19050" cap="flat" cmpd="sng">
            <a:solidFill>
              <a:srgbClr val="FFC000"/>
            </a:solidFill>
            <a:prstDash val="solid"/>
            <a:round/>
            <a:headEnd type="none" w="sm" len="sm"/>
            <a:tailEnd type="none" w="sm" len="sm"/>
          </a:ln>
        </p:spPr>
      </p:cxnSp>
      <p:pic>
        <p:nvPicPr>
          <p:cNvPr id="715" name="Google Shape;715;p37"/>
          <p:cNvPicPr preferRelativeResize="0"/>
          <p:nvPr/>
        </p:nvPicPr>
        <p:blipFill rotWithShape="1">
          <a:blip r:embed="rId4">
            <a:alphaModFix/>
          </a:blip>
          <a:srcRect/>
          <a:stretch/>
        </p:blipFill>
        <p:spPr>
          <a:xfrm>
            <a:off x="6084168" y="980728"/>
            <a:ext cx="2896608" cy="22322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
                                        </p:tgtEl>
                                        <p:attrNameLst>
                                          <p:attrName>style.visibility</p:attrName>
                                        </p:attrNameLst>
                                      </p:cBhvr>
                                      <p:to>
                                        <p:strVal val="visible"/>
                                      </p:to>
                                    </p:set>
                                    <p:animEffect transition="in" filter="fade">
                                      <p:cBhvr>
                                        <p:cTn id="7" dur="500"/>
                                        <p:tgtEl>
                                          <p:spTgt spid="696"/>
                                        </p:tgtEl>
                                      </p:cBhvr>
                                    </p:animEffect>
                                  </p:childTnLst>
                                </p:cTn>
                              </p:par>
                              <p:par>
                                <p:cTn id="8" presetID="10" presetClass="entr" presetSubtype="0" fill="hold" nodeType="withEffect">
                                  <p:stCondLst>
                                    <p:cond delay="0"/>
                                  </p:stCondLst>
                                  <p:childTnLst>
                                    <p:set>
                                      <p:cBhvr>
                                        <p:cTn id="9" dur="1" fill="hold">
                                          <p:stCondLst>
                                            <p:cond delay="0"/>
                                          </p:stCondLst>
                                        </p:cTn>
                                        <p:tgtEl>
                                          <p:spTgt spid="698"/>
                                        </p:tgtEl>
                                        <p:attrNameLst>
                                          <p:attrName>style.visibility</p:attrName>
                                        </p:attrNameLst>
                                      </p:cBhvr>
                                      <p:to>
                                        <p:strVal val="visible"/>
                                      </p:to>
                                    </p:set>
                                    <p:animEffect transition="in" filter="fade">
                                      <p:cBhvr>
                                        <p:cTn id="10" dur="500"/>
                                        <p:tgtEl>
                                          <p:spTgt spid="6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7"/>
                                        </p:tgtEl>
                                        <p:attrNameLst>
                                          <p:attrName>style.visibility</p:attrName>
                                        </p:attrNameLst>
                                      </p:cBhvr>
                                      <p:to>
                                        <p:strVal val="visible"/>
                                      </p:to>
                                    </p:set>
                                    <p:animEffect transition="in" filter="fade">
                                      <p:cBhvr>
                                        <p:cTn id="15" dur="500"/>
                                        <p:tgtEl>
                                          <p:spTgt spid="69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99"/>
                                        </p:tgtEl>
                                        <p:attrNameLst>
                                          <p:attrName>style.visibility</p:attrName>
                                        </p:attrNameLst>
                                      </p:cBhvr>
                                      <p:to>
                                        <p:strVal val="visible"/>
                                      </p:to>
                                    </p:set>
                                    <p:animEffect transition="in" filter="fade">
                                      <p:cBhvr>
                                        <p:cTn id="20" dur="500"/>
                                        <p:tgtEl>
                                          <p:spTgt spid="69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97"/>
                                        </p:tgtEl>
                                      </p:cBhvr>
                                    </p:animEffect>
                                    <p:set>
                                      <p:cBhvr>
                                        <p:cTn id="25" dur="1" fill="hold">
                                          <p:stCondLst>
                                            <p:cond delay="500"/>
                                          </p:stCondLst>
                                        </p:cTn>
                                        <p:tgtEl>
                                          <p:spTgt spid="697"/>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700"/>
                                        </p:tgtEl>
                                        <p:attrNameLst>
                                          <p:attrName>style.visibility</p:attrName>
                                        </p:attrNameLst>
                                      </p:cBhvr>
                                      <p:to>
                                        <p:strVal val="visible"/>
                                      </p:to>
                                    </p:set>
                                    <p:animEffect transition="in" filter="fade">
                                      <p:cBhvr>
                                        <p:cTn id="28" dur="500"/>
                                        <p:tgtEl>
                                          <p:spTgt spid="70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699"/>
                                        </p:tgtEl>
                                      </p:cBhvr>
                                    </p:animEffect>
                                    <p:set>
                                      <p:cBhvr>
                                        <p:cTn id="33" dur="1" fill="hold">
                                          <p:stCondLst>
                                            <p:cond delay="500"/>
                                          </p:stCondLst>
                                        </p:cTn>
                                        <p:tgtEl>
                                          <p:spTgt spid="699"/>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01"/>
                                        </p:tgtEl>
                                        <p:attrNameLst>
                                          <p:attrName>style.visibility</p:attrName>
                                        </p:attrNameLst>
                                      </p:cBhvr>
                                      <p:to>
                                        <p:strVal val="visible"/>
                                      </p:to>
                                    </p:set>
                                    <p:animEffect transition="in" filter="fade">
                                      <p:cBhvr>
                                        <p:cTn id="36" dur="500"/>
                                        <p:tgtEl>
                                          <p:spTgt spid="70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02"/>
                                        </p:tgtEl>
                                        <p:attrNameLst>
                                          <p:attrName>style.visibility</p:attrName>
                                        </p:attrNameLst>
                                      </p:cBhvr>
                                      <p:to>
                                        <p:strVal val="visible"/>
                                      </p:to>
                                    </p:set>
                                    <p:animEffect transition="in" filter="fade">
                                      <p:cBhvr>
                                        <p:cTn id="41" dur="500"/>
                                        <p:tgtEl>
                                          <p:spTgt spid="70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03"/>
                                        </p:tgtEl>
                                        <p:attrNameLst>
                                          <p:attrName>style.visibility</p:attrName>
                                        </p:attrNameLst>
                                      </p:cBhvr>
                                      <p:to>
                                        <p:strVal val="visible"/>
                                      </p:to>
                                    </p:set>
                                    <p:anim calcmode="lin" valueType="num">
                                      <p:cBhvr additive="base">
                                        <p:cTn id="46" dur="2000"/>
                                        <p:tgtEl>
                                          <p:spTgt spid="703"/>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2" presetClass="entr" presetSubtype="4" fill="hold" nodeType="afterEffect">
                                  <p:stCondLst>
                                    <p:cond delay="0"/>
                                  </p:stCondLst>
                                  <p:childTnLst>
                                    <p:set>
                                      <p:cBhvr>
                                        <p:cTn id="49" dur="1" fill="hold">
                                          <p:stCondLst>
                                            <p:cond delay="0"/>
                                          </p:stCondLst>
                                        </p:cTn>
                                        <p:tgtEl>
                                          <p:spTgt spid="704"/>
                                        </p:tgtEl>
                                        <p:attrNameLst>
                                          <p:attrName>style.visibility</p:attrName>
                                        </p:attrNameLst>
                                      </p:cBhvr>
                                      <p:to>
                                        <p:strVal val="visible"/>
                                      </p:to>
                                    </p:set>
                                    <p:anim calcmode="lin" valueType="num">
                                      <p:cBhvr additive="base">
                                        <p:cTn id="50" dur="2000"/>
                                        <p:tgtEl>
                                          <p:spTgt spid="704"/>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2" presetClass="entr" presetSubtype="4" fill="hold" nodeType="afterEffect">
                                  <p:stCondLst>
                                    <p:cond delay="0"/>
                                  </p:stCondLst>
                                  <p:childTnLst>
                                    <p:set>
                                      <p:cBhvr>
                                        <p:cTn id="53" dur="1" fill="hold">
                                          <p:stCondLst>
                                            <p:cond delay="0"/>
                                          </p:stCondLst>
                                        </p:cTn>
                                        <p:tgtEl>
                                          <p:spTgt spid="705"/>
                                        </p:tgtEl>
                                        <p:attrNameLst>
                                          <p:attrName>style.visibility</p:attrName>
                                        </p:attrNameLst>
                                      </p:cBhvr>
                                      <p:to>
                                        <p:strVal val="visible"/>
                                      </p:to>
                                    </p:set>
                                    <p:anim calcmode="lin" valueType="num">
                                      <p:cBhvr additive="base">
                                        <p:cTn id="54" dur="2000"/>
                                        <p:tgtEl>
                                          <p:spTgt spid="705"/>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706"/>
                                        </p:tgtEl>
                                        <p:attrNameLst>
                                          <p:attrName>style.visibility</p:attrName>
                                        </p:attrNameLst>
                                      </p:cBhvr>
                                      <p:to>
                                        <p:strVal val="visible"/>
                                      </p:to>
                                    </p:set>
                                    <p:anim calcmode="lin" valueType="num">
                                      <p:cBhvr additive="base">
                                        <p:cTn id="58" dur="2000"/>
                                        <p:tgtEl>
                                          <p:spTgt spid="706"/>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nodeType="afterEffect">
                                  <p:stCondLst>
                                    <p:cond delay="0"/>
                                  </p:stCondLst>
                                  <p:childTnLst>
                                    <p:set>
                                      <p:cBhvr>
                                        <p:cTn id="61" dur="1" fill="hold">
                                          <p:stCondLst>
                                            <p:cond delay="0"/>
                                          </p:stCondLst>
                                        </p:cTn>
                                        <p:tgtEl>
                                          <p:spTgt spid="707"/>
                                        </p:tgtEl>
                                        <p:attrNameLst>
                                          <p:attrName>style.visibility</p:attrName>
                                        </p:attrNameLst>
                                      </p:cBhvr>
                                      <p:to>
                                        <p:strVal val="visible"/>
                                      </p:to>
                                    </p:set>
                                    <p:anim calcmode="lin" valueType="num">
                                      <p:cBhvr additive="base">
                                        <p:cTn id="62" dur="2000"/>
                                        <p:tgtEl>
                                          <p:spTgt spid="707"/>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2" presetClass="entr" presetSubtype="4" fill="hold" nodeType="afterEffect">
                                  <p:stCondLst>
                                    <p:cond delay="0"/>
                                  </p:stCondLst>
                                  <p:childTnLst>
                                    <p:set>
                                      <p:cBhvr>
                                        <p:cTn id="65" dur="1" fill="hold">
                                          <p:stCondLst>
                                            <p:cond delay="0"/>
                                          </p:stCondLst>
                                        </p:cTn>
                                        <p:tgtEl>
                                          <p:spTgt spid="708"/>
                                        </p:tgtEl>
                                        <p:attrNameLst>
                                          <p:attrName>style.visibility</p:attrName>
                                        </p:attrNameLst>
                                      </p:cBhvr>
                                      <p:to>
                                        <p:strVal val="visible"/>
                                      </p:to>
                                    </p:set>
                                    <p:anim calcmode="lin" valueType="num">
                                      <p:cBhvr additive="base">
                                        <p:cTn id="66" dur="2000"/>
                                        <p:tgtEl>
                                          <p:spTgt spid="708"/>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 presetClass="entr" presetSubtype="4" fill="hold" nodeType="afterEffect">
                                  <p:stCondLst>
                                    <p:cond delay="0"/>
                                  </p:stCondLst>
                                  <p:childTnLst>
                                    <p:set>
                                      <p:cBhvr>
                                        <p:cTn id="69" dur="1" fill="hold">
                                          <p:stCondLst>
                                            <p:cond delay="0"/>
                                          </p:stCondLst>
                                        </p:cTn>
                                        <p:tgtEl>
                                          <p:spTgt spid="709"/>
                                        </p:tgtEl>
                                        <p:attrNameLst>
                                          <p:attrName>style.visibility</p:attrName>
                                        </p:attrNameLst>
                                      </p:cBhvr>
                                      <p:to>
                                        <p:strVal val="visible"/>
                                      </p:to>
                                    </p:set>
                                    <p:anim calcmode="lin" valueType="num">
                                      <p:cBhvr additive="base">
                                        <p:cTn id="70" dur="2000"/>
                                        <p:tgtEl>
                                          <p:spTgt spid="709"/>
                                        </p:tgtEl>
                                        <p:attrNameLst>
                                          <p:attrName>ppt_y</p:attrName>
                                        </p:attrNameLst>
                                      </p:cBhvr>
                                      <p:tavLst>
                                        <p:tav tm="0">
                                          <p:val>
                                            <p:strVal val="#ppt_y+1"/>
                                          </p:val>
                                        </p:tav>
                                        <p:tav tm="100000">
                                          <p:val>
                                            <p:strVal val="#ppt_y"/>
                                          </p:val>
                                        </p:tav>
                                      </p:tavLst>
                                    </p:anim>
                                  </p:childTnLst>
                                </p:cTn>
                              </p:par>
                            </p:childTnLst>
                          </p:cTn>
                        </p:par>
                        <p:par>
                          <p:cTn id="71" fill="hold">
                            <p:stCondLst>
                              <p:cond delay="14000"/>
                            </p:stCondLst>
                            <p:childTnLst>
                              <p:par>
                                <p:cTn id="72" presetID="2" presetClass="entr" presetSubtype="4" fill="hold" nodeType="afterEffect">
                                  <p:stCondLst>
                                    <p:cond delay="0"/>
                                  </p:stCondLst>
                                  <p:childTnLst>
                                    <p:set>
                                      <p:cBhvr>
                                        <p:cTn id="73" dur="1" fill="hold">
                                          <p:stCondLst>
                                            <p:cond delay="0"/>
                                          </p:stCondLst>
                                        </p:cTn>
                                        <p:tgtEl>
                                          <p:spTgt spid="710"/>
                                        </p:tgtEl>
                                        <p:attrNameLst>
                                          <p:attrName>style.visibility</p:attrName>
                                        </p:attrNameLst>
                                      </p:cBhvr>
                                      <p:to>
                                        <p:strVal val="visible"/>
                                      </p:to>
                                    </p:set>
                                    <p:anim calcmode="lin" valueType="num">
                                      <p:cBhvr additive="base">
                                        <p:cTn id="74" dur="2000"/>
                                        <p:tgtEl>
                                          <p:spTgt spid="710"/>
                                        </p:tgtEl>
                                        <p:attrNameLst>
                                          <p:attrName>ppt_y</p:attrName>
                                        </p:attrNameLst>
                                      </p:cBhvr>
                                      <p:tavLst>
                                        <p:tav tm="0">
                                          <p:val>
                                            <p:strVal val="#ppt_y+1"/>
                                          </p:val>
                                        </p:tav>
                                        <p:tav tm="100000">
                                          <p:val>
                                            <p:strVal val="#ppt_y"/>
                                          </p:val>
                                        </p:tav>
                                      </p:tavLst>
                                    </p:anim>
                                  </p:childTnLst>
                                </p:cTn>
                              </p:par>
                            </p:childTnLst>
                          </p:cTn>
                        </p:par>
                        <p:par>
                          <p:cTn id="75" fill="hold">
                            <p:stCondLst>
                              <p:cond delay="16000"/>
                            </p:stCondLst>
                            <p:childTnLst>
                              <p:par>
                                <p:cTn id="76" presetID="2" presetClass="entr" presetSubtype="4" fill="hold" nodeType="afterEffect">
                                  <p:stCondLst>
                                    <p:cond delay="0"/>
                                  </p:stCondLst>
                                  <p:childTnLst>
                                    <p:set>
                                      <p:cBhvr>
                                        <p:cTn id="77" dur="1" fill="hold">
                                          <p:stCondLst>
                                            <p:cond delay="0"/>
                                          </p:stCondLst>
                                        </p:cTn>
                                        <p:tgtEl>
                                          <p:spTgt spid="711"/>
                                        </p:tgtEl>
                                        <p:attrNameLst>
                                          <p:attrName>style.visibility</p:attrName>
                                        </p:attrNameLst>
                                      </p:cBhvr>
                                      <p:to>
                                        <p:strVal val="visible"/>
                                      </p:to>
                                    </p:set>
                                    <p:anim calcmode="lin" valueType="num">
                                      <p:cBhvr additive="base">
                                        <p:cTn id="78" dur="2000"/>
                                        <p:tgtEl>
                                          <p:spTgt spid="711"/>
                                        </p:tgtEl>
                                        <p:attrNameLst>
                                          <p:attrName>ppt_y</p:attrName>
                                        </p:attrNameLst>
                                      </p:cBhvr>
                                      <p:tavLst>
                                        <p:tav tm="0">
                                          <p:val>
                                            <p:strVal val="#ppt_y+1"/>
                                          </p:val>
                                        </p:tav>
                                        <p:tav tm="100000">
                                          <p:val>
                                            <p:strVal val="#ppt_y"/>
                                          </p:val>
                                        </p:tav>
                                      </p:tavLst>
                                    </p:anim>
                                  </p:childTnLst>
                                </p:cTn>
                              </p:par>
                            </p:childTnLst>
                          </p:cTn>
                        </p:par>
                        <p:par>
                          <p:cTn id="79" fill="hold">
                            <p:stCondLst>
                              <p:cond delay="18000"/>
                            </p:stCondLst>
                            <p:childTnLst>
                              <p:par>
                                <p:cTn id="80" presetID="2" presetClass="entr" presetSubtype="4" fill="hold" nodeType="afterEffect">
                                  <p:stCondLst>
                                    <p:cond delay="0"/>
                                  </p:stCondLst>
                                  <p:childTnLst>
                                    <p:set>
                                      <p:cBhvr>
                                        <p:cTn id="81" dur="1" fill="hold">
                                          <p:stCondLst>
                                            <p:cond delay="0"/>
                                          </p:stCondLst>
                                        </p:cTn>
                                        <p:tgtEl>
                                          <p:spTgt spid="712"/>
                                        </p:tgtEl>
                                        <p:attrNameLst>
                                          <p:attrName>style.visibility</p:attrName>
                                        </p:attrNameLst>
                                      </p:cBhvr>
                                      <p:to>
                                        <p:strVal val="visible"/>
                                      </p:to>
                                    </p:set>
                                    <p:anim calcmode="lin" valueType="num">
                                      <p:cBhvr additive="base">
                                        <p:cTn id="82" dur="2000"/>
                                        <p:tgtEl>
                                          <p:spTgt spid="712"/>
                                        </p:tgtEl>
                                        <p:attrNameLst>
                                          <p:attrName>ppt_y</p:attrName>
                                        </p:attrNameLst>
                                      </p:cBhvr>
                                      <p:tavLst>
                                        <p:tav tm="0">
                                          <p:val>
                                            <p:strVal val="#ppt_y+1"/>
                                          </p:val>
                                        </p:tav>
                                        <p:tav tm="100000">
                                          <p:val>
                                            <p:strVal val="#ppt_y"/>
                                          </p:val>
                                        </p:tav>
                                      </p:tavLst>
                                    </p:anim>
                                  </p:childTnLst>
                                </p:cTn>
                              </p:par>
                            </p:childTnLst>
                          </p:cTn>
                        </p:par>
                        <p:par>
                          <p:cTn id="83" fill="hold">
                            <p:stCondLst>
                              <p:cond delay="20000"/>
                            </p:stCondLst>
                            <p:childTnLst>
                              <p:par>
                                <p:cTn id="84" presetID="2" presetClass="entr" presetSubtype="4" fill="hold" nodeType="afterEffect">
                                  <p:stCondLst>
                                    <p:cond delay="0"/>
                                  </p:stCondLst>
                                  <p:childTnLst>
                                    <p:set>
                                      <p:cBhvr>
                                        <p:cTn id="85" dur="1" fill="hold">
                                          <p:stCondLst>
                                            <p:cond delay="0"/>
                                          </p:stCondLst>
                                        </p:cTn>
                                        <p:tgtEl>
                                          <p:spTgt spid="713"/>
                                        </p:tgtEl>
                                        <p:attrNameLst>
                                          <p:attrName>style.visibility</p:attrName>
                                        </p:attrNameLst>
                                      </p:cBhvr>
                                      <p:to>
                                        <p:strVal val="visible"/>
                                      </p:to>
                                    </p:set>
                                    <p:anim calcmode="lin" valueType="num">
                                      <p:cBhvr additive="base">
                                        <p:cTn id="86" dur="2000"/>
                                        <p:tgtEl>
                                          <p:spTgt spid="713"/>
                                        </p:tgtEl>
                                        <p:attrNameLst>
                                          <p:attrName>ppt_y</p:attrName>
                                        </p:attrNameLst>
                                      </p:cBhvr>
                                      <p:tavLst>
                                        <p:tav tm="0">
                                          <p:val>
                                            <p:strVal val="#ppt_y+1"/>
                                          </p:val>
                                        </p:tav>
                                        <p:tav tm="100000">
                                          <p:val>
                                            <p:strVal val="#ppt_y"/>
                                          </p:val>
                                        </p:tav>
                                      </p:tavLst>
                                    </p:anim>
                                  </p:childTnLst>
                                </p:cTn>
                              </p:par>
                            </p:childTnLst>
                          </p:cTn>
                        </p:par>
                        <p:par>
                          <p:cTn id="87" fill="hold">
                            <p:stCondLst>
                              <p:cond delay="22000"/>
                            </p:stCondLst>
                            <p:childTnLst>
                              <p:par>
                                <p:cTn id="88" presetID="2" presetClass="entr" presetSubtype="4" fill="hold" nodeType="afterEffect">
                                  <p:stCondLst>
                                    <p:cond delay="0"/>
                                  </p:stCondLst>
                                  <p:childTnLst>
                                    <p:set>
                                      <p:cBhvr>
                                        <p:cTn id="89" dur="1" fill="hold">
                                          <p:stCondLst>
                                            <p:cond delay="0"/>
                                          </p:stCondLst>
                                        </p:cTn>
                                        <p:tgtEl>
                                          <p:spTgt spid="714"/>
                                        </p:tgtEl>
                                        <p:attrNameLst>
                                          <p:attrName>style.visibility</p:attrName>
                                        </p:attrNameLst>
                                      </p:cBhvr>
                                      <p:to>
                                        <p:strVal val="visible"/>
                                      </p:to>
                                    </p:set>
                                    <p:anim calcmode="lin" valueType="num">
                                      <p:cBhvr additive="base">
                                        <p:cTn id="90" dur="2000"/>
                                        <p:tgtEl>
                                          <p:spTgt spid="7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Verdana"/>
              <a:buNone/>
            </a:pPr>
            <a:r>
              <a:rPr lang="es-AR" sz="2400">
                <a:latin typeface="Verdana"/>
                <a:ea typeface="Verdana"/>
                <a:cs typeface="Verdana"/>
                <a:sym typeface="Verdana"/>
              </a:rPr>
              <a:t/>
            </a:r>
            <a:br>
              <a:rPr lang="es-AR" sz="2400">
                <a:latin typeface="Verdana"/>
                <a:ea typeface="Verdana"/>
                <a:cs typeface="Verdana"/>
                <a:sym typeface="Verdana"/>
              </a:rPr>
            </a:br>
            <a:r>
              <a:rPr lang="es-AR" sz="2400">
                <a:latin typeface="Verdana"/>
                <a:ea typeface="Verdana"/>
                <a:cs typeface="Verdana"/>
                <a:sym typeface="Verdana"/>
              </a:rPr>
              <a:t>Operaciones Unitarias de Transferencia de Materia</a:t>
            </a:r>
            <a:r>
              <a:rPr lang="es-AR" sz="2800">
                <a:latin typeface="Verdana"/>
                <a:ea typeface="Verdana"/>
                <a:cs typeface="Verdana"/>
                <a:sym typeface="Verdana"/>
              </a:rPr>
              <a:t/>
            </a:r>
            <a:br>
              <a:rPr lang="es-AR" sz="2800">
                <a:latin typeface="Verdana"/>
                <a:ea typeface="Verdana"/>
                <a:cs typeface="Verdana"/>
                <a:sym typeface="Verdana"/>
              </a:rPr>
            </a:br>
            <a:endParaRPr sz="2800">
              <a:latin typeface="Verdana"/>
              <a:ea typeface="Verdana"/>
              <a:cs typeface="Verdana"/>
              <a:sym typeface="Verdana"/>
            </a:endParaRPr>
          </a:p>
        </p:txBody>
      </p:sp>
      <p:sp>
        <p:nvSpPr>
          <p:cNvPr id="113" name="Google Shape;113;p2"/>
          <p:cNvSpPr txBox="1">
            <a:spLocks noGrp="1"/>
          </p:cNvSpPr>
          <p:nvPr>
            <p:ph type="body" idx="1"/>
          </p:nvPr>
        </p:nvSpPr>
        <p:spPr>
          <a:xfrm>
            <a:off x="323528" y="1052736"/>
            <a:ext cx="8229600" cy="7200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s-AR" sz="2800" b="1"/>
              <a:t>Destilación . Equilibrio (Soluciones Binarias)</a:t>
            </a:r>
            <a:endParaRPr sz="2800"/>
          </a:p>
        </p:txBody>
      </p:sp>
      <p:cxnSp>
        <p:nvCxnSpPr>
          <p:cNvPr id="114" name="Google Shape;114;p2"/>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115" name="Google Shape;115;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4</a:t>
            </a:fld>
            <a:endParaRPr/>
          </a:p>
        </p:txBody>
      </p:sp>
      <p:sp>
        <p:nvSpPr>
          <p:cNvPr id="116" name="Google Shape;116;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117" name="Google Shape;117;p2"/>
          <p:cNvSpPr txBox="1"/>
          <p:nvPr/>
        </p:nvSpPr>
        <p:spPr>
          <a:xfrm>
            <a:off x="395536" y="1628800"/>
            <a:ext cx="8229600" cy="475252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None/>
            </a:pPr>
            <a:r>
              <a:rPr lang="es-AR" sz="2800" i="1" u="none" strike="noStrike" cap="none">
                <a:solidFill>
                  <a:schemeClr val="dk1"/>
                </a:solidFill>
                <a:latin typeface="Calibri"/>
                <a:ea typeface="Calibri"/>
                <a:cs typeface="Calibri"/>
                <a:sym typeface="Calibri"/>
              </a:rPr>
              <a:t>	</a:t>
            </a:r>
            <a:endParaRPr/>
          </a:p>
        </p:txBody>
      </p:sp>
      <p:sp>
        <p:nvSpPr>
          <p:cNvPr id="118" name="Google Shape;118;p2"/>
          <p:cNvSpPr txBox="1"/>
          <p:nvPr/>
        </p:nvSpPr>
        <p:spPr>
          <a:xfrm>
            <a:off x="683568" y="1628800"/>
            <a:ext cx="4752528" cy="1224136"/>
          </a:xfrm>
          <a:prstGeom prst="rect">
            <a:avLst/>
          </a:prstGeom>
          <a:noFill/>
          <a:ln>
            <a:noFill/>
          </a:ln>
        </p:spPr>
        <p:txBody>
          <a:bodyPr spcFirstLastPara="1" wrap="square" lIns="91425" tIns="45700" rIns="91425" bIns="45700" anchor="t" anchorCtr="0">
            <a:normAutofit/>
          </a:bodyPr>
          <a:lstStyle/>
          <a:p>
            <a:pPr marL="723900" marR="0" lvl="0" indent="-723900" algn="just" rtl="0">
              <a:lnSpc>
                <a:spcPct val="100000"/>
              </a:lnSpc>
              <a:spcBef>
                <a:spcPts val="0"/>
              </a:spcBef>
              <a:spcAft>
                <a:spcPts val="0"/>
              </a:spcAft>
              <a:buNone/>
            </a:pPr>
            <a:r>
              <a:rPr lang="es-AR" sz="1800" b="1" i="0" u="none" strike="noStrike" cap="none">
                <a:solidFill>
                  <a:schemeClr val="dk1"/>
                </a:solidFill>
                <a:latin typeface="Calibri"/>
                <a:ea typeface="Calibri"/>
                <a:cs typeface="Calibri"/>
                <a:sym typeface="Calibri"/>
              </a:rPr>
              <a:t>Dalton: </a:t>
            </a:r>
            <a:r>
              <a:rPr lang="es-AR" sz="1800" b="0" i="0" u="none" strike="noStrike" cap="none">
                <a:solidFill>
                  <a:schemeClr val="dk1"/>
                </a:solidFill>
                <a:latin typeface="Calibri"/>
                <a:ea typeface="Calibri"/>
                <a:cs typeface="Calibri"/>
                <a:sym typeface="Calibri"/>
              </a:rPr>
              <a:t>Presión parcial del componente A en una mezcla de gases es igual a la Presión Total por la fracción</a:t>
            </a:r>
            <a:r>
              <a:rPr lang="es-AR" sz="1800">
                <a:solidFill>
                  <a:schemeClr val="dk1"/>
                </a:solidFill>
                <a:latin typeface="Calibri"/>
                <a:ea typeface="Calibri"/>
                <a:cs typeface="Calibri"/>
                <a:sym typeface="Calibri"/>
              </a:rPr>
              <a:t> molar del componente</a:t>
            </a:r>
            <a:r>
              <a:rPr lang="es-AR" sz="1800" b="0" i="0" u="none" strike="noStrike" cap="none">
                <a:solidFill>
                  <a:schemeClr val="dk1"/>
                </a:solidFill>
                <a:latin typeface="Calibri"/>
                <a:ea typeface="Calibri"/>
                <a:cs typeface="Calibri"/>
                <a:sym typeface="Calibri"/>
              </a:rPr>
              <a:t> </a:t>
            </a:r>
            <a:r>
              <a:rPr lang="es-AR" sz="1800">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p:txBody>
      </p:sp>
      <p:pic>
        <p:nvPicPr>
          <p:cNvPr id="119" name="Google Shape;119;p2"/>
          <p:cNvPicPr preferRelativeResize="0"/>
          <p:nvPr/>
        </p:nvPicPr>
        <p:blipFill rotWithShape="1">
          <a:blip r:embed="rId3">
            <a:alphaModFix/>
          </a:blip>
          <a:srcRect/>
          <a:stretch/>
        </p:blipFill>
        <p:spPr>
          <a:xfrm>
            <a:off x="5796136" y="1772816"/>
            <a:ext cx="2268538" cy="647700"/>
          </a:xfrm>
          <a:prstGeom prst="rect">
            <a:avLst/>
          </a:prstGeom>
          <a:noFill/>
          <a:ln>
            <a:noFill/>
          </a:ln>
        </p:spPr>
      </p:pic>
      <p:sp>
        <p:nvSpPr>
          <p:cNvPr id="120" name="Google Shape;120;p2"/>
          <p:cNvSpPr txBox="1"/>
          <p:nvPr/>
        </p:nvSpPr>
        <p:spPr>
          <a:xfrm>
            <a:off x="827584" y="2852936"/>
            <a:ext cx="7488832" cy="1224136"/>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None/>
            </a:pPr>
            <a:r>
              <a:rPr lang="es-AR" sz="1800" b="1">
                <a:solidFill>
                  <a:schemeClr val="dk1"/>
                </a:solidFill>
                <a:latin typeface="Calibri"/>
                <a:ea typeface="Calibri"/>
                <a:cs typeface="Calibri"/>
                <a:sym typeface="Calibri"/>
              </a:rPr>
              <a:t>De la combinación de ambas leyes podemos obtener la dependencia de la fracción de cualquiera componente en el vapor en equilibrio en función de la concentración de ese mismo componente en la mezcla liquida.</a:t>
            </a:r>
            <a:endParaRPr sz="1800" b="0" i="0" u="none" strike="noStrike" cap="none">
              <a:solidFill>
                <a:schemeClr val="dk1"/>
              </a:solidFill>
              <a:latin typeface="Calibri"/>
              <a:ea typeface="Calibri"/>
              <a:cs typeface="Calibri"/>
              <a:sym typeface="Calibri"/>
            </a:endParaRPr>
          </a:p>
        </p:txBody>
      </p:sp>
      <p:pic>
        <p:nvPicPr>
          <p:cNvPr id="121" name="Google Shape;121;p2"/>
          <p:cNvPicPr preferRelativeResize="0"/>
          <p:nvPr/>
        </p:nvPicPr>
        <p:blipFill rotWithShape="1">
          <a:blip r:embed="rId4">
            <a:alphaModFix/>
          </a:blip>
          <a:srcRect/>
          <a:stretch/>
        </p:blipFill>
        <p:spPr>
          <a:xfrm>
            <a:off x="971600" y="4012122"/>
            <a:ext cx="3168352" cy="496997"/>
          </a:xfrm>
          <a:prstGeom prst="rect">
            <a:avLst/>
          </a:prstGeom>
          <a:noFill/>
          <a:ln>
            <a:noFill/>
          </a:ln>
        </p:spPr>
      </p:pic>
      <p:pic>
        <p:nvPicPr>
          <p:cNvPr id="122" name="Google Shape;122;p2"/>
          <p:cNvPicPr preferRelativeResize="0"/>
          <p:nvPr/>
        </p:nvPicPr>
        <p:blipFill rotWithShape="1">
          <a:blip r:embed="rId5">
            <a:alphaModFix/>
          </a:blip>
          <a:srcRect/>
          <a:stretch/>
        </p:blipFill>
        <p:spPr>
          <a:xfrm>
            <a:off x="3260725" y="4783138"/>
            <a:ext cx="3271838" cy="733425"/>
          </a:xfrm>
          <a:prstGeom prst="rect">
            <a:avLst/>
          </a:prstGeom>
          <a:noFill/>
          <a:ln>
            <a:noFill/>
          </a:ln>
        </p:spPr>
      </p:pic>
      <p:sp>
        <p:nvSpPr>
          <p:cNvPr id="123" name="Google Shape;123;p2"/>
          <p:cNvSpPr txBox="1"/>
          <p:nvPr/>
        </p:nvSpPr>
        <p:spPr>
          <a:xfrm>
            <a:off x="755576" y="4653136"/>
            <a:ext cx="7488832" cy="1224136"/>
          </a:xfrm>
          <a:prstGeom prst="rect">
            <a:avLst/>
          </a:prstGeom>
          <a:noFill/>
          <a:ln>
            <a:noFill/>
          </a:ln>
        </p:spPr>
        <p:txBody>
          <a:bodyPr spcFirstLastPara="1" wrap="square" lIns="91425" tIns="45700" rIns="91425" bIns="45700" anchor="t" anchorCtr="0">
            <a:normAutofit/>
          </a:bodyPr>
          <a:lstStyle/>
          <a:p>
            <a:pPr marL="0" marR="0" lvl="0" indent="0" algn="just"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marR="0" lvl="0" indent="0" algn="just" rtl="0">
              <a:lnSpc>
                <a:spcPct val="100000"/>
              </a:lnSpc>
              <a:spcBef>
                <a:spcPts val="360"/>
              </a:spcBef>
              <a:spcAft>
                <a:spcPts val="0"/>
              </a:spcAft>
              <a:buNone/>
            </a:pPr>
            <a:r>
              <a:rPr lang="es-AR" sz="1800">
                <a:solidFill>
                  <a:schemeClr val="dk1"/>
                </a:solidFill>
                <a:latin typeface="Calibri"/>
                <a:ea typeface="Calibri"/>
                <a:cs typeface="Calibri"/>
                <a:sym typeface="Calibri"/>
              </a:rPr>
              <a:t>Sabemos que se cumple.</a:t>
            </a:r>
            <a:endParaRPr sz="1800" i="0" u="none" strike="noStrike" cap="none">
              <a:solidFill>
                <a:schemeClr val="dk1"/>
              </a:solidFill>
              <a:latin typeface="Calibri"/>
              <a:ea typeface="Calibri"/>
              <a:cs typeface="Calibri"/>
              <a:sym typeface="Calibri"/>
            </a:endParaRPr>
          </a:p>
        </p:txBody>
      </p:sp>
      <p:pic>
        <p:nvPicPr>
          <p:cNvPr id="124" name="Google Shape;124;p2"/>
          <p:cNvPicPr preferRelativeResize="0"/>
          <p:nvPr/>
        </p:nvPicPr>
        <p:blipFill rotWithShape="1">
          <a:blip r:embed="rId6">
            <a:alphaModFix/>
          </a:blip>
          <a:srcRect/>
          <a:stretch/>
        </p:blipFill>
        <p:spPr>
          <a:xfrm>
            <a:off x="6584007" y="5589240"/>
            <a:ext cx="1876425" cy="919162"/>
          </a:xfrm>
          <a:prstGeom prst="rect">
            <a:avLst/>
          </a:prstGeom>
          <a:noFill/>
          <a:ln w="38100" cap="flat" cmpd="sng">
            <a:solidFill>
              <a:srgbClr val="FF0066"/>
            </a:solidFill>
            <a:prstDash val="solid"/>
            <a:miter lim="800000"/>
            <a:headEnd type="none" w="sm" len="sm"/>
            <a:tailEnd type="none" w="sm" len="sm"/>
          </a:ln>
        </p:spPr>
      </p:pic>
      <p:pic>
        <p:nvPicPr>
          <p:cNvPr id="125" name="Google Shape;125;p2"/>
          <p:cNvPicPr preferRelativeResize="0"/>
          <p:nvPr/>
        </p:nvPicPr>
        <p:blipFill rotWithShape="1">
          <a:blip r:embed="rId7">
            <a:alphaModFix/>
          </a:blip>
          <a:srcRect/>
          <a:stretch/>
        </p:blipFill>
        <p:spPr>
          <a:xfrm>
            <a:off x="2657450" y="5877272"/>
            <a:ext cx="3714750" cy="479425"/>
          </a:xfrm>
          <a:prstGeom prst="rect">
            <a:avLst/>
          </a:prstGeom>
          <a:noFill/>
          <a:ln>
            <a:noFill/>
          </a:ln>
        </p:spPr>
      </p:pic>
      <p:pic>
        <p:nvPicPr>
          <p:cNvPr id="126" name="Google Shape;126;p2"/>
          <p:cNvPicPr preferRelativeResize="0"/>
          <p:nvPr/>
        </p:nvPicPr>
        <p:blipFill rotWithShape="1">
          <a:blip r:embed="rId8">
            <a:alphaModFix/>
          </a:blip>
          <a:srcRect/>
          <a:stretch/>
        </p:blipFill>
        <p:spPr>
          <a:xfrm>
            <a:off x="5401642" y="3846513"/>
            <a:ext cx="2698750" cy="812800"/>
          </a:xfrm>
          <a:prstGeom prst="rect">
            <a:avLst/>
          </a:prstGeom>
          <a:noFill/>
          <a:ln>
            <a:noFill/>
          </a:ln>
        </p:spPr>
      </p:pic>
      <p:sp>
        <p:nvSpPr>
          <p:cNvPr id="127" name="Google Shape;127;p2"/>
          <p:cNvSpPr/>
          <p:nvPr/>
        </p:nvSpPr>
        <p:spPr>
          <a:xfrm>
            <a:off x="4572000" y="4149080"/>
            <a:ext cx="576064" cy="216024"/>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721" name="Google Shape;721;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40</a:t>
            </a:fld>
            <a:endParaRPr/>
          </a:p>
        </p:txBody>
      </p:sp>
      <p:sp>
        <p:nvSpPr>
          <p:cNvPr id="722" name="Google Shape;722;p38"/>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723" name="Google Shape;723;p38"/>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724" name="Google Shape;724;p38"/>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725" name="Google Shape;725;p38"/>
          <p:cNvSpPr txBox="1"/>
          <p:nvPr/>
        </p:nvSpPr>
        <p:spPr>
          <a:xfrm>
            <a:off x="467544" y="1052737"/>
            <a:ext cx="8229600" cy="1944215"/>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a:solidFill>
                  <a:schemeClr val="dk1"/>
                </a:solidFill>
                <a:latin typeface="Calibri"/>
                <a:ea typeface="Calibri"/>
                <a:cs typeface="Calibri"/>
                <a:sym typeface="Calibri"/>
              </a:rPr>
              <a:t>Pérdida de calor</a:t>
            </a:r>
            <a:endParaRPr/>
          </a:p>
          <a:p>
            <a:pPr marL="342900" marR="0" lvl="0" indent="-165100" algn="l" rtl="0">
              <a:spcBef>
                <a:spcPts val="56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726" name="Google Shape;726;p38"/>
          <p:cNvPicPr preferRelativeResize="0"/>
          <p:nvPr/>
        </p:nvPicPr>
        <p:blipFill rotWithShape="1">
          <a:blip r:embed="rId3">
            <a:alphaModFix/>
          </a:blip>
          <a:srcRect t="3455" b="17292"/>
          <a:stretch/>
        </p:blipFill>
        <p:spPr>
          <a:xfrm>
            <a:off x="149825" y="1805300"/>
            <a:ext cx="3124875" cy="2625075"/>
          </a:xfrm>
          <a:prstGeom prst="rect">
            <a:avLst/>
          </a:prstGeom>
          <a:noFill/>
          <a:ln>
            <a:noFill/>
          </a:ln>
        </p:spPr>
      </p:pic>
      <p:pic>
        <p:nvPicPr>
          <p:cNvPr id="727" name="Google Shape;727;p38"/>
          <p:cNvPicPr preferRelativeResize="0"/>
          <p:nvPr/>
        </p:nvPicPr>
        <p:blipFill rotWithShape="1">
          <a:blip r:embed="rId4">
            <a:alphaModFix/>
          </a:blip>
          <a:srcRect/>
          <a:stretch/>
        </p:blipFill>
        <p:spPr>
          <a:xfrm>
            <a:off x="4467167" y="1893711"/>
            <a:ext cx="3881132" cy="244827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769" name="Google Shape;76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41</a:t>
            </a:fld>
            <a:endParaRPr/>
          </a:p>
        </p:txBody>
      </p:sp>
      <p:sp>
        <p:nvSpPr>
          <p:cNvPr id="770" name="Google Shape;770;p39"/>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771" name="Google Shape;771;p39"/>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772" name="Google Shape;772;p39"/>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773" name="Google Shape;773;p39"/>
          <p:cNvSpPr txBox="1"/>
          <p:nvPr/>
        </p:nvSpPr>
        <p:spPr>
          <a:xfrm>
            <a:off x="467544" y="1052737"/>
            <a:ext cx="8229600" cy="1944215"/>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a:solidFill>
                  <a:schemeClr val="dk1"/>
                </a:solidFill>
                <a:latin typeface="Calibri"/>
                <a:ea typeface="Calibri"/>
                <a:cs typeface="Calibri"/>
                <a:sym typeface="Calibri"/>
              </a:rPr>
              <a:t>Pérdida de calor</a:t>
            </a:r>
            <a:endParaRPr/>
          </a:p>
          <a:p>
            <a:pPr marL="342900" marR="0" lvl="0" indent="-165100" algn="l" rtl="0">
              <a:spcBef>
                <a:spcPts val="560"/>
              </a:spcBef>
              <a:spcAft>
                <a:spcPts val="0"/>
              </a:spcAft>
              <a:buClr>
                <a:schemeClr val="dk1"/>
              </a:buClr>
              <a:buSzPts val="2800"/>
              <a:buFont typeface="Arial"/>
              <a:buNone/>
            </a:pPr>
            <a:endParaRPr sz="2800" b="1" i="0" u="none" strike="noStrike" cap="none">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774" name="Google Shape;774;p39"/>
          <p:cNvPicPr preferRelativeResize="0"/>
          <p:nvPr/>
        </p:nvPicPr>
        <p:blipFill rotWithShape="1">
          <a:blip r:embed="rId3">
            <a:alphaModFix/>
          </a:blip>
          <a:srcRect/>
          <a:stretch/>
        </p:blipFill>
        <p:spPr>
          <a:xfrm>
            <a:off x="0" y="1628800"/>
            <a:ext cx="7031337" cy="4892774"/>
          </a:xfrm>
          <a:prstGeom prst="rect">
            <a:avLst/>
          </a:prstGeom>
          <a:noFill/>
          <a:ln>
            <a:noFill/>
          </a:ln>
        </p:spPr>
      </p:pic>
      <p:pic>
        <p:nvPicPr>
          <p:cNvPr id="775" name="Google Shape;775;p39"/>
          <p:cNvPicPr preferRelativeResize="0"/>
          <p:nvPr/>
        </p:nvPicPr>
        <p:blipFill rotWithShape="1">
          <a:blip r:embed="rId4">
            <a:alphaModFix/>
          </a:blip>
          <a:srcRect/>
          <a:stretch/>
        </p:blipFill>
        <p:spPr>
          <a:xfrm>
            <a:off x="6300192" y="4591344"/>
            <a:ext cx="2728057" cy="1720896"/>
          </a:xfrm>
          <a:prstGeom prst="rect">
            <a:avLst/>
          </a:prstGeom>
          <a:noFill/>
          <a:ln>
            <a:noFill/>
          </a:ln>
        </p:spPr>
      </p:pic>
      <p:pic>
        <p:nvPicPr>
          <p:cNvPr id="776" name="Google Shape;776;p39"/>
          <p:cNvPicPr preferRelativeResize="0"/>
          <p:nvPr/>
        </p:nvPicPr>
        <p:blipFill rotWithShape="1">
          <a:blip r:embed="rId5">
            <a:alphaModFix/>
          </a:blip>
          <a:srcRect/>
          <a:stretch/>
        </p:blipFill>
        <p:spPr>
          <a:xfrm>
            <a:off x="6786491" y="2024844"/>
            <a:ext cx="2241758" cy="2376264"/>
          </a:xfrm>
          <a:prstGeom prst="rect">
            <a:avLst/>
          </a:prstGeom>
          <a:noFill/>
          <a:ln>
            <a:noFill/>
          </a:ln>
        </p:spPr>
      </p:pic>
      <p:cxnSp>
        <p:nvCxnSpPr>
          <p:cNvPr id="777" name="Google Shape;777;p39"/>
          <p:cNvCxnSpPr/>
          <p:nvPr/>
        </p:nvCxnSpPr>
        <p:spPr>
          <a:xfrm flipH="1">
            <a:off x="1763688" y="3212976"/>
            <a:ext cx="2232248" cy="648072"/>
          </a:xfrm>
          <a:prstGeom prst="straightConnector1">
            <a:avLst/>
          </a:prstGeom>
          <a:noFill/>
          <a:ln w="19050" cap="flat" cmpd="sng">
            <a:solidFill>
              <a:srgbClr val="4A7DBA"/>
            </a:solidFill>
            <a:prstDash val="solid"/>
            <a:round/>
            <a:headEnd type="none" w="sm" len="sm"/>
            <a:tailEnd type="none" w="sm" len="sm"/>
          </a:ln>
        </p:spPr>
      </p:cxnSp>
      <p:cxnSp>
        <p:nvCxnSpPr>
          <p:cNvPr id="778" name="Google Shape;778;p39"/>
          <p:cNvCxnSpPr/>
          <p:nvPr/>
        </p:nvCxnSpPr>
        <p:spPr>
          <a:xfrm flipH="1">
            <a:off x="1835696" y="3429000"/>
            <a:ext cx="1728192" cy="864096"/>
          </a:xfrm>
          <a:prstGeom prst="straightConnector1">
            <a:avLst/>
          </a:prstGeom>
          <a:noFill/>
          <a:ln w="19050" cap="flat" cmpd="sng">
            <a:solidFill>
              <a:srgbClr val="FF0000"/>
            </a:solidFill>
            <a:prstDash val="solid"/>
            <a:round/>
            <a:headEnd type="none" w="sm" len="sm"/>
            <a:tailEnd type="none" w="sm" len="sm"/>
          </a:ln>
        </p:spPr>
      </p:cxnSp>
      <p:cxnSp>
        <p:nvCxnSpPr>
          <p:cNvPr id="779" name="Google Shape;779;p39"/>
          <p:cNvCxnSpPr/>
          <p:nvPr/>
        </p:nvCxnSpPr>
        <p:spPr>
          <a:xfrm rot="10800000">
            <a:off x="3131840" y="3212976"/>
            <a:ext cx="864096" cy="0"/>
          </a:xfrm>
          <a:prstGeom prst="straightConnector1">
            <a:avLst/>
          </a:prstGeom>
          <a:noFill/>
          <a:ln w="9525" cap="flat" cmpd="sng">
            <a:solidFill>
              <a:srgbClr val="FF0000"/>
            </a:solidFill>
            <a:prstDash val="solid"/>
            <a:round/>
            <a:headEnd type="none" w="sm" len="sm"/>
            <a:tailEnd type="none" w="sm" len="sm"/>
          </a:ln>
        </p:spPr>
      </p:cxnSp>
      <p:cxnSp>
        <p:nvCxnSpPr>
          <p:cNvPr id="780" name="Google Shape;780;p39"/>
          <p:cNvCxnSpPr/>
          <p:nvPr/>
        </p:nvCxnSpPr>
        <p:spPr>
          <a:xfrm>
            <a:off x="3131840" y="3212976"/>
            <a:ext cx="0" cy="216024"/>
          </a:xfrm>
          <a:prstGeom prst="straightConnector1">
            <a:avLst/>
          </a:prstGeom>
          <a:noFill/>
          <a:ln w="9525" cap="flat" cmpd="sng">
            <a:solidFill>
              <a:srgbClr val="FF0000"/>
            </a:solidFill>
            <a:prstDash val="solid"/>
            <a:round/>
            <a:headEnd type="none" w="sm" len="sm"/>
            <a:tailEnd type="none" w="sm" len="sm"/>
          </a:ln>
        </p:spPr>
      </p:cxnSp>
      <p:cxnSp>
        <p:nvCxnSpPr>
          <p:cNvPr id="781" name="Google Shape;781;p39"/>
          <p:cNvCxnSpPr/>
          <p:nvPr/>
        </p:nvCxnSpPr>
        <p:spPr>
          <a:xfrm rot="10800000">
            <a:off x="2411760" y="3429000"/>
            <a:ext cx="720080" cy="0"/>
          </a:xfrm>
          <a:prstGeom prst="straightConnector1">
            <a:avLst/>
          </a:prstGeom>
          <a:noFill/>
          <a:ln w="9525" cap="flat" cmpd="sng">
            <a:solidFill>
              <a:srgbClr val="FF0000"/>
            </a:solidFill>
            <a:prstDash val="solid"/>
            <a:round/>
            <a:headEnd type="none" w="sm" len="sm"/>
            <a:tailEnd type="none" w="sm" len="sm"/>
          </a:ln>
        </p:spPr>
      </p:cxnSp>
      <p:cxnSp>
        <p:nvCxnSpPr>
          <p:cNvPr id="782" name="Google Shape;782;p39"/>
          <p:cNvCxnSpPr/>
          <p:nvPr/>
        </p:nvCxnSpPr>
        <p:spPr>
          <a:xfrm>
            <a:off x="2411760" y="3429000"/>
            <a:ext cx="0" cy="576064"/>
          </a:xfrm>
          <a:prstGeom prst="straightConnector1">
            <a:avLst/>
          </a:prstGeom>
          <a:noFill/>
          <a:ln w="9525" cap="flat" cmpd="sng">
            <a:solidFill>
              <a:srgbClr val="FF0000"/>
            </a:solidFill>
            <a:prstDash val="solid"/>
            <a:round/>
            <a:headEnd type="none" w="sm" len="sm"/>
            <a:tailEnd type="none" w="sm" len="sm"/>
          </a:ln>
        </p:spPr>
      </p:cxnSp>
      <p:sp>
        <p:nvSpPr>
          <p:cNvPr id="783" name="Google Shape;783;p39"/>
          <p:cNvSpPr txBox="1"/>
          <p:nvPr/>
        </p:nvSpPr>
        <p:spPr>
          <a:xfrm>
            <a:off x="4716016" y="3136322"/>
            <a:ext cx="864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accent1"/>
                </a:solidFill>
                <a:latin typeface="Calibri"/>
                <a:ea typeface="Calibri"/>
                <a:cs typeface="Calibri"/>
                <a:sym typeface="Calibri"/>
              </a:rPr>
              <a:t>L / V</a:t>
            </a:r>
            <a:endParaRPr/>
          </a:p>
        </p:txBody>
      </p:sp>
      <p:sp>
        <p:nvSpPr>
          <p:cNvPr id="784" name="Google Shape;784;p39"/>
          <p:cNvSpPr txBox="1"/>
          <p:nvPr/>
        </p:nvSpPr>
        <p:spPr>
          <a:xfrm>
            <a:off x="4716016" y="3717032"/>
            <a:ext cx="864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rgbClr val="FF0000"/>
                </a:solidFill>
                <a:latin typeface="Calibri"/>
                <a:ea typeface="Calibri"/>
                <a:cs typeface="Calibri"/>
                <a:sym typeface="Calibri"/>
              </a:rPr>
              <a:t>L’ / V’</a:t>
            </a:r>
            <a:endParaRPr/>
          </a:p>
        </p:txBody>
      </p:sp>
      <p:cxnSp>
        <p:nvCxnSpPr>
          <p:cNvPr id="785" name="Google Shape;785;p39"/>
          <p:cNvCxnSpPr/>
          <p:nvPr/>
        </p:nvCxnSpPr>
        <p:spPr>
          <a:xfrm flipH="1">
            <a:off x="1835696" y="3465004"/>
            <a:ext cx="1296144" cy="396044"/>
          </a:xfrm>
          <a:prstGeom prst="straightConnector1">
            <a:avLst/>
          </a:prstGeom>
          <a:noFill/>
          <a:ln w="57150" cap="flat" cmpd="sng">
            <a:solidFill>
              <a:schemeClr val="lt1"/>
            </a:solidFill>
            <a:prstDash val="solid"/>
            <a:round/>
            <a:headEnd type="none" w="sm" len="sm"/>
            <a:tailEnd type="none" w="sm" len="sm"/>
          </a:ln>
        </p:spPr>
      </p:cxnSp>
      <p:sp>
        <p:nvSpPr>
          <p:cNvPr id="2" name="CuadroTexto 1">
            <a:extLst>
              <a:ext uri="{FF2B5EF4-FFF2-40B4-BE49-F238E27FC236}">
                <a16:creationId xmlns:a16="http://schemas.microsoft.com/office/drawing/2014/main" id="{F00BA29A-5C97-42E8-B8EC-E8206210CA0F}"/>
              </a:ext>
            </a:extLst>
          </p:cNvPr>
          <p:cNvSpPr txBox="1"/>
          <p:nvPr/>
        </p:nvSpPr>
        <p:spPr>
          <a:xfrm>
            <a:off x="3314699" y="6000750"/>
            <a:ext cx="523875" cy="307777"/>
          </a:xfrm>
          <a:prstGeom prst="rect">
            <a:avLst/>
          </a:prstGeom>
          <a:noFill/>
        </p:spPr>
        <p:txBody>
          <a:bodyPr wrap="square" rtlCol="0">
            <a:spAutoFit/>
          </a:bodyPr>
          <a:lstStyle/>
          <a:p>
            <a:r>
              <a:rPr lang="es-AR"/>
              <a:t>X’</a:t>
            </a:r>
            <a:r>
              <a:rPr lang="es-AR" baseline="-25000"/>
              <a:t>1</a:t>
            </a:r>
          </a:p>
        </p:txBody>
      </p:sp>
      <p:cxnSp>
        <p:nvCxnSpPr>
          <p:cNvPr id="4" name="Conector recto 3">
            <a:extLst>
              <a:ext uri="{FF2B5EF4-FFF2-40B4-BE49-F238E27FC236}">
                <a16:creationId xmlns:a16="http://schemas.microsoft.com/office/drawing/2014/main" id="{570AA38F-1A70-4771-A3A6-F5F997EFFEC6}"/>
              </a:ext>
            </a:extLst>
          </p:cNvPr>
          <p:cNvCxnSpPr>
            <a:stCxn id="2" idx="0"/>
          </p:cNvCxnSpPr>
          <p:nvPr/>
        </p:nvCxnSpPr>
        <p:spPr>
          <a:xfrm flipH="1" flipV="1">
            <a:off x="3563888" y="3505654"/>
            <a:ext cx="12749" cy="249509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791" name="Google Shape;79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42</a:t>
            </a:fld>
            <a:endParaRPr/>
          </a:p>
        </p:txBody>
      </p:sp>
      <p:sp>
        <p:nvSpPr>
          <p:cNvPr id="792" name="Google Shape;792;p40"/>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793" name="Google Shape;793;p40"/>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794" name="Google Shape;794;p40"/>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pic>
        <p:nvPicPr>
          <p:cNvPr id="795" name="Google Shape;795;p40"/>
          <p:cNvPicPr preferRelativeResize="0"/>
          <p:nvPr/>
        </p:nvPicPr>
        <p:blipFill rotWithShape="1">
          <a:blip r:embed="rId3">
            <a:alphaModFix/>
          </a:blip>
          <a:srcRect/>
          <a:stretch/>
        </p:blipFill>
        <p:spPr>
          <a:xfrm>
            <a:off x="933252" y="1268760"/>
            <a:ext cx="6912768" cy="474590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833" name="Google Shape;83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43</a:t>
            </a:fld>
            <a:endParaRPr/>
          </a:p>
        </p:txBody>
      </p:sp>
      <p:sp>
        <p:nvSpPr>
          <p:cNvPr id="834" name="Google Shape;834;p41"/>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835" name="Google Shape;835;p41"/>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836" name="Google Shape;836;p41"/>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837" name="Google Shape;837;p41"/>
          <p:cNvSpPr txBox="1"/>
          <p:nvPr/>
        </p:nvSpPr>
        <p:spPr>
          <a:xfrm>
            <a:off x="467544" y="1052737"/>
            <a:ext cx="8229600" cy="1944215"/>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s-AR" sz="2800" b="1">
                <a:solidFill>
                  <a:schemeClr val="dk1"/>
                </a:solidFill>
                <a:latin typeface="Calibri"/>
                <a:ea typeface="Calibri"/>
                <a:cs typeface="Calibri"/>
                <a:sym typeface="Calibri"/>
              </a:rPr>
              <a:t>Eficiencia</a:t>
            </a:r>
            <a:endParaRPr sz="2800" b="1">
              <a:solidFill>
                <a:schemeClr val="dk1"/>
              </a:solidFill>
              <a:latin typeface="Calibri"/>
              <a:ea typeface="Calibri"/>
              <a:cs typeface="Calibri"/>
              <a:sym typeface="Calibri"/>
            </a:endParaRPr>
          </a:p>
          <a:p>
            <a:pPr marL="342900" marR="0" lvl="0" indent="-1651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838" name="Google Shape;838;p41"/>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839" name="Google Shape;839;p41"/>
          <p:cNvPicPr preferRelativeResize="0"/>
          <p:nvPr/>
        </p:nvPicPr>
        <p:blipFill rotWithShape="1">
          <a:blip r:embed="rId3">
            <a:alphaModFix/>
          </a:blip>
          <a:srcRect/>
          <a:stretch/>
        </p:blipFill>
        <p:spPr>
          <a:xfrm>
            <a:off x="731134" y="1871663"/>
            <a:ext cx="7657290" cy="387605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845" name="Google Shape;845;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44</a:t>
            </a:fld>
            <a:endParaRPr/>
          </a:p>
        </p:txBody>
      </p:sp>
      <p:sp>
        <p:nvSpPr>
          <p:cNvPr id="846" name="Google Shape;846;p42"/>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847" name="Google Shape;847;p42"/>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848" name="Google Shape;848;p42"/>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849" name="Google Shape;849;p42"/>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850" name="Google Shape;850;p42"/>
          <p:cNvPicPr preferRelativeResize="0"/>
          <p:nvPr/>
        </p:nvPicPr>
        <p:blipFill rotWithShape="1">
          <a:blip r:embed="rId3">
            <a:alphaModFix/>
          </a:blip>
          <a:srcRect/>
          <a:stretch/>
        </p:blipFill>
        <p:spPr>
          <a:xfrm>
            <a:off x="1214438" y="1268760"/>
            <a:ext cx="6715125" cy="47339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856" name="Google Shape;856;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45</a:t>
            </a:fld>
            <a:endParaRPr/>
          </a:p>
        </p:txBody>
      </p:sp>
      <p:sp>
        <p:nvSpPr>
          <p:cNvPr id="857" name="Google Shape;857;p43"/>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858" name="Google Shape;858;p43"/>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859" name="Google Shape;859;p43"/>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860" name="Google Shape;860;p43"/>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861" name="Google Shape;861;p43"/>
          <p:cNvPicPr preferRelativeResize="0"/>
          <p:nvPr/>
        </p:nvPicPr>
        <p:blipFill rotWithShape="1">
          <a:blip r:embed="rId3">
            <a:alphaModFix/>
          </a:blip>
          <a:srcRect/>
          <a:stretch/>
        </p:blipFill>
        <p:spPr>
          <a:xfrm>
            <a:off x="1233488" y="995511"/>
            <a:ext cx="6677025" cy="54578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867" name="Google Shape;86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46</a:t>
            </a:fld>
            <a:endParaRPr/>
          </a:p>
        </p:txBody>
      </p:sp>
      <p:sp>
        <p:nvSpPr>
          <p:cNvPr id="868" name="Google Shape;868;p44"/>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869" name="Google Shape;869;p44"/>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870" name="Google Shape;870;p44"/>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871" name="Google Shape;871;p44"/>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872" name="Google Shape;872;p44"/>
          <p:cNvPicPr preferRelativeResize="0"/>
          <p:nvPr/>
        </p:nvPicPr>
        <p:blipFill rotWithShape="1">
          <a:blip r:embed="rId3">
            <a:alphaModFix/>
          </a:blip>
          <a:srcRect/>
          <a:stretch/>
        </p:blipFill>
        <p:spPr>
          <a:xfrm>
            <a:off x="1014413" y="1439763"/>
            <a:ext cx="7115175" cy="45815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878" name="Google Shape;878;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47</a:t>
            </a:fld>
            <a:endParaRPr/>
          </a:p>
        </p:txBody>
      </p:sp>
      <p:sp>
        <p:nvSpPr>
          <p:cNvPr id="879" name="Google Shape;879;p45"/>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880" name="Google Shape;880;p45"/>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881" name="Google Shape;881;p45"/>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882" name="Google Shape;882;p45"/>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883" name="Google Shape;883;p45"/>
          <p:cNvPicPr preferRelativeResize="0"/>
          <p:nvPr/>
        </p:nvPicPr>
        <p:blipFill rotWithShape="1">
          <a:blip r:embed="rId3">
            <a:alphaModFix/>
          </a:blip>
          <a:srcRect/>
          <a:stretch/>
        </p:blipFill>
        <p:spPr>
          <a:xfrm>
            <a:off x="742950" y="1196752"/>
            <a:ext cx="7658100" cy="50768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889" name="Google Shape;889;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48</a:t>
            </a:fld>
            <a:endParaRPr/>
          </a:p>
        </p:txBody>
      </p:sp>
      <p:sp>
        <p:nvSpPr>
          <p:cNvPr id="890" name="Google Shape;890;p46"/>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891" name="Google Shape;891;p46"/>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892" name="Google Shape;892;p46"/>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893" name="Google Shape;893;p46"/>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894" name="Google Shape;894;p46"/>
          <p:cNvPicPr preferRelativeResize="0"/>
          <p:nvPr/>
        </p:nvPicPr>
        <p:blipFill rotWithShape="1">
          <a:blip r:embed="rId3">
            <a:alphaModFix/>
          </a:blip>
          <a:srcRect/>
          <a:stretch/>
        </p:blipFill>
        <p:spPr>
          <a:xfrm>
            <a:off x="1109663" y="1137245"/>
            <a:ext cx="6924675" cy="51720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900" name="Google Shape;900;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49</a:t>
            </a:fld>
            <a:endParaRPr/>
          </a:p>
        </p:txBody>
      </p:sp>
      <p:sp>
        <p:nvSpPr>
          <p:cNvPr id="901" name="Google Shape;901;p47"/>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902" name="Google Shape;902;p47"/>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903" name="Google Shape;903;p47"/>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904" name="Google Shape;904;p47"/>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905" name="Google Shape;905;p47"/>
          <p:cNvPicPr preferRelativeResize="0"/>
          <p:nvPr/>
        </p:nvPicPr>
        <p:blipFill rotWithShape="1">
          <a:blip r:embed="rId3">
            <a:alphaModFix/>
          </a:blip>
          <a:srcRect/>
          <a:stretch/>
        </p:blipFill>
        <p:spPr>
          <a:xfrm>
            <a:off x="942975" y="980728"/>
            <a:ext cx="7258050" cy="5391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Verdana"/>
              <a:buNone/>
            </a:pPr>
            <a:r>
              <a:rPr lang="es-AR" sz="2400">
                <a:latin typeface="Verdana"/>
                <a:ea typeface="Verdana"/>
                <a:cs typeface="Verdana"/>
                <a:sym typeface="Verdana"/>
              </a:rPr>
              <a:t/>
            </a:r>
            <a:br>
              <a:rPr lang="es-AR" sz="2400">
                <a:latin typeface="Verdana"/>
                <a:ea typeface="Verdana"/>
                <a:cs typeface="Verdana"/>
                <a:sym typeface="Verdana"/>
              </a:rPr>
            </a:br>
            <a:r>
              <a:rPr lang="es-AR" sz="2400">
                <a:latin typeface="Verdana"/>
                <a:ea typeface="Verdana"/>
                <a:cs typeface="Verdana"/>
                <a:sym typeface="Verdana"/>
              </a:rPr>
              <a:t>Operaciones Unitarias de Transferencia de Materia</a:t>
            </a:r>
            <a:r>
              <a:rPr lang="es-AR" sz="2800">
                <a:latin typeface="Verdana"/>
                <a:ea typeface="Verdana"/>
                <a:cs typeface="Verdana"/>
                <a:sym typeface="Verdana"/>
              </a:rPr>
              <a:t/>
            </a:r>
            <a:br>
              <a:rPr lang="es-AR" sz="2800">
                <a:latin typeface="Verdana"/>
                <a:ea typeface="Verdana"/>
                <a:cs typeface="Verdana"/>
                <a:sym typeface="Verdana"/>
              </a:rPr>
            </a:br>
            <a:endParaRPr sz="2800">
              <a:latin typeface="Verdana"/>
              <a:ea typeface="Verdana"/>
              <a:cs typeface="Verdana"/>
              <a:sym typeface="Verdana"/>
            </a:endParaRPr>
          </a:p>
        </p:txBody>
      </p:sp>
      <p:sp>
        <p:nvSpPr>
          <p:cNvPr id="135" name="Google Shape;135;p3"/>
          <p:cNvSpPr txBox="1">
            <a:spLocks noGrp="1"/>
          </p:cNvSpPr>
          <p:nvPr>
            <p:ph type="body" idx="1"/>
          </p:nvPr>
        </p:nvSpPr>
        <p:spPr>
          <a:xfrm>
            <a:off x="539552" y="1124744"/>
            <a:ext cx="8229600" cy="7200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es-AR" b="1"/>
              <a:t>Diagramas a Puntos de Ebullición (P Cte)</a:t>
            </a:r>
            <a:endParaRPr/>
          </a:p>
        </p:txBody>
      </p:sp>
      <p:cxnSp>
        <p:nvCxnSpPr>
          <p:cNvPr id="136" name="Google Shape;136;p3"/>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137" name="Google Shape;13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5</a:t>
            </a:fld>
            <a:endParaRPr/>
          </a:p>
        </p:txBody>
      </p:sp>
      <p:sp>
        <p:nvSpPr>
          <p:cNvPr id="138" name="Google Shape;138;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pic>
        <p:nvPicPr>
          <p:cNvPr id="139" name="Google Shape;139;p3"/>
          <p:cNvPicPr preferRelativeResize="0"/>
          <p:nvPr/>
        </p:nvPicPr>
        <p:blipFill rotWithShape="1">
          <a:blip r:embed="rId3">
            <a:alphaModFix/>
          </a:blip>
          <a:srcRect/>
          <a:stretch/>
        </p:blipFill>
        <p:spPr>
          <a:xfrm>
            <a:off x="700878" y="1844824"/>
            <a:ext cx="3943130" cy="4424749"/>
          </a:xfrm>
          <a:prstGeom prst="rect">
            <a:avLst/>
          </a:prstGeom>
          <a:noFill/>
          <a:ln>
            <a:noFill/>
          </a:ln>
        </p:spPr>
      </p:pic>
      <p:pic>
        <p:nvPicPr>
          <p:cNvPr id="140" name="Google Shape;140;p3"/>
          <p:cNvPicPr preferRelativeResize="0"/>
          <p:nvPr/>
        </p:nvPicPr>
        <p:blipFill rotWithShape="1">
          <a:blip r:embed="rId4">
            <a:alphaModFix/>
          </a:blip>
          <a:srcRect/>
          <a:stretch/>
        </p:blipFill>
        <p:spPr>
          <a:xfrm>
            <a:off x="4716016" y="2093780"/>
            <a:ext cx="4320480" cy="4143532"/>
          </a:xfrm>
          <a:prstGeom prst="rect">
            <a:avLst/>
          </a:prstGeom>
          <a:noFill/>
          <a:ln>
            <a:noFill/>
          </a:ln>
        </p:spPr>
      </p:pic>
      <p:cxnSp>
        <p:nvCxnSpPr>
          <p:cNvPr id="141" name="Google Shape;141;p3"/>
          <p:cNvCxnSpPr/>
          <p:nvPr/>
        </p:nvCxnSpPr>
        <p:spPr>
          <a:xfrm>
            <a:off x="10620672" y="5733256"/>
            <a:ext cx="27663" cy="3867"/>
          </a:xfrm>
          <a:prstGeom prst="straightConnector1">
            <a:avLst/>
          </a:prstGeom>
          <a:noFill/>
          <a:ln w="9525" cap="flat" cmpd="sng">
            <a:solidFill>
              <a:srgbClr val="4A7DBA"/>
            </a:solidFill>
            <a:prstDash val="solid"/>
            <a:round/>
            <a:headEnd type="none" w="sm" len="sm"/>
            <a:tailEnd type="triangle" w="med" len="med"/>
          </a:ln>
        </p:spPr>
      </p:cxnSp>
      <p:cxnSp>
        <p:nvCxnSpPr>
          <p:cNvPr id="142" name="Google Shape;142;p3"/>
          <p:cNvCxnSpPr/>
          <p:nvPr/>
        </p:nvCxnSpPr>
        <p:spPr>
          <a:xfrm>
            <a:off x="2987824" y="4077072"/>
            <a:ext cx="864096" cy="0"/>
          </a:xfrm>
          <a:prstGeom prst="straightConnector1">
            <a:avLst/>
          </a:prstGeom>
          <a:noFill/>
          <a:ln w="9525" cap="flat" cmpd="sng">
            <a:solidFill>
              <a:srgbClr val="4A7DBA"/>
            </a:solidFill>
            <a:prstDash val="solid"/>
            <a:round/>
            <a:headEnd type="none" w="sm" len="sm"/>
            <a:tailEnd type="none" w="sm" len="sm"/>
          </a:ln>
        </p:spPr>
      </p:cxnSp>
      <p:cxnSp>
        <p:nvCxnSpPr>
          <p:cNvPr id="143" name="Google Shape;143;p3"/>
          <p:cNvCxnSpPr/>
          <p:nvPr/>
        </p:nvCxnSpPr>
        <p:spPr>
          <a:xfrm>
            <a:off x="3419872" y="5157192"/>
            <a:ext cx="0" cy="360040"/>
          </a:xfrm>
          <a:prstGeom prst="straightConnector1">
            <a:avLst/>
          </a:prstGeom>
          <a:noFill/>
          <a:ln w="9525" cap="flat" cmpd="sng">
            <a:solidFill>
              <a:srgbClr val="4A7DBA"/>
            </a:solidFill>
            <a:prstDash val="solid"/>
            <a:round/>
            <a:headEnd type="none" w="sm" len="sm"/>
            <a:tailEnd type="none" w="sm" len="sm"/>
          </a:ln>
        </p:spPr>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Google Shape;910;p48"/>
          <p:cNvPicPr preferRelativeResize="0"/>
          <p:nvPr/>
        </p:nvPicPr>
        <p:blipFill rotWithShape="1">
          <a:blip r:embed="rId3">
            <a:alphaModFix/>
          </a:blip>
          <a:srcRect/>
          <a:stretch/>
        </p:blipFill>
        <p:spPr>
          <a:xfrm>
            <a:off x="1475657" y="1295399"/>
            <a:ext cx="5415682" cy="4981983"/>
          </a:xfrm>
          <a:prstGeom prst="rect">
            <a:avLst/>
          </a:prstGeom>
          <a:noFill/>
          <a:ln>
            <a:noFill/>
          </a:ln>
        </p:spPr>
      </p:pic>
      <p:sp>
        <p:nvSpPr>
          <p:cNvPr id="911" name="Google Shape;911;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912" name="Google Shape;912;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50</a:t>
            </a:fld>
            <a:endParaRPr/>
          </a:p>
        </p:txBody>
      </p:sp>
      <p:sp>
        <p:nvSpPr>
          <p:cNvPr id="913" name="Google Shape;913;p48"/>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914" name="Google Shape;914;p48"/>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915" name="Google Shape;915;p48"/>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916" name="Google Shape;916;p48"/>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sp>
        <p:nvSpPr>
          <p:cNvPr id="917" name="Google Shape;917;p48"/>
          <p:cNvSpPr/>
          <p:nvPr/>
        </p:nvSpPr>
        <p:spPr>
          <a:xfrm>
            <a:off x="2815346" y="4941168"/>
            <a:ext cx="2736304" cy="1503548"/>
          </a:xfrm>
          <a:prstGeom prst="ellipse">
            <a:avLst/>
          </a:prstGeom>
          <a:noFill/>
          <a:ln w="25400"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923" name="Google Shape;923;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51</a:t>
            </a:fld>
            <a:endParaRPr/>
          </a:p>
        </p:txBody>
      </p:sp>
      <p:sp>
        <p:nvSpPr>
          <p:cNvPr id="924" name="Google Shape;924;p49"/>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925" name="Google Shape;925;p49"/>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926" name="Google Shape;926;p49"/>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pic>
        <p:nvPicPr>
          <p:cNvPr id="928" name="Google Shape;928;p49"/>
          <p:cNvPicPr preferRelativeResize="0"/>
          <p:nvPr/>
        </p:nvPicPr>
        <p:blipFill rotWithShape="1">
          <a:blip r:embed="rId3">
            <a:alphaModFix/>
          </a:blip>
          <a:srcRect b="12865"/>
          <a:stretch/>
        </p:blipFill>
        <p:spPr>
          <a:xfrm>
            <a:off x="2845227" y="1196753"/>
            <a:ext cx="3633057" cy="1787996"/>
          </a:xfrm>
          <a:prstGeom prst="rect">
            <a:avLst/>
          </a:prstGeom>
          <a:noFill/>
          <a:ln>
            <a:noFill/>
          </a:ln>
        </p:spPr>
      </p:pic>
      <p:pic>
        <p:nvPicPr>
          <p:cNvPr id="929" name="Google Shape;929;p49"/>
          <p:cNvPicPr preferRelativeResize="0"/>
          <p:nvPr/>
        </p:nvPicPr>
        <p:blipFill rotWithShape="1">
          <a:blip r:embed="rId4">
            <a:alphaModFix/>
          </a:blip>
          <a:srcRect/>
          <a:stretch/>
        </p:blipFill>
        <p:spPr>
          <a:xfrm>
            <a:off x="2064516" y="3200774"/>
            <a:ext cx="5194480" cy="1765683"/>
          </a:xfrm>
          <a:prstGeom prst="rect">
            <a:avLst/>
          </a:prstGeom>
          <a:noFill/>
          <a:ln>
            <a:noFill/>
          </a:ln>
        </p:spPr>
      </p:pic>
      <p:sp>
        <p:nvSpPr>
          <p:cNvPr id="11" name="TextBox 10">
            <a:extLst>
              <a:ext uri="{FF2B5EF4-FFF2-40B4-BE49-F238E27FC236}">
                <a16:creationId xmlns:a16="http://schemas.microsoft.com/office/drawing/2014/main" id="{7F81EAF0-CD2F-48D2-AFD2-02794C9EA6C2}"/>
              </a:ext>
            </a:extLst>
          </p:cNvPr>
          <p:cNvSpPr txBox="1"/>
          <p:nvPr/>
        </p:nvSpPr>
        <p:spPr>
          <a:xfrm>
            <a:off x="737117" y="5507358"/>
            <a:ext cx="8229599" cy="307777"/>
          </a:xfrm>
          <a:prstGeom prst="rect">
            <a:avLst/>
          </a:prstGeom>
          <a:noFill/>
        </p:spPr>
        <p:txBody>
          <a:bodyPr wrap="square">
            <a:spAutoFit/>
          </a:bodyPr>
          <a:lstStyle/>
          <a:p>
            <a:r>
              <a:rPr lang="es-AR" b="1" dirty="0"/>
              <a:t>https://www.aiche.org/resources/publications/cep/2018/july/predict-distillation-tray-efficiency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935" name="Google Shape;935;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52</a:t>
            </a:fld>
            <a:endParaRPr/>
          </a:p>
        </p:txBody>
      </p:sp>
      <p:sp>
        <p:nvSpPr>
          <p:cNvPr id="936" name="Google Shape;936;p50"/>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937" name="Google Shape;937;p50"/>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938" name="Google Shape;938;p50"/>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939" name="Google Shape;939;p50"/>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940" name="Google Shape;940;p50"/>
          <p:cNvPicPr preferRelativeResize="0"/>
          <p:nvPr/>
        </p:nvPicPr>
        <p:blipFill rotWithShape="1">
          <a:blip r:embed="rId3">
            <a:alphaModFix/>
          </a:blip>
          <a:srcRect/>
          <a:stretch/>
        </p:blipFill>
        <p:spPr>
          <a:xfrm>
            <a:off x="1004888" y="1604963"/>
            <a:ext cx="7134225" cy="36480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946" name="Google Shape;946;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53</a:t>
            </a:fld>
            <a:endParaRPr/>
          </a:p>
        </p:txBody>
      </p:sp>
      <p:sp>
        <p:nvSpPr>
          <p:cNvPr id="947" name="Google Shape;947;p51"/>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948" name="Google Shape;948;p51"/>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949" name="Google Shape;949;p51"/>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950" name="Google Shape;950;p51"/>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951" name="Google Shape;951;p51"/>
          <p:cNvPicPr preferRelativeResize="0"/>
          <p:nvPr/>
        </p:nvPicPr>
        <p:blipFill rotWithShape="1">
          <a:blip r:embed="rId3">
            <a:alphaModFix/>
          </a:blip>
          <a:srcRect/>
          <a:stretch/>
        </p:blipFill>
        <p:spPr>
          <a:xfrm>
            <a:off x="1101279" y="1098001"/>
            <a:ext cx="6855097" cy="521131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957" name="Google Shape;95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54</a:t>
            </a:fld>
            <a:endParaRPr/>
          </a:p>
        </p:txBody>
      </p:sp>
      <p:sp>
        <p:nvSpPr>
          <p:cNvPr id="958" name="Google Shape;958;p52"/>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959" name="Google Shape;959;p52"/>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960" name="Google Shape;960;p52"/>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961" name="Google Shape;961;p52"/>
          <p:cNvSpPr txBox="1"/>
          <p:nvPr/>
        </p:nvSpPr>
        <p:spPr>
          <a:xfrm>
            <a:off x="611560" y="3329608"/>
            <a:ext cx="8229600" cy="3528392"/>
          </a:xfrm>
          <a:prstGeom prst="rect">
            <a:avLst/>
          </a:prstGeom>
          <a:noFill/>
          <a:ln>
            <a:noFill/>
          </a:ln>
        </p:spPr>
        <p:txBody>
          <a:bodyPr spcFirstLastPara="1" wrap="square" lIns="91425" tIns="45700" rIns="91425" bIns="45700" anchor="t" anchorCtr="0">
            <a:normAutofit/>
          </a:bodyPr>
          <a:lstStyle/>
          <a:p>
            <a:pPr marL="800100" marR="0" lvl="1" indent="-342900" algn="l" rtl="0">
              <a:spcBef>
                <a:spcPts val="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962" name="Google Shape;962;p52"/>
          <p:cNvPicPr preferRelativeResize="0"/>
          <p:nvPr/>
        </p:nvPicPr>
        <p:blipFill rotWithShape="1">
          <a:blip r:embed="rId3">
            <a:alphaModFix/>
          </a:blip>
          <a:srcRect/>
          <a:stretch/>
        </p:blipFill>
        <p:spPr>
          <a:xfrm>
            <a:off x="995363" y="1323975"/>
            <a:ext cx="7153275" cy="4210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Verdana"/>
              <a:buNone/>
            </a:pPr>
            <a:r>
              <a:rPr lang="es-AR" sz="2400">
                <a:latin typeface="Verdana"/>
                <a:ea typeface="Verdana"/>
                <a:cs typeface="Verdana"/>
                <a:sym typeface="Verdana"/>
              </a:rPr>
              <a:t/>
            </a:r>
            <a:br>
              <a:rPr lang="es-AR" sz="2400">
                <a:latin typeface="Verdana"/>
                <a:ea typeface="Verdana"/>
                <a:cs typeface="Verdana"/>
                <a:sym typeface="Verdana"/>
              </a:rPr>
            </a:br>
            <a:r>
              <a:rPr lang="es-AR" sz="2400">
                <a:latin typeface="Verdana"/>
                <a:ea typeface="Verdana"/>
                <a:cs typeface="Verdana"/>
                <a:sym typeface="Verdana"/>
              </a:rPr>
              <a:t>Operaciones Unitarias de Transferencia de Materia</a:t>
            </a:r>
            <a:r>
              <a:rPr lang="es-AR" sz="2800">
                <a:latin typeface="Verdana"/>
                <a:ea typeface="Verdana"/>
                <a:cs typeface="Verdana"/>
                <a:sym typeface="Verdana"/>
              </a:rPr>
              <a:t/>
            </a:r>
            <a:br>
              <a:rPr lang="es-AR" sz="2800">
                <a:latin typeface="Verdana"/>
                <a:ea typeface="Verdana"/>
                <a:cs typeface="Verdana"/>
                <a:sym typeface="Verdana"/>
              </a:rPr>
            </a:br>
            <a:endParaRPr sz="2800">
              <a:latin typeface="Verdana"/>
              <a:ea typeface="Verdana"/>
              <a:cs typeface="Verdana"/>
              <a:sym typeface="Verdana"/>
            </a:endParaRPr>
          </a:p>
        </p:txBody>
      </p:sp>
      <p:sp>
        <p:nvSpPr>
          <p:cNvPr id="151" name="Google Shape;151;p4"/>
          <p:cNvSpPr txBox="1">
            <a:spLocks noGrp="1"/>
          </p:cNvSpPr>
          <p:nvPr>
            <p:ph type="body" idx="1"/>
          </p:nvPr>
        </p:nvSpPr>
        <p:spPr>
          <a:xfrm>
            <a:off x="539552" y="1052736"/>
            <a:ext cx="8229600" cy="7200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es-AR" b="1"/>
              <a:t>Volatilidad Relativa</a:t>
            </a:r>
            <a:endParaRPr/>
          </a:p>
        </p:txBody>
      </p:sp>
      <p:cxnSp>
        <p:nvCxnSpPr>
          <p:cNvPr id="152" name="Google Shape;152;p4"/>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153" name="Google Shape;15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6</a:t>
            </a:fld>
            <a:endParaRPr/>
          </a:p>
        </p:txBody>
      </p:sp>
      <p:sp>
        <p:nvSpPr>
          <p:cNvPr id="154" name="Google Shape;15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pic>
        <p:nvPicPr>
          <p:cNvPr id="155" name="Google Shape;155;p4"/>
          <p:cNvPicPr preferRelativeResize="0"/>
          <p:nvPr/>
        </p:nvPicPr>
        <p:blipFill rotWithShape="1">
          <a:blip r:embed="rId3">
            <a:alphaModFix/>
          </a:blip>
          <a:srcRect/>
          <a:stretch/>
        </p:blipFill>
        <p:spPr>
          <a:xfrm>
            <a:off x="2339752" y="1484784"/>
            <a:ext cx="4536827" cy="1604559"/>
          </a:xfrm>
          <a:prstGeom prst="rect">
            <a:avLst/>
          </a:prstGeom>
          <a:noFill/>
          <a:ln>
            <a:noFill/>
          </a:ln>
        </p:spPr>
      </p:pic>
      <p:pic>
        <p:nvPicPr>
          <p:cNvPr id="156" name="Google Shape;156;p4"/>
          <p:cNvPicPr preferRelativeResize="0"/>
          <p:nvPr/>
        </p:nvPicPr>
        <p:blipFill rotWithShape="1">
          <a:blip r:embed="rId4">
            <a:alphaModFix/>
          </a:blip>
          <a:srcRect/>
          <a:stretch/>
        </p:blipFill>
        <p:spPr>
          <a:xfrm>
            <a:off x="1403648" y="3197755"/>
            <a:ext cx="5835154" cy="869742"/>
          </a:xfrm>
          <a:prstGeom prst="rect">
            <a:avLst/>
          </a:prstGeom>
          <a:noFill/>
          <a:ln>
            <a:noFill/>
          </a:ln>
        </p:spPr>
      </p:pic>
      <p:pic>
        <p:nvPicPr>
          <p:cNvPr id="157" name="Google Shape;157;p4"/>
          <p:cNvPicPr preferRelativeResize="0"/>
          <p:nvPr/>
        </p:nvPicPr>
        <p:blipFill rotWithShape="1">
          <a:blip r:embed="rId5">
            <a:alphaModFix/>
          </a:blip>
          <a:srcRect/>
          <a:stretch/>
        </p:blipFill>
        <p:spPr>
          <a:xfrm>
            <a:off x="323528" y="4149080"/>
            <a:ext cx="5456560" cy="936729"/>
          </a:xfrm>
          <a:prstGeom prst="rect">
            <a:avLst/>
          </a:prstGeom>
          <a:noFill/>
          <a:ln>
            <a:noFill/>
          </a:ln>
        </p:spPr>
      </p:pic>
      <p:pic>
        <p:nvPicPr>
          <p:cNvPr id="158" name="Google Shape;158;p4"/>
          <p:cNvPicPr preferRelativeResize="0"/>
          <p:nvPr/>
        </p:nvPicPr>
        <p:blipFill rotWithShape="1">
          <a:blip r:embed="rId6">
            <a:alphaModFix/>
          </a:blip>
          <a:srcRect/>
          <a:stretch/>
        </p:blipFill>
        <p:spPr>
          <a:xfrm>
            <a:off x="2915816" y="5301208"/>
            <a:ext cx="2613025" cy="998537"/>
          </a:xfrm>
          <a:prstGeom prst="rect">
            <a:avLst/>
          </a:prstGeom>
          <a:noFill/>
          <a:ln w="38100" cap="flat" cmpd="sng">
            <a:solidFill>
              <a:srgbClr val="FF0066"/>
            </a:solidFill>
            <a:prstDash val="solid"/>
            <a:miter lim="800000"/>
            <a:headEnd type="none" w="sm" len="sm"/>
            <a:tailEnd type="none" w="sm" len="sm"/>
          </a:ln>
        </p:spPr>
      </p:pic>
      <p:pic>
        <p:nvPicPr>
          <p:cNvPr id="159" name="Google Shape;159;p4"/>
          <p:cNvPicPr preferRelativeResize="0"/>
          <p:nvPr/>
        </p:nvPicPr>
        <p:blipFill rotWithShape="1">
          <a:blip r:embed="rId7">
            <a:alphaModFix/>
          </a:blip>
          <a:srcRect/>
          <a:stretch/>
        </p:blipFill>
        <p:spPr>
          <a:xfrm>
            <a:off x="5940152" y="4005064"/>
            <a:ext cx="2790825" cy="2676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Verdana"/>
              <a:buNone/>
            </a:pPr>
            <a:r>
              <a:rPr lang="es-AR" sz="2400">
                <a:latin typeface="Verdana"/>
                <a:ea typeface="Verdana"/>
                <a:cs typeface="Verdana"/>
                <a:sym typeface="Verdana"/>
              </a:rPr>
              <a:t/>
            </a:r>
            <a:br>
              <a:rPr lang="es-AR" sz="2400">
                <a:latin typeface="Verdana"/>
                <a:ea typeface="Verdana"/>
                <a:cs typeface="Verdana"/>
                <a:sym typeface="Verdana"/>
              </a:rPr>
            </a:br>
            <a:r>
              <a:rPr lang="es-AR" sz="2400">
                <a:latin typeface="Verdana"/>
                <a:ea typeface="Verdana"/>
                <a:cs typeface="Verdana"/>
                <a:sym typeface="Verdana"/>
              </a:rPr>
              <a:t>Operaciones Unitarias de Transferencia de Materia</a:t>
            </a:r>
            <a:r>
              <a:rPr lang="es-AR" sz="2800">
                <a:latin typeface="Verdana"/>
                <a:ea typeface="Verdana"/>
                <a:cs typeface="Verdana"/>
                <a:sym typeface="Verdana"/>
              </a:rPr>
              <a:t/>
            </a:r>
            <a:br>
              <a:rPr lang="es-AR" sz="2800">
                <a:latin typeface="Verdana"/>
                <a:ea typeface="Verdana"/>
                <a:cs typeface="Verdana"/>
                <a:sym typeface="Verdana"/>
              </a:rPr>
            </a:br>
            <a:endParaRPr sz="2800">
              <a:latin typeface="Verdana"/>
              <a:ea typeface="Verdana"/>
              <a:cs typeface="Verdana"/>
              <a:sym typeface="Verdana"/>
            </a:endParaRPr>
          </a:p>
        </p:txBody>
      </p:sp>
      <p:sp>
        <p:nvSpPr>
          <p:cNvPr id="151" name="Google Shape;151;p4"/>
          <p:cNvSpPr txBox="1">
            <a:spLocks noGrp="1"/>
          </p:cNvSpPr>
          <p:nvPr>
            <p:ph type="body" idx="1"/>
          </p:nvPr>
        </p:nvSpPr>
        <p:spPr>
          <a:xfrm>
            <a:off x="539552" y="1052736"/>
            <a:ext cx="8229600" cy="7200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es-AR" b="1" dirty="0"/>
              <a:t>Volatilidad Relativa (Deducción)</a:t>
            </a:r>
            <a:endParaRPr dirty="0"/>
          </a:p>
        </p:txBody>
      </p:sp>
      <p:cxnSp>
        <p:nvCxnSpPr>
          <p:cNvPr id="152" name="Google Shape;152;p4"/>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153" name="Google Shape;15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7</a:t>
            </a:fld>
            <a:endParaRPr/>
          </a:p>
        </p:txBody>
      </p:sp>
      <p:sp>
        <p:nvSpPr>
          <p:cNvPr id="154" name="Google Shape;15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33739760"/>
              </p:ext>
            </p:extLst>
          </p:nvPr>
        </p:nvGraphicFramePr>
        <p:xfrm>
          <a:off x="3758431" y="2953839"/>
          <a:ext cx="1783388" cy="1504733"/>
        </p:xfrm>
        <a:graphic>
          <a:graphicData uri="http://schemas.openxmlformats.org/presentationml/2006/ole">
            <mc:AlternateContent xmlns:mc="http://schemas.openxmlformats.org/markup-compatibility/2006">
              <mc:Choice xmlns:v="urn:schemas-microsoft-com:vml" Requires="v">
                <p:oleObj spid="_x0000_s1030"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3758431" y="2953839"/>
                        <a:ext cx="1783388" cy="1504733"/>
                      </a:xfrm>
                      <a:prstGeom prst="rect">
                        <a:avLst/>
                      </a:prstGeom>
                    </p:spPr>
                  </p:pic>
                </p:oleObj>
              </mc:Fallback>
            </mc:AlternateContent>
          </a:graphicData>
        </a:graphic>
      </p:graphicFrame>
    </p:spTree>
    <p:extLst>
      <p:ext uri="{BB962C8B-B14F-4D97-AF65-F5344CB8AC3E}">
        <p14:creationId xmlns:p14="http://schemas.microsoft.com/office/powerpoint/2010/main" val="26544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title"/>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Verdana"/>
              <a:buNone/>
            </a:pPr>
            <a:r>
              <a:rPr lang="es-AR" sz="2400">
                <a:latin typeface="Verdana"/>
                <a:ea typeface="Verdana"/>
                <a:cs typeface="Verdana"/>
                <a:sym typeface="Verdana"/>
              </a:rPr>
              <a:t/>
            </a:r>
            <a:br>
              <a:rPr lang="es-AR" sz="2400">
                <a:latin typeface="Verdana"/>
                <a:ea typeface="Verdana"/>
                <a:cs typeface="Verdana"/>
                <a:sym typeface="Verdana"/>
              </a:rPr>
            </a:br>
            <a:r>
              <a:rPr lang="es-AR" sz="2400">
                <a:latin typeface="Verdana"/>
                <a:ea typeface="Verdana"/>
                <a:cs typeface="Verdana"/>
                <a:sym typeface="Verdana"/>
              </a:rPr>
              <a:t>Operaciones Unitarias de Transferencia de Materia</a:t>
            </a:r>
            <a:r>
              <a:rPr lang="es-AR" sz="2800">
                <a:latin typeface="Verdana"/>
                <a:ea typeface="Verdana"/>
                <a:cs typeface="Verdana"/>
                <a:sym typeface="Verdana"/>
              </a:rPr>
              <a:t/>
            </a:r>
            <a:br>
              <a:rPr lang="es-AR" sz="2800">
                <a:latin typeface="Verdana"/>
                <a:ea typeface="Verdana"/>
                <a:cs typeface="Verdana"/>
                <a:sym typeface="Verdana"/>
              </a:rPr>
            </a:br>
            <a:endParaRPr sz="2800">
              <a:latin typeface="Verdana"/>
              <a:ea typeface="Verdana"/>
              <a:cs typeface="Verdana"/>
              <a:sym typeface="Verdana"/>
            </a:endParaRPr>
          </a:p>
        </p:txBody>
      </p:sp>
      <p:sp>
        <p:nvSpPr>
          <p:cNvPr id="177" name="Google Shape;177;p6"/>
          <p:cNvSpPr txBox="1">
            <a:spLocks noGrp="1"/>
          </p:cNvSpPr>
          <p:nvPr>
            <p:ph type="body" idx="1"/>
          </p:nvPr>
        </p:nvSpPr>
        <p:spPr>
          <a:xfrm>
            <a:off x="323528" y="1052736"/>
            <a:ext cx="8229600" cy="72008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s-AR" sz="2800" b="1"/>
              <a:t>Destilación . Equilibrio (Soluciones Binarias)</a:t>
            </a:r>
            <a:endParaRPr sz="2800"/>
          </a:p>
        </p:txBody>
      </p:sp>
      <p:cxnSp>
        <p:nvCxnSpPr>
          <p:cNvPr id="178" name="Google Shape;178;p6"/>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sp>
        <p:nvSpPr>
          <p:cNvPr id="179" name="Google Shape;17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8</a:t>
            </a:fld>
            <a:endParaRPr/>
          </a:p>
        </p:txBody>
      </p:sp>
      <p:sp>
        <p:nvSpPr>
          <p:cNvPr id="180" name="Google Shape;180;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181" name="Google Shape;181;p6"/>
          <p:cNvSpPr txBox="1"/>
          <p:nvPr/>
        </p:nvSpPr>
        <p:spPr>
          <a:xfrm>
            <a:off x="395536" y="1628800"/>
            <a:ext cx="8229600" cy="475252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None/>
            </a:pPr>
            <a:r>
              <a:rPr lang="es-AR" sz="2800" i="1" u="none" strike="noStrike" cap="none">
                <a:solidFill>
                  <a:schemeClr val="dk1"/>
                </a:solidFill>
                <a:latin typeface="Calibri"/>
                <a:ea typeface="Calibri"/>
                <a:cs typeface="Calibri"/>
                <a:sym typeface="Calibri"/>
              </a:rPr>
              <a:t>	Soluciones Reales:</a:t>
            </a:r>
            <a:endParaRPr sz="2800" i="1" u="none" strike="noStrike" cap="none">
              <a:solidFill>
                <a:schemeClr val="dk1"/>
              </a:solidFill>
              <a:latin typeface="Calibri"/>
              <a:ea typeface="Calibri"/>
              <a:cs typeface="Calibri"/>
              <a:sym typeface="Calibri"/>
            </a:endParaRPr>
          </a:p>
        </p:txBody>
      </p:sp>
      <p:sp>
        <p:nvSpPr>
          <p:cNvPr id="182" name="Google Shape;182;p6"/>
          <p:cNvSpPr txBox="1"/>
          <p:nvPr/>
        </p:nvSpPr>
        <p:spPr>
          <a:xfrm>
            <a:off x="755576" y="2276872"/>
            <a:ext cx="4752528" cy="1224136"/>
          </a:xfrm>
          <a:prstGeom prst="rect">
            <a:avLst/>
          </a:prstGeom>
          <a:noFill/>
          <a:ln>
            <a:noFill/>
          </a:ln>
        </p:spPr>
        <p:txBody>
          <a:bodyPr spcFirstLastPara="1" wrap="square" lIns="91425" tIns="45700" rIns="91425" bIns="45700" anchor="t" anchorCtr="0">
            <a:normAutofit/>
          </a:bodyPr>
          <a:lstStyle/>
          <a:p>
            <a:pPr marL="723900" marR="0" lvl="0" indent="-723900" algn="just" rtl="0">
              <a:lnSpc>
                <a:spcPct val="80000"/>
              </a:lnSpc>
              <a:spcBef>
                <a:spcPts val="0"/>
              </a:spcBef>
              <a:spcAft>
                <a:spcPts val="0"/>
              </a:spcAft>
              <a:buNone/>
            </a:pPr>
            <a:r>
              <a:rPr lang="es-AR" sz="1665" b="1">
                <a:solidFill>
                  <a:schemeClr val="dk1"/>
                </a:solidFill>
                <a:latin typeface="Calibri"/>
                <a:ea typeface="Calibri"/>
                <a:cs typeface="Calibri"/>
                <a:sym typeface="Calibri"/>
              </a:rPr>
              <a:t>Henry: </a:t>
            </a:r>
            <a:r>
              <a:rPr lang="es-AR" sz="1665">
                <a:solidFill>
                  <a:schemeClr val="dk1"/>
                </a:solidFill>
                <a:latin typeface="Calibri"/>
                <a:ea typeface="Calibri"/>
                <a:cs typeface="Calibri"/>
                <a:sym typeface="Calibri"/>
              </a:rPr>
              <a:t>La presión parcial de un componente A  en una mezcla está relacionada con la concentración de ese componente en la mezcla liquida a través de la constante de Henry (valido para x</a:t>
            </a:r>
            <a:r>
              <a:rPr lang="es-AR" sz="1665" baseline="-25000">
                <a:solidFill>
                  <a:schemeClr val="dk1"/>
                </a:solidFill>
                <a:latin typeface="Calibri"/>
                <a:ea typeface="Calibri"/>
                <a:cs typeface="Calibri"/>
                <a:sym typeface="Calibri"/>
              </a:rPr>
              <a:t>A</a:t>
            </a:r>
            <a:r>
              <a:rPr lang="es-AR" sz="1665">
                <a:solidFill>
                  <a:schemeClr val="dk1"/>
                </a:solidFill>
                <a:latin typeface="Calibri"/>
                <a:ea typeface="Calibri"/>
                <a:cs typeface="Calibri"/>
                <a:sym typeface="Calibri"/>
              </a:rPr>
              <a:t>      0)</a:t>
            </a:r>
            <a:endParaRPr sz="1665" b="0" i="0" u="none" strike="noStrike" cap="none">
              <a:solidFill>
                <a:schemeClr val="dk1"/>
              </a:solidFill>
              <a:latin typeface="Calibri"/>
              <a:ea typeface="Calibri"/>
              <a:cs typeface="Calibri"/>
              <a:sym typeface="Calibri"/>
            </a:endParaRPr>
          </a:p>
        </p:txBody>
      </p:sp>
      <p:pic>
        <p:nvPicPr>
          <p:cNvPr id="183" name="Google Shape;183;p6"/>
          <p:cNvPicPr preferRelativeResize="0"/>
          <p:nvPr/>
        </p:nvPicPr>
        <p:blipFill rotWithShape="1">
          <a:blip r:embed="rId3">
            <a:alphaModFix/>
          </a:blip>
          <a:srcRect/>
          <a:stretch/>
        </p:blipFill>
        <p:spPr>
          <a:xfrm>
            <a:off x="5930900" y="2420938"/>
            <a:ext cx="2160588" cy="593725"/>
          </a:xfrm>
          <a:prstGeom prst="rect">
            <a:avLst/>
          </a:prstGeom>
          <a:noFill/>
          <a:ln>
            <a:noFill/>
          </a:ln>
        </p:spPr>
      </p:pic>
      <p:pic>
        <p:nvPicPr>
          <p:cNvPr id="184" name="Google Shape;184;p6"/>
          <p:cNvPicPr preferRelativeResize="0"/>
          <p:nvPr/>
        </p:nvPicPr>
        <p:blipFill rotWithShape="1">
          <a:blip r:embed="rId4">
            <a:alphaModFix/>
          </a:blip>
          <a:srcRect/>
          <a:stretch/>
        </p:blipFill>
        <p:spPr>
          <a:xfrm>
            <a:off x="899592" y="4725144"/>
            <a:ext cx="2430463" cy="539750"/>
          </a:xfrm>
          <a:prstGeom prst="rect">
            <a:avLst/>
          </a:prstGeom>
          <a:noFill/>
          <a:ln>
            <a:noFill/>
          </a:ln>
        </p:spPr>
      </p:pic>
      <p:sp>
        <p:nvSpPr>
          <p:cNvPr id="185" name="Google Shape;185;p6"/>
          <p:cNvSpPr txBox="1"/>
          <p:nvPr/>
        </p:nvSpPr>
        <p:spPr>
          <a:xfrm>
            <a:off x="6948264" y="3212976"/>
            <a:ext cx="8640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AR" sz="1800">
                <a:solidFill>
                  <a:schemeClr val="dk1"/>
                </a:solidFill>
                <a:latin typeface="Calibri"/>
                <a:ea typeface="Calibri"/>
                <a:cs typeface="Calibri"/>
                <a:sym typeface="Calibri"/>
              </a:rPr>
              <a:t>@ T</a:t>
            </a:r>
            <a:r>
              <a:rPr lang="es-AR" sz="1800" baseline="-25000">
                <a:solidFill>
                  <a:schemeClr val="dk1"/>
                </a:solidFill>
                <a:latin typeface="Calibri"/>
                <a:ea typeface="Calibri"/>
                <a:cs typeface="Calibri"/>
                <a:sym typeface="Calibri"/>
              </a:rPr>
              <a:t>1</a:t>
            </a:r>
            <a:endParaRPr/>
          </a:p>
        </p:txBody>
      </p:sp>
      <p:cxnSp>
        <p:nvCxnSpPr>
          <p:cNvPr id="186" name="Google Shape;186;p6"/>
          <p:cNvCxnSpPr/>
          <p:nvPr/>
        </p:nvCxnSpPr>
        <p:spPr>
          <a:xfrm>
            <a:off x="3491880" y="3284984"/>
            <a:ext cx="144016" cy="0"/>
          </a:xfrm>
          <a:prstGeom prst="straightConnector1">
            <a:avLst/>
          </a:prstGeom>
          <a:noFill/>
          <a:ln w="9525" cap="flat" cmpd="sng">
            <a:solidFill>
              <a:srgbClr val="4A7DBA"/>
            </a:solidFill>
            <a:prstDash val="solid"/>
            <a:round/>
            <a:headEnd type="none" w="sm" len="sm"/>
            <a:tailEnd type="stealth" w="med" len="med"/>
          </a:ln>
        </p:spPr>
      </p:cxnSp>
      <p:pic>
        <p:nvPicPr>
          <p:cNvPr id="187" name="Google Shape;187;p6"/>
          <p:cNvPicPr preferRelativeResize="0"/>
          <p:nvPr/>
        </p:nvPicPr>
        <p:blipFill rotWithShape="1">
          <a:blip r:embed="rId5">
            <a:alphaModFix/>
          </a:blip>
          <a:srcRect/>
          <a:stretch/>
        </p:blipFill>
        <p:spPr>
          <a:xfrm>
            <a:off x="4067944" y="3429000"/>
            <a:ext cx="2543175" cy="3019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AR"/>
              <a:t>Facultad de Ingeniería - UBA</a:t>
            </a:r>
            <a:endParaRPr/>
          </a:p>
        </p:txBody>
      </p:sp>
      <p:sp>
        <p:nvSpPr>
          <p:cNvPr id="193" name="Google Shape;19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AR"/>
              <a:t>9</a:t>
            </a:fld>
            <a:endParaRPr/>
          </a:p>
        </p:txBody>
      </p:sp>
      <p:sp>
        <p:nvSpPr>
          <p:cNvPr id="194" name="Google Shape;194;p7"/>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sp>
        <p:nvSpPr>
          <p:cNvPr id="195" name="Google Shape;195;p7"/>
          <p:cNvSpPr txBox="1"/>
          <p:nvPr/>
        </p:nvSpPr>
        <p:spPr>
          <a:xfrm>
            <a:off x="457200" y="274638"/>
            <a:ext cx="8229600" cy="70609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400"/>
              <a:buFont typeface="Verdana"/>
              <a:buNone/>
            </a:pPr>
            <a:r>
              <a:rPr lang="es-AR" sz="2400" b="0" i="0" u="none" strike="noStrike" cap="none">
                <a:solidFill>
                  <a:schemeClr val="dk1"/>
                </a:solidFill>
                <a:latin typeface="Verdana"/>
                <a:ea typeface="Verdana"/>
                <a:cs typeface="Verdana"/>
                <a:sym typeface="Verdana"/>
              </a:rPr>
              <a:t/>
            </a:r>
            <a:br>
              <a:rPr lang="es-AR" sz="2400" b="0" i="0" u="none" strike="noStrike" cap="none">
                <a:solidFill>
                  <a:schemeClr val="dk1"/>
                </a:solidFill>
                <a:latin typeface="Verdana"/>
                <a:ea typeface="Verdana"/>
                <a:cs typeface="Verdana"/>
                <a:sym typeface="Verdana"/>
              </a:rPr>
            </a:br>
            <a:r>
              <a:rPr lang="es-AR" sz="2400" b="0" i="0" u="none" strike="noStrike" cap="none">
                <a:solidFill>
                  <a:schemeClr val="dk1"/>
                </a:solidFill>
                <a:latin typeface="Verdana"/>
                <a:ea typeface="Verdana"/>
                <a:cs typeface="Verdana"/>
                <a:sym typeface="Verdana"/>
              </a:rPr>
              <a:t>Operaciones Unitarias de Transferencia de Materia</a:t>
            </a:r>
            <a:r>
              <a:rPr lang="es-AR" sz="2800" b="0" i="0" u="none" strike="noStrike" cap="none">
                <a:solidFill>
                  <a:schemeClr val="dk1"/>
                </a:solidFill>
                <a:latin typeface="Verdana"/>
                <a:ea typeface="Verdana"/>
                <a:cs typeface="Verdana"/>
                <a:sym typeface="Verdana"/>
              </a:rPr>
              <a:t/>
            </a:r>
            <a:br>
              <a:rPr lang="es-AR" sz="2800" b="0" i="0" u="none" strike="noStrike" cap="none">
                <a:solidFill>
                  <a:schemeClr val="dk1"/>
                </a:solidFill>
                <a:latin typeface="Verdana"/>
                <a:ea typeface="Verdana"/>
                <a:cs typeface="Verdana"/>
                <a:sym typeface="Verdana"/>
              </a:rPr>
            </a:br>
            <a:endParaRPr sz="2800" b="0" i="0" u="none" strike="noStrike" cap="none">
              <a:solidFill>
                <a:schemeClr val="dk1"/>
              </a:solidFill>
              <a:latin typeface="Verdana"/>
              <a:ea typeface="Verdana"/>
              <a:cs typeface="Verdana"/>
              <a:sym typeface="Verdana"/>
            </a:endParaRPr>
          </a:p>
        </p:txBody>
      </p:sp>
      <p:cxnSp>
        <p:nvCxnSpPr>
          <p:cNvPr id="196" name="Google Shape;196;p7"/>
          <p:cNvCxnSpPr/>
          <p:nvPr/>
        </p:nvCxnSpPr>
        <p:spPr>
          <a:xfrm>
            <a:off x="575048" y="908720"/>
            <a:ext cx="8173416" cy="0"/>
          </a:xfrm>
          <a:prstGeom prst="straightConnector1">
            <a:avLst/>
          </a:prstGeom>
          <a:noFill/>
          <a:ln w="57150" cap="flat" cmpd="sng">
            <a:solidFill>
              <a:srgbClr val="17365D"/>
            </a:solidFill>
            <a:prstDash val="solid"/>
            <a:round/>
            <a:headEnd type="none" w="sm" len="sm"/>
            <a:tailEnd type="none" w="sm" len="sm"/>
          </a:ln>
        </p:spPr>
      </p:cxnSp>
      <p:grpSp>
        <p:nvGrpSpPr>
          <p:cNvPr id="197" name="Google Shape;197;p7"/>
          <p:cNvGrpSpPr/>
          <p:nvPr/>
        </p:nvGrpSpPr>
        <p:grpSpPr>
          <a:xfrm>
            <a:off x="1043608" y="1052735"/>
            <a:ext cx="6624736" cy="5231607"/>
            <a:chOff x="467544" y="1052736"/>
            <a:chExt cx="4752528" cy="4752528"/>
          </a:xfrm>
        </p:grpSpPr>
        <p:grpSp>
          <p:nvGrpSpPr>
            <p:cNvPr id="198" name="Google Shape;198;p7"/>
            <p:cNvGrpSpPr/>
            <p:nvPr/>
          </p:nvGrpSpPr>
          <p:grpSpPr>
            <a:xfrm>
              <a:off x="467544" y="1844824"/>
              <a:ext cx="2304256" cy="3168352"/>
              <a:chOff x="467544" y="1268760"/>
              <a:chExt cx="2692972" cy="4608512"/>
            </a:xfrm>
          </p:grpSpPr>
          <p:pic>
            <p:nvPicPr>
              <p:cNvPr id="199" name="Google Shape;199;p7"/>
              <p:cNvPicPr preferRelativeResize="0"/>
              <p:nvPr/>
            </p:nvPicPr>
            <p:blipFill rotWithShape="1">
              <a:blip r:embed="rId3">
                <a:alphaModFix/>
              </a:blip>
              <a:srcRect/>
              <a:stretch/>
            </p:blipFill>
            <p:spPr>
              <a:xfrm>
                <a:off x="467544" y="1268760"/>
                <a:ext cx="2692972" cy="2449137"/>
              </a:xfrm>
              <a:prstGeom prst="rect">
                <a:avLst/>
              </a:prstGeom>
              <a:noFill/>
              <a:ln>
                <a:noFill/>
              </a:ln>
            </p:spPr>
          </p:pic>
          <p:pic>
            <p:nvPicPr>
              <p:cNvPr id="200" name="Google Shape;200;p7"/>
              <p:cNvPicPr preferRelativeResize="0"/>
              <p:nvPr/>
            </p:nvPicPr>
            <p:blipFill rotWithShape="1">
              <a:blip r:embed="rId4">
                <a:alphaModFix/>
              </a:blip>
              <a:srcRect/>
              <a:stretch/>
            </p:blipFill>
            <p:spPr>
              <a:xfrm>
                <a:off x="467544" y="3429000"/>
                <a:ext cx="2691347" cy="2448272"/>
              </a:xfrm>
              <a:prstGeom prst="rect">
                <a:avLst/>
              </a:prstGeom>
              <a:noFill/>
              <a:ln>
                <a:noFill/>
              </a:ln>
            </p:spPr>
          </p:pic>
        </p:grpSp>
        <p:grpSp>
          <p:nvGrpSpPr>
            <p:cNvPr id="201" name="Google Shape;201;p7"/>
            <p:cNvGrpSpPr/>
            <p:nvPr/>
          </p:nvGrpSpPr>
          <p:grpSpPr>
            <a:xfrm>
              <a:off x="2771800" y="1844824"/>
              <a:ext cx="2088232" cy="3168352"/>
              <a:chOff x="3203848" y="1268759"/>
              <a:chExt cx="2592288" cy="4446393"/>
            </a:xfrm>
          </p:grpSpPr>
          <p:pic>
            <p:nvPicPr>
              <p:cNvPr id="202" name="Google Shape;202;p7"/>
              <p:cNvPicPr preferRelativeResize="0"/>
              <p:nvPr/>
            </p:nvPicPr>
            <p:blipFill rotWithShape="1">
              <a:blip r:embed="rId5">
                <a:alphaModFix/>
              </a:blip>
              <a:srcRect/>
              <a:stretch/>
            </p:blipFill>
            <p:spPr>
              <a:xfrm>
                <a:off x="3203848" y="1268759"/>
                <a:ext cx="2592288" cy="2357923"/>
              </a:xfrm>
              <a:prstGeom prst="rect">
                <a:avLst/>
              </a:prstGeom>
              <a:noFill/>
              <a:ln>
                <a:noFill/>
              </a:ln>
            </p:spPr>
          </p:pic>
          <p:pic>
            <p:nvPicPr>
              <p:cNvPr id="203" name="Google Shape;203;p7"/>
              <p:cNvPicPr preferRelativeResize="0"/>
              <p:nvPr/>
            </p:nvPicPr>
            <p:blipFill rotWithShape="1">
              <a:blip r:embed="rId6">
                <a:alphaModFix/>
              </a:blip>
              <a:srcRect/>
              <a:stretch/>
            </p:blipFill>
            <p:spPr>
              <a:xfrm>
                <a:off x="3203848" y="3356992"/>
                <a:ext cx="2592288" cy="2358160"/>
              </a:xfrm>
              <a:prstGeom prst="rect">
                <a:avLst/>
              </a:prstGeom>
              <a:noFill/>
              <a:ln>
                <a:noFill/>
              </a:ln>
            </p:spPr>
          </p:pic>
        </p:grpSp>
        <p:sp>
          <p:nvSpPr>
            <p:cNvPr id="204" name="Google Shape;204;p7"/>
            <p:cNvSpPr txBox="1"/>
            <p:nvPr/>
          </p:nvSpPr>
          <p:spPr>
            <a:xfrm>
              <a:off x="467544" y="1052736"/>
              <a:ext cx="4752528" cy="475252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2000"/>
                <a:buFont typeface="Arial"/>
                <a:buChar char="•"/>
              </a:pPr>
              <a:r>
                <a:rPr lang="es-AR" sz="2000" i="1" u="none" strike="noStrike" cap="none">
                  <a:solidFill>
                    <a:schemeClr val="dk1"/>
                  </a:solidFill>
                  <a:latin typeface="Calibri"/>
                  <a:ea typeface="Calibri"/>
                  <a:cs typeface="Calibri"/>
                  <a:sym typeface="Calibri"/>
                </a:rPr>
                <a:t>Azeotropos:</a:t>
              </a:r>
              <a:endParaRPr sz="2000" i="1" u="none" strike="noStrike" cap="none">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1158</Words>
  <Application>Microsoft Office PowerPoint</Application>
  <PresentationFormat>On-screen Show (4:3)</PresentationFormat>
  <Paragraphs>381</Paragraphs>
  <Slides>54</Slides>
  <Notes>54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2" baseType="lpstr">
      <vt:lpstr>Arial</vt:lpstr>
      <vt:lpstr>Calibri</vt:lpstr>
      <vt:lpstr>Noto Sans Symbols</vt:lpstr>
      <vt:lpstr>Times New Roman</vt:lpstr>
      <vt:lpstr>Verdana</vt:lpstr>
      <vt:lpstr>Tema de Office</vt:lpstr>
      <vt:lpstr>Microsoft Word Document</vt:lpstr>
      <vt:lpstr>Document</vt:lpstr>
      <vt:lpstr> Operaciones Unitarias de Transferencia de Materia </vt:lpstr>
      <vt:lpstr> Operaciones Unitarias de Transferencia de Materia </vt:lpstr>
      <vt:lpstr> Operaciones Unitarias de Transferencia de Materia </vt:lpstr>
      <vt:lpstr> Operaciones Unitarias de Transferencia de Materia </vt:lpstr>
      <vt:lpstr> Operaciones Unitarias de Transferencia de Materia </vt:lpstr>
      <vt:lpstr> Operaciones Unitarias de Transferencia de Materia </vt:lpstr>
      <vt:lpstr> Operaciones Unitarias de Transferencia de Materia </vt:lpstr>
      <vt:lpstr> Operaciones Unitarias de Transferencia de Materia </vt:lpstr>
      <vt:lpstr>PowerPoint Presentation</vt:lpstr>
      <vt:lpstr>PowerPoint Presentation</vt:lpstr>
      <vt:lpstr>PowerPoint Presentation</vt:lpstr>
      <vt:lpstr> Operaciones Unitarias de Transferencia de Materia </vt:lpstr>
      <vt:lpstr>PowerPoint Presentation</vt:lpstr>
      <vt:lpstr>PowerPoint Presentation</vt:lpstr>
      <vt:lpstr> Operaciones Unitarias de Transferencia de Materia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Operaciones Unitarias de Transferencia de Materia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Operaciones Unitarias de Transferencia de Materia</dc:title>
  <dc:creator>Conrado</dc:creator>
  <cp:lastModifiedBy>MOLINA Ernesto    TECHINT</cp:lastModifiedBy>
  <cp:revision>17</cp:revision>
  <dcterms:created xsi:type="dcterms:W3CDTF">2012-08-03T18:01:07Z</dcterms:created>
  <dcterms:modified xsi:type="dcterms:W3CDTF">2020-11-04T03:30:46Z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701c5ec-e5b5-40ab-b632-dbf2eb8611fa_Enabled">
    <vt:lpwstr>True</vt:lpwstr>
  </property>
  <property fmtid="{D5CDD505-2E9C-101B-9397-08002B2CF9AE}" pid="3" name="MSIP_Label_b701c5ec-e5b5-40ab-b632-dbf2eb8611fa_SiteId">
    <vt:lpwstr>038018c3-616c-4b46-ad9b-aa9007f701b5</vt:lpwstr>
  </property>
  <property fmtid="{D5CDD505-2E9C-101B-9397-08002B2CF9AE}" pid="4" name="MSIP_Label_b701c5ec-e5b5-40ab-b632-dbf2eb8611fa_Owner">
    <vt:lpwstr>RY05232@grupo.ypf.com</vt:lpwstr>
  </property>
  <property fmtid="{D5CDD505-2E9C-101B-9397-08002B2CF9AE}" pid="5" name="MSIP_Label_b701c5ec-e5b5-40ab-b632-dbf2eb8611fa_SetDate">
    <vt:lpwstr>2020-05-14T23:56:28.8104766Z</vt:lpwstr>
  </property>
  <property fmtid="{D5CDD505-2E9C-101B-9397-08002B2CF9AE}" pid="6" name="MSIP_Label_b701c5ec-e5b5-40ab-b632-dbf2eb8611fa_Name">
    <vt:lpwstr>YPF - Privada</vt:lpwstr>
  </property>
  <property fmtid="{D5CDD505-2E9C-101B-9397-08002B2CF9AE}" pid="7" name="MSIP_Label_b701c5ec-e5b5-40ab-b632-dbf2eb8611fa_Application">
    <vt:lpwstr>Microsoft Azure Information Protection</vt:lpwstr>
  </property>
  <property fmtid="{D5CDD505-2E9C-101B-9397-08002B2CF9AE}" pid="8" name="MSIP_Label_b701c5ec-e5b5-40ab-b632-dbf2eb8611fa_ActionId">
    <vt:lpwstr>8ca6370b-bfba-4659-9313-08c67bf82125</vt:lpwstr>
  </property>
  <property fmtid="{D5CDD505-2E9C-101B-9397-08002B2CF9AE}" pid="9" name="MSIP_Label_b701c5ec-e5b5-40ab-b632-dbf2eb8611fa_Extended_MSFT_Method">
    <vt:lpwstr>Manual</vt:lpwstr>
  </property>
  <property fmtid="{D5CDD505-2E9C-101B-9397-08002B2CF9AE}" pid="10" name="Sensitivity">
    <vt:lpwstr>YPF - Privada</vt:lpwstr>
  </property>
</Properties>
</file>