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84" r:id="rId5"/>
    <p:sldId id="300" r:id="rId6"/>
    <p:sldId id="285" r:id="rId7"/>
    <p:sldId id="302" r:id="rId8"/>
    <p:sldId id="301" r:id="rId9"/>
    <p:sldId id="303" r:id="rId10"/>
    <p:sldId id="304" r:id="rId11"/>
    <p:sldId id="308" r:id="rId12"/>
    <p:sldId id="309" r:id="rId13"/>
    <p:sldId id="310" r:id="rId14"/>
    <p:sldId id="311" r:id="rId15"/>
    <p:sldId id="305" r:id="rId16"/>
    <p:sldId id="313" r:id="rId17"/>
    <p:sldId id="307" r:id="rId18"/>
    <p:sldId id="288" r:id="rId19"/>
    <p:sldId id="312" r:id="rId20"/>
    <p:sldId id="306" r:id="rId21"/>
    <p:sldId id="314" r:id="rId2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266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680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29/9/2022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29/9/2022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29/9/2022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29/9/2022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29/9/2022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29/9/2022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29/9/2022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29/9/2022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29/9/2022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29/9/2022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29/9/2022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29/9/2022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29/9/2022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29/9/2022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51112" y="6259417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ESTADIO UNICO DE LA PLATA Anillo de </a:t>
            </a:r>
            <a:r>
              <a:rPr lang="es-AR" sz="1100" dirty="0" err="1" smtClean="0"/>
              <a:t>Compresion</a:t>
            </a:r>
            <a:r>
              <a:rPr lang="es-AR" sz="1100" dirty="0" smtClean="0"/>
              <a:t> Torres </a:t>
            </a:r>
            <a:r>
              <a:rPr lang="es-AR" sz="1100" dirty="0" err="1" smtClean="0"/>
              <a:t>Weik</a:t>
            </a:r>
            <a:r>
              <a:rPr lang="es-AR" sz="1100" dirty="0" smtClean="0"/>
              <a:t> Montaje Torre Grúa – Tanque de Agua – Cabreada Madera Tinglado </a:t>
            </a:r>
            <a:r>
              <a:rPr lang="es-AR" sz="1100" dirty="0" err="1" smtClean="0"/>
              <a:t>Metalico</a:t>
            </a:r>
            <a:r>
              <a:rPr lang="es-AR" sz="1100" dirty="0" smtClean="0"/>
              <a:t> – Puente Ferroviario – CUBO Apuntalamiento</a:t>
            </a:r>
            <a:endParaRPr lang="es-AR" sz="11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52" y="1844824"/>
            <a:ext cx="4168032" cy="3126024"/>
          </a:xfrm>
          <a:prstGeom prst="rect">
            <a:avLst/>
          </a:prstGeom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44" y="1844824"/>
            <a:ext cx="2347112" cy="417264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2164" y="2774177"/>
            <a:ext cx="4248472" cy="23897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4248472" cy="424847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05" y="1844824"/>
            <a:ext cx="4353577" cy="240290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3" y="4261420"/>
            <a:ext cx="4373419" cy="187220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/>
          <a:stretch/>
        </p:blipFill>
        <p:spPr>
          <a:xfrm>
            <a:off x="981073" y="4261420"/>
            <a:ext cx="4455239" cy="202993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60" y="1852953"/>
            <a:ext cx="2407880" cy="4280675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b="30356"/>
          <a:stretch/>
        </p:blipFill>
        <p:spPr>
          <a:xfrm>
            <a:off x="981073" y="1885128"/>
            <a:ext cx="4455239" cy="23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921402" y="2018317"/>
            <a:ext cx="3689084" cy="875269"/>
            <a:chOff x="4921402" y="2018317"/>
            <a:chExt cx="3689084" cy="875269"/>
          </a:xfrm>
        </p:grpSpPr>
        <p:sp>
          <p:nvSpPr>
            <p:cNvPr id="69" name="68 Elipse"/>
            <p:cNvSpPr>
              <a:spLocks noChangeAspect="1"/>
            </p:cNvSpPr>
            <p:nvPr/>
          </p:nvSpPr>
          <p:spPr>
            <a:xfrm>
              <a:off x="6858254" y="2424808"/>
              <a:ext cx="108000" cy="1207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4921402" y="2018317"/>
              <a:ext cx="3689084" cy="875269"/>
              <a:chOff x="4869208" y="5933834"/>
              <a:chExt cx="3689084" cy="875269"/>
            </a:xfrm>
          </p:grpSpPr>
          <p:sp>
            <p:nvSpPr>
              <p:cNvPr id="66" name="2 Marcador de contenido"/>
              <p:cNvSpPr txBox="1">
                <a:spLocks/>
              </p:cNvSpPr>
              <p:nvPr/>
            </p:nvSpPr>
            <p:spPr>
              <a:xfrm>
                <a:off x="4869208" y="5933834"/>
                <a:ext cx="3689084" cy="87526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200" b="1" dirty="0" smtClean="0">
                    <a:sym typeface="Symbol"/>
                  </a:rPr>
                  <a:t>EN NUDOS TRACCION (+)          </a:t>
                </a:r>
                <a:endParaRPr lang="es-AR" sz="1200" b="1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5471527" y="6313240"/>
                <a:ext cx="1336107" cy="450145"/>
                <a:chOff x="5471527" y="6313240"/>
                <a:chExt cx="1336107" cy="450145"/>
              </a:xfrm>
            </p:grpSpPr>
            <p:sp>
              <p:nvSpPr>
                <p:cNvPr id="68" name="67 Elipse"/>
                <p:cNvSpPr>
                  <a:spLocks noChangeAspect="1"/>
                </p:cNvSpPr>
                <p:nvPr/>
              </p:nvSpPr>
              <p:spPr>
                <a:xfrm>
                  <a:off x="5471527" y="6313240"/>
                  <a:ext cx="108000" cy="120732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70" name="69 Conector recto de flecha"/>
                <p:cNvCxnSpPr/>
                <p:nvPr/>
              </p:nvCxnSpPr>
              <p:spPr>
                <a:xfrm flipH="1" flipV="1">
                  <a:off x="6371928" y="6389885"/>
                  <a:ext cx="435706" cy="10806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72 CuadroTexto"/>
                <p:cNvSpPr txBox="1"/>
                <p:nvPr/>
              </p:nvSpPr>
              <p:spPr>
                <a:xfrm>
                  <a:off x="5813220" y="6424831"/>
                  <a:ext cx="7765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600" dirty="0" smtClean="0"/>
                    <a:t>N (</a:t>
                  </a:r>
                  <a:r>
                    <a:rPr lang="es-AR" sz="1600" b="1" dirty="0" smtClean="0"/>
                    <a:t>+)</a:t>
                  </a:r>
                  <a:endParaRPr lang="es-AR" sz="1600" dirty="0"/>
                </a:p>
              </p:txBody>
            </p:sp>
            <p:cxnSp>
              <p:nvCxnSpPr>
                <p:cNvPr id="74" name="73 Conector recto de flecha"/>
                <p:cNvCxnSpPr/>
                <p:nvPr/>
              </p:nvCxnSpPr>
              <p:spPr>
                <a:xfrm>
                  <a:off x="5621545" y="6388486"/>
                  <a:ext cx="403832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15" name="14 Grupo"/>
          <p:cNvGrpSpPr/>
          <p:nvPr/>
        </p:nvGrpSpPr>
        <p:grpSpPr>
          <a:xfrm>
            <a:off x="2148223" y="2687900"/>
            <a:ext cx="2367008" cy="1266176"/>
            <a:chOff x="2148223" y="2687900"/>
            <a:chExt cx="2367008" cy="1266176"/>
          </a:xfrm>
        </p:grpSpPr>
        <p:sp>
          <p:nvSpPr>
            <p:cNvPr id="10" name="9 Triángulo rectángulo"/>
            <p:cNvSpPr/>
            <p:nvPr/>
          </p:nvSpPr>
          <p:spPr>
            <a:xfrm>
              <a:off x="3131840" y="3212976"/>
              <a:ext cx="1347182" cy="72008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148223" y="2687900"/>
              <a:ext cx="2367008" cy="1266176"/>
              <a:chOff x="2148223" y="2687900"/>
              <a:chExt cx="2367008" cy="1266176"/>
            </a:xfrm>
          </p:grpSpPr>
          <p:sp>
            <p:nvSpPr>
              <p:cNvPr id="9" name="8 Triángulo rectángulo"/>
              <p:cNvSpPr/>
              <p:nvPr/>
            </p:nvSpPr>
            <p:spPr>
              <a:xfrm>
                <a:off x="2174974" y="2708920"/>
                <a:ext cx="2322680" cy="1224136"/>
              </a:xfrm>
              <a:prstGeom prst="rtTriangle">
                <a:avLst/>
              </a:prstGeom>
              <a:noFill/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12 Conector recto"/>
              <p:cNvCxnSpPr>
                <a:stCxn id="10" idx="0"/>
                <a:endCxn id="9" idx="2"/>
              </p:cNvCxnSpPr>
              <p:nvPr/>
            </p:nvCxnSpPr>
            <p:spPr>
              <a:xfrm flipH="1">
                <a:off x="2174974" y="3212976"/>
                <a:ext cx="956866" cy="72008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123 Elipse"/>
              <p:cNvSpPr/>
              <p:nvPr/>
            </p:nvSpPr>
            <p:spPr>
              <a:xfrm>
                <a:off x="4461730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3105108" y="3200852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6" name="125 Elipse"/>
              <p:cNvSpPr/>
              <p:nvPr/>
            </p:nvSpPr>
            <p:spPr>
              <a:xfrm>
                <a:off x="2148223" y="2687900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7" name="126 Elipse"/>
              <p:cNvSpPr/>
              <p:nvPr/>
            </p:nvSpPr>
            <p:spPr>
              <a:xfrm>
                <a:off x="2155306" y="390442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8" name="127 Elipse"/>
              <p:cNvSpPr/>
              <p:nvPr/>
            </p:nvSpPr>
            <p:spPr>
              <a:xfrm>
                <a:off x="3105089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150897" y="2729940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10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131839" y="2708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36 Grupo"/>
          <p:cNvGrpSpPr/>
          <p:nvPr/>
        </p:nvGrpSpPr>
        <p:grpSpPr>
          <a:xfrm>
            <a:off x="7668344" y="1873185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5096035" y="2858318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3. Planteo las ecuaciones de Equilibrio en todos los nudos. </a:t>
            </a: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10</a:t>
            </a:r>
            <a:endParaRPr lang="es-AR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03784" y="39651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212286" y="30166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150897" y="367873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2206901" y="2717475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828222" y="305241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3186550" y="3242892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4184863" y="375306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4109048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314396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724683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2828222" y="3242892"/>
            <a:ext cx="275893" cy="1861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2216073" y="3658563"/>
            <a:ext cx="313962" cy="259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V="1">
            <a:off x="3121620" y="3607223"/>
            <a:ext cx="0" cy="318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 flipV="1">
            <a:off x="3131994" y="3245235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 rot="1873430">
            <a:off x="2489847" y="2654601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 rot="1783070">
            <a:off x="3611698" y="319441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3508494" y="391941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439154" y="395711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 rot="19240481">
            <a:off x="2218320" y="3320449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 rot="16200000">
            <a:off x="1634229" y="3146094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 rot="16200000">
            <a:off x="2965873" y="333227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5164548" y="3417121"/>
            <a:ext cx="395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5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N</a:t>
            </a:r>
            <a:r>
              <a:rPr lang="es-AR" sz="1200" dirty="0" smtClean="0"/>
              <a:t>45</a:t>
            </a:r>
            <a:r>
              <a:rPr lang="es-AR" sz="1600" dirty="0" smtClean="0"/>
              <a:t> + Nx</a:t>
            </a:r>
            <a:r>
              <a:rPr lang="es-AR" sz="1200" dirty="0" smtClean="0"/>
              <a:t>25</a:t>
            </a:r>
            <a:r>
              <a:rPr lang="es-AR" sz="1600" dirty="0" smtClean="0"/>
              <a:t>= 0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r>
              <a:rPr lang="es-AR" sz="1600" dirty="0" smtClean="0">
                <a:solidFill>
                  <a:srgbClr val="FF0000"/>
                </a:solidFill>
              </a:rPr>
              <a:t>= 20</a:t>
            </a: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-Ny</a:t>
            </a:r>
            <a:r>
              <a:rPr lang="es-AR" sz="1200" dirty="0" smtClean="0"/>
              <a:t>25</a:t>
            </a:r>
            <a:r>
              <a:rPr lang="es-AR" sz="1600" dirty="0" smtClean="0"/>
              <a:t>- 15</a:t>
            </a:r>
            <a:r>
              <a:rPr lang="es-AR" sz="1200" dirty="0" smtClean="0"/>
              <a:t> = </a:t>
            </a:r>
            <a:r>
              <a:rPr lang="es-AR" sz="1600" dirty="0" smtClean="0"/>
              <a:t>0     Ny</a:t>
            </a:r>
            <a:r>
              <a:rPr lang="es-AR" sz="1200" dirty="0" smtClean="0"/>
              <a:t>25</a:t>
            </a:r>
            <a:r>
              <a:rPr lang="es-AR" sz="1600" dirty="0" smtClean="0"/>
              <a:t>=-15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3/5</a:t>
            </a:r>
            <a:r>
              <a:rPr lang="es-AR" sz="1600" dirty="0"/>
              <a:t>= </a:t>
            </a:r>
            <a:r>
              <a:rPr lang="es-AR" sz="1600" dirty="0" smtClean="0"/>
              <a:t>Ny</a:t>
            </a:r>
            <a:r>
              <a:rPr lang="es-AR" sz="1200" dirty="0" smtClean="0"/>
              <a:t>25</a:t>
            </a:r>
            <a:r>
              <a:rPr lang="es-AR" sz="1600" dirty="0" smtClean="0"/>
              <a:t>/N</a:t>
            </a:r>
            <a:r>
              <a:rPr lang="es-AR" sz="1200" dirty="0" smtClean="0"/>
              <a:t>25                      </a:t>
            </a:r>
            <a:r>
              <a:rPr lang="es-AR" sz="1600" dirty="0" err="1" smtClean="0">
                <a:solidFill>
                  <a:srgbClr val="FF0000"/>
                </a:solidFill>
              </a:rPr>
              <a:t>N</a:t>
            </a:r>
            <a:r>
              <a:rPr lang="es-AR" sz="1200" dirty="0" err="1" smtClean="0">
                <a:solidFill>
                  <a:srgbClr val="FF0000"/>
                </a:solidFill>
              </a:rPr>
              <a:t>25</a:t>
            </a:r>
            <a:r>
              <a:rPr lang="es-AR" sz="1600" dirty="0" smtClean="0">
                <a:solidFill>
                  <a:srgbClr val="FF0000"/>
                </a:solidFill>
              </a:rPr>
              <a:t> </a:t>
            </a:r>
            <a:r>
              <a:rPr lang="es-AR" sz="1600" dirty="0">
                <a:solidFill>
                  <a:srgbClr val="FF0000"/>
                </a:solidFill>
              </a:rPr>
              <a:t>= </a:t>
            </a:r>
            <a:r>
              <a:rPr lang="es-AR" sz="1600" dirty="0" smtClean="0">
                <a:solidFill>
                  <a:srgbClr val="FF0000"/>
                </a:solidFill>
              </a:rPr>
              <a:t>-25</a:t>
            </a:r>
          </a:p>
        </p:txBody>
      </p:sp>
      <p:sp>
        <p:nvSpPr>
          <p:cNvPr id="88" name="87 CuadroTexto"/>
          <p:cNvSpPr txBox="1"/>
          <p:nvPr/>
        </p:nvSpPr>
        <p:spPr>
          <a:xfrm rot="1886718">
            <a:off x="3515171" y="2765635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 m</a:t>
            </a:r>
            <a:endParaRPr lang="es-AR" sz="1400" dirty="0"/>
          </a:p>
        </p:txBody>
      </p:sp>
      <p:cxnSp>
        <p:nvCxnSpPr>
          <p:cNvPr id="90" name="89 Conector recto"/>
          <p:cNvCxnSpPr/>
          <p:nvPr/>
        </p:nvCxnSpPr>
        <p:spPr>
          <a:xfrm>
            <a:off x="2382207" y="2332598"/>
            <a:ext cx="2283329" cy="1205189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5135681" y="4774505"/>
            <a:ext cx="395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1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-10 – Nx</a:t>
            </a:r>
            <a:r>
              <a:rPr lang="es-AR" sz="1200" dirty="0" smtClean="0"/>
              <a:t>12</a:t>
            </a:r>
            <a:r>
              <a:rPr lang="es-AR" sz="1600" dirty="0" smtClean="0"/>
              <a:t>= 0 Nx</a:t>
            </a:r>
            <a:r>
              <a:rPr lang="es-AR" sz="1200" dirty="0" smtClean="0"/>
              <a:t>12</a:t>
            </a:r>
            <a:r>
              <a:rPr lang="es-AR" sz="1600" dirty="0" smtClean="0"/>
              <a:t>= -10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4/5= Nx</a:t>
            </a:r>
            <a:r>
              <a:rPr lang="es-AR" sz="1200" dirty="0" smtClean="0"/>
              <a:t>12</a:t>
            </a:r>
            <a:r>
              <a:rPr lang="es-AR" sz="1600" dirty="0" smtClean="0"/>
              <a:t>/N</a:t>
            </a:r>
            <a:r>
              <a:rPr lang="es-AR" sz="1200" dirty="0" smtClean="0"/>
              <a:t>12                 </a:t>
            </a:r>
            <a:r>
              <a:rPr lang="es-AR" sz="1600" dirty="0" err="1" smtClean="0">
                <a:solidFill>
                  <a:srgbClr val="FF0000"/>
                </a:solidFill>
              </a:rPr>
              <a:t>N</a:t>
            </a:r>
            <a:r>
              <a:rPr lang="es-AR" sz="1200" dirty="0" err="1" smtClean="0">
                <a:solidFill>
                  <a:srgbClr val="FF0000"/>
                </a:solidFill>
              </a:rPr>
              <a:t>12</a:t>
            </a:r>
            <a:r>
              <a:rPr lang="es-AR" sz="1600" dirty="0" smtClean="0">
                <a:solidFill>
                  <a:srgbClr val="FF0000"/>
                </a:solidFill>
              </a:rPr>
              <a:t> = -12,5</a:t>
            </a:r>
            <a:endParaRPr lang="es-AR" sz="1200" dirty="0" smtClean="0">
              <a:solidFill>
                <a:srgbClr val="FF0000"/>
              </a:solidFill>
            </a:endParaRP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Ny</a:t>
            </a:r>
            <a:r>
              <a:rPr lang="es-AR" sz="1200" dirty="0" smtClean="0"/>
              <a:t>12</a:t>
            </a:r>
            <a:r>
              <a:rPr lang="es-AR" sz="1600" dirty="0" smtClean="0"/>
              <a:t>+ N</a:t>
            </a:r>
            <a:r>
              <a:rPr lang="es-AR" sz="1200" dirty="0" smtClean="0"/>
              <a:t>13 = </a:t>
            </a:r>
            <a:r>
              <a:rPr lang="es-AR" sz="1600" dirty="0" smtClean="0"/>
              <a:t>0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r>
              <a:rPr lang="es-AR" sz="1600" dirty="0" smtClean="0">
                <a:solidFill>
                  <a:srgbClr val="FF0000"/>
                </a:solidFill>
              </a:rPr>
              <a:t>= 7,5</a:t>
            </a:r>
          </a:p>
        </p:txBody>
      </p:sp>
      <p:sp>
        <p:nvSpPr>
          <p:cNvPr id="94" name="93 CuadroTexto"/>
          <p:cNvSpPr txBox="1"/>
          <p:nvPr/>
        </p:nvSpPr>
        <p:spPr>
          <a:xfrm>
            <a:off x="5189695" y="4189730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4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-N</a:t>
            </a:r>
            <a:r>
              <a:rPr lang="es-AR" sz="1200" dirty="0" smtClean="0"/>
              <a:t>45</a:t>
            </a:r>
            <a:r>
              <a:rPr lang="es-AR" sz="1600" dirty="0" smtClean="0"/>
              <a:t> + N</a:t>
            </a:r>
            <a:r>
              <a:rPr lang="es-AR" sz="1200" dirty="0" smtClean="0"/>
              <a:t>34</a:t>
            </a:r>
            <a:r>
              <a:rPr lang="es-AR" sz="1600" dirty="0" smtClean="0"/>
              <a:t>= 0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r>
              <a:rPr lang="es-AR" sz="1600" dirty="0" smtClean="0">
                <a:solidFill>
                  <a:srgbClr val="FF0000"/>
                </a:solidFill>
              </a:rPr>
              <a:t>= 20</a:t>
            </a: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-N</a:t>
            </a:r>
            <a:r>
              <a:rPr lang="es-AR" sz="1200" dirty="0" smtClean="0"/>
              <a:t>24 = </a:t>
            </a:r>
            <a:r>
              <a:rPr lang="es-AR" sz="1600" dirty="0" smtClean="0"/>
              <a:t>0         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r>
              <a:rPr lang="es-AR" sz="1600" dirty="0" smtClean="0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1176440" y="4397510"/>
            <a:ext cx="3959241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3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10 –Nx</a:t>
            </a:r>
            <a:r>
              <a:rPr lang="es-AR" sz="1200" dirty="0" smtClean="0"/>
              <a:t>23 </a:t>
            </a:r>
            <a:r>
              <a:rPr lang="es-AR" sz="1600" dirty="0" smtClean="0"/>
              <a:t>-</a:t>
            </a:r>
            <a:r>
              <a:rPr lang="es-AR" sz="1200" dirty="0" smtClean="0"/>
              <a:t> </a:t>
            </a:r>
            <a:r>
              <a:rPr lang="es-AR" sz="1600" dirty="0" smtClean="0"/>
              <a:t>N</a:t>
            </a:r>
            <a:r>
              <a:rPr lang="es-AR" sz="1200" dirty="0" smtClean="0"/>
              <a:t>34</a:t>
            </a:r>
            <a:r>
              <a:rPr lang="es-AR" sz="1600" dirty="0" smtClean="0"/>
              <a:t>= 0 </a:t>
            </a:r>
          </a:p>
          <a:p>
            <a:r>
              <a:rPr lang="es-AR" sz="1600" dirty="0" smtClean="0"/>
              <a:t>                           10– Nx</a:t>
            </a:r>
            <a:r>
              <a:rPr lang="es-AR" sz="1200" dirty="0" smtClean="0"/>
              <a:t>23</a:t>
            </a:r>
            <a:r>
              <a:rPr lang="es-AR" sz="1600" dirty="0" smtClean="0"/>
              <a:t> - (20) =0 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            Nx</a:t>
            </a:r>
            <a:r>
              <a:rPr lang="es-AR" sz="1200" dirty="0" smtClean="0"/>
              <a:t>23</a:t>
            </a:r>
            <a:r>
              <a:rPr lang="es-AR" sz="1600" dirty="0" smtClean="0"/>
              <a:t>=-10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2/2,5= Nx</a:t>
            </a:r>
            <a:r>
              <a:rPr lang="es-AR" sz="1200" dirty="0" smtClean="0"/>
              <a:t>23</a:t>
            </a:r>
            <a:r>
              <a:rPr lang="es-AR" sz="1600" dirty="0" smtClean="0"/>
              <a:t>/N</a:t>
            </a:r>
            <a:r>
              <a:rPr lang="es-AR" sz="1200" dirty="0" smtClean="0"/>
              <a:t>23   </a:t>
            </a:r>
            <a:r>
              <a:rPr lang="es-AR" sz="1600" dirty="0" err="1" smtClean="0">
                <a:solidFill>
                  <a:srgbClr val="FF0000"/>
                </a:solidFill>
              </a:rPr>
              <a:t>N</a:t>
            </a:r>
            <a:r>
              <a:rPr lang="es-AR" sz="1200" dirty="0" err="1" smtClean="0">
                <a:solidFill>
                  <a:srgbClr val="FF0000"/>
                </a:solidFill>
              </a:rPr>
              <a:t>23</a:t>
            </a:r>
            <a:r>
              <a:rPr lang="es-AR" sz="1600" dirty="0" smtClean="0">
                <a:solidFill>
                  <a:srgbClr val="FF0000"/>
                </a:solidFill>
              </a:rPr>
              <a:t> = -12,5</a:t>
            </a:r>
            <a:endParaRPr lang="es-AR" sz="1200" dirty="0" smtClean="0">
              <a:solidFill>
                <a:srgbClr val="FF0000"/>
              </a:solidFill>
            </a:endParaRP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Ny</a:t>
            </a:r>
            <a:r>
              <a:rPr lang="es-AR" sz="1200" dirty="0" smtClean="0"/>
              <a:t>23</a:t>
            </a:r>
            <a:r>
              <a:rPr lang="es-AR" sz="1600" dirty="0" smtClean="0"/>
              <a:t>+ N</a:t>
            </a:r>
            <a:r>
              <a:rPr lang="es-AR" sz="1200" dirty="0" smtClean="0"/>
              <a:t>13 = </a:t>
            </a:r>
            <a:r>
              <a:rPr lang="es-AR" sz="1600" dirty="0" smtClean="0"/>
              <a:t>0 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              -12,5.1,5/2,5 + 7,5 =0 </a:t>
            </a:r>
            <a:r>
              <a:rPr lang="es-AR" sz="1600" b="1" dirty="0" smtClean="0">
                <a:solidFill>
                  <a:srgbClr val="00B050"/>
                </a:solidFill>
              </a:rPr>
              <a:t>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b="1" dirty="0" smtClean="0">
              <a:solidFill>
                <a:srgbClr val="00B050"/>
              </a:solidFill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1176440" y="5964466"/>
            <a:ext cx="478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2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Nx</a:t>
            </a:r>
            <a:r>
              <a:rPr lang="es-AR" sz="1200" dirty="0" smtClean="0"/>
              <a:t>12</a:t>
            </a:r>
            <a:r>
              <a:rPr lang="es-AR" sz="1600" dirty="0" smtClean="0"/>
              <a:t>- Nx</a:t>
            </a:r>
            <a:r>
              <a:rPr lang="es-AR" sz="1200" dirty="0" smtClean="0"/>
              <a:t>25 + </a:t>
            </a:r>
            <a:r>
              <a:rPr lang="es-AR" sz="1600" dirty="0" smtClean="0"/>
              <a:t>N</a:t>
            </a:r>
            <a:r>
              <a:rPr lang="es-AR" sz="1200" dirty="0" smtClean="0"/>
              <a:t>x23</a:t>
            </a:r>
            <a:r>
              <a:rPr lang="es-AR" sz="1600" dirty="0" smtClean="0"/>
              <a:t>= 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              -10-(-20)+ (-10)=0   </a:t>
            </a:r>
            <a:r>
              <a:rPr lang="es-AR" sz="1600" b="1" dirty="0">
                <a:solidFill>
                  <a:srgbClr val="00B050"/>
                </a:solidFill>
              </a:rPr>
              <a:t>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dirty="0" smtClean="0"/>
          </a:p>
        </p:txBody>
      </p:sp>
      <p:sp>
        <p:nvSpPr>
          <p:cNvPr id="107" name="106 CuadroTexto"/>
          <p:cNvSpPr txBox="1"/>
          <p:nvPr/>
        </p:nvSpPr>
        <p:spPr>
          <a:xfrm>
            <a:off x="5203110" y="5948572"/>
            <a:ext cx="478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15-Ny</a:t>
            </a:r>
            <a:r>
              <a:rPr lang="es-AR" sz="1200" dirty="0" smtClean="0"/>
              <a:t>12</a:t>
            </a:r>
            <a:r>
              <a:rPr lang="es-AR" sz="1600" dirty="0" smtClean="0"/>
              <a:t>+Ny</a:t>
            </a:r>
            <a:r>
              <a:rPr lang="es-AR" sz="1200" dirty="0" smtClean="0"/>
              <a:t>25 + </a:t>
            </a:r>
            <a:r>
              <a:rPr lang="es-AR" sz="1600" dirty="0" smtClean="0"/>
              <a:t>Ny</a:t>
            </a:r>
            <a:r>
              <a:rPr lang="es-AR" sz="1200" dirty="0" smtClean="0"/>
              <a:t>23 +</a:t>
            </a:r>
            <a:r>
              <a:rPr lang="es-AR" sz="1600" dirty="0" smtClean="0"/>
              <a:t>N</a:t>
            </a:r>
            <a:r>
              <a:rPr lang="es-AR" sz="1200" dirty="0" smtClean="0"/>
              <a:t>24</a:t>
            </a:r>
            <a:r>
              <a:rPr lang="es-AR" sz="1600" dirty="0" smtClean="0"/>
              <a:t>= 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15-(-7,5)+(-15)+ (-7,5) +0 = 0   </a:t>
            </a:r>
            <a:r>
              <a:rPr lang="es-AR" sz="1600" b="1" dirty="0" smtClean="0">
                <a:solidFill>
                  <a:srgbClr val="00B050"/>
                </a:solidFill>
              </a:rPr>
              <a:t>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dirty="0" smtClean="0"/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1125198" y="2710593"/>
            <a:ext cx="492872" cy="371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 flipH="1">
            <a:off x="1102111" y="3082425"/>
            <a:ext cx="5390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 flipV="1">
            <a:off x="1129068" y="2726319"/>
            <a:ext cx="0" cy="334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4" grpId="0"/>
      <p:bldP spid="95" grpId="0" animBg="1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REACCIONES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55818"/>
              </p:ext>
            </p:extLst>
          </p:nvPr>
        </p:nvGraphicFramePr>
        <p:xfrm>
          <a:off x="1619672" y="2636912"/>
          <a:ext cx="49685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Esfuerzo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ysClr val="windowText" lastClr="000000"/>
                          </a:solidFill>
                        </a:rPr>
                        <a:t>Traccion</a:t>
                      </a:r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 (+)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ysClr val="windowText" lastClr="000000"/>
                          </a:solidFill>
                        </a:rPr>
                        <a:t>Compresion</a:t>
                      </a:r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 (-)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N12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-12,5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7,5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N23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-12,5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N24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-25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N34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N45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6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Resultados: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6732240" y="1700808"/>
            <a:ext cx="1985424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RESULTADOS: INDICAR SI EL ESFUERZO ES DE  TRACCION O COMPRESION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2. </a:t>
            </a:r>
            <a:r>
              <a:rPr lang="es-AR" sz="1800" b="1" dirty="0" smtClean="0"/>
              <a:t>METODO DE RITTER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322392" y="451953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7" name="16 Grupo"/>
          <p:cNvGrpSpPr/>
          <p:nvPr/>
        </p:nvGrpSpPr>
        <p:grpSpPr>
          <a:xfrm>
            <a:off x="2040186" y="2687900"/>
            <a:ext cx="2592051" cy="1468823"/>
            <a:chOff x="2040186" y="2687900"/>
            <a:chExt cx="2592051" cy="1468823"/>
          </a:xfrm>
        </p:grpSpPr>
        <p:cxnSp>
          <p:nvCxnSpPr>
            <p:cNvPr id="131" name="130 Conector recto"/>
            <p:cNvCxnSpPr/>
            <p:nvPr/>
          </p:nvCxnSpPr>
          <p:spPr>
            <a:xfrm>
              <a:off x="4363070" y="4156723"/>
              <a:ext cx="2691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15 Grupo"/>
            <p:cNvGrpSpPr/>
            <p:nvPr/>
          </p:nvGrpSpPr>
          <p:grpSpPr>
            <a:xfrm>
              <a:off x="2040186" y="2687900"/>
              <a:ext cx="2592051" cy="1443503"/>
              <a:chOff x="2040186" y="2687900"/>
              <a:chExt cx="2592051" cy="1443503"/>
            </a:xfrm>
          </p:grpSpPr>
          <p:grpSp>
            <p:nvGrpSpPr>
              <p:cNvPr id="15" name="14 Grupo"/>
              <p:cNvGrpSpPr/>
              <p:nvPr/>
            </p:nvGrpSpPr>
            <p:grpSpPr>
              <a:xfrm>
                <a:off x="2148223" y="2687900"/>
                <a:ext cx="2367008" cy="1266176"/>
                <a:chOff x="2148223" y="2687900"/>
                <a:chExt cx="2367008" cy="1266176"/>
              </a:xfrm>
            </p:grpSpPr>
            <p:sp>
              <p:nvSpPr>
                <p:cNvPr id="10" name="9 Triángulo rectángulo"/>
                <p:cNvSpPr/>
                <p:nvPr/>
              </p:nvSpPr>
              <p:spPr>
                <a:xfrm>
                  <a:off x="3131840" y="3212976"/>
                  <a:ext cx="1347182" cy="72008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14" name="13 Grupo"/>
                <p:cNvGrpSpPr/>
                <p:nvPr/>
              </p:nvGrpSpPr>
              <p:grpSpPr>
                <a:xfrm>
                  <a:off x="2148223" y="2687900"/>
                  <a:ext cx="2367008" cy="1266176"/>
                  <a:chOff x="2148223" y="2687900"/>
                  <a:chExt cx="2367008" cy="1266176"/>
                </a:xfrm>
              </p:grpSpPr>
              <p:sp>
                <p:nvSpPr>
                  <p:cNvPr id="9" name="8 Triángulo rectángulo"/>
                  <p:cNvSpPr/>
                  <p:nvPr/>
                </p:nvSpPr>
                <p:spPr>
                  <a:xfrm>
                    <a:off x="2174974" y="2708920"/>
                    <a:ext cx="2322680" cy="1224136"/>
                  </a:xfrm>
                  <a:prstGeom prst="rt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13" name="12 Conector recto"/>
                  <p:cNvCxnSpPr>
                    <a:stCxn id="10" idx="0"/>
                    <a:endCxn id="9" idx="2"/>
                  </p:cNvCxnSpPr>
                  <p:nvPr/>
                </p:nvCxnSpPr>
                <p:spPr>
                  <a:xfrm flipH="1">
                    <a:off x="2174974" y="3212976"/>
                    <a:ext cx="956866" cy="72008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123 Elipse"/>
                  <p:cNvSpPr/>
                  <p:nvPr/>
                </p:nvSpPr>
                <p:spPr>
                  <a:xfrm>
                    <a:off x="4461730" y="391203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5" name="124 Elipse"/>
                  <p:cNvSpPr/>
                  <p:nvPr/>
                </p:nvSpPr>
                <p:spPr>
                  <a:xfrm>
                    <a:off x="3105108" y="3200852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6" name="125 Elipse"/>
                  <p:cNvSpPr/>
                  <p:nvPr/>
                </p:nvSpPr>
                <p:spPr>
                  <a:xfrm>
                    <a:off x="2148223" y="2687900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7" name="126 Elipse"/>
                  <p:cNvSpPr/>
                  <p:nvPr/>
                </p:nvSpPr>
                <p:spPr>
                  <a:xfrm>
                    <a:off x="2155306" y="390442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8" name="127 Elipse"/>
                  <p:cNvSpPr/>
                  <p:nvPr/>
                </p:nvSpPr>
                <p:spPr>
                  <a:xfrm>
                    <a:off x="3105089" y="391203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</p:grpSp>
          <p:sp>
            <p:nvSpPr>
              <p:cNvPr id="132" name="131 Triángulo isósceles"/>
              <p:cNvSpPr/>
              <p:nvPr/>
            </p:nvSpPr>
            <p:spPr>
              <a:xfrm>
                <a:off x="4363070" y="3963223"/>
                <a:ext cx="269167" cy="13821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3" name="132 Triángulo isósceles"/>
              <p:cNvSpPr/>
              <p:nvPr/>
            </p:nvSpPr>
            <p:spPr>
              <a:xfrm>
                <a:off x="2040186" y="3963223"/>
                <a:ext cx="283740" cy="16818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150897" y="2729940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131839" y="2708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95936" y="25455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F1:  10 t</a:t>
            </a:r>
          </a:p>
          <a:p>
            <a:r>
              <a:rPr lang="es-AR" dirty="0" smtClean="0"/>
              <a:t>F2:  15 t</a:t>
            </a:r>
            <a:endParaRPr lang="es-AR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1711040" y="4766355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1. Análisis Cinemático.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973944" y="5118982"/>
            <a:ext cx="684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Externo</a:t>
            </a:r>
            <a:r>
              <a:rPr lang="es-AR" sz="1600" b="1" dirty="0"/>
              <a:t>: </a:t>
            </a:r>
            <a:r>
              <a:rPr lang="es-AR" sz="1600" dirty="0"/>
              <a:t>Es 1 chapa, como la normal del apoyo </a:t>
            </a:r>
            <a:r>
              <a:rPr lang="es-AR" sz="1600" dirty="0" smtClean="0"/>
              <a:t>móvil </a:t>
            </a:r>
            <a:r>
              <a:rPr lang="es-AR" sz="1600" dirty="0"/>
              <a:t>no pasa por el </a:t>
            </a:r>
            <a:r>
              <a:rPr lang="es-AR" sz="1600" dirty="0" smtClean="0"/>
              <a:t>   apoyo </a:t>
            </a:r>
            <a:r>
              <a:rPr lang="es-AR" sz="1600" dirty="0"/>
              <a:t>fijo, no hay vinculación aparente.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1973944" y="5641202"/>
            <a:ext cx="622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Interno: </a:t>
            </a:r>
            <a:endParaRPr lang="es-A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Cumple la condición de rigidez: b=2v-3 -  v: 5 b= 2*5-3=7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El reticulado está formado por triángulos unidos entre si.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508104" y="234888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Consiste en cortar la estructura en 3 barras, poner en evidencia los esfuerzos internos y tomar momentos donde se cortan 2 de las </a:t>
            </a:r>
            <a:r>
              <a:rPr lang="es-AR" dirty="0" err="1" smtClean="0"/>
              <a:t>incognitas</a:t>
            </a:r>
            <a:r>
              <a:rPr lang="es-AR" dirty="0" smtClean="0"/>
              <a:t> de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95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34" grpId="0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/>
              <a:t>2. </a:t>
            </a:r>
            <a:r>
              <a:rPr lang="es-AR" sz="1800" b="1" dirty="0"/>
              <a:t>METODO DE RITTER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26693" y="5473228"/>
            <a:ext cx="7442741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5" name="14 Grupo"/>
          <p:cNvGrpSpPr/>
          <p:nvPr/>
        </p:nvGrpSpPr>
        <p:grpSpPr>
          <a:xfrm>
            <a:off x="2148223" y="2687900"/>
            <a:ext cx="2367008" cy="1266176"/>
            <a:chOff x="2148223" y="2687900"/>
            <a:chExt cx="2367008" cy="1266176"/>
          </a:xfrm>
        </p:grpSpPr>
        <p:sp>
          <p:nvSpPr>
            <p:cNvPr id="10" name="9 Triángulo rectángulo"/>
            <p:cNvSpPr/>
            <p:nvPr/>
          </p:nvSpPr>
          <p:spPr>
            <a:xfrm>
              <a:off x="3131840" y="3212976"/>
              <a:ext cx="1347182" cy="72008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148223" y="2687900"/>
              <a:ext cx="2367008" cy="1266176"/>
              <a:chOff x="2148223" y="2687900"/>
              <a:chExt cx="2367008" cy="1266176"/>
            </a:xfrm>
          </p:grpSpPr>
          <p:sp>
            <p:nvSpPr>
              <p:cNvPr id="9" name="8 Triángulo rectángulo"/>
              <p:cNvSpPr/>
              <p:nvPr/>
            </p:nvSpPr>
            <p:spPr>
              <a:xfrm>
                <a:off x="2174974" y="2708920"/>
                <a:ext cx="2322680" cy="1224136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12 Conector recto"/>
              <p:cNvCxnSpPr>
                <a:stCxn id="10" idx="0"/>
                <a:endCxn id="9" idx="2"/>
              </p:cNvCxnSpPr>
              <p:nvPr/>
            </p:nvCxnSpPr>
            <p:spPr>
              <a:xfrm flipH="1">
                <a:off x="2174974" y="3212976"/>
                <a:ext cx="956866" cy="72008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123 Elipse"/>
              <p:cNvSpPr/>
              <p:nvPr/>
            </p:nvSpPr>
            <p:spPr>
              <a:xfrm>
                <a:off x="4461730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3105108" y="3200852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6" name="125 Elipse"/>
              <p:cNvSpPr/>
              <p:nvPr/>
            </p:nvSpPr>
            <p:spPr>
              <a:xfrm>
                <a:off x="2148223" y="2687900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7" name="126 Elipse"/>
              <p:cNvSpPr/>
              <p:nvPr/>
            </p:nvSpPr>
            <p:spPr>
              <a:xfrm>
                <a:off x="2155306" y="390442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8" name="127 Elipse"/>
              <p:cNvSpPr/>
              <p:nvPr/>
            </p:nvSpPr>
            <p:spPr>
              <a:xfrm>
                <a:off x="3105089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150897" y="2729940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131839" y="2708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95936" y="25455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F1:  10 t</a:t>
            </a:r>
          </a:p>
          <a:p>
            <a:r>
              <a:rPr lang="es-AR" dirty="0" smtClean="0"/>
              <a:t>F2:  15 t</a:t>
            </a:r>
            <a:endParaRPr lang="es-AR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5148064" y="2180036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 Elijo Terna de Referencia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7905694" y="2161432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3. Calculo de las Reacciones de Vínculo</a:t>
                </a:r>
              </a:p>
              <a:p>
                <a:r>
                  <a:rPr lang="es-AR" dirty="0" smtClean="0"/>
                  <a:t>3.1. </a:t>
                </a:r>
                <a:r>
                  <a:rPr lang="es-AR" dirty="0"/>
                  <a:t>Pongo en evidencia las RV</a:t>
                </a:r>
              </a:p>
              <a:p>
                <a:r>
                  <a:rPr lang="es-AR" dirty="0" smtClean="0"/>
                  <a:t>3.2. Planteo Ecuaciones Equilibrio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∑ </a:t>
                </a:r>
                <a:r>
                  <a:rPr lang="es-AR" dirty="0" err="1" smtClean="0"/>
                  <a:t>Fx</a:t>
                </a:r>
                <a:r>
                  <a:rPr lang="es-AR" dirty="0" smtClean="0"/>
                  <a:t>=0    H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= F</a:t>
                </a:r>
                <a:r>
                  <a:rPr lang="es-AR" sz="1400" dirty="0" smtClean="0"/>
                  <a:t>1       </a:t>
                </a:r>
                <a:r>
                  <a:rPr lang="es-AR" b="1" dirty="0" smtClean="0"/>
                  <a:t>H</a:t>
                </a:r>
                <a:r>
                  <a:rPr lang="es-AR" sz="1400" b="1" dirty="0" smtClean="0"/>
                  <a:t>A= </a:t>
                </a:r>
                <a:r>
                  <a:rPr lang="es-AR" b="1" dirty="0" smtClean="0"/>
                  <a:t>10 t</a:t>
                </a:r>
              </a:p>
              <a:p>
                <a:r>
                  <a:rPr lang="es-AR" dirty="0" smtClean="0"/>
                  <a:t>      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s-AR" dirty="0"/>
                  <a:t>=0 </a:t>
                </a:r>
                <a:r>
                  <a:rPr lang="es-AR" dirty="0" smtClean="0"/>
                  <a:t>  F</a:t>
                </a:r>
                <a:r>
                  <a:rPr lang="es-AR" sz="1400" dirty="0" smtClean="0"/>
                  <a:t>1. </a:t>
                </a:r>
                <a:r>
                  <a:rPr lang="es-AR" dirty="0" smtClean="0"/>
                  <a:t>3</a:t>
                </a:r>
                <a:r>
                  <a:rPr lang="es-AR" sz="1400" dirty="0" smtClean="0"/>
                  <a:t> + </a:t>
                </a:r>
                <a:r>
                  <a:rPr lang="es-AR" dirty="0" smtClean="0"/>
                  <a:t>F</a:t>
                </a:r>
                <a:r>
                  <a:rPr lang="es-AR" sz="1400" dirty="0" smtClean="0"/>
                  <a:t>2. </a:t>
                </a:r>
                <a:r>
                  <a:rPr lang="es-AR" dirty="0" smtClean="0"/>
                  <a:t>2</a:t>
                </a:r>
                <a:r>
                  <a:rPr lang="es-AR" sz="1400" dirty="0" smtClean="0"/>
                  <a:t> – </a:t>
                </a:r>
                <a:r>
                  <a:rPr lang="es-AR" dirty="0" smtClean="0"/>
                  <a:t>V</a:t>
                </a:r>
                <a:r>
                  <a:rPr lang="es-AR" sz="1400" dirty="0" smtClean="0"/>
                  <a:t>B. 4 = 0</a:t>
                </a:r>
              </a:p>
              <a:p>
                <a:r>
                  <a:rPr lang="es-AR" sz="1400" dirty="0"/>
                  <a:t> </a:t>
                </a:r>
                <a:r>
                  <a:rPr lang="es-AR" sz="1400" dirty="0" smtClean="0"/>
                  <a:t>     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B = </a:t>
                </a:r>
                <a:r>
                  <a:rPr lang="es-AR" b="1" dirty="0" smtClean="0"/>
                  <a:t>15 t   </a:t>
                </a:r>
              </a:p>
              <a:p>
                <a:r>
                  <a:rPr lang="es-AR" dirty="0" smtClean="0"/>
                  <a:t>       ∑ </a:t>
                </a:r>
                <a:r>
                  <a:rPr lang="es-AR" dirty="0" err="1" smtClean="0"/>
                  <a:t>Fy</a:t>
                </a:r>
                <a:r>
                  <a:rPr lang="es-AR" dirty="0" smtClean="0"/>
                  <a:t>=0    -V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- V</a:t>
                </a:r>
                <a:r>
                  <a:rPr lang="es-AR" sz="1400" dirty="0" smtClean="0"/>
                  <a:t>B</a:t>
                </a:r>
                <a:r>
                  <a:rPr lang="es-AR" dirty="0" smtClean="0"/>
                  <a:t> +F</a:t>
                </a:r>
                <a:r>
                  <a:rPr lang="es-AR" sz="1400" dirty="0" smtClean="0"/>
                  <a:t>2 </a:t>
                </a:r>
                <a:r>
                  <a:rPr lang="es-AR" sz="1400" dirty="0"/>
                  <a:t>= </a:t>
                </a:r>
                <a:r>
                  <a:rPr lang="es-AR" dirty="0" smtClean="0"/>
                  <a:t>0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A</a:t>
                </a:r>
                <a:r>
                  <a:rPr lang="es-AR" b="1" dirty="0" smtClean="0"/>
                  <a:t> = 0 t</a:t>
                </a:r>
                <a:endParaRPr lang="es-AR" b="1" dirty="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319" b="-316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45 Conector recto de flecha"/>
          <p:cNvCxnSpPr/>
          <p:nvPr/>
        </p:nvCxnSpPr>
        <p:spPr>
          <a:xfrm>
            <a:off x="2182056" y="399729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2182056" y="400548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03784" y="39651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B</a:t>
            </a:r>
            <a:endParaRPr lang="es-AR" sz="1400" dirty="0"/>
          </a:p>
        </p:txBody>
      </p:sp>
      <p:sp>
        <p:nvSpPr>
          <p:cNvPr id="55" name="54 Triángulo isósceles"/>
          <p:cNvSpPr/>
          <p:nvPr/>
        </p:nvSpPr>
        <p:spPr>
          <a:xfrm>
            <a:off x="2047189" y="3962006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55 Conector recto"/>
          <p:cNvCxnSpPr/>
          <p:nvPr/>
        </p:nvCxnSpPr>
        <p:spPr>
          <a:xfrm>
            <a:off x="4363070" y="4150438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Triángulo isósceles"/>
          <p:cNvSpPr/>
          <p:nvPr/>
        </p:nvSpPr>
        <p:spPr>
          <a:xfrm>
            <a:off x="4363070" y="3956938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576032" y="4638784"/>
            <a:ext cx="21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4. Numero los nudos</a:t>
            </a:r>
            <a:endParaRPr lang="es-AR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212286" y="30166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150897" y="367873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541465" y="5570853"/>
            <a:ext cx="363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6. Pongo en Evidencia los esfuerzos internos en los nudos de la sección cortada. </a:t>
            </a:r>
          </a:p>
          <a:p>
            <a:r>
              <a:rPr lang="es-AR" dirty="0"/>
              <a:t> </a:t>
            </a:r>
            <a:r>
              <a:rPr lang="es-AR" dirty="0" smtClean="0"/>
              <a:t>   Elijo el positivo (tracción)</a:t>
            </a:r>
            <a:endParaRPr lang="es-AR" dirty="0"/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>
          <a:xfrm>
            <a:off x="5019970" y="5473228"/>
            <a:ext cx="3689084" cy="1052116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ESFUERZO DE  TRACCION (+) </a:t>
            </a:r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En </a:t>
            </a:r>
            <a:r>
              <a:rPr lang="es-AR" sz="1600" b="1" dirty="0">
                <a:sym typeface="Symbol"/>
              </a:rPr>
              <a:t>los nudos (A y B)</a:t>
            </a:r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</a:t>
            </a:r>
            <a:endParaRPr lang="es-AR" sz="1600" b="1" dirty="0" smtClean="0"/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/>
          </a:p>
        </p:txBody>
      </p:sp>
      <p:sp>
        <p:nvSpPr>
          <p:cNvPr id="68" name="67 Elipse"/>
          <p:cNvSpPr>
            <a:spLocks noChangeAspect="1"/>
          </p:cNvSpPr>
          <p:nvPr/>
        </p:nvSpPr>
        <p:spPr>
          <a:xfrm>
            <a:off x="5562952" y="6171018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8421022" y="6201320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0" name="69 Conector recto de flecha"/>
          <p:cNvCxnSpPr/>
          <p:nvPr/>
        </p:nvCxnSpPr>
        <p:spPr>
          <a:xfrm flipH="1" flipV="1">
            <a:off x="7985316" y="6262295"/>
            <a:ext cx="435706" cy="108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791010" y="5814042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686346" y="6036865"/>
            <a:ext cx="4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+</a:t>
            </a:r>
            <a:endParaRPr lang="es-AR" sz="24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028532" y="5900438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74" name="73 Conector recto de flecha"/>
          <p:cNvCxnSpPr/>
          <p:nvPr/>
        </p:nvCxnSpPr>
        <p:spPr>
          <a:xfrm>
            <a:off x="5712970" y="6246264"/>
            <a:ext cx="40383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2206901" y="2717475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828222" y="305241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724683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2828222" y="3242892"/>
            <a:ext cx="275893" cy="1861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2216073" y="3658563"/>
            <a:ext cx="313962" cy="259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 rot="1873430">
            <a:off x="2489847" y="2654601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439154" y="395711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 rot="19240481">
            <a:off x="2218320" y="3320449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 rot="16200000">
            <a:off x="1634229" y="3146094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1541465" y="4941168"/>
            <a:ext cx="38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5. Corto la Estructura de manera tal de tener 3 </a:t>
            </a:r>
            <a:r>
              <a:rPr lang="es-AR" dirty="0" err="1" smtClean="0"/>
              <a:t>incognitas</a:t>
            </a:r>
            <a:r>
              <a:rPr lang="es-AR" dirty="0" smtClean="0"/>
              <a:t>. Corte 1-1</a:t>
            </a:r>
            <a:endParaRPr lang="es-AR" dirty="0"/>
          </a:p>
        </p:txBody>
      </p:sp>
      <p:sp>
        <p:nvSpPr>
          <p:cNvPr id="87" name="86 CuadroTexto"/>
          <p:cNvSpPr txBox="1"/>
          <p:nvPr/>
        </p:nvSpPr>
        <p:spPr>
          <a:xfrm>
            <a:off x="2615313" y="2253765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1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3008513" y="4323394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33CC33"/>
                </a:solidFill>
              </a:defRPr>
            </a:lvl1pPr>
          </a:lstStyle>
          <a:p>
            <a:r>
              <a:rPr lang="es-AR" dirty="0"/>
              <a:t>1</a:t>
            </a:r>
          </a:p>
        </p:txBody>
      </p:sp>
      <p:sp>
        <p:nvSpPr>
          <p:cNvPr id="6" name="5 Forma libre"/>
          <p:cNvSpPr/>
          <p:nvPr/>
        </p:nvSpPr>
        <p:spPr>
          <a:xfrm>
            <a:off x="2459090" y="2438400"/>
            <a:ext cx="596530" cy="2148840"/>
          </a:xfrm>
          <a:custGeom>
            <a:avLst/>
            <a:gdLst>
              <a:gd name="connsiteX0" fmla="*/ 207910 w 596530"/>
              <a:gd name="connsiteY0" fmla="*/ 0 h 2148840"/>
              <a:gd name="connsiteX1" fmla="*/ 17410 w 596530"/>
              <a:gd name="connsiteY1" fmla="*/ 830580 h 2148840"/>
              <a:gd name="connsiteX2" fmla="*/ 596530 w 596530"/>
              <a:gd name="connsiteY2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530" h="2148840">
                <a:moveTo>
                  <a:pt x="207910" y="0"/>
                </a:moveTo>
                <a:cubicBezTo>
                  <a:pt x="80275" y="236220"/>
                  <a:pt x="-47360" y="472440"/>
                  <a:pt x="17410" y="830580"/>
                </a:cubicBezTo>
                <a:cubicBezTo>
                  <a:pt x="82180" y="1188720"/>
                  <a:pt x="479690" y="1949450"/>
                  <a:pt x="596530" y="2148840"/>
                </a:cubicBezTo>
              </a:path>
            </a:pathLst>
          </a:custGeom>
          <a:noFill/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80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47" grpId="0"/>
      <p:bldP spid="52" grpId="0"/>
      <p:bldP spid="54" grpId="0"/>
      <p:bldP spid="55" grpId="0" animBg="1"/>
      <p:bldP spid="57" grpId="0" animBg="1"/>
      <p:bldP spid="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 animBg="1"/>
      <p:bldP spid="71" grpId="0"/>
      <p:bldP spid="72" grpId="0"/>
      <p:bldP spid="73" grpId="0"/>
      <p:bldP spid="98" grpId="0"/>
      <p:bldP spid="101" grpId="0"/>
      <p:bldP spid="102" grpId="0"/>
      <p:bldP spid="104" grpId="0"/>
      <p:bldP spid="83" grpId="0"/>
      <p:bldP spid="87" grpId="0"/>
      <p:bldP spid="88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/>
              <a:t>2. </a:t>
            </a:r>
            <a:r>
              <a:rPr lang="es-AR" sz="1800" b="1" dirty="0"/>
              <a:t>METODO DE RITTER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15" name="14 Grupo"/>
          <p:cNvGrpSpPr/>
          <p:nvPr/>
        </p:nvGrpSpPr>
        <p:grpSpPr>
          <a:xfrm>
            <a:off x="2148223" y="2687900"/>
            <a:ext cx="2367008" cy="1266176"/>
            <a:chOff x="2148223" y="2687900"/>
            <a:chExt cx="2367008" cy="1266176"/>
          </a:xfrm>
        </p:grpSpPr>
        <p:sp>
          <p:nvSpPr>
            <p:cNvPr id="10" name="9 Triángulo rectángulo"/>
            <p:cNvSpPr/>
            <p:nvPr/>
          </p:nvSpPr>
          <p:spPr>
            <a:xfrm>
              <a:off x="3131840" y="3212976"/>
              <a:ext cx="1347182" cy="72008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148223" y="2687900"/>
              <a:ext cx="2367008" cy="1266176"/>
              <a:chOff x="2148223" y="2687900"/>
              <a:chExt cx="2367008" cy="1266176"/>
            </a:xfrm>
          </p:grpSpPr>
          <p:sp>
            <p:nvSpPr>
              <p:cNvPr id="9" name="8 Triángulo rectángulo"/>
              <p:cNvSpPr/>
              <p:nvPr/>
            </p:nvSpPr>
            <p:spPr>
              <a:xfrm>
                <a:off x="2174974" y="2708920"/>
                <a:ext cx="2322680" cy="1224136"/>
              </a:xfrm>
              <a:prstGeom prst="rtTriangle">
                <a:avLst/>
              </a:prstGeom>
              <a:noFill/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12 Conector recto"/>
              <p:cNvCxnSpPr>
                <a:stCxn id="10" idx="0"/>
                <a:endCxn id="9" idx="2"/>
              </p:cNvCxnSpPr>
              <p:nvPr/>
            </p:nvCxnSpPr>
            <p:spPr>
              <a:xfrm flipH="1">
                <a:off x="2174974" y="3212976"/>
                <a:ext cx="956866" cy="720080"/>
              </a:xfrm>
              <a:prstGeom prst="line">
                <a:avLst/>
              </a:prstGeom>
              <a:ln w="254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123 Elipse"/>
              <p:cNvSpPr/>
              <p:nvPr/>
            </p:nvSpPr>
            <p:spPr>
              <a:xfrm>
                <a:off x="4461730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3105108" y="3200852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6" name="125 Elipse"/>
              <p:cNvSpPr/>
              <p:nvPr/>
            </p:nvSpPr>
            <p:spPr>
              <a:xfrm>
                <a:off x="2148223" y="2687900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7" name="126 Elipse"/>
              <p:cNvSpPr/>
              <p:nvPr/>
            </p:nvSpPr>
            <p:spPr>
              <a:xfrm>
                <a:off x="2155306" y="390442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8" name="127 Elipse"/>
              <p:cNvSpPr/>
              <p:nvPr/>
            </p:nvSpPr>
            <p:spPr>
              <a:xfrm>
                <a:off x="3105089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105" name="104 CuadroTexto"/>
          <p:cNvSpPr txBox="1"/>
          <p:nvPr/>
        </p:nvSpPr>
        <p:spPr>
          <a:xfrm rot="16200000">
            <a:off x="2960818" y="344782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439154" y="395711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 rot="19240481">
            <a:off x="2218320" y="3320449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921402" y="2018317"/>
            <a:ext cx="3689084" cy="875269"/>
            <a:chOff x="4921402" y="2018317"/>
            <a:chExt cx="3689084" cy="875269"/>
          </a:xfrm>
        </p:grpSpPr>
        <p:sp>
          <p:nvSpPr>
            <p:cNvPr id="69" name="68 Elipse"/>
            <p:cNvSpPr>
              <a:spLocks noChangeAspect="1"/>
            </p:cNvSpPr>
            <p:nvPr/>
          </p:nvSpPr>
          <p:spPr>
            <a:xfrm>
              <a:off x="6858254" y="2424808"/>
              <a:ext cx="108000" cy="1207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4921402" y="2018317"/>
              <a:ext cx="3689084" cy="875269"/>
              <a:chOff x="4869208" y="5933834"/>
              <a:chExt cx="3689084" cy="875269"/>
            </a:xfrm>
          </p:grpSpPr>
          <p:sp>
            <p:nvSpPr>
              <p:cNvPr id="66" name="2 Marcador de contenido"/>
              <p:cNvSpPr txBox="1">
                <a:spLocks/>
              </p:cNvSpPr>
              <p:nvPr/>
            </p:nvSpPr>
            <p:spPr>
              <a:xfrm>
                <a:off x="4869208" y="5933834"/>
                <a:ext cx="3689084" cy="87526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200" b="1" dirty="0" smtClean="0">
                    <a:sym typeface="Symbol"/>
                  </a:rPr>
                  <a:t>EN NUDOS TRACCION (+)          </a:t>
                </a:r>
                <a:endParaRPr lang="es-AR" sz="1200" b="1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5471527" y="6313240"/>
                <a:ext cx="1336107" cy="450145"/>
                <a:chOff x="5471527" y="6313240"/>
                <a:chExt cx="1336107" cy="450145"/>
              </a:xfrm>
            </p:grpSpPr>
            <p:sp>
              <p:nvSpPr>
                <p:cNvPr id="68" name="67 Elipse"/>
                <p:cNvSpPr>
                  <a:spLocks noChangeAspect="1"/>
                </p:cNvSpPr>
                <p:nvPr/>
              </p:nvSpPr>
              <p:spPr>
                <a:xfrm>
                  <a:off x="5471527" y="6313240"/>
                  <a:ext cx="108000" cy="120732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70" name="69 Conector recto de flecha"/>
                <p:cNvCxnSpPr/>
                <p:nvPr/>
              </p:nvCxnSpPr>
              <p:spPr>
                <a:xfrm flipH="1" flipV="1">
                  <a:off x="6371928" y="6389885"/>
                  <a:ext cx="435706" cy="10806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72 CuadroTexto"/>
                <p:cNvSpPr txBox="1"/>
                <p:nvPr/>
              </p:nvSpPr>
              <p:spPr>
                <a:xfrm>
                  <a:off x="5813220" y="6424831"/>
                  <a:ext cx="7765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600" dirty="0" smtClean="0"/>
                    <a:t>N (</a:t>
                  </a:r>
                  <a:r>
                    <a:rPr lang="es-AR" sz="1600" b="1" dirty="0" smtClean="0"/>
                    <a:t>+)</a:t>
                  </a:r>
                  <a:endParaRPr lang="es-AR" sz="1600" dirty="0"/>
                </a:p>
              </p:txBody>
            </p:sp>
            <p:cxnSp>
              <p:nvCxnSpPr>
                <p:cNvPr id="74" name="73 Conector recto de flecha"/>
                <p:cNvCxnSpPr/>
                <p:nvPr/>
              </p:nvCxnSpPr>
              <p:spPr>
                <a:xfrm>
                  <a:off x="5621545" y="6388486"/>
                  <a:ext cx="403832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150897" y="2729940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10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131839" y="2708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36 Grupo"/>
          <p:cNvGrpSpPr/>
          <p:nvPr/>
        </p:nvGrpSpPr>
        <p:grpSpPr>
          <a:xfrm>
            <a:off x="7668344" y="1873185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5096035" y="2858318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3. Planteo las ecuaciones de Equilibrio de Momentos donde se cortan dos Incógnitas</a:t>
            </a: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10</a:t>
            </a:r>
            <a:endParaRPr lang="es-AR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03784" y="39651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212286" y="30166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120865" y="3762360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2206901" y="2717475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828222" y="305241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3186550" y="3242892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4184863" y="375306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4109048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314396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724683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2828222" y="3242892"/>
            <a:ext cx="275893" cy="1861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2216073" y="3658563"/>
            <a:ext cx="313962" cy="259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V="1">
            <a:off x="3121620" y="3607223"/>
            <a:ext cx="0" cy="318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 flipV="1">
            <a:off x="3131994" y="3245235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 rot="1873430">
            <a:off x="2489847" y="2654601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 rot="1783070">
            <a:off x="3611698" y="319441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3508494" y="391941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 rot="16200000">
            <a:off x="1634229" y="3146094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86 CuadroTexto"/>
              <p:cNvSpPr txBox="1"/>
              <p:nvPr/>
            </p:nvSpPr>
            <p:spPr>
              <a:xfrm>
                <a:off x="5164548" y="3417121"/>
                <a:ext cx="3959241" cy="157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Nudo 5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𝑀𝑖𝑧𝑞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 smtClean="0"/>
                  <a:t>=0  10*3+Ny</a:t>
                </a:r>
                <a:r>
                  <a:rPr lang="es-AR" sz="1200" dirty="0" smtClean="0"/>
                  <a:t>23</a:t>
                </a:r>
                <a:r>
                  <a:rPr lang="es-AR" sz="1600" dirty="0" smtClean="0"/>
                  <a:t>*4=0</a:t>
                </a:r>
              </a:p>
              <a:p>
                <a:r>
                  <a:rPr lang="es-AR" sz="1600" dirty="0"/>
                  <a:t> </a:t>
                </a:r>
                <a:r>
                  <a:rPr lang="es-AR" sz="1600" dirty="0" smtClean="0"/>
                  <a:t>             Ny</a:t>
                </a:r>
                <a:r>
                  <a:rPr lang="es-AR" sz="1200" dirty="0" smtClean="0"/>
                  <a:t>23 </a:t>
                </a:r>
                <a:r>
                  <a:rPr lang="es-AR" sz="1600" dirty="0" smtClean="0"/>
                  <a:t>= -7,5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23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= -12,5</a:t>
                </a:r>
              </a:p>
              <a:p>
                <a:r>
                  <a:rPr lang="es-AR" sz="1600" dirty="0"/>
                  <a:t>Nudo 2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𝑀𝑑𝑒𝑟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-15*2+N</a:t>
                </a:r>
                <a:r>
                  <a:rPr lang="es-AR" sz="1200" dirty="0"/>
                  <a:t>34</a:t>
                </a:r>
                <a:r>
                  <a:rPr lang="es-AR" sz="1600" dirty="0"/>
                  <a:t>*1,5=0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>
                    <a:solidFill>
                      <a:srgbClr val="FF0000"/>
                    </a:solidFill>
                  </a:rPr>
                  <a:t>                                    N</a:t>
                </a:r>
                <a:r>
                  <a:rPr lang="es-AR" sz="1200" dirty="0">
                    <a:solidFill>
                      <a:srgbClr val="FF0000"/>
                    </a:solidFill>
                  </a:rPr>
                  <a:t>34</a:t>
                </a:r>
                <a:r>
                  <a:rPr lang="es-AR" sz="1600" dirty="0">
                    <a:solidFill>
                      <a:srgbClr val="FF0000"/>
                    </a:solidFill>
                  </a:rPr>
                  <a:t> 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20</a:t>
                </a:r>
              </a:p>
              <a:p>
                <a:r>
                  <a:rPr lang="es-AR" sz="1600" dirty="0"/>
                  <a:t>Nudo </a:t>
                </a:r>
                <a:r>
                  <a:rPr lang="es-AR" sz="1600" dirty="0" smtClean="0"/>
                  <a:t>3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𝑖𝑧𝑞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-</a:t>
                </a:r>
                <a:r>
                  <a:rPr lang="es-AR" sz="1600" dirty="0" smtClean="0"/>
                  <a:t>10*3+Nx</a:t>
                </a:r>
                <a:r>
                  <a:rPr lang="es-AR" sz="1200" dirty="0" smtClean="0"/>
                  <a:t>12</a:t>
                </a:r>
                <a:r>
                  <a:rPr lang="es-AR" sz="1600" dirty="0" smtClean="0"/>
                  <a:t>*3=0          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/>
                  <a:t>               </a:t>
                </a:r>
                <a:r>
                  <a:rPr lang="es-AR" sz="1600" dirty="0" smtClean="0"/>
                  <a:t>Nx</a:t>
                </a:r>
                <a:r>
                  <a:rPr lang="es-AR" sz="1200" dirty="0" smtClean="0"/>
                  <a:t>12</a:t>
                </a:r>
                <a:r>
                  <a:rPr lang="es-AR" sz="1600" dirty="0" smtClean="0"/>
                  <a:t>=10    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12,5</a:t>
                </a:r>
                <a:endParaRPr lang="es-A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8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548" y="3417121"/>
                <a:ext cx="3959241" cy="1572482"/>
              </a:xfrm>
              <a:prstGeom prst="rect">
                <a:avLst/>
              </a:prstGeom>
              <a:blipFill>
                <a:blip r:embed="rId2"/>
                <a:stretch>
                  <a:fillRect l="-769" t="-22868" r="-215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87 CuadroTexto"/>
          <p:cNvSpPr txBox="1"/>
          <p:nvPr/>
        </p:nvSpPr>
        <p:spPr>
          <a:xfrm rot="1886718">
            <a:off x="3515171" y="2765635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 m</a:t>
            </a:r>
            <a:endParaRPr lang="es-AR" sz="1400" dirty="0"/>
          </a:p>
        </p:txBody>
      </p:sp>
      <p:cxnSp>
        <p:nvCxnSpPr>
          <p:cNvPr id="90" name="89 Conector recto"/>
          <p:cNvCxnSpPr/>
          <p:nvPr/>
        </p:nvCxnSpPr>
        <p:spPr>
          <a:xfrm>
            <a:off x="2382207" y="2332598"/>
            <a:ext cx="2283329" cy="1205189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1115616" y="5406730"/>
                <a:ext cx="4183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4-4</a:t>
                </a:r>
              </a:p>
              <a:p>
                <a:r>
                  <a:rPr lang="es-AR" sz="1600" dirty="0" smtClean="0"/>
                  <a:t>Nudo 2 </a:t>
                </a:r>
                <a14:m>
                  <m:oMath xmlns:m="http://schemas.openxmlformats.org/officeDocument/2006/math">
                    <m:r>
                      <a:rPr lang="es-AR" sz="1600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𝑑𝑒𝑟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</a:t>
                </a:r>
                <a:r>
                  <a:rPr lang="es-AR" sz="1600" dirty="0" smtClean="0"/>
                  <a:t>  -15*2 +N</a:t>
                </a:r>
                <a:r>
                  <a:rPr lang="es-AR" sz="1200" dirty="0" smtClean="0"/>
                  <a:t>45</a:t>
                </a:r>
                <a:r>
                  <a:rPr lang="es-AR" sz="1600" dirty="0" smtClean="0"/>
                  <a:t>*1,5=0  </a:t>
                </a:r>
                <a:endParaRPr lang="es-AR" sz="1600" dirty="0"/>
              </a:p>
              <a:p>
                <a:r>
                  <a:rPr lang="es-AR" sz="1600" dirty="0"/>
                  <a:t>                            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45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=20</a:t>
                </a:r>
                <a:endParaRPr lang="es-A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06730"/>
                <a:ext cx="418381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29" t="-14706" b="-404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93 CuadroTexto"/>
              <p:cNvSpPr txBox="1"/>
              <p:nvPr/>
            </p:nvSpPr>
            <p:spPr>
              <a:xfrm>
                <a:off x="5223997" y="4962558"/>
                <a:ext cx="39592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2-2</a:t>
                </a:r>
              </a:p>
              <a:p>
                <a:r>
                  <a:rPr lang="es-AR" sz="1600" dirty="0"/>
                  <a:t>Nudo 2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𝑀𝑑𝑒𝑟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600" dirty="0" smtClean="0"/>
                  <a:t>10*1,5-N</a:t>
                </a:r>
                <a:r>
                  <a:rPr lang="es-AR" sz="1200" dirty="0" smtClean="0"/>
                  <a:t>13</a:t>
                </a:r>
                <a:r>
                  <a:rPr lang="es-AR" sz="1600" dirty="0" smtClean="0"/>
                  <a:t>*2=0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>
                    <a:solidFill>
                      <a:srgbClr val="FF0000"/>
                    </a:solidFill>
                  </a:rPr>
                  <a:t>                                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13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7,5</a:t>
                </a:r>
              </a:p>
              <a:p>
                <a:r>
                  <a:rPr lang="es-AR" sz="1600" dirty="0" smtClean="0"/>
                  <a:t>Nudo 3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𝑀𝑖𝑧𝑞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600" dirty="0" smtClean="0"/>
                  <a:t>  N</a:t>
                </a:r>
                <a:r>
                  <a:rPr lang="es-AR" sz="1200" dirty="0" smtClean="0"/>
                  <a:t>24</a:t>
                </a:r>
                <a:r>
                  <a:rPr lang="es-AR" sz="1600" dirty="0" smtClean="0"/>
                  <a:t>*2=0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24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0</a:t>
                </a:r>
                <a:endParaRPr lang="es-AR" sz="1600" dirty="0" smtClean="0"/>
              </a:p>
            </p:txBody>
          </p:sp>
        </mc:Choice>
        <mc:Fallback xmlns="">
          <p:sp>
            <p:nvSpPr>
              <p:cNvPr id="94" name="9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97" y="4962558"/>
                <a:ext cx="3959241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924" t="-11299" b="-5310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106 CuadroTexto"/>
              <p:cNvSpPr txBox="1"/>
              <p:nvPr/>
            </p:nvSpPr>
            <p:spPr>
              <a:xfrm>
                <a:off x="1018025" y="4575016"/>
                <a:ext cx="47877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3-3</a:t>
                </a:r>
              </a:p>
              <a:p>
                <a:r>
                  <a:rPr lang="es-AR" sz="1600" dirty="0"/>
                  <a:t>Nudo </a:t>
                </a:r>
                <a:r>
                  <a:rPr lang="es-AR" sz="1600" dirty="0" smtClean="0"/>
                  <a:t>4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𝑀𝑖𝑧𝑞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600" dirty="0" smtClean="0"/>
                  <a:t> -15*2-Nx</a:t>
                </a:r>
                <a:r>
                  <a:rPr lang="es-AR" sz="1200" dirty="0" smtClean="0"/>
                  <a:t>25</a:t>
                </a:r>
                <a:r>
                  <a:rPr lang="es-AR" sz="1600" dirty="0" smtClean="0"/>
                  <a:t>*2=0  </a:t>
                </a:r>
              </a:p>
              <a:p>
                <a:r>
                  <a:rPr lang="es-AR" sz="1600" dirty="0"/>
                  <a:t> </a:t>
                </a:r>
                <a:r>
                  <a:rPr lang="es-AR" sz="1600" dirty="0" smtClean="0"/>
                  <a:t>                                 Nx25=-15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25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-25</a:t>
                </a:r>
                <a:endParaRPr lang="es-AR" sz="1600" dirty="0"/>
              </a:p>
            </p:txBody>
          </p:sp>
        </mc:Choice>
        <mc:Fallback xmlns="">
          <p:sp>
            <p:nvSpPr>
              <p:cNvPr id="107" name="10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25" y="4575016"/>
                <a:ext cx="4787779" cy="830997"/>
              </a:xfrm>
              <a:prstGeom prst="rect">
                <a:avLst/>
              </a:prstGeom>
              <a:blipFill>
                <a:blip r:embed="rId5"/>
                <a:stretch>
                  <a:fillRect l="-764" t="-14599" b="-39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82 CuadroTexto"/>
          <p:cNvSpPr txBox="1"/>
          <p:nvPr/>
        </p:nvSpPr>
        <p:spPr>
          <a:xfrm>
            <a:off x="2246638" y="288737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1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2669501" y="3557942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33CC33"/>
                </a:solidFill>
              </a:defRPr>
            </a:lvl1pPr>
          </a:lstStyle>
          <a:p>
            <a:r>
              <a:rPr lang="es-AR" dirty="0"/>
              <a:t>1</a:t>
            </a:r>
          </a:p>
        </p:txBody>
      </p:sp>
      <p:sp>
        <p:nvSpPr>
          <p:cNvPr id="109" name="108 Forma libre"/>
          <p:cNvSpPr/>
          <p:nvPr/>
        </p:nvSpPr>
        <p:spPr>
          <a:xfrm>
            <a:off x="2602364" y="2605554"/>
            <a:ext cx="157655" cy="1585432"/>
          </a:xfrm>
          <a:custGeom>
            <a:avLst/>
            <a:gdLst>
              <a:gd name="connsiteX0" fmla="*/ 207910 w 596530"/>
              <a:gd name="connsiteY0" fmla="*/ 0 h 2148840"/>
              <a:gd name="connsiteX1" fmla="*/ 17410 w 596530"/>
              <a:gd name="connsiteY1" fmla="*/ 830580 h 2148840"/>
              <a:gd name="connsiteX2" fmla="*/ 596530 w 596530"/>
              <a:gd name="connsiteY2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530" h="2148840">
                <a:moveTo>
                  <a:pt x="207910" y="0"/>
                </a:moveTo>
                <a:cubicBezTo>
                  <a:pt x="80275" y="236220"/>
                  <a:pt x="-47360" y="472440"/>
                  <a:pt x="17410" y="830580"/>
                </a:cubicBezTo>
                <a:cubicBezTo>
                  <a:pt x="82180" y="1188720"/>
                  <a:pt x="479690" y="1949450"/>
                  <a:pt x="596530" y="2148840"/>
                </a:cubicBezTo>
              </a:path>
            </a:pathLst>
          </a:custGeom>
          <a:noFill/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0" name="109 CuadroTexto"/>
          <p:cNvSpPr txBox="1"/>
          <p:nvPr/>
        </p:nvSpPr>
        <p:spPr>
          <a:xfrm>
            <a:off x="1316630" y="2726319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2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3660430" y="3451229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2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1806426" y="2994505"/>
            <a:ext cx="2655304" cy="937867"/>
          </a:xfrm>
          <a:custGeom>
            <a:avLst/>
            <a:gdLst>
              <a:gd name="connsiteX0" fmla="*/ 0 w 1988820"/>
              <a:gd name="connsiteY0" fmla="*/ 0 h 510540"/>
              <a:gd name="connsiteX1" fmla="*/ 990600 w 1988820"/>
              <a:gd name="connsiteY1" fmla="*/ 266700 h 510540"/>
              <a:gd name="connsiteX2" fmla="*/ 1988820 w 1988820"/>
              <a:gd name="connsiteY2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820" h="510540">
                <a:moveTo>
                  <a:pt x="0" y="0"/>
                </a:moveTo>
                <a:lnTo>
                  <a:pt x="990600" y="266700"/>
                </a:lnTo>
                <a:cubicBezTo>
                  <a:pt x="1322070" y="351790"/>
                  <a:pt x="1823720" y="459740"/>
                  <a:pt x="1988820" y="510540"/>
                </a:cubicBezTo>
              </a:path>
            </a:pathLst>
          </a:custGeom>
          <a:noFill/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2" name="111 CuadroTexto"/>
          <p:cNvSpPr txBox="1"/>
          <p:nvPr/>
        </p:nvSpPr>
        <p:spPr>
          <a:xfrm>
            <a:off x="3450121" y="246871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3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2031278" y="4073306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3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2407920" y="3101340"/>
            <a:ext cx="1249680" cy="1059180"/>
          </a:xfrm>
          <a:custGeom>
            <a:avLst/>
            <a:gdLst>
              <a:gd name="connsiteX0" fmla="*/ 1249680 w 1249680"/>
              <a:gd name="connsiteY0" fmla="*/ 0 h 1059180"/>
              <a:gd name="connsiteX1" fmla="*/ 1104900 w 1249680"/>
              <a:gd name="connsiteY1" fmla="*/ 556260 h 1059180"/>
              <a:gd name="connsiteX2" fmla="*/ 419100 w 1249680"/>
              <a:gd name="connsiteY2" fmla="*/ 502920 h 1059180"/>
              <a:gd name="connsiteX3" fmla="*/ 0 w 1249680"/>
              <a:gd name="connsiteY3" fmla="*/ 105918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9680" h="1059180">
                <a:moveTo>
                  <a:pt x="1249680" y="0"/>
                </a:moveTo>
                <a:cubicBezTo>
                  <a:pt x="1246505" y="236220"/>
                  <a:pt x="1243330" y="472440"/>
                  <a:pt x="1104900" y="556260"/>
                </a:cubicBezTo>
                <a:cubicBezTo>
                  <a:pt x="966470" y="640080"/>
                  <a:pt x="603250" y="419100"/>
                  <a:pt x="419100" y="502920"/>
                </a:cubicBezTo>
                <a:cubicBezTo>
                  <a:pt x="234950" y="586740"/>
                  <a:pt x="64770" y="951230"/>
                  <a:pt x="0" y="1059180"/>
                </a:cubicBezTo>
              </a:path>
            </a:pathLst>
          </a:custGeom>
          <a:noFill/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Forma libre"/>
          <p:cNvSpPr/>
          <p:nvPr/>
        </p:nvSpPr>
        <p:spPr>
          <a:xfrm>
            <a:off x="2155306" y="2545540"/>
            <a:ext cx="1795544" cy="1698800"/>
          </a:xfrm>
          <a:custGeom>
            <a:avLst/>
            <a:gdLst>
              <a:gd name="connsiteX0" fmla="*/ 0 w 1805940"/>
              <a:gd name="connsiteY0" fmla="*/ 0 h 1691640"/>
              <a:gd name="connsiteX1" fmla="*/ 243840 w 1805940"/>
              <a:gd name="connsiteY1" fmla="*/ 502920 h 1691640"/>
              <a:gd name="connsiteX2" fmla="*/ 822960 w 1805940"/>
              <a:gd name="connsiteY2" fmla="*/ 998220 h 1691640"/>
              <a:gd name="connsiteX3" fmla="*/ 1661160 w 1805940"/>
              <a:gd name="connsiteY3" fmla="*/ 1188720 h 1691640"/>
              <a:gd name="connsiteX4" fmla="*/ 1805940 w 1805940"/>
              <a:gd name="connsiteY4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1691640">
                <a:moveTo>
                  <a:pt x="0" y="0"/>
                </a:moveTo>
                <a:cubicBezTo>
                  <a:pt x="53340" y="168275"/>
                  <a:pt x="106680" y="336550"/>
                  <a:pt x="243840" y="502920"/>
                </a:cubicBezTo>
                <a:cubicBezTo>
                  <a:pt x="381000" y="669290"/>
                  <a:pt x="586740" y="883920"/>
                  <a:pt x="822960" y="998220"/>
                </a:cubicBezTo>
                <a:cubicBezTo>
                  <a:pt x="1059180" y="1112520"/>
                  <a:pt x="1497330" y="1073150"/>
                  <a:pt x="1661160" y="1188720"/>
                </a:cubicBezTo>
                <a:cubicBezTo>
                  <a:pt x="1824990" y="1304290"/>
                  <a:pt x="1781810" y="1610360"/>
                  <a:pt x="1805940" y="1691640"/>
                </a:cubicBezTo>
              </a:path>
            </a:pathLst>
          </a:custGeom>
          <a:noFill/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5" name="114 CuadroTexto"/>
          <p:cNvSpPr txBox="1"/>
          <p:nvPr/>
        </p:nvSpPr>
        <p:spPr>
          <a:xfrm>
            <a:off x="1710146" y="217620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4</a:t>
            </a:r>
            <a:endParaRPr lang="es-AR" sz="1400" b="1" dirty="0">
              <a:solidFill>
                <a:srgbClr val="33CC33"/>
              </a:solidFill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3705954" y="4299954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4</a:t>
            </a:r>
            <a:endParaRPr lang="es-AR" sz="14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1" grpId="0"/>
      <p:bldP spid="101" grpId="1"/>
      <p:bldP spid="101" grpId="2"/>
      <p:bldP spid="102" grpId="0"/>
      <p:bldP spid="102" grpId="1"/>
      <p:bldP spid="98" grpId="0"/>
      <p:bldP spid="99" grpId="0"/>
      <p:bldP spid="99" grpId="1"/>
      <p:bldP spid="100" grpId="0"/>
      <p:bldP spid="104" grpId="0"/>
      <p:bldP spid="104" grpId="1"/>
      <p:bldP spid="87" grpId="0"/>
      <p:bldP spid="92" grpId="0"/>
      <p:bldP spid="94" grpId="0"/>
      <p:bldP spid="107" grpId="0"/>
      <p:bldP spid="83" grpId="0"/>
      <p:bldP spid="108" grpId="0"/>
      <p:bldP spid="109" grpId="0" animBg="1"/>
      <p:bldP spid="110" grpId="0"/>
      <p:bldP spid="110" grpId="1"/>
      <p:bldP spid="111" grpId="0"/>
      <p:bldP spid="111" grpId="1"/>
      <p:bldP spid="8" grpId="0" animBg="1"/>
      <p:bldP spid="8" grpId="1" animBg="1"/>
      <p:bldP spid="112" grpId="0"/>
      <p:bldP spid="112" grpId="1"/>
      <p:bldP spid="113" grpId="0"/>
      <p:bldP spid="113" grpId="1"/>
      <p:bldP spid="16" grpId="0" animBg="1"/>
      <p:bldP spid="16" grpId="1" animBg="1"/>
      <p:bldP spid="19" grpId="0" animBg="1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322392" y="451953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340022" y="2197201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320964" y="2176181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004048" y="22823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F1:  10 t</a:t>
            </a:r>
          </a:p>
          <a:p>
            <a:r>
              <a:rPr lang="es-AR" dirty="0" smtClean="0"/>
              <a:t>F2:  20 t</a:t>
            </a:r>
            <a:endParaRPr lang="es-AR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1711040" y="4766355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1. Análisis Cinemático.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973944" y="5118982"/>
            <a:ext cx="684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Externo</a:t>
            </a:r>
            <a:r>
              <a:rPr lang="es-AR" sz="1600" b="1" dirty="0"/>
              <a:t>: </a:t>
            </a:r>
            <a:r>
              <a:rPr lang="es-AR" sz="1600" dirty="0"/>
              <a:t>Es 1 chapa, como la normal del apoyo </a:t>
            </a:r>
            <a:r>
              <a:rPr lang="es-AR" sz="1600" dirty="0" smtClean="0"/>
              <a:t>móvil </a:t>
            </a:r>
            <a:r>
              <a:rPr lang="es-AR" sz="1600" dirty="0"/>
              <a:t>no pasa por el </a:t>
            </a:r>
            <a:r>
              <a:rPr lang="es-AR" sz="1600" dirty="0" smtClean="0"/>
              <a:t>   apoyo </a:t>
            </a:r>
            <a:r>
              <a:rPr lang="es-AR" sz="1600" dirty="0"/>
              <a:t>fijo, no hay vinculación aparente.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1973944" y="5641202"/>
            <a:ext cx="622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Interno: </a:t>
            </a:r>
            <a:endParaRPr lang="es-A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Cumple la condición de rigidez: b=2v-3 -  v: 6 b= 2*6-3=9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El reticulado está formado por triángulos unidos entre si.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grpSp>
        <p:nvGrpSpPr>
          <p:cNvPr id="30" name="29 Grupo"/>
          <p:cNvGrpSpPr/>
          <p:nvPr/>
        </p:nvGrpSpPr>
        <p:grpSpPr>
          <a:xfrm>
            <a:off x="2040186" y="2687900"/>
            <a:ext cx="2592051" cy="1468823"/>
            <a:chOff x="2040186" y="2687900"/>
            <a:chExt cx="2592051" cy="1468823"/>
          </a:xfrm>
        </p:grpSpPr>
        <p:cxnSp>
          <p:nvCxnSpPr>
            <p:cNvPr id="131" name="130 Conector recto"/>
            <p:cNvCxnSpPr/>
            <p:nvPr/>
          </p:nvCxnSpPr>
          <p:spPr>
            <a:xfrm>
              <a:off x="4363070" y="4156723"/>
              <a:ext cx="2691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27 Grupo"/>
            <p:cNvGrpSpPr/>
            <p:nvPr/>
          </p:nvGrpSpPr>
          <p:grpSpPr>
            <a:xfrm>
              <a:off x="2040186" y="2687900"/>
              <a:ext cx="2592051" cy="1443503"/>
              <a:chOff x="2040186" y="2687900"/>
              <a:chExt cx="2592051" cy="1443503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2040186" y="2692059"/>
                <a:ext cx="2592051" cy="1439344"/>
                <a:chOff x="2040186" y="2692059"/>
                <a:chExt cx="2592051" cy="1439344"/>
              </a:xfrm>
            </p:grpSpPr>
            <p:grpSp>
              <p:nvGrpSpPr>
                <p:cNvPr id="14" name="13 Grupo"/>
                <p:cNvGrpSpPr/>
                <p:nvPr/>
              </p:nvGrpSpPr>
              <p:grpSpPr>
                <a:xfrm>
                  <a:off x="2155306" y="2692059"/>
                  <a:ext cx="2359925" cy="1262017"/>
                  <a:chOff x="2155306" y="2692059"/>
                  <a:chExt cx="2359925" cy="1262017"/>
                </a:xfrm>
              </p:grpSpPr>
              <p:sp>
                <p:nvSpPr>
                  <p:cNvPr id="124" name="123 Elipse"/>
                  <p:cNvSpPr/>
                  <p:nvPr/>
                </p:nvSpPr>
                <p:spPr>
                  <a:xfrm>
                    <a:off x="4461730" y="391203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5" name="124 Elipse"/>
                  <p:cNvSpPr/>
                  <p:nvPr/>
                </p:nvSpPr>
                <p:spPr>
                  <a:xfrm>
                    <a:off x="3308829" y="2701498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6" name="125 Elipse"/>
                  <p:cNvSpPr/>
                  <p:nvPr/>
                </p:nvSpPr>
                <p:spPr>
                  <a:xfrm>
                    <a:off x="2173190" y="2692059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7" name="126 Elipse"/>
                  <p:cNvSpPr/>
                  <p:nvPr/>
                </p:nvSpPr>
                <p:spPr>
                  <a:xfrm>
                    <a:off x="2155306" y="390442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8" name="127 Elipse"/>
                  <p:cNvSpPr/>
                  <p:nvPr/>
                </p:nvSpPr>
                <p:spPr>
                  <a:xfrm>
                    <a:off x="3308829" y="389101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grpSp>
              <p:nvGrpSpPr>
                <p:cNvPr id="22" name="21 Grupo"/>
                <p:cNvGrpSpPr/>
                <p:nvPr/>
              </p:nvGrpSpPr>
              <p:grpSpPr>
                <a:xfrm>
                  <a:off x="2040186" y="2708920"/>
                  <a:ext cx="2592051" cy="1422483"/>
                  <a:chOff x="2040186" y="2708920"/>
                  <a:chExt cx="2592051" cy="1422483"/>
                </a:xfrm>
              </p:grpSpPr>
              <p:sp>
                <p:nvSpPr>
                  <p:cNvPr id="133" name="132 Triángulo isósceles"/>
                  <p:cNvSpPr/>
                  <p:nvPr/>
                </p:nvSpPr>
                <p:spPr>
                  <a:xfrm>
                    <a:off x="2040186" y="3963223"/>
                    <a:ext cx="283740" cy="16818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grpSp>
                <p:nvGrpSpPr>
                  <p:cNvPr id="21" name="20 Grupo"/>
                  <p:cNvGrpSpPr/>
                  <p:nvPr/>
                </p:nvGrpSpPr>
                <p:grpSpPr>
                  <a:xfrm>
                    <a:off x="2167902" y="2708920"/>
                    <a:ext cx="2464335" cy="1392517"/>
                    <a:chOff x="2167902" y="2708920"/>
                    <a:chExt cx="2464335" cy="1392517"/>
                  </a:xfrm>
                </p:grpSpPr>
                <p:sp>
                  <p:nvSpPr>
                    <p:cNvPr id="5" name="4 Rectángulo"/>
                    <p:cNvSpPr/>
                    <p:nvPr/>
                  </p:nvSpPr>
                  <p:spPr>
                    <a:xfrm>
                      <a:off x="3335580" y="2713079"/>
                      <a:ext cx="1153212" cy="1191347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4" name="3 Rectángulo"/>
                    <p:cNvSpPr/>
                    <p:nvPr/>
                  </p:nvSpPr>
                  <p:spPr>
                    <a:xfrm>
                      <a:off x="2199941" y="2708920"/>
                      <a:ext cx="2288539" cy="120311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32" name="131 Triángulo isósceles"/>
                    <p:cNvSpPr/>
                    <p:nvPr/>
                  </p:nvSpPr>
                  <p:spPr>
                    <a:xfrm>
                      <a:off x="4363070" y="3963223"/>
                      <a:ext cx="269167" cy="138214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8" name="7 Conector recto"/>
                    <p:cNvCxnSpPr/>
                    <p:nvPr/>
                  </p:nvCxnSpPr>
                  <p:spPr>
                    <a:xfrm flipV="1">
                      <a:off x="2167902" y="2722518"/>
                      <a:ext cx="1179962" cy="1189517"/>
                    </a:xfrm>
                    <a:prstGeom prst="line">
                      <a:avLst/>
                    </a:prstGeom>
                    <a:ln w="25400">
                      <a:solidFill>
                        <a:srgbClr val="26697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39 Conector recto"/>
                    <p:cNvCxnSpPr/>
                    <p:nvPr/>
                  </p:nvCxnSpPr>
                  <p:spPr>
                    <a:xfrm flipH="1" flipV="1">
                      <a:off x="3344210" y="2722518"/>
                      <a:ext cx="1129031" cy="1189518"/>
                    </a:xfrm>
                    <a:prstGeom prst="line">
                      <a:avLst/>
                    </a:prstGeom>
                    <a:ln w="25400">
                      <a:solidFill>
                        <a:srgbClr val="26697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43" name="42 Elipse"/>
              <p:cNvSpPr/>
              <p:nvPr/>
            </p:nvSpPr>
            <p:spPr>
              <a:xfrm>
                <a:off x="4450602" y="2687900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87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34" grpId="0"/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26693" y="5473228"/>
            <a:ext cx="7442741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336313" y="227985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2966168" y="2270815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1,5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5148064" y="2180036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 Elijo Terna de Referencia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7905694" y="2161432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3. Calculo de las Reacciones de Vínculo</a:t>
                </a:r>
              </a:p>
              <a:p>
                <a:r>
                  <a:rPr lang="es-AR" dirty="0" smtClean="0"/>
                  <a:t>3.1. Pongo en evidencia las RV</a:t>
                </a:r>
              </a:p>
              <a:p>
                <a:r>
                  <a:rPr lang="es-AR" dirty="0" smtClean="0"/>
                  <a:t>3.2. Planteo Ecuaciones Equilibrio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∑ </a:t>
                </a:r>
                <a:r>
                  <a:rPr lang="es-AR" dirty="0" err="1" smtClean="0"/>
                  <a:t>Fx</a:t>
                </a:r>
                <a:r>
                  <a:rPr lang="es-AR" dirty="0" smtClean="0"/>
                  <a:t>=0    H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= F</a:t>
                </a:r>
                <a:r>
                  <a:rPr lang="es-AR" sz="1400" dirty="0" smtClean="0"/>
                  <a:t>1       </a:t>
                </a:r>
                <a:r>
                  <a:rPr lang="es-AR" b="1" dirty="0" smtClean="0"/>
                  <a:t>H</a:t>
                </a:r>
                <a:r>
                  <a:rPr lang="es-AR" sz="1400" b="1" dirty="0" smtClean="0"/>
                  <a:t>A= </a:t>
                </a:r>
                <a:r>
                  <a:rPr lang="es-AR" b="1" dirty="0" smtClean="0"/>
                  <a:t>20 t</a:t>
                </a:r>
              </a:p>
              <a:p>
                <a:r>
                  <a:rPr lang="es-AR" dirty="0" smtClean="0"/>
                  <a:t>      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s-AR" dirty="0"/>
                  <a:t>=0 </a:t>
                </a:r>
                <a:r>
                  <a:rPr lang="es-AR" dirty="0" smtClean="0"/>
                  <a:t>  30</a:t>
                </a:r>
                <a:r>
                  <a:rPr lang="es-AR" sz="1400" dirty="0" smtClean="0"/>
                  <a:t>. </a:t>
                </a:r>
                <a:r>
                  <a:rPr lang="es-AR" dirty="0" smtClean="0"/>
                  <a:t>1,5</a:t>
                </a:r>
                <a:r>
                  <a:rPr lang="es-AR" sz="1400" dirty="0" smtClean="0"/>
                  <a:t> + </a:t>
                </a:r>
                <a:r>
                  <a:rPr lang="es-AR" dirty="0" smtClean="0"/>
                  <a:t>15,</a:t>
                </a:r>
                <a:r>
                  <a:rPr lang="es-AR" sz="1400" dirty="0" smtClean="0"/>
                  <a:t>. </a:t>
                </a:r>
                <a:r>
                  <a:rPr lang="es-AR" dirty="0" smtClean="0"/>
                  <a:t>2</a:t>
                </a:r>
                <a:r>
                  <a:rPr lang="es-AR" sz="1400" dirty="0" smtClean="0"/>
                  <a:t> – </a:t>
                </a:r>
                <a:r>
                  <a:rPr lang="es-AR" dirty="0" smtClean="0"/>
                  <a:t>V</a:t>
                </a:r>
                <a:r>
                  <a:rPr lang="es-AR" sz="1400" dirty="0" smtClean="0"/>
                  <a:t>B. </a:t>
                </a:r>
                <a:r>
                  <a:rPr lang="es-AR" dirty="0" smtClean="0"/>
                  <a:t>4</a:t>
                </a:r>
                <a:r>
                  <a:rPr lang="es-AR" sz="1400" dirty="0" smtClean="0"/>
                  <a:t> = 0</a:t>
                </a:r>
              </a:p>
              <a:p>
                <a:r>
                  <a:rPr lang="es-AR" sz="1400" dirty="0"/>
                  <a:t> </a:t>
                </a:r>
                <a:r>
                  <a:rPr lang="es-AR" sz="1400" dirty="0" smtClean="0"/>
                  <a:t>     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B = </a:t>
                </a:r>
                <a:r>
                  <a:rPr lang="es-AR" b="1" dirty="0" smtClean="0"/>
                  <a:t>15 t   </a:t>
                </a:r>
              </a:p>
              <a:p>
                <a:r>
                  <a:rPr lang="es-AR" dirty="0" smtClean="0"/>
                  <a:t>       ∑ </a:t>
                </a:r>
                <a:r>
                  <a:rPr lang="es-AR" dirty="0" err="1" smtClean="0"/>
                  <a:t>Fy</a:t>
                </a:r>
                <a:r>
                  <a:rPr lang="es-AR" dirty="0" smtClean="0"/>
                  <a:t>=0    -V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- V</a:t>
                </a:r>
                <a:r>
                  <a:rPr lang="es-AR" sz="1400" dirty="0" smtClean="0"/>
                  <a:t>B</a:t>
                </a:r>
                <a:r>
                  <a:rPr lang="es-AR" dirty="0" smtClean="0"/>
                  <a:t> +15</a:t>
                </a:r>
                <a:r>
                  <a:rPr lang="es-AR" sz="1400" dirty="0" smtClean="0"/>
                  <a:t> </a:t>
                </a:r>
                <a:r>
                  <a:rPr lang="es-AR" sz="1400" dirty="0"/>
                  <a:t>= </a:t>
                </a:r>
                <a:r>
                  <a:rPr lang="es-AR" dirty="0" smtClean="0"/>
                  <a:t>0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A</a:t>
                </a:r>
                <a:r>
                  <a:rPr lang="es-AR" b="1" dirty="0" smtClean="0"/>
                  <a:t> = 0 t</a:t>
                </a:r>
                <a:endParaRPr lang="es-AR" b="1" dirty="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319" b="-316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45 Conector recto de flecha"/>
          <p:cNvCxnSpPr/>
          <p:nvPr/>
        </p:nvCxnSpPr>
        <p:spPr>
          <a:xfrm>
            <a:off x="2182056" y="399729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2182056" y="400548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03784" y="39651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B</a:t>
            </a:r>
            <a:endParaRPr lang="es-AR" sz="1400" dirty="0"/>
          </a:p>
        </p:txBody>
      </p:sp>
      <p:sp>
        <p:nvSpPr>
          <p:cNvPr id="55" name="54 Triángulo isósceles"/>
          <p:cNvSpPr/>
          <p:nvPr/>
        </p:nvSpPr>
        <p:spPr>
          <a:xfrm>
            <a:off x="2047189" y="3962006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55 Conector recto"/>
          <p:cNvCxnSpPr/>
          <p:nvPr/>
        </p:nvCxnSpPr>
        <p:spPr>
          <a:xfrm>
            <a:off x="4335562" y="4185094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654662" y="4737885"/>
            <a:ext cx="21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4. Numero los nudos</a:t>
            </a:r>
            <a:endParaRPr lang="es-AR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336313" y="2438417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038445" y="3596649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656121" y="5229200"/>
            <a:ext cx="351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5. Pongo en Evidencia los esfuerzos internos en los nudos. </a:t>
            </a:r>
          </a:p>
          <a:p>
            <a:r>
              <a:rPr lang="es-AR" dirty="0"/>
              <a:t> </a:t>
            </a:r>
            <a:r>
              <a:rPr lang="es-AR" dirty="0" smtClean="0"/>
              <a:t>   Elijo el positivo (tracción)</a:t>
            </a:r>
            <a:endParaRPr lang="es-AR" dirty="0"/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>
          <a:xfrm>
            <a:off x="5019970" y="5473228"/>
            <a:ext cx="3689084" cy="1052116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ESFUERZO DE  TRACCION (+) </a:t>
            </a:r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En </a:t>
            </a:r>
            <a:r>
              <a:rPr lang="es-AR" sz="1600" b="1" dirty="0">
                <a:sym typeface="Symbol"/>
              </a:rPr>
              <a:t>los nudos (A y B)</a:t>
            </a:r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</a:t>
            </a:r>
            <a:endParaRPr lang="es-AR" sz="1600" b="1" dirty="0" smtClean="0"/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/>
          </a:p>
        </p:txBody>
      </p:sp>
      <p:sp>
        <p:nvSpPr>
          <p:cNvPr id="68" name="67 Elipse"/>
          <p:cNvSpPr>
            <a:spLocks noChangeAspect="1"/>
          </p:cNvSpPr>
          <p:nvPr/>
        </p:nvSpPr>
        <p:spPr>
          <a:xfrm>
            <a:off x="5562952" y="6171018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8421022" y="6201320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0" name="69 Conector recto de flecha"/>
          <p:cNvCxnSpPr/>
          <p:nvPr/>
        </p:nvCxnSpPr>
        <p:spPr>
          <a:xfrm flipH="1" flipV="1">
            <a:off x="7985316" y="6262295"/>
            <a:ext cx="435706" cy="108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791010" y="5814042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686346" y="6036865"/>
            <a:ext cx="4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+</a:t>
            </a:r>
            <a:endParaRPr lang="es-AR" sz="24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028532" y="5900438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74" name="73 Conector recto de flecha"/>
          <p:cNvCxnSpPr/>
          <p:nvPr/>
        </p:nvCxnSpPr>
        <p:spPr>
          <a:xfrm>
            <a:off x="5712970" y="6246264"/>
            <a:ext cx="40383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V="1">
            <a:off x="2208045" y="2741169"/>
            <a:ext cx="356429" cy="2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3323869" y="2746194"/>
            <a:ext cx="244360" cy="2748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4184863" y="3674781"/>
            <a:ext cx="247093" cy="25157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4109048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314396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891169" y="3926351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3053679" y="2762605"/>
            <a:ext cx="275893" cy="2584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2208045" y="3575240"/>
            <a:ext cx="313962" cy="288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V="1">
            <a:off x="3326227" y="3575240"/>
            <a:ext cx="0" cy="318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 flipV="1">
            <a:off x="3324983" y="2762605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>
            <a:off x="2330929" y="233244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3611699" y="237623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26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3508494" y="391941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439154" y="395711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 rot="18778459">
            <a:off x="2339898" y="3018400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 rot="16200000">
            <a:off x="1673268" y="314609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 rot="16200000">
            <a:off x="3187629" y="318463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92" name="91 Conector recto"/>
          <p:cNvCxnSpPr/>
          <p:nvPr/>
        </p:nvCxnSpPr>
        <p:spPr>
          <a:xfrm>
            <a:off x="4362001" y="4185094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106 Grupo"/>
          <p:cNvGrpSpPr/>
          <p:nvPr/>
        </p:nvGrpSpPr>
        <p:grpSpPr>
          <a:xfrm>
            <a:off x="2136660" y="2720430"/>
            <a:ext cx="2359925" cy="1262017"/>
            <a:chOff x="2155306" y="2692059"/>
            <a:chExt cx="2359925" cy="1262017"/>
          </a:xfrm>
        </p:grpSpPr>
        <p:sp>
          <p:nvSpPr>
            <p:cNvPr id="116" name="115 Elipse"/>
            <p:cNvSpPr/>
            <p:nvPr/>
          </p:nvSpPr>
          <p:spPr>
            <a:xfrm>
              <a:off x="4461730" y="391203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3308829" y="2701498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" name="117 Elipse"/>
            <p:cNvSpPr/>
            <p:nvPr/>
          </p:nvSpPr>
          <p:spPr>
            <a:xfrm>
              <a:off x="2173190" y="2692059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" name="118 Elipse"/>
            <p:cNvSpPr/>
            <p:nvPr/>
          </p:nvSpPr>
          <p:spPr>
            <a:xfrm>
              <a:off x="2155306" y="390442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3308829" y="389101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11" name="110 Rectángulo"/>
          <p:cNvSpPr/>
          <p:nvPr/>
        </p:nvSpPr>
        <p:spPr>
          <a:xfrm>
            <a:off x="3316934" y="2741450"/>
            <a:ext cx="1153212" cy="1191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2" name="111 Rectángulo"/>
          <p:cNvSpPr/>
          <p:nvPr/>
        </p:nvSpPr>
        <p:spPr>
          <a:xfrm>
            <a:off x="2181295" y="2737291"/>
            <a:ext cx="2288539" cy="1203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3" name="112 Triángulo isósceles"/>
          <p:cNvSpPr/>
          <p:nvPr/>
        </p:nvSpPr>
        <p:spPr>
          <a:xfrm>
            <a:off x="4344424" y="3991594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4" name="113 Conector recto"/>
          <p:cNvCxnSpPr/>
          <p:nvPr/>
        </p:nvCxnSpPr>
        <p:spPr>
          <a:xfrm flipV="1">
            <a:off x="2149256" y="2750889"/>
            <a:ext cx="1179962" cy="1189517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flipH="1" flipV="1">
            <a:off x="3325564" y="2750889"/>
            <a:ext cx="1129031" cy="1189518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Elipse"/>
          <p:cNvSpPr/>
          <p:nvPr/>
        </p:nvSpPr>
        <p:spPr>
          <a:xfrm>
            <a:off x="4431956" y="2716271"/>
            <a:ext cx="53501" cy="4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1" name="120 Conector recto de flecha"/>
          <p:cNvCxnSpPr>
            <a:endCxn id="112" idx="0"/>
          </p:cNvCxnSpPr>
          <p:nvPr/>
        </p:nvCxnSpPr>
        <p:spPr>
          <a:xfrm>
            <a:off x="2972660" y="2726319"/>
            <a:ext cx="352905" cy="109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 de flecha"/>
          <p:cNvCxnSpPr/>
          <p:nvPr/>
        </p:nvCxnSpPr>
        <p:spPr>
          <a:xfrm flipV="1">
            <a:off x="4470146" y="2734182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/>
          <p:nvPr/>
        </p:nvCxnSpPr>
        <p:spPr>
          <a:xfrm flipV="1">
            <a:off x="4467873" y="3596649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CuadroTexto"/>
          <p:cNvSpPr txBox="1"/>
          <p:nvPr/>
        </p:nvSpPr>
        <p:spPr>
          <a:xfrm rot="16200000">
            <a:off x="4360382" y="3088752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56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31" name="130 CuadroTexto"/>
          <p:cNvSpPr txBox="1"/>
          <p:nvPr/>
        </p:nvSpPr>
        <p:spPr>
          <a:xfrm>
            <a:off x="4515231" y="258340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6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32" name="131 CuadroTexto"/>
          <p:cNvSpPr txBox="1"/>
          <p:nvPr/>
        </p:nvSpPr>
        <p:spPr>
          <a:xfrm rot="2694921">
            <a:off x="3631156" y="300435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25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133" name="132 Conector recto de flecha"/>
          <p:cNvCxnSpPr/>
          <p:nvPr/>
        </p:nvCxnSpPr>
        <p:spPr>
          <a:xfrm>
            <a:off x="3319674" y="2741169"/>
            <a:ext cx="358098" cy="97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/>
          <p:nvPr/>
        </p:nvCxnSpPr>
        <p:spPr>
          <a:xfrm>
            <a:off x="4059874" y="2739250"/>
            <a:ext cx="352905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47" grpId="0"/>
      <p:bldP spid="52" grpId="0"/>
      <p:bldP spid="54" grpId="0"/>
      <p:bldP spid="55" grpId="0" animBg="1"/>
      <p:bldP spid="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 animBg="1"/>
      <p:bldP spid="71" grpId="0"/>
      <p:bldP spid="72" grpId="0"/>
      <p:bldP spid="73" grpId="0"/>
      <p:bldP spid="98" grpId="0"/>
      <p:bldP spid="99" grpId="0"/>
      <p:bldP spid="100" grpId="0"/>
      <p:bldP spid="101" grpId="0"/>
      <p:bldP spid="102" grpId="0"/>
      <p:bldP spid="104" grpId="0"/>
      <p:bldP spid="105" grpId="0"/>
      <p:bldP spid="113" grpId="0" animBg="1"/>
      <p:bldP spid="130" grpId="0"/>
      <p:bldP spid="131" grpId="0"/>
      <p:bldP spid="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12" name="11 Grupo"/>
          <p:cNvGrpSpPr/>
          <p:nvPr/>
        </p:nvGrpSpPr>
        <p:grpSpPr>
          <a:xfrm>
            <a:off x="4921402" y="2018317"/>
            <a:ext cx="3689084" cy="875269"/>
            <a:chOff x="4921402" y="2018317"/>
            <a:chExt cx="3689084" cy="875269"/>
          </a:xfrm>
        </p:grpSpPr>
        <p:sp>
          <p:nvSpPr>
            <p:cNvPr id="69" name="68 Elipse"/>
            <p:cNvSpPr>
              <a:spLocks noChangeAspect="1"/>
            </p:cNvSpPr>
            <p:nvPr/>
          </p:nvSpPr>
          <p:spPr>
            <a:xfrm>
              <a:off x="6858254" y="2424808"/>
              <a:ext cx="108000" cy="1207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4921402" y="2018317"/>
              <a:ext cx="3689084" cy="875269"/>
              <a:chOff x="4869208" y="5933834"/>
              <a:chExt cx="3689084" cy="875269"/>
            </a:xfrm>
          </p:grpSpPr>
          <p:sp>
            <p:nvSpPr>
              <p:cNvPr id="66" name="2 Marcador de contenido"/>
              <p:cNvSpPr txBox="1">
                <a:spLocks/>
              </p:cNvSpPr>
              <p:nvPr/>
            </p:nvSpPr>
            <p:spPr>
              <a:xfrm>
                <a:off x="4869208" y="5933834"/>
                <a:ext cx="3689084" cy="87526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200" b="1" dirty="0" smtClean="0">
                    <a:sym typeface="Symbol"/>
                  </a:rPr>
                  <a:t>EN NUDOS TRACCION (+)          </a:t>
                </a:r>
                <a:endParaRPr lang="es-AR" sz="1200" b="1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5471527" y="6313240"/>
                <a:ext cx="1336107" cy="450145"/>
                <a:chOff x="5471527" y="6313240"/>
                <a:chExt cx="1336107" cy="450145"/>
              </a:xfrm>
            </p:grpSpPr>
            <p:sp>
              <p:nvSpPr>
                <p:cNvPr id="68" name="67 Elipse"/>
                <p:cNvSpPr>
                  <a:spLocks noChangeAspect="1"/>
                </p:cNvSpPr>
                <p:nvPr/>
              </p:nvSpPr>
              <p:spPr>
                <a:xfrm>
                  <a:off x="5471527" y="6313240"/>
                  <a:ext cx="108000" cy="120732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70" name="69 Conector recto de flecha"/>
                <p:cNvCxnSpPr/>
                <p:nvPr/>
              </p:nvCxnSpPr>
              <p:spPr>
                <a:xfrm flipH="1" flipV="1">
                  <a:off x="6371928" y="6389885"/>
                  <a:ext cx="435706" cy="10806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72 CuadroTexto"/>
                <p:cNvSpPr txBox="1"/>
                <p:nvPr/>
              </p:nvSpPr>
              <p:spPr>
                <a:xfrm>
                  <a:off x="5813220" y="6424831"/>
                  <a:ext cx="7765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600" dirty="0" smtClean="0"/>
                    <a:t>N (</a:t>
                  </a:r>
                  <a:r>
                    <a:rPr lang="es-AR" sz="1600" b="1" dirty="0" smtClean="0"/>
                    <a:t>+)</a:t>
                  </a:r>
                  <a:endParaRPr lang="es-AR" sz="1600" dirty="0"/>
                </a:p>
              </p:txBody>
            </p:sp>
            <p:cxnSp>
              <p:nvCxnSpPr>
                <p:cNvPr id="74" name="73 Conector recto de flecha"/>
                <p:cNvCxnSpPr/>
                <p:nvPr/>
              </p:nvCxnSpPr>
              <p:spPr>
                <a:xfrm>
                  <a:off x="5621545" y="6388486"/>
                  <a:ext cx="403832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37" name="36 Grupo"/>
          <p:cNvGrpSpPr/>
          <p:nvPr/>
        </p:nvGrpSpPr>
        <p:grpSpPr>
          <a:xfrm>
            <a:off x="7668344" y="1873185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5096035" y="2858318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3. Planteo las ecuaciones de Equilibrio en todos los nudos.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86 CuadroTexto"/>
              <p:cNvSpPr txBox="1"/>
              <p:nvPr/>
            </p:nvSpPr>
            <p:spPr>
              <a:xfrm>
                <a:off x="5135562" y="3840910"/>
                <a:ext cx="39592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Nudo 5   ∑ </a:t>
                </a:r>
                <a:r>
                  <a:rPr lang="es-AR" sz="1600" dirty="0" err="1" smtClean="0"/>
                  <a:t>Fx</a:t>
                </a:r>
                <a:r>
                  <a:rPr lang="es-AR" sz="1600" dirty="0" smtClean="0"/>
                  <a:t>=0    N</a:t>
                </a:r>
                <a:r>
                  <a:rPr lang="es-AR" sz="1200" dirty="0" smtClean="0"/>
                  <a:t>45</a:t>
                </a:r>
                <a:r>
                  <a:rPr lang="es-AR" sz="1600" dirty="0" smtClean="0"/>
                  <a:t> + Nx</a:t>
                </a:r>
                <a:r>
                  <a:rPr lang="es-AR" sz="1200" dirty="0" smtClean="0"/>
                  <a:t>25</a:t>
                </a:r>
                <a:r>
                  <a:rPr lang="es-AR" sz="1600" dirty="0" smtClean="0"/>
                  <a:t>= 0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45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= 20</a:t>
                </a:r>
              </a:p>
              <a:p>
                <a:r>
                  <a:rPr lang="es-AR" sz="1600" dirty="0" smtClean="0"/>
                  <a:t>              ∑ </a:t>
                </a:r>
                <a:r>
                  <a:rPr lang="es-AR" sz="1600" dirty="0" err="1" smtClean="0"/>
                  <a:t>Fy</a:t>
                </a:r>
                <a:r>
                  <a:rPr lang="es-AR" sz="1600" dirty="0" smtClean="0"/>
                  <a:t>=0    -Ny</a:t>
                </a:r>
                <a:r>
                  <a:rPr lang="es-AR" sz="1200" dirty="0" smtClean="0"/>
                  <a:t>25</a:t>
                </a:r>
                <a:r>
                  <a:rPr lang="es-AR" sz="1600" dirty="0" smtClean="0"/>
                  <a:t>- 15</a:t>
                </a:r>
                <a:r>
                  <a:rPr lang="es-AR" sz="1200" dirty="0" smtClean="0"/>
                  <a:t> = </a:t>
                </a:r>
                <a:r>
                  <a:rPr lang="es-AR" sz="1600" dirty="0" smtClean="0"/>
                  <a:t>0     Ny</a:t>
                </a:r>
                <a:r>
                  <a:rPr lang="es-AR" sz="1200" dirty="0" smtClean="0"/>
                  <a:t>25</a:t>
                </a:r>
                <a:r>
                  <a:rPr lang="es-AR" sz="1600" dirty="0" smtClean="0"/>
                  <a:t>=-15</a:t>
                </a:r>
              </a:p>
              <a:p>
                <a:r>
                  <a:rPr lang="es-AR" sz="1600" dirty="0"/>
                  <a:t> </a:t>
                </a:r>
                <a:r>
                  <a:rPr lang="es-AR" sz="1600" dirty="0" smtClean="0"/>
                  <a:t>             1,5/2</a:t>
                </a:r>
                <a14:m>
                  <m:oMath xmlns:m="http://schemas.openxmlformats.org/officeDocument/2006/math">
                    <m:r>
                      <a:rPr lang="es-AR" sz="1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s-AR" sz="1600" dirty="0" smtClean="0"/>
                  <a:t>5</a:t>
                </a:r>
                <a:r>
                  <a:rPr lang="es-AR" sz="1600" dirty="0"/>
                  <a:t>= </a:t>
                </a:r>
                <a:r>
                  <a:rPr lang="es-AR" sz="1600" dirty="0" smtClean="0"/>
                  <a:t>Ny</a:t>
                </a:r>
                <a:r>
                  <a:rPr lang="es-AR" sz="1200" dirty="0" smtClean="0"/>
                  <a:t>25</a:t>
                </a:r>
                <a:r>
                  <a:rPr lang="es-AR" sz="1600" dirty="0" smtClean="0"/>
                  <a:t>/N</a:t>
                </a:r>
                <a:r>
                  <a:rPr lang="es-AR" sz="1200" dirty="0" smtClean="0"/>
                  <a:t>25               </a:t>
                </a:r>
                <a:r>
                  <a:rPr lang="es-AR" sz="16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err="1" smtClean="0">
                    <a:solidFill>
                      <a:srgbClr val="FF0000"/>
                    </a:solidFill>
                  </a:rPr>
                  <a:t>25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-25</a:t>
                </a:r>
              </a:p>
            </p:txBody>
          </p:sp>
        </mc:Choice>
        <mc:Fallback xmlns="">
          <p:sp>
            <p:nvSpPr>
              <p:cNvPr id="87" name="8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562" y="3840910"/>
                <a:ext cx="395924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769" t="-2206" r="-769" b="-88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91 CuadroTexto"/>
          <p:cNvSpPr txBox="1"/>
          <p:nvPr/>
        </p:nvSpPr>
        <p:spPr>
          <a:xfrm>
            <a:off x="5162562" y="5279733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1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-20 – N</a:t>
            </a:r>
            <a:r>
              <a:rPr lang="es-AR" sz="1200" dirty="0" smtClean="0"/>
              <a:t>12</a:t>
            </a:r>
            <a:r>
              <a:rPr lang="es-AR" sz="1600" dirty="0" smtClean="0"/>
              <a:t>= 0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r>
              <a:rPr lang="es-AR" sz="1600" dirty="0" smtClean="0">
                <a:solidFill>
                  <a:srgbClr val="FF0000"/>
                </a:solidFill>
              </a:rPr>
              <a:t>= -20</a:t>
            </a: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N</a:t>
            </a:r>
            <a:r>
              <a:rPr lang="es-AR" sz="1200" dirty="0" smtClean="0"/>
              <a:t>13 = </a:t>
            </a:r>
            <a:r>
              <a:rPr lang="es-AR" sz="1600" dirty="0" smtClean="0"/>
              <a:t>0         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r>
              <a:rPr lang="es-AR" sz="1600" dirty="0" smtClean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94" name="93 CuadroTexto"/>
          <p:cNvSpPr txBox="1"/>
          <p:nvPr/>
        </p:nvSpPr>
        <p:spPr>
          <a:xfrm>
            <a:off x="5216576" y="4694958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4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-N</a:t>
            </a:r>
            <a:r>
              <a:rPr lang="es-AR" sz="1200" dirty="0" smtClean="0"/>
              <a:t>45</a:t>
            </a:r>
            <a:r>
              <a:rPr lang="es-AR" sz="1600" dirty="0" smtClean="0"/>
              <a:t> + N</a:t>
            </a:r>
            <a:r>
              <a:rPr lang="es-AR" sz="1200" dirty="0" smtClean="0"/>
              <a:t>34</a:t>
            </a:r>
            <a:r>
              <a:rPr lang="es-AR" sz="1600" dirty="0" smtClean="0"/>
              <a:t>= 0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r>
              <a:rPr lang="es-AR" sz="1600" dirty="0" smtClean="0">
                <a:solidFill>
                  <a:srgbClr val="FF0000"/>
                </a:solidFill>
              </a:rPr>
              <a:t>= 20</a:t>
            </a: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-N</a:t>
            </a:r>
            <a:r>
              <a:rPr lang="es-AR" sz="1200" dirty="0" smtClean="0"/>
              <a:t>24 = </a:t>
            </a:r>
            <a:r>
              <a:rPr lang="es-AR" sz="1600" dirty="0" smtClean="0"/>
              <a:t>0         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r>
              <a:rPr lang="es-AR" sz="1600" dirty="0" smtClean="0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1176440" y="4397510"/>
            <a:ext cx="3959241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3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20 –Nx</a:t>
            </a:r>
            <a:r>
              <a:rPr lang="es-AR" sz="1200" dirty="0" smtClean="0"/>
              <a:t>23 </a:t>
            </a:r>
            <a:r>
              <a:rPr lang="es-AR" sz="1600" dirty="0" smtClean="0"/>
              <a:t>-</a:t>
            </a:r>
            <a:r>
              <a:rPr lang="es-AR" sz="1200" dirty="0" smtClean="0"/>
              <a:t> </a:t>
            </a:r>
            <a:r>
              <a:rPr lang="es-AR" sz="1600" dirty="0" smtClean="0"/>
              <a:t>N</a:t>
            </a:r>
            <a:r>
              <a:rPr lang="es-AR" sz="1200" dirty="0" smtClean="0"/>
              <a:t>34</a:t>
            </a:r>
            <a:r>
              <a:rPr lang="es-AR" sz="1600" dirty="0" smtClean="0"/>
              <a:t>= 0 </a:t>
            </a:r>
          </a:p>
          <a:p>
            <a:r>
              <a:rPr lang="es-AR" sz="1600" dirty="0" smtClean="0"/>
              <a:t>                           20– Nx</a:t>
            </a:r>
            <a:r>
              <a:rPr lang="es-AR" sz="1200" dirty="0" smtClean="0"/>
              <a:t>23</a:t>
            </a:r>
            <a:r>
              <a:rPr lang="es-AR" sz="1600" dirty="0" smtClean="0"/>
              <a:t> - (20) =0 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            Nx</a:t>
            </a:r>
            <a:r>
              <a:rPr lang="es-AR" sz="1200" dirty="0" smtClean="0"/>
              <a:t>23</a:t>
            </a:r>
            <a:r>
              <a:rPr lang="es-AR" sz="1600" dirty="0" smtClean="0"/>
              <a:t>=0  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r>
              <a:rPr lang="es-AR" sz="1600" dirty="0" smtClean="0">
                <a:solidFill>
                  <a:srgbClr val="FF0000"/>
                </a:solidFill>
              </a:rPr>
              <a:t> = 0</a:t>
            </a:r>
            <a:endParaRPr lang="es-AR" sz="1200" dirty="0" smtClean="0">
              <a:solidFill>
                <a:srgbClr val="FF0000"/>
              </a:solidFill>
            </a:endParaRPr>
          </a:p>
          <a:p>
            <a:r>
              <a:rPr lang="es-AR" sz="1600" dirty="0" smtClean="0"/>
              <a:t> 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Ny</a:t>
            </a:r>
            <a:r>
              <a:rPr lang="es-AR" sz="1200" dirty="0" smtClean="0"/>
              <a:t>23</a:t>
            </a:r>
            <a:r>
              <a:rPr lang="es-AR" sz="1600" dirty="0" smtClean="0"/>
              <a:t>+ N</a:t>
            </a:r>
            <a:r>
              <a:rPr lang="es-AR" sz="1200" dirty="0" smtClean="0"/>
              <a:t>13 = </a:t>
            </a:r>
            <a:r>
              <a:rPr lang="es-AR" sz="1600" dirty="0" smtClean="0"/>
              <a:t>0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b="1" dirty="0">
              <a:solidFill>
                <a:srgbClr val="00B050"/>
              </a:solidFill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1158930" y="5557684"/>
            <a:ext cx="478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2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N</a:t>
            </a:r>
            <a:r>
              <a:rPr lang="es-AR" sz="1200" dirty="0" smtClean="0"/>
              <a:t>12</a:t>
            </a:r>
            <a:r>
              <a:rPr lang="es-AR" sz="1600" dirty="0" smtClean="0"/>
              <a:t>- N</a:t>
            </a:r>
            <a:r>
              <a:rPr lang="es-AR" sz="1200" dirty="0" smtClean="0"/>
              <a:t>26</a:t>
            </a:r>
            <a:r>
              <a:rPr lang="es-AR" sz="1600" dirty="0" smtClean="0"/>
              <a:t>-Nx</a:t>
            </a:r>
            <a:r>
              <a:rPr lang="es-AR" sz="1200" dirty="0" smtClean="0"/>
              <a:t>25 + </a:t>
            </a:r>
            <a:r>
              <a:rPr lang="es-AR" sz="1600" dirty="0" smtClean="0"/>
              <a:t>N</a:t>
            </a:r>
            <a:r>
              <a:rPr lang="es-AR" sz="1200" dirty="0" smtClean="0"/>
              <a:t>x23</a:t>
            </a:r>
            <a:r>
              <a:rPr lang="es-AR" sz="1600" dirty="0" smtClean="0"/>
              <a:t>= 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              -20-(0)- (-20)+0 =0   </a:t>
            </a:r>
            <a:r>
              <a:rPr lang="es-AR" sz="1600" b="1" dirty="0" smtClean="0">
                <a:solidFill>
                  <a:srgbClr val="00B050"/>
                </a:solidFill>
              </a:rPr>
              <a:t>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dirty="0" smtClean="0"/>
          </a:p>
        </p:txBody>
      </p:sp>
      <p:sp>
        <p:nvSpPr>
          <p:cNvPr id="107" name="106 CuadroTexto"/>
          <p:cNvSpPr txBox="1"/>
          <p:nvPr/>
        </p:nvSpPr>
        <p:spPr>
          <a:xfrm>
            <a:off x="1176440" y="6118995"/>
            <a:ext cx="478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15+Ny</a:t>
            </a:r>
            <a:r>
              <a:rPr lang="es-AR" sz="1200" dirty="0" smtClean="0"/>
              <a:t>25 + </a:t>
            </a:r>
            <a:r>
              <a:rPr lang="es-AR" sz="1600" dirty="0" smtClean="0"/>
              <a:t>Ny</a:t>
            </a:r>
            <a:r>
              <a:rPr lang="es-AR" sz="1200" dirty="0" smtClean="0"/>
              <a:t>23 +</a:t>
            </a:r>
            <a:r>
              <a:rPr lang="es-AR" sz="1600" dirty="0" smtClean="0"/>
              <a:t>N</a:t>
            </a:r>
            <a:r>
              <a:rPr lang="es-AR" sz="1200" dirty="0" smtClean="0"/>
              <a:t>24</a:t>
            </a:r>
            <a:r>
              <a:rPr lang="es-AR" sz="1600" dirty="0" smtClean="0"/>
              <a:t>= 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15-(-15)+(0)+ (0) +0 = 0   </a:t>
            </a:r>
            <a:r>
              <a:rPr lang="es-AR" sz="1600" b="1" dirty="0" smtClean="0">
                <a:solidFill>
                  <a:srgbClr val="00B050"/>
                </a:solidFill>
              </a:rPr>
              <a:t>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dirty="0" smtClean="0"/>
          </a:p>
        </p:txBody>
      </p:sp>
      <p:sp>
        <p:nvSpPr>
          <p:cNvPr id="83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108" name="107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3336313" y="227985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</a:t>
            </a:r>
            <a:endParaRPr lang="es-AR" sz="140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2966168" y="2270815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cxnSp>
        <p:nvCxnSpPr>
          <p:cNvPr id="112" name="111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1,5 m</a:t>
            </a:r>
            <a:endParaRPr lang="es-AR" sz="1400" dirty="0"/>
          </a:p>
        </p:txBody>
      </p:sp>
      <p:cxnSp>
        <p:nvCxnSpPr>
          <p:cNvPr id="115" name="114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</a:t>
            </a:r>
            <a:endParaRPr lang="es-AR" sz="1400" dirty="0"/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3336313" y="2438417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131" name="130 CuadroTexto"/>
          <p:cNvSpPr txBox="1"/>
          <p:nvPr/>
        </p:nvSpPr>
        <p:spPr>
          <a:xfrm>
            <a:off x="3038445" y="3596649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132" name="131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cxnSp>
        <p:nvCxnSpPr>
          <p:cNvPr id="133" name="132 Conector recto de flecha"/>
          <p:cNvCxnSpPr/>
          <p:nvPr/>
        </p:nvCxnSpPr>
        <p:spPr>
          <a:xfrm>
            <a:off x="2214968" y="2729940"/>
            <a:ext cx="356429" cy="94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/>
          <p:nvPr/>
        </p:nvCxnSpPr>
        <p:spPr>
          <a:xfrm>
            <a:off x="3323869" y="2746194"/>
            <a:ext cx="244360" cy="2748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 de flecha"/>
          <p:cNvCxnSpPr/>
          <p:nvPr/>
        </p:nvCxnSpPr>
        <p:spPr>
          <a:xfrm>
            <a:off x="4184863" y="3674781"/>
            <a:ext cx="247093" cy="25157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/>
          <p:nvPr/>
        </p:nvCxnSpPr>
        <p:spPr>
          <a:xfrm>
            <a:off x="4109048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>
            <a:off x="314396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/>
          <p:nvPr/>
        </p:nvCxnSpPr>
        <p:spPr>
          <a:xfrm>
            <a:off x="2891169" y="3926351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 de flecha"/>
          <p:cNvCxnSpPr/>
          <p:nvPr/>
        </p:nvCxnSpPr>
        <p:spPr>
          <a:xfrm flipV="1">
            <a:off x="3053679" y="2762605"/>
            <a:ext cx="275893" cy="2584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 de flecha"/>
          <p:cNvCxnSpPr/>
          <p:nvPr/>
        </p:nvCxnSpPr>
        <p:spPr>
          <a:xfrm flipV="1">
            <a:off x="2208045" y="3575240"/>
            <a:ext cx="313962" cy="288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146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 de flecha"/>
          <p:cNvCxnSpPr/>
          <p:nvPr/>
        </p:nvCxnSpPr>
        <p:spPr>
          <a:xfrm flipV="1">
            <a:off x="3326227" y="3575240"/>
            <a:ext cx="0" cy="318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 de flecha"/>
          <p:cNvCxnSpPr/>
          <p:nvPr/>
        </p:nvCxnSpPr>
        <p:spPr>
          <a:xfrm flipV="1">
            <a:off x="3324983" y="2762605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150 CuadroTexto"/>
          <p:cNvSpPr txBox="1"/>
          <p:nvPr/>
        </p:nvSpPr>
        <p:spPr>
          <a:xfrm>
            <a:off x="2330929" y="233244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2" name="151 CuadroTexto"/>
          <p:cNvSpPr txBox="1"/>
          <p:nvPr/>
        </p:nvSpPr>
        <p:spPr>
          <a:xfrm>
            <a:off x="3611699" y="237623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26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508494" y="391941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2439154" y="395711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 rot="18778459">
            <a:off x="2339898" y="3018400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6" name="155 CuadroTexto"/>
          <p:cNvSpPr txBox="1"/>
          <p:nvPr/>
        </p:nvSpPr>
        <p:spPr>
          <a:xfrm rot="16200000">
            <a:off x="1673268" y="314609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7" name="156 CuadroTexto"/>
          <p:cNvSpPr txBox="1"/>
          <p:nvPr/>
        </p:nvSpPr>
        <p:spPr>
          <a:xfrm rot="16200000">
            <a:off x="3187629" y="318463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159" name="158 Grupo"/>
          <p:cNvGrpSpPr/>
          <p:nvPr/>
        </p:nvGrpSpPr>
        <p:grpSpPr>
          <a:xfrm>
            <a:off x="2136660" y="2720430"/>
            <a:ext cx="2359925" cy="1262017"/>
            <a:chOff x="2155306" y="2692059"/>
            <a:chExt cx="2359925" cy="1262017"/>
          </a:xfrm>
        </p:grpSpPr>
        <p:sp>
          <p:nvSpPr>
            <p:cNvPr id="160" name="159 Elipse"/>
            <p:cNvSpPr/>
            <p:nvPr/>
          </p:nvSpPr>
          <p:spPr>
            <a:xfrm>
              <a:off x="4461730" y="391203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1" name="160 Elipse"/>
            <p:cNvSpPr/>
            <p:nvPr/>
          </p:nvSpPr>
          <p:spPr>
            <a:xfrm>
              <a:off x="3308829" y="2701498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161 Elipse"/>
            <p:cNvSpPr/>
            <p:nvPr/>
          </p:nvSpPr>
          <p:spPr>
            <a:xfrm>
              <a:off x="2173190" y="2692059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3" name="162 Elipse"/>
            <p:cNvSpPr/>
            <p:nvPr/>
          </p:nvSpPr>
          <p:spPr>
            <a:xfrm>
              <a:off x="2155306" y="390442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163 Elipse"/>
            <p:cNvSpPr/>
            <p:nvPr/>
          </p:nvSpPr>
          <p:spPr>
            <a:xfrm>
              <a:off x="3308829" y="389101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65" name="164 Rectángulo"/>
          <p:cNvSpPr/>
          <p:nvPr/>
        </p:nvSpPr>
        <p:spPr>
          <a:xfrm>
            <a:off x="3316934" y="2741450"/>
            <a:ext cx="1153212" cy="1191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6" name="165 Rectángulo"/>
          <p:cNvSpPr/>
          <p:nvPr/>
        </p:nvSpPr>
        <p:spPr>
          <a:xfrm>
            <a:off x="2181295" y="2737291"/>
            <a:ext cx="2288539" cy="1203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8" name="167 Conector recto"/>
          <p:cNvCxnSpPr/>
          <p:nvPr/>
        </p:nvCxnSpPr>
        <p:spPr>
          <a:xfrm flipV="1">
            <a:off x="2149256" y="2750889"/>
            <a:ext cx="1179962" cy="1189517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/>
          <p:nvPr/>
        </p:nvCxnSpPr>
        <p:spPr>
          <a:xfrm flipH="1" flipV="1">
            <a:off x="3325564" y="2750889"/>
            <a:ext cx="1129031" cy="1189518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Elipse"/>
          <p:cNvSpPr/>
          <p:nvPr/>
        </p:nvSpPr>
        <p:spPr>
          <a:xfrm>
            <a:off x="4431956" y="2716271"/>
            <a:ext cx="53501" cy="4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71" name="170 Conector recto de flecha"/>
          <p:cNvCxnSpPr>
            <a:endCxn id="166" idx="0"/>
          </p:cNvCxnSpPr>
          <p:nvPr/>
        </p:nvCxnSpPr>
        <p:spPr>
          <a:xfrm>
            <a:off x="2972660" y="2726319"/>
            <a:ext cx="352905" cy="109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171 Conector recto de flecha"/>
          <p:cNvCxnSpPr/>
          <p:nvPr/>
        </p:nvCxnSpPr>
        <p:spPr>
          <a:xfrm flipV="1">
            <a:off x="4470146" y="2734182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172 Conector recto de flecha"/>
          <p:cNvCxnSpPr/>
          <p:nvPr/>
        </p:nvCxnSpPr>
        <p:spPr>
          <a:xfrm flipV="1">
            <a:off x="4467873" y="3596649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173 CuadroTexto"/>
          <p:cNvSpPr txBox="1"/>
          <p:nvPr/>
        </p:nvSpPr>
        <p:spPr>
          <a:xfrm>
            <a:off x="4515231" y="258340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6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75" name="174 CuadroTexto"/>
          <p:cNvSpPr txBox="1"/>
          <p:nvPr/>
        </p:nvSpPr>
        <p:spPr>
          <a:xfrm rot="2694921">
            <a:off x="3631156" y="300435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76" name="175 CuadroTexto"/>
          <p:cNvSpPr txBox="1"/>
          <p:nvPr/>
        </p:nvSpPr>
        <p:spPr>
          <a:xfrm>
            <a:off x="4526852" y="3958964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5089230" y="3306046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6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26</a:t>
            </a:r>
            <a:r>
              <a:rPr lang="es-AR" sz="1600" dirty="0" smtClean="0">
                <a:solidFill>
                  <a:srgbClr val="FF0000"/>
                </a:solidFill>
              </a:rPr>
              <a:t> = 0 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</a:t>
            </a:r>
            <a:r>
              <a:rPr lang="es-AR" sz="1600" dirty="0"/>
              <a:t>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56 = </a:t>
            </a:r>
            <a:r>
              <a:rPr lang="es-AR" sz="1600" dirty="0" smtClean="0">
                <a:solidFill>
                  <a:srgbClr val="FF0000"/>
                </a:solidFill>
              </a:rPr>
              <a:t>0     </a:t>
            </a:r>
          </a:p>
        </p:txBody>
      </p:sp>
      <p:cxnSp>
        <p:nvCxnSpPr>
          <p:cNvPr id="181" name="180 Conector recto de flecha"/>
          <p:cNvCxnSpPr/>
          <p:nvPr/>
        </p:nvCxnSpPr>
        <p:spPr>
          <a:xfrm>
            <a:off x="3374034" y="2741450"/>
            <a:ext cx="35757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181 Conector recto de flecha"/>
          <p:cNvCxnSpPr>
            <a:endCxn id="170" idx="4"/>
          </p:cNvCxnSpPr>
          <p:nvPr/>
        </p:nvCxnSpPr>
        <p:spPr>
          <a:xfrm>
            <a:off x="4139793" y="2750294"/>
            <a:ext cx="318914" cy="801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182 CuadroTexto"/>
          <p:cNvSpPr txBox="1"/>
          <p:nvPr/>
        </p:nvSpPr>
        <p:spPr>
          <a:xfrm rot="16200000">
            <a:off x="4307118" y="313676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56</a:t>
            </a:r>
            <a:endParaRPr lang="es-A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4" grpId="0"/>
      <p:bldP spid="95" grpId="0" animBg="1"/>
      <p:bldP spid="106" grpId="0"/>
      <p:bldP spid="107" grpId="0"/>
      <p:bldP spid="1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REACCIONES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85112"/>
              </p:ext>
            </p:extLst>
          </p:nvPr>
        </p:nvGraphicFramePr>
        <p:xfrm>
          <a:off x="1619672" y="2636912"/>
          <a:ext cx="49685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Esfuerzo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ysClr val="windowText" lastClr="000000"/>
                          </a:solidFill>
                        </a:rPr>
                        <a:t>Traccion</a:t>
                      </a:r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 (+)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ysClr val="windowText" lastClr="000000"/>
                          </a:solidFill>
                        </a:rPr>
                        <a:t>Compresion</a:t>
                      </a:r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 (-)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N12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-20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N23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N24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-25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N26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N34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N45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N56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6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Resultados: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948264" y="2060848"/>
            <a:ext cx="1985424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RESULTADOS: INDICAR SI EL ESFUERZO ES DE  TRACCION O COMPRESION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686733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2. METODO DE RITTER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322392" y="451953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340022" y="2197201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320964" y="2176181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004048" y="22823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F1:  10 t</a:t>
            </a:r>
          </a:p>
          <a:p>
            <a:r>
              <a:rPr lang="es-AR" dirty="0" smtClean="0"/>
              <a:t>F2:  20 t</a:t>
            </a:r>
            <a:endParaRPr lang="es-AR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1711040" y="4766355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1. Análisis Cinemático.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973944" y="5118982"/>
            <a:ext cx="684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Externo</a:t>
            </a:r>
            <a:r>
              <a:rPr lang="es-AR" sz="1600" b="1" dirty="0"/>
              <a:t>: </a:t>
            </a:r>
            <a:r>
              <a:rPr lang="es-AR" sz="1600" dirty="0"/>
              <a:t>Es 1 chapa, como la normal del apoyo </a:t>
            </a:r>
            <a:r>
              <a:rPr lang="es-AR" sz="1600" dirty="0" smtClean="0"/>
              <a:t>móvil </a:t>
            </a:r>
            <a:r>
              <a:rPr lang="es-AR" sz="1600" dirty="0"/>
              <a:t>no pasa por el </a:t>
            </a:r>
            <a:r>
              <a:rPr lang="es-AR" sz="1600" dirty="0" smtClean="0"/>
              <a:t>   apoyo </a:t>
            </a:r>
            <a:r>
              <a:rPr lang="es-AR" sz="1600" dirty="0"/>
              <a:t>fijo, no hay vinculación aparente.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1973944" y="5641202"/>
            <a:ext cx="622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Interno: </a:t>
            </a:r>
            <a:endParaRPr lang="es-A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Cumple la condición de rigidez: b=2v-3 -  v: 5 b= 2*5-3=7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El reticulado está formado por triángulos unidos entre si.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grpSp>
        <p:nvGrpSpPr>
          <p:cNvPr id="30" name="29 Grupo"/>
          <p:cNvGrpSpPr/>
          <p:nvPr/>
        </p:nvGrpSpPr>
        <p:grpSpPr>
          <a:xfrm>
            <a:off x="2040186" y="2687900"/>
            <a:ext cx="2592051" cy="1468823"/>
            <a:chOff x="2040186" y="2687900"/>
            <a:chExt cx="2592051" cy="1468823"/>
          </a:xfrm>
        </p:grpSpPr>
        <p:cxnSp>
          <p:nvCxnSpPr>
            <p:cNvPr id="131" name="130 Conector recto"/>
            <p:cNvCxnSpPr/>
            <p:nvPr/>
          </p:nvCxnSpPr>
          <p:spPr>
            <a:xfrm>
              <a:off x="4363070" y="4156723"/>
              <a:ext cx="2691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27 Grupo"/>
            <p:cNvGrpSpPr/>
            <p:nvPr/>
          </p:nvGrpSpPr>
          <p:grpSpPr>
            <a:xfrm>
              <a:off x="2040186" y="2687900"/>
              <a:ext cx="2592051" cy="1443503"/>
              <a:chOff x="2040186" y="2687900"/>
              <a:chExt cx="2592051" cy="1443503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2040186" y="2692059"/>
                <a:ext cx="2592051" cy="1439344"/>
                <a:chOff x="2040186" y="2692059"/>
                <a:chExt cx="2592051" cy="1439344"/>
              </a:xfrm>
            </p:grpSpPr>
            <p:grpSp>
              <p:nvGrpSpPr>
                <p:cNvPr id="14" name="13 Grupo"/>
                <p:cNvGrpSpPr/>
                <p:nvPr/>
              </p:nvGrpSpPr>
              <p:grpSpPr>
                <a:xfrm>
                  <a:off x="2155306" y="2692059"/>
                  <a:ext cx="2359925" cy="1262017"/>
                  <a:chOff x="2155306" y="2692059"/>
                  <a:chExt cx="2359925" cy="1262017"/>
                </a:xfrm>
              </p:grpSpPr>
              <p:sp>
                <p:nvSpPr>
                  <p:cNvPr id="124" name="123 Elipse"/>
                  <p:cNvSpPr/>
                  <p:nvPr/>
                </p:nvSpPr>
                <p:spPr>
                  <a:xfrm>
                    <a:off x="4461730" y="391203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5" name="124 Elipse"/>
                  <p:cNvSpPr/>
                  <p:nvPr/>
                </p:nvSpPr>
                <p:spPr>
                  <a:xfrm>
                    <a:off x="3308829" y="2701498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6" name="125 Elipse"/>
                  <p:cNvSpPr/>
                  <p:nvPr/>
                </p:nvSpPr>
                <p:spPr>
                  <a:xfrm>
                    <a:off x="2173190" y="2692059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7" name="126 Elipse"/>
                  <p:cNvSpPr/>
                  <p:nvPr/>
                </p:nvSpPr>
                <p:spPr>
                  <a:xfrm>
                    <a:off x="2155306" y="390442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8" name="127 Elipse"/>
                  <p:cNvSpPr/>
                  <p:nvPr/>
                </p:nvSpPr>
                <p:spPr>
                  <a:xfrm>
                    <a:off x="3308829" y="389101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grpSp>
              <p:nvGrpSpPr>
                <p:cNvPr id="22" name="21 Grupo"/>
                <p:cNvGrpSpPr/>
                <p:nvPr/>
              </p:nvGrpSpPr>
              <p:grpSpPr>
                <a:xfrm>
                  <a:off x="2040186" y="2708920"/>
                  <a:ext cx="2592051" cy="1422483"/>
                  <a:chOff x="2040186" y="2708920"/>
                  <a:chExt cx="2592051" cy="1422483"/>
                </a:xfrm>
              </p:grpSpPr>
              <p:sp>
                <p:nvSpPr>
                  <p:cNvPr id="133" name="132 Triángulo isósceles"/>
                  <p:cNvSpPr/>
                  <p:nvPr/>
                </p:nvSpPr>
                <p:spPr>
                  <a:xfrm>
                    <a:off x="2040186" y="3963223"/>
                    <a:ext cx="283740" cy="16818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grpSp>
                <p:nvGrpSpPr>
                  <p:cNvPr id="21" name="20 Grupo"/>
                  <p:cNvGrpSpPr/>
                  <p:nvPr/>
                </p:nvGrpSpPr>
                <p:grpSpPr>
                  <a:xfrm>
                    <a:off x="2167902" y="2708920"/>
                    <a:ext cx="2464335" cy="1392517"/>
                    <a:chOff x="2167902" y="2708920"/>
                    <a:chExt cx="2464335" cy="1392517"/>
                  </a:xfrm>
                </p:grpSpPr>
                <p:sp>
                  <p:nvSpPr>
                    <p:cNvPr id="5" name="4 Rectángulo"/>
                    <p:cNvSpPr/>
                    <p:nvPr/>
                  </p:nvSpPr>
                  <p:spPr>
                    <a:xfrm>
                      <a:off x="3335580" y="2713079"/>
                      <a:ext cx="1153212" cy="1191347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4" name="3 Rectángulo"/>
                    <p:cNvSpPr/>
                    <p:nvPr/>
                  </p:nvSpPr>
                  <p:spPr>
                    <a:xfrm>
                      <a:off x="2199941" y="2708920"/>
                      <a:ext cx="2288539" cy="120311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32" name="131 Triángulo isósceles"/>
                    <p:cNvSpPr/>
                    <p:nvPr/>
                  </p:nvSpPr>
                  <p:spPr>
                    <a:xfrm>
                      <a:off x="4363070" y="3963223"/>
                      <a:ext cx="269167" cy="138214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8" name="7 Conector recto"/>
                    <p:cNvCxnSpPr/>
                    <p:nvPr/>
                  </p:nvCxnSpPr>
                  <p:spPr>
                    <a:xfrm flipV="1">
                      <a:off x="2167902" y="2722518"/>
                      <a:ext cx="1179962" cy="1189517"/>
                    </a:xfrm>
                    <a:prstGeom prst="line">
                      <a:avLst/>
                    </a:prstGeom>
                    <a:ln w="25400">
                      <a:solidFill>
                        <a:srgbClr val="26697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39 Conector recto"/>
                    <p:cNvCxnSpPr/>
                    <p:nvPr/>
                  </p:nvCxnSpPr>
                  <p:spPr>
                    <a:xfrm flipH="1" flipV="1">
                      <a:off x="3344210" y="2722518"/>
                      <a:ext cx="1129031" cy="1189518"/>
                    </a:xfrm>
                    <a:prstGeom prst="line">
                      <a:avLst/>
                    </a:prstGeom>
                    <a:ln w="25400">
                      <a:solidFill>
                        <a:srgbClr val="26697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43" name="42 Elipse"/>
              <p:cNvSpPr/>
              <p:nvPr/>
            </p:nvSpPr>
            <p:spPr>
              <a:xfrm>
                <a:off x="4450602" y="2687900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41" name="40 CuadroTexto"/>
          <p:cNvSpPr txBox="1"/>
          <p:nvPr/>
        </p:nvSpPr>
        <p:spPr>
          <a:xfrm>
            <a:off x="6024135" y="19780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Consiste en cortar la estructura en 3 barras, poner en evidencia los esfuerzos internos y tomar momentos donde se cortan 2 de las incógnitas. </a:t>
            </a:r>
          </a:p>
          <a:p>
            <a:r>
              <a:rPr lang="es-AR" dirty="0" smtClean="0"/>
              <a:t>Cuando las barras son paralelas se plantea ∑F </a:t>
            </a:r>
            <a:r>
              <a:rPr lang="es-AR" dirty="0" smtClean="0">
                <a:sym typeface="Symbol"/>
              </a:rPr>
              <a:t> barras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23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34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0 Rectángulo"/>
          <p:cNvSpPr/>
          <p:nvPr/>
        </p:nvSpPr>
        <p:spPr>
          <a:xfrm>
            <a:off x="3316934" y="2741450"/>
            <a:ext cx="1153212" cy="1191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4" name="113 Conector recto"/>
          <p:cNvCxnSpPr/>
          <p:nvPr/>
        </p:nvCxnSpPr>
        <p:spPr>
          <a:xfrm flipV="1">
            <a:off x="2149256" y="2750889"/>
            <a:ext cx="1179962" cy="1189517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2 Marcador de contenido"/>
          <p:cNvSpPr txBox="1">
            <a:spLocks/>
          </p:cNvSpPr>
          <p:nvPr/>
        </p:nvSpPr>
        <p:spPr>
          <a:xfrm>
            <a:off x="1121391" y="1671984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/>
              <a:t>2. METODO DE RITTER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26693" y="5473228"/>
            <a:ext cx="7442741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336313" y="227985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2966168" y="2270815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1,5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5148064" y="2180036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 Elijo Terna de Referencia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7905694" y="2161432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3. Calculo de las Reacciones de Vínculo</a:t>
                </a:r>
              </a:p>
              <a:p>
                <a:r>
                  <a:rPr lang="es-AR" dirty="0" smtClean="0"/>
                  <a:t>3.1. Pongo en evidencia las RV</a:t>
                </a:r>
              </a:p>
              <a:p>
                <a:r>
                  <a:rPr lang="es-AR" dirty="0" smtClean="0"/>
                  <a:t>3.2. Planteo Ecuaciones Equilibrio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∑ </a:t>
                </a:r>
                <a:r>
                  <a:rPr lang="es-AR" dirty="0" err="1" smtClean="0"/>
                  <a:t>Fx</a:t>
                </a:r>
                <a:r>
                  <a:rPr lang="es-AR" dirty="0" smtClean="0"/>
                  <a:t>=0    H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= F</a:t>
                </a:r>
                <a:r>
                  <a:rPr lang="es-AR" sz="1400" dirty="0" smtClean="0"/>
                  <a:t>1       </a:t>
                </a:r>
                <a:r>
                  <a:rPr lang="es-AR" b="1" dirty="0" smtClean="0"/>
                  <a:t>H</a:t>
                </a:r>
                <a:r>
                  <a:rPr lang="es-AR" sz="1400" b="1" dirty="0" smtClean="0"/>
                  <a:t>A= </a:t>
                </a:r>
                <a:r>
                  <a:rPr lang="es-AR" b="1" dirty="0" smtClean="0"/>
                  <a:t>20 t</a:t>
                </a:r>
              </a:p>
              <a:p>
                <a:r>
                  <a:rPr lang="es-AR" dirty="0" smtClean="0"/>
                  <a:t>      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s-AR" dirty="0"/>
                  <a:t>=0 </a:t>
                </a:r>
                <a:r>
                  <a:rPr lang="es-AR" dirty="0" smtClean="0"/>
                  <a:t>  30</a:t>
                </a:r>
                <a:r>
                  <a:rPr lang="es-AR" sz="1400" dirty="0" smtClean="0"/>
                  <a:t>. </a:t>
                </a:r>
                <a:r>
                  <a:rPr lang="es-AR" dirty="0" smtClean="0"/>
                  <a:t>1,5</a:t>
                </a:r>
                <a:r>
                  <a:rPr lang="es-AR" sz="1400" dirty="0" smtClean="0"/>
                  <a:t> + </a:t>
                </a:r>
                <a:r>
                  <a:rPr lang="es-AR" dirty="0" smtClean="0"/>
                  <a:t>15,</a:t>
                </a:r>
                <a:r>
                  <a:rPr lang="es-AR" sz="1400" dirty="0" smtClean="0"/>
                  <a:t>. </a:t>
                </a:r>
                <a:r>
                  <a:rPr lang="es-AR" dirty="0" smtClean="0"/>
                  <a:t>2</a:t>
                </a:r>
                <a:r>
                  <a:rPr lang="es-AR" sz="1400" dirty="0" smtClean="0"/>
                  <a:t> – </a:t>
                </a:r>
                <a:r>
                  <a:rPr lang="es-AR" dirty="0" smtClean="0"/>
                  <a:t>V</a:t>
                </a:r>
                <a:r>
                  <a:rPr lang="es-AR" sz="1400" dirty="0" smtClean="0"/>
                  <a:t>B. </a:t>
                </a:r>
                <a:r>
                  <a:rPr lang="es-AR" dirty="0" smtClean="0"/>
                  <a:t>4</a:t>
                </a:r>
                <a:r>
                  <a:rPr lang="es-AR" sz="1400" dirty="0" smtClean="0"/>
                  <a:t> = 0</a:t>
                </a:r>
              </a:p>
              <a:p>
                <a:r>
                  <a:rPr lang="es-AR" sz="1400" dirty="0"/>
                  <a:t> </a:t>
                </a:r>
                <a:r>
                  <a:rPr lang="es-AR" sz="1400" dirty="0" smtClean="0"/>
                  <a:t>     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B = </a:t>
                </a:r>
                <a:r>
                  <a:rPr lang="es-AR" b="1" dirty="0" smtClean="0"/>
                  <a:t>15 t   </a:t>
                </a:r>
              </a:p>
              <a:p>
                <a:r>
                  <a:rPr lang="es-AR" dirty="0" smtClean="0"/>
                  <a:t>       ∑ </a:t>
                </a:r>
                <a:r>
                  <a:rPr lang="es-AR" dirty="0" err="1" smtClean="0"/>
                  <a:t>Fy</a:t>
                </a:r>
                <a:r>
                  <a:rPr lang="es-AR" dirty="0" smtClean="0"/>
                  <a:t>=0    -V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- V</a:t>
                </a:r>
                <a:r>
                  <a:rPr lang="es-AR" sz="1400" dirty="0" smtClean="0"/>
                  <a:t>B</a:t>
                </a:r>
                <a:r>
                  <a:rPr lang="es-AR" dirty="0" smtClean="0"/>
                  <a:t> +15</a:t>
                </a:r>
                <a:r>
                  <a:rPr lang="es-AR" sz="1400" dirty="0" smtClean="0"/>
                  <a:t> </a:t>
                </a:r>
                <a:r>
                  <a:rPr lang="es-AR" sz="1400" dirty="0"/>
                  <a:t>= </a:t>
                </a:r>
                <a:r>
                  <a:rPr lang="es-AR" dirty="0" smtClean="0"/>
                  <a:t>0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A</a:t>
                </a:r>
                <a:r>
                  <a:rPr lang="es-AR" b="1" dirty="0" smtClean="0"/>
                  <a:t> = 0 t</a:t>
                </a:r>
                <a:endParaRPr lang="es-AR" b="1" dirty="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319" b="-316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45 Conector recto de flecha"/>
          <p:cNvCxnSpPr/>
          <p:nvPr/>
        </p:nvCxnSpPr>
        <p:spPr>
          <a:xfrm>
            <a:off x="2182056" y="399729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2182056" y="400548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03784" y="39651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B</a:t>
            </a:r>
            <a:endParaRPr lang="es-AR" sz="1400" dirty="0"/>
          </a:p>
        </p:txBody>
      </p:sp>
      <p:sp>
        <p:nvSpPr>
          <p:cNvPr id="55" name="54 Triángulo isósceles"/>
          <p:cNvSpPr/>
          <p:nvPr/>
        </p:nvSpPr>
        <p:spPr>
          <a:xfrm>
            <a:off x="2047189" y="3962006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55 Conector recto"/>
          <p:cNvCxnSpPr/>
          <p:nvPr/>
        </p:nvCxnSpPr>
        <p:spPr>
          <a:xfrm>
            <a:off x="4335562" y="4185094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654662" y="4737885"/>
            <a:ext cx="21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4. Numero los nudos</a:t>
            </a:r>
            <a:endParaRPr lang="es-AR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336313" y="2438417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038445" y="3596649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426693" y="5847655"/>
            <a:ext cx="351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6. Pongo en Evidencia los esfuerzos internos en los nudos.  En el Corte</a:t>
            </a:r>
          </a:p>
          <a:p>
            <a:r>
              <a:rPr lang="es-AR" dirty="0"/>
              <a:t> </a:t>
            </a:r>
            <a:r>
              <a:rPr lang="es-AR" dirty="0" smtClean="0"/>
              <a:t>   Elijo el positivo (tracción)</a:t>
            </a:r>
            <a:endParaRPr lang="es-AR" dirty="0"/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>
          <a:xfrm>
            <a:off x="5019970" y="5473228"/>
            <a:ext cx="3689084" cy="1052116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ESFUERZO DE  TRACCION (+) </a:t>
            </a:r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En </a:t>
            </a:r>
            <a:r>
              <a:rPr lang="es-AR" sz="1600" b="1" dirty="0">
                <a:sym typeface="Symbol"/>
              </a:rPr>
              <a:t>los nudos (A y B)</a:t>
            </a:r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</a:t>
            </a:r>
            <a:endParaRPr lang="es-AR" sz="1600" b="1" dirty="0" smtClean="0"/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/>
          </a:p>
        </p:txBody>
      </p:sp>
      <p:sp>
        <p:nvSpPr>
          <p:cNvPr id="68" name="67 Elipse"/>
          <p:cNvSpPr>
            <a:spLocks noChangeAspect="1"/>
          </p:cNvSpPr>
          <p:nvPr/>
        </p:nvSpPr>
        <p:spPr>
          <a:xfrm>
            <a:off x="5562952" y="6171018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8421022" y="6201320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0" name="69 Conector recto de flecha"/>
          <p:cNvCxnSpPr/>
          <p:nvPr/>
        </p:nvCxnSpPr>
        <p:spPr>
          <a:xfrm flipH="1" flipV="1">
            <a:off x="7985316" y="6262295"/>
            <a:ext cx="435706" cy="108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791010" y="5814042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686346" y="6036865"/>
            <a:ext cx="4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+</a:t>
            </a:r>
            <a:endParaRPr lang="es-AR" sz="24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028532" y="5900438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74" name="73 Conector recto de flecha"/>
          <p:cNvCxnSpPr/>
          <p:nvPr/>
        </p:nvCxnSpPr>
        <p:spPr>
          <a:xfrm>
            <a:off x="5712970" y="6246264"/>
            <a:ext cx="40383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V="1">
            <a:off x="2208045" y="2741169"/>
            <a:ext cx="356429" cy="2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891169" y="3926351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3053679" y="2762605"/>
            <a:ext cx="275893" cy="2584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2208045" y="3575240"/>
            <a:ext cx="313962" cy="288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>
            <a:off x="2224214" y="234683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704479" y="3926351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 rot="18778459">
            <a:off x="2339898" y="3018400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92" name="91 Conector recto"/>
          <p:cNvCxnSpPr/>
          <p:nvPr/>
        </p:nvCxnSpPr>
        <p:spPr>
          <a:xfrm>
            <a:off x="4362001" y="4185094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106 Grupo"/>
          <p:cNvGrpSpPr/>
          <p:nvPr/>
        </p:nvGrpSpPr>
        <p:grpSpPr>
          <a:xfrm>
            <a:off x="2136660" y="2720430"/>
            <a:ext cx="2359925" cy="1262017"/>
            <a:chOff x="2155306" y="2692059"/>
            <a:chExt cx="2359925" cy="1262017"/>
          </a:xfrm>
        </p:grpSpPr>
        <p:sp>
          <p:nvSpPr>
            <p:cNvPr id="116" name="115 Elipse"/>
            <p:cNvSpPr/>
            <p:nvPr/>
          </p:nvSpPr>
          <p:spPr>
            <a:xfrm>
              <a:off x="4461730" y="391203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3308829" y="2701498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" name="117 Elipse"/>
            <p:cNvSpPr/>
            <p:nvPr/>
          </p:nvSpPr>
          <p:spPr>
            <a:xfrm>
              <a:off x="2173190" y="2692059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" name="118 Elipse"/>
            <p:cNvSpPr/>
            <p:nvPr/>
          </p:nvSpPr>
          <p:spPr>
            <a:xfrm>
              <a:off x="2155306" y="390442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3308829" y="389101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12" name="111 Rectángulo"/>
          <p:cNvSpPr/>
          <p:nvPr/>
        </p:nvSpPr>
        <p:spPr>
          <a:xfrm>
            <a:off x="2181295" y="2737291"/>
            <a:ext cx="2288539" cy="1203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3" name="112 Triángulo isósceles"/>
          <p:cNvSpPr/>
          <p:nvPr/>
        </p:nvSpPr>
        <p:spPr>
          <a:xfrm>
            <a:off x="4344424" y="3991594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5" name="114 Conector recto"/>
          <p:cNvCxnSpPr/>
          <p:nvPr/>
        </p:nvCxnSpPr>
        <p:spPr>
          <a:xfrm flipH="1" flipV="1">
            <a:off x="3325564" y="2750889"/>
            <a:ext cx="1129031" cy="1189518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Elipse"/>
          <p:cNvSpPr/>
          <p:nvPr/>
        </p:nvSpPr>
        <p:spPr>
          <a:xfrm>
            <a:off x="4431956" y="2716271"/>
            <a:ext cx="53501" cy="4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1" name="120 Conector recto de flecha"/>
          <p:cNvCxnSpPr>
            <a:endCxn id="112" idx="0"/>
          </p:cNvCxnSpPr>
          <p:nvPr/>
        </p:nvCxnSpPr>
        <p:spPr>
          <a:xfrm>
            <a:off x="2972660" y="2726319"/>
            <a:ext cx="352905" cy="109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130 CuadroTexto"/>
          <p:cNvSpPr txBox="1"/>
          <p:nvPr/>
        </p:nvSpPr>
        <p:spPr>
          <a:xfrm>
            <a:off x="4515231" y="258340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6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1541465" y="5201324"/>
            <a:ext cx="38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5. Corto la Estructura de manera tal de tener 3 </a:t>
            </a:r>
            <a:r>
              <a:rPr lang="es-AR" dirty="0" err="1" smtClean="0"/>
              <a:t>incognitas</a:t>
            </a:r>
            <a:r>
              <a:rPr lang="es-AR" dirty="0" smtClean="0"/>
              <a:t>. Corte 1-1</a:t>
            </a:r>
            <a:endParaRPr lang="es-AR" dirty="0"/>
          </a:p>
        </p:txBody>
      </p:sp>
      <p:sp>
        <p:nvSpPr>
          <p:cNvPr id="5" name="4 Forma libre"/>
          <p:cNvSpPr/>
          <p:nvPr/>
        </p:nvSpPr>
        <p:spPr>
          <a:xfrm>
            <a:off x="2545080" y="2308860"/>
            <a:ext cx="327660" cy="2171700"/>
          </a:xfrm>
          <a:custGeom>
            <a:avLst/>
            <a:gdLst>
              <a:gd name="connsiteX0" fmla="*/ 327660 w 327660"/>
              <a:gd name="connsiteY0" fmla="*/ 0 h 2171700"/>
              <a:gd name="connsiteX1" fmla="*/ 38100 w 327660"/>
              <a:gd name="connsiteY1" fmla="*/ 579120 h 2171700"/>
              <a:gd name="connsiteX2" fmla="*/ 312420 w 327660"/>
              <a:gd name="connsiteY2" fmla="*/ 1264920 h 2171700"/>
              <a:gd name="connsiteX3" fmla="*/ 0 w 32766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" h="2171700">
                <a:moveTo>
                  <a:pt x="327660" y="0"/>
                </a:moveTo>
                <a:cubicBezTo>
                  <a:pt x="184150" y="184150"/>
                  <a:pt x="40640" y="368300"/>
                  <a:pt x="38100" y="579120"/>
                </a:cubicBezTo>
                <a:cubicBezTo>
                  <a:pt x="35560" y="789940"/>
                  <a:pt x="318770" y="999490"/>
                  <a:pt x="312420" y="1264920"/>
                </a:cubicBezTo>
                <a:cubicBezTo>
                  <a:pt x="306070" y="1530350"/>
                  <a:pt x="52070" y="2023110"/>
                  <a:pt x="0" y="2171700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802338" y="2286427"/>
            <a:ext cx="327660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1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2617260" y="4282252"/>
            <a:ext cx="243953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1</a:t>
            </a:r>
            <a:endParaRPr lang="es-AR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47" grpId="0"/>
      <p:bldP spid="52" grpId="0"/>
      <p:bldP spid="54" grpId="0"/>
      <p:bldP spid="55" grpId="0" animBg="1"/>
      <p:bldP spid="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 animBg="1"/>
      <p:bldP spid="71" grpId="0"/>
      <p:bldP spid="72" grpId="0"/>
      <p:bldP spid="73" grpId="0"/>
      <p:bldP spid="98" grpId="0"/>
      <p:bldP spid="101" grpId="0"/>
      <p:bldP spid="102" grpId="0"/>
      <p:bldP spid="113" grpId="0" animBg="1"/>
      <p:bldP spid="131" grpId="0"/>
      <p:bldP spid="94" grpId="0"/>
      <p:bldP spid="5" grpId="0" animBg="1"/>
      <p:bldP spid="6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167 Conector recto"/>
          <p:cNvCxnSpPr/>
          <p:nvPr/>
        </p:nvCxnSpPr>
        <p:spPr>
          <a:xfrm flipV="1">
            <a:off x="2149256" y="2750889"/>
            <a:ext cx="1179962" cy="1189517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169" name="168 Conector recto"/>
          <p:cNvCxnSpPr/>
          <p:nvPr/>
        </p:nvCxnSpPr>
        <p:spPr>
          <a:xfrm flipH="1" flipV="1">
            <a:off x="3325564" y="2750889"/>
            <a:ext cx="1129031" cy="1189518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164 Rectángulo"/>
          <p:cNvSpPr/>
          <p:nvPr/>
        </p:nvSpPr>
        <p:spPr>
          <a:xfrm>
            <a:off x="3316934" y="2741450"/>
            <a:ext cx="1153212" cy="1191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6" name="165 Rectángulo"/>
          <p:cNvSpPr/>
          <p:nvPr/>
        </p:nvSpPr>
        <p:spPr>
          <a:xfrm>
            <a:off x="2181295" y="2737291"/>
            <a:ext cx="2288539" cy="1203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4921402" y="2018317"/>
            <a:ext cx="3689084" cy="875269"/>
            <a:chOff x="4921402" y="2018317"/>
            <a:chExt cx="3689084" cy="875269"/>
          </a:xfrm>
        </p:grpSpPr>
        <p:sp>
          <p:nvSpPr>
            <p:cNvPr id="69" name="68 Elipse"/>
            <p:cNvSpPr>
              <a:spLocks noChangeAspect="1"/>
            </p:cNvSpPr>
            <p:nvPr/>
          </p:nvSpPr>
          <p:spPr>
            <a:xfrm>
              <a:off x="6858254" y="2424808"/>
              <a:ext cx="108000" cy="1207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4921402" y="2018317"/>
              <a:ext cx="3689084" cy="875269"/>
              <a:chOff x="4869208" y="5933834"/>
              <a:chExt cx="3689084" cy="875269"/>
            </a:xfrm>
          </p:grpSpPr>
          <p:sp>
            <p:nvSpPr>
              <p:cNvPr id="66" name="2 Marcador de contenido"/>
              <p:cNvSpPr txBox="1">
                <a:spLocks/>
              </p:cNvSpPr>
              <p:nvPr/>
            </p:nvSpPr>
            <p:spPr>
              <a:xfrm>
                <a:off x="4869208" y="5933834"/>
                <a:ext cx="3689084" cy="87526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200" b="1" dirty="0" smtClean="0">
                    <a:sym typeface="Symbol"/>
                  </a:rPr>
                  <a:t>EN NUDOS TRACCION (+)          </a:t>
                </a:r>
                <a:endParaRPr lang="es-AR" sz="1200" b="1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5471527" y="6313240"/>
                <a:ext cx="1336107" cy="450145"/>
                <a:chOff x="5471527" y="6313240"/>
                <a:chExt cx="1336107" cy="450145"/>
              </a:xfrm>
            </p:grpSpPr>
            <p:sp>
              <p:nvSpPr>
                <p:cNvPr id="68" name="67 Elipse"/>
                <p:cNvSpPr>
                  <a:spLocks noChangeAspect="1"/>
                </p:cNvSpPr>
                <p:nvPr/>
              </p:nvSpPr>
              <p:spPr>
                <a:xfrm>
                  <a:off x="5471527" y="6313240"/>
                  <a:ext cx="108000" cy="120732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70" name="69 Conector recto de flecha"/>
                <p:cNvCxnSpPr/>
                <p:nvPr/>
              </p:nvCxnSpPr>
              <p:spPr>
                <a:xfrm flipH="1" flipV="1">
                  <a:off x="6371928" y="6389885"/>
                  <a:ext cx="435706" cy="10806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72 CuadroTexto"/>
                <p:cNvSpPr txBox="1"/>
                <p:nvPr/>
              </p:nvSpPr>
              <p:spPr>
                <a:xfrm>
                  <a:off x="5813220" y="6424831"/>
                  <a:ext cx="7765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600" dirty="0" smtClean="0"/>
                    <a:t>N (</a:t>
                  </a:r>
                  <a:r>
                    <a:rPr lang="es-AR" sz="1600" b="1" dirty="0" smtClean="0"/>
                    <a:t>+)</a:t>
                  </a:r>
                  <a:endParaRPr lang="es-AR" sz="1600" dirty="0"/>
                </a:p>
              </p:txBody>
            </p:sp>
            <p:cxnSp>
              <p:nvCxnSpPr>
                <p:cNvPr id="74" name="73 Conector recto de flecha"/>
                <p:cNvCxnSpPr/>
                <p:nvPr/>
              </p:nvCxnSpPr>
              <p:spPr>
                <a:xfrm>
                  <a:off x="5621545" y="6388486"/>
                  <a:ext cx="403832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37" name="36 Grupo"/>
          <p:cNvGrpSpPr/>
          <p:nvPr/>
        </p:nvGrpSpPr>
        <p:grpSpPr>
          <a:xfrm>
            <a:off x="7668344" y="1873185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5096035" y="2858318"/>
            <a:ext cx="395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3. </a:t>
            </a:r>
            <a:r>
              <a:rPr lang="es-AR" sz="1600" dirty="0"/>
              <a:t>Planteo las ecuaciones de Equilibrio de Momentos donde se cortan dos Incógnitas</a:t>
            </a:r>
            <a:endParaRPr lang="es-AR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86 CuadroTexto"/>
              <p:cNvSpPr txBox="1"/>
              <p:nvPr/>
            </p:nvSpPr>
            <p:spPr>
              <a:xfrm>
                <a:off x="5140140" y="4799362"/>
                <a:ext cx="3959241" cy="159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2-2</a:t>
                </a:r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𝐹𝑦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𝑑𝑒𝑟</m:t>
                            </m:r>
                          </m:e>
                          <m:sup/>
                        </m:sSup>
                      </m:e>
                    </m:nary>
                  </m:oMath>
                </a14:m>
                <a:r>
                  <a:rPr lang="es-AR" sz="1600" dirty="0"/>
                  <a:t>=0  -</a:t>
                </a:r>
                <a:r>
                  <a:rPr lang="es-AR" sz="1600" dirty="0" smtClean="0"/>
                  <a:t>Ny</a:t>
                </a:r>
                <a:r>
                  <a:rPr lang="es-AR" sz="1200" dirty="0" smtClean="0"/>
                  <a:t>25</a:t>
                </a:r>
                <a:r>
                  <a:rPr lang="es-AR" sz="1600" dirty="0" smtClean="0"/>
                  <a:t> -15=0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25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= -25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/>
                  <a:t>Nudo 2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𝑀𝑑𝑒𝑟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-</a:t>
                </a:r>
                <a:r>
                  <a:rPr lang="es-AR" sz="1600" dirty="0" smtClean="0"/>
                  <a:t>15*2+N</a:t>
                </a:r>
                <a:r>
                  <a:rPr lang="es-AR" sz="1200" dirty="0" smtClean="0"/>
                  <a:t>45</a:t>
                </a:r>
                <a:r>
                  <a:rPr lang="es-AR" sz="1600" dirty="0" smtClean="0"/>
                  <a:t>*1,5=0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>
                    <a:solidFill>
                      <a:srgbClr val="FF0000"/>
                    </a:solidFill>
                  </a:rPr>
                  <a:t>                                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45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20</a:t>
                </a:r>
              </a:p>
              <a:p>
                <a:r>
                  <a:rPr lang="es-AR" sz="1600" dirty="0"/>
                  <a:t>Nudo </a:t>
                </a:r>
                <a:r>
                  <a:rPr lang="es-AR" sz="1600" dirty="0" smtClean="0"/>
                  <a:t>5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𝑑𝑒𝑟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600" dirty="0" smtClean="0"/>
                  <a:t>N</a:t>
                </a:r>
                <a:r>
                  <a:rPr lang="es-AR" sz="1200" dirty="0" smtClean="0"/>
                  <a:t>26</a:t>
                </a:r>
                <a:r>
                  <a:rPr lang="es-AR" sz="1600" dirty="0" smtClean="0"/>
                  <a:t>*1-5=0          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/>
                  <a:t>                </a:t>
                </a:r>
                <a:r>
                  <a:rPr lang="es-AR" sz="1600" dirty="0" smtClean="0"/>
                  <a:t>                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26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0</a:t>
                </a:r>
                <a:endParaRPr lang="es-A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8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40" y="4799362"/>
                <a:ext cx="3959241" cy="1590756"/>
              </a:xfrm>
              <a:prstGeom prst="rect">
                <a:avLst/>
              </a:prstGeom>
              <a:blipFill rotWithShape="1">
                <a:blip r:embed="rId2"/>
                <a:stretch>
                  <a:fillRect l="-5846" t="-6130" b="-206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1148198" y="5105512"/>
                <a:ext cx="3959241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4-4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𝐹𝑦𝑖𝑧𝑞</m:t>
                            </m:r>
                          </m:e>
                          <m:sup/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200" dirty="0" smtClean="0"/>
                  <a:t>–</a:t>
                </a:r>
                <a:r>
                  <a:rPr lang="es-AR" sz="1600" dirty="0" smtClean="0"/>
                  <a:t>N</a:t>
                </a:r>
                <a:r>
                  <a:rPr lang="es-AR" sz="1200" dirty="0" smtClean="0"/>
                  <a:t>24</a:t>
                </a:r>
                <a:r>
                  <a:rPr lang="es-AR" sz="1600" dirty="0" smtClean="0"/>
                  <a:t>=0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24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>
                    <a:solidFill>
                      <a:srgbClr val="FF0000"/>
                    </a:solidFill>
                  </a:rPr>
                  <a:t>0</a:t>
                </a:r>
                <a:endParaRPr lang="es-AR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8" y="5105512"/>
                <a:ext cx="3959241" cy="605871"/>
              </a:xfrm>
              <a:prstGeom prst="rect">
                <a:avLst/>
              </a:prstGeom>
              <a:blipFill>
                <a:blip r:embed="rId3"/>
                <a:stretch>
                  <a:fillRect l="-6923" t="-16162" b="-9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93 CuadroTexto"/>
              <p:cNvSpPr txBox="1"/>
              <p:nvPr/>
            </p:nvSpPr>
            <p:spPr>
              <a:xfrm>
                <a:off x="1101264" y="4588061"/>
                <a:ext cx="3959241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3-3</a:t>
                </a:r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𝐹𝑦𝑖𝑧𝑞</m:t>
                            </m:r>
                          </m:e>
                          <m:sup/>
                        </m:sSup>
                      </m:e>
                    </m:nary>
                  </m:oMath>
                </a14:m>
                <a:r>
                  <a:rPr lang="es-AR" sz="1600" dirty="0"/>
                  <a:t>=0  -</a:t>
                </a:r>
                <a:r>
                  <a:rPr lang="es-AR" sz="1600" dirty="0" smtClean="0"/>
                  <a:t>Ny</a:t>
                </a:r>
                <a:r>
                  <a:rPr lang="es-AR" sz="1200" dirty="0" smtClean="0"/>
                  <a:t>23 –</a:t>
                </a:r>
                <a:r>
                  <a:rPr lang="es-AR" sz="1600" dirty="0" smtClean="0"/>
                  <a:t>N</a:t>
                </a:r>
                <a:r>
                  <a:rPr lang="es-AR" sz="1200" dirty="0" smtClean="0"/>
                  <a:t>13</a:t>
                </a:r>
                <a:r>
                  <a:rPr lang="es-AR" sz="1600" dirty="0" smtClean="0"/>
                  <a:t>=0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13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0</a:t>
                </a:r>
                <a:endParaRPr lang="es-AR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9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64" y="4588061"/>
                <a:ext cx="3959241" cy="605871"/>
              </a:xfrm>
              <a:prstGeom prst="rect">
                <a:avLst/>
              </a:prstGeom>
              <a:blipFill rotWithShape="1">
                <a:blip r:embed="rId4"/>
                <a:stretch>
                  <a:fillRect l="-6009" t="-16162" b="-969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94 CuadroTexto"/>
          <p:cNvSpPr txBox="1"/>
          <p:nvPr/>
        </p:nvSpPr>
        <p:spPr>
          <a:xfrm>
            <a:off x="1115616" y="5763827"/>
            <a:ext cx="3959241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6    ∑ </a:t>
            </a:r>
            <a:r>
              <a:rPr lang="es-AR" sz="1600" dirty="0" err="1" smtClean="0"/>
              <a:t>Fy</a:t>
            </a:r>
            <a:r>
              <a:rPr lang="es-AR" sz="1600" dirty="0" smtClean="0"/>
              <a:t>=0     </a:t>
            </a:r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56 = </a:t>
            </a:r>
            <a:r>
              <a:rPr lang="es-AR" sz="1600" dirty="0" smtClean="0">
                <a:solidFill>
                  <a:srgbClr val="FF0000"/>
                </a:solidFill>
              </a:rPr>
              <a:t>0 </a:t>
            </a:r>
            <a:endParaRPr lang="es-AR" sz="1600" b="1" dirty="0">
              <a:solidFill>
                <a:srgbClr val="FF0000"/>
              </a:solidFill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1056790" y="6216711"/>
            <a:ext cx="625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Nudo 2   ∑ </a:t>
            </a:r>
            <a:r>
              <a:rPr lang="es-AR" sz="1600" dirty="0" err="1" smtClean="0"/>
              <a:t>Fx</a:t>
            </a:r>
            <a:r>
              <a:rPr lang="es-AR" sz="1600" dirty="0" smtClean="0"/>
              <a:t>=0    N</a:t>
            </a:r>
            <a:r>
              <a:rPr lang="es-AR" sz="1200" dirty="0" smtClean="0"/>
              <a:t>12</a:t>
            </a:r>
            <a:r>
              <a:rPr lang="es-AR" sz="1600" dirty="0" smtClean="0"/>
              <a:t>- N</a:t>
            </a:r>
            <a:r>
              <a:rPr lang="es-AR" sz="1200" dirty="0" smtClean="0"/>
              <a:t>26</a:t>
            </a:r>
            <a:r>
              <a:rPr lang="es-AR" sz="1600" dirty="0" smtClean="0"/>
              <a:t>-Nx</a:t>
            </a:r>
            <a:r>
              <a:rPr lang="es-AR" sz="1200" dirty="0" smtClean="0"/>
              <a:t>25 + </a:t>
            </a:r>
            <a:r>
              <a:rPr lang="es-AR" sz="1600" dirty="0" smtClean="0"/>
              <a:t>N</a:t>
            </a:r>
            <a:r>
              <a:rPr lang="es-AR" sz="1200" dirty="0" smtClean="0"/>
              <a:t>x23</a:t>
            </a:r>
            <a:r>
              <a:rPr lang="es-AR" sz="1600" dirty="0" smtClean="0"/>
              <a:t>= 0</a:t>
            </a:r>
          </a:p>
          <a:p>
            <a:r>
              <a:rPr lang="es-AR" sz="1600" dirty="0"/>
              <a:t> </a:t>
            </a:r>
            <a:r>
              <a:rPr lang="es-AR" sz="1600" dirty="0" smtClean="0"/>
              <a:t>                            -20-(0)- (-20)+0 =0   </a:t>
            </a:r>
            <a:r>
              <a:rPr lang="es-AR" sz="1600" b="1" dirty="0" smtClean="0">
                <a:solidFill>
                  <a:srgbClr val="00B050"/>
                </a:solidFill>
              </a:rPr>
              <a:t> </a:t>
            </a:r>
            <a:r>
              <a:rPr lang="es-AR" sz="1600" b="1" dirty="0" smtClean="0">
                <a:solidFill>
                  <a:srgbClr val="00B050"/>
                </a:solidFill>
                <a:latin typeface="Agency FB"/>
              </a:rPr>
              <a:t>√</a:t>
            </a:r>
            <a:endParaRPr lang="es-AR" sz="1600" dirty="0" smtClean="0"/>
          </a:p>
        </p:txBody>
      </p:sp>
      <p:sp>
        <p:nvSpPr>
          <p:cNvPr id="83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108" name="107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3336313" y="227985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</a:t>
            </a:r>
            <a:endParaRPr lang="es-AR" sz="140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2966168" y="2270815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p:cxnSp>
        <p:nvCxnSpPr>
          <p:cNvPr id="112" name="111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1,5 m</a:t>
            </a:r>
            <a:endParaRPr lang="es-AR" sz="1400" dirty="0"/>
          </a:p>
        </p:txBody>
      </p:sp>
      <p:cxnSp>
        <p:nvCxnSpPr>
          <p:cNvPr id="115" name="114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</a:t>
            </a:r>
            <a:endParaRPr lang="es-AR" sz="1400" dirty="0"/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3336313" y="2438417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131" name="130 CuadroTexto"/>
          <p:cNvSpPr txBox="1"/>
          <p:nvPr/>
        </p:nvSpPr>
        <p:spPr>
          <a:xfrm>
            <a:off x="3038445" y="3596649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132" name="131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cxnSp>
        <p:nvCxnSpPr>
          <p:cNvPr id="133" name="132 Conector recto de flecha"/>
          <p:cNvCxnSpPr/>
          <p:nvPr/>
        </p:nvCxnSpPr>
        <p:spPr>
          <a:xfrm>
            <a:off x="2214968" y="2729940"/>
            <a:ext cx="356429" cy="94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/>
          <p:nvPr/>
        </p:nvCxnSpPr>
        <p:spPr>
          <a:xfrm>
            <a:off x="3323869" y="2746194"/>
            <a:ext cx="244360" cy="2748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 de flecha"/>
          <p:cNvCxnSpPr/>
          <p:nvPr/>
        </p:nvCxnSpPr>
        <p:spPr>
          <a:xfrm>
            <a:off x="4184863" y="3674781"/>
            <a:ext cx="247093" cy="25157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/>
          <p:nvPr/>
        </p:nvCxnSpPr>
        <p:spPr>
          <a:xfrm>
            <a:off x="4109048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>
            <a:off x="3356266" y="3919418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/>
          <p:nvPr/>
        </p:nvCxnSpPr>
        <p:spPr>
          <a:xfrm>
            <a:off x="2891169" y="3926351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 de flecha"/>
          <p:cNvCxnSpPr/>
          <p:nvPr/>
        </p:nvCxnSpPr>
        <p:spPr>
          <a:xfrm flipV="1">
            <a:off x="3053679" y="2762605"/>
            <a:ext cx="275893" cy="2584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 de flecha"/>
          <p:cNvCxnSpPr/>
          <p:nvPr/>
        </p:nvCxnSpPr>
        <p:spPr>
          <a:xfrm flipV="1">
            <a:off x="2208045" y="3575240"/>
            <a:ext cx="313962" cy="288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146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 de flecha"/>
          <p:cNvCxnSpPr/>
          <p:nvPr/>
        </p:nvCxnSpPr>
        <p:spPr>
          <a:xfrm flipV="1">
            <a:off x="3326227" y="3575240"/>
            <a:ext cx="0" cy="318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 de flecha"/>
          <p:cNvCxnSpPr/>
          <p:nvPr/>
        </p:nvCxnSpPr>
        <p:spPr>
          <a:xfrm flipV="1">
            <a:off x="3324983" y="2762605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150 CuadroTexto"/>
          <p:cNvSpPr txBox="1"/>
          <p:nvPr/>
        </p:nvSpPr>
        <p:spPr>
          <a:xfrm>
            <a:off x="2330929" y="233244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2" name="151 CuadroTexto"/>
          <p:cNvSpPr txBox="1"/>
          <p:nvPr/>
        </p:nvSpPr>
        <p:spPr>
          <a:xfrm>
            <a:off x="3611699" y="237623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26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508494" y="391941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2385349" y="3940407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 rot="18778459">
            <a:off x="2339898" y="3018400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6" name="155 CuadroTexto"/>
          <p:cNvSpPr txBox="1"/>
          <p:nvPr/>
        </p:nvSpPr>
        <p:spPr>
          <a:xfrm rot="16200000">
            <a:off x="1673268" y="314609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57" name="156 CuadroTexto"/>
          <p:cNvSpPr txBox="1"/>
          <p:nvPr/>
        </p:nvSpPr>
        <p:spPr>
          <a:xfrm rot="16200000">
            <a:off x="3187629" y="318463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159" name="158 Grupo"/>
          <p:cNvGrpSpPr/>
          <p:nvPr/>
        </p:nvGrpSpPr>
        <p:grpSpPr>
          <a:xfrm>
            <a:off x="2136660" y="2720430"/>
            <a:ext cx="2359925" cy="1262017"/>
            <a:chOff x="2155306" y="2692059"/>
            <a:chExt cx="2359925" cy="1262017"/>
          </a:xfrm>
        </p:grpSpPr>
        <p:sp>
          <p:nvSpPr>
            <p:cNvPr id="160" name="159 Elipse"/>
            <p:cNvSpPr/>
            <p:nvPr/>
          </p:nvSpPr>
          <p:spPr>
            <a:xfrm>
              <a:off x="4461730" y="391203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1" name="160 Elipse"/>
            <p:cNvSpPr/>
            <p:nvPr/>
          </p:nvSpPr>
          <p:spPr>
            <a:xfrm>
              <a:off x="3308829" y="2701498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161 Elipse"/>
            <p:cNvSpPr/>
            <p:nvPr/>
          </p:nvSpPr>
          <p:spPr>
            <a:xfrm>
              <a:off x="2173190" y="2692059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3" name="162 Elipse"/>
            <p:cNvSpPr/>
            <p:nvPr/>
          </p:nvSpPr>
          <p:spPr>
            <a:xfrm>
              <a:off x="2155306" y="390442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163 Elipse"/>
            <p:cNvSpPr/>
            <p:nvPr/>
          </p:nvSpPr>
          <p:spPr>
            <a:xfrm>
              <a:off x="3308829" y="3891016"/>
              <a:ext cx="53501" cy="4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70" name="169 Elipse"/>
          <p:cNvSpPr/>
          <p:nvPr/>
        </p:nvSpPr>
        <p:spPr>
          <a:xfrm>
            <a:off x="4431956" y="2716271"/>
            <a:ext cx="53501" cy="4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71" name="170 Conector recto de flecha"/>
          <p:cNvCxnSpPr>
            <a:endCxn id="166" idx="0"/>
          </p:cNvCxnSpPr>
          <p:nvPr/>
        </p:nvCxnSpPr>
        <p:spPr>
          <a:xfrm>
            <a:off x="2972660" y="2726319"/>
            <a:ext cx="352905" cy="109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171 Conector recto de flecha"/>
          <p:cNvCxnSpPr/>
          <p:nvPr/>
        </p:nvCxnSpPr>
        <p:spPr>
          <a:xfrm flipV="1">
            <a:off x="4470146" y="2734182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172 Conector recto de flecha"/>
          <p:cNvCxnSpPr/>
          <p:nvPr/>
        </p:nvCxnSpPr>
        <p:spPr>
          <a:xfrm flipV="1">
            <a:off x="4467873" y="3596649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173 CuadroTexto"/>
          <p:cNvSpPr txBox="1"/>
          <p:nvPr/>
        </p:nvSpPr>
        <p:spPr>
          <a:xfrm>
            <a:off x="4515231" y="258340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6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175" name="174 CuadroTexto"/>
          <p:cNvSpPr txBox="1"/>
          <p:nvPr/>
        </p:nvSpPr>
        <p:spPr>
          <a:xfrm rot="2694921">
            <a:off x="3631156" y="3004353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25|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76" name="175 CuadroTexto"/>
          <p:cNvSpPr txBox="1"/>
          <p:nvPr/>
        </p:nvSpPr>
        <p:spPr>
          <a:xfrm>
            <a:off x="4526852" y="3958964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15</a:t>
            </a:r>
            <a:endParaRPr lang="es-A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179 CuadroTexto"/>
              <p:cNvSpPr txBox="1"/>
              <p:nvPr/>
            </p:nvSpPr>
            <p:spPr>
              <a:xfrm>
                <a:off x="5234009" y="3289693"/>
                <a:ext cx="3959241" cy="159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Corte 1-1</a:t>
                </a:r>
              </a:p>
              <a:p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   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𝐹𝑦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𝑖𝑧𝑞</m:t>
                            </m:r>
                          </m:e>
                          <m:sup/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600" dirty="0" smtClean="0"/>
                  <a:t>-Ny</a:t>
                </a:r>
                <a:r>
                  <a:rPr lang="es-AR" sz="1200" dirty="0" smtClean="0"/>
                  <a:t>23</a:t>
                </a:r>
                <a:r>
                  <a:rPr lang="es-AR" sz="1600" dirty="0" smtClean="0"/>
                  <a:t>=0    </a:t>
                </a:r>
                <a:r>
                  <a:rPr lang="es-AR" sz="1600" dirty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>
                    <a:solidFill>
                      <a:srgbClr val="FF0000"/>
                    </a:solidFill>
                  </a:rPr>
                  <a:t>23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0</a:t>
                </a:r>
              </a:p>
              <a:p>
                <a:r>
                  <a:rPr lang="es-AR" sz="1600" dirty="0"/>
                  <a:t>Nudo 2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𝑀𝑑𝑒𝑟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-15*2+N</a:t>
                </a:r>
                <a:r>
                  <a:rPr lang="es-AR" sz="1200" dirty="0"/>
                  <a:t>34</a:t>
                </a:r>
                <a:r>
                  <a:rPr lang="es-AR" sz="1600" dirty="0"/>
                  <a:t>*1,5=0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>
                    <a:solidFill>
                      <a:srgbClr val="FF0000"/>
                    </a:solidFill>
                  </a:rPr>
                  <a:t>                                    N</a:t>
                </a:r>
                <a:r>
                  <a:rPr lang="es-AR" sz="1200" dirty="0">
                    <a:solidFill>
                      <a:srgbClr val="FF0000"/>
                    </a:solidFill>
                  </a:rPr>
                  <a:t>34</a:t>
                </a:r>
                <a:r>
                  <a:rPr lang="es-AR" sz="1600" dirty="0">
                    <a:solidFill>
                      <a:srgbClr val="FF0000"/>
                    </a:solidFill>
                  </a:rPr>
                  <a:t> = 20</a:t>
                </a:r>
              </a:p>
              <a:p>
                <a:r>
                  <a:rPr lang="es-AR" sz="1600" dirty="0"/>
                  <a:t>Nudo 3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𝑀𝑖𝑧𝑞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sz="1600" dirty="0"/>
                  <a:t>=0  </a:t>
                </a:r>
                <a:r>
                  <a:rPr lang="es-AR" sz="1600" dirty="0" smtClean="0"/>
                  <a:t>20*1.5+N</a:t>
                </a:r>
                <a:r>
                  <a:rPr lang="es-AR" sz="1200" dirty="0" smtClean="0"/>
                  <a:t>12</a:t>
                </a:r>
                <a:r>
                  <a:rPr lang="es-AR" sz="1600" dirty="0" smtClean="0"/>
                  <a:t>*1-5=0          </a:t>
                </a:r>
                <a:endParaRPr lang="es-AR" sz="1600" dirty="0">
                  <a:solidFill>
                    <a:srgbClr val="FF0000"/>
                  </a:solidFill>
                </a:endParaRPr>
              </a:p>
              <a:p>
                <a:r>
                  <a:rPr lang="es-AR" sz="1600" dirty="0"/>
                  <a:t>               </a:t>
                </a:r>
                <a:r>
                  <a:rPr lang="es-AR" sz="1600" dirty="0" smtClean="0"/>
                  <a:t>N</a:t>
                </a:r>
                <a:r>
                  <a:rPr lang="es-AR" sz="1200" dirty="0" smtClean="0"/>
                  <a:t>12</a:t>
                </a:r>
                <a:r>
                  <a:rPr lang="es-AR" sz="1600" dirty="0" smtClean="0"/>
                  <a:t>=-20       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s-AR" sz="12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AR" sz="1600" dirty="0">
                    <a:solidFill>
                      <a:srgbClr val="FF0000"/>
                    </a:solidFill>
                  </a:rPr>
                  <a:t>= </a:t>
                </a:r>
                <a:r>
                  <a:rPr lang="es-AR" sz="1600" dirty="0" smtClean="0">
                    <a:solidFill>
                      <a:srgbClr val="FF0000"/>
                    </a:solidFill>
                  </a:rPr>
                  <a:t>-20</a:t>
                </a:r>
                <a:endParaRPr lang="es-A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17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009" y="3289693"/>
                <a:ext cx="3959241" cy="1590756"/>
              </a:xfrm>
              <a:prstGeom prst="rect">
                <a:avLst/>
              </a:prstGeom>
              <a:blipFill rotWithShape="1">
                <a:blip r:embed="rId5"/>
                <a:stretch>
                  <a:fillRect l="-924" t="-6130" r="-5855" b="-206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180 Conector recto de flecha"/>
          <p:cNvCxnSpPr/>
          <p:nvPr/>
        </p:nvCxnSpPr>
        <p:spPr>
          <a:xfrm>
            <a:off x="3374034" y="2741450"/>
            <a:ext cx="35757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181 Conector recto de flecha"/>
          <p:cNvCxnSpPr>
            <a:endCxn id="170" idx="4"/>
          </p:cNvCxnSpPr>
          <p:nvPr/>
        </p:nvCxnSpPr>
        <p:spPr>
          <a:xfrm>
            <a:off x="4139793" y="2750294"/>
            <a:ext cx="318914" cy="801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182 CuadroTexto"/>
          <p:cNvSpPr txBox="1"/>
          <p:nvPr/>
        </p:nvSpPr>
        <p:spPr>
          <a:xfrm rot="16200000">
            <a:off x="4307118" y="313676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56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93" name="92 Forma libre"/>
          <p:cNvSpPr/>
          <p:nvPr/>
        </p:nvSpPr>
        <p:spPr>
          <a:xfrm>
            <a:off x="2651794" y="2286427"/>
            <a:ext cx="327660" cy="2171700"/>
          </a:xfrm>
          <a:custGeom>
            <a:avLst/>
            <a:gdLst>
              <a:gd name="connsiteX0" fmla="*/ 327660 w 327660"/>
              <a:gd name="connsiteY0" fmla="*/ 0 h 2171700"/>
              <a:gd name="connsiteX1" fmla="*/ 38100 w 327660"/>
              <a:gd name="connsiteY1" fmla="*/ 579120 h 2171700"/>
              <a:gd name="connsiteX2" fmla="*/ 312420 w 327660"/>
              <a:gd name="connsiteY2" fmla="*/ 1264920 h 2171700"/>
              <a:gd name="connsiteX3" fmla="*/ 0 w 32766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" h="2171700">
                <a:moveTo>
                  <a:pt x="327660" y="0"/>
                </a:moveTo>
                <a:cubicBezTo>
                  <a:pt x="184150" y="184150"/>
                  <a:pt x="40640" y="368300"/>
                  <a:pt x="38100" y="579120"/>
                </a:cubicBezTo>
                <a:cubicBezTo>
                  <a:pt x="35560" y="789940"/>
                  <a:pt x="318770" y="999490"/>
                  <a:pt x="312420" y="1264920"/>
                </a:cubicBezTo>
                <a:cubicBezTo>
                  <a:pt x="306070" y="1530350"/>
                  <a:pt x="52070" y="2023110"/>
                  <a:pt x="0" y="2171700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95 CuadroTexto"/>
          <p:cNvSpPr txBox="1"/>
          <p:nvPr/>
        </p:nvSpPr>
        <p:spPr>
          <a:xfrm>
            <a:off x="4187571" y="2286427"/>
            <a:ext cx="327660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2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2617260" y="4282252"/>
            <a:ext cx="243953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1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3943554" y="2346960"/>
            <a:ext cx="316026" cy="1889760"/>
          </a:xfrm>
          <a:custGeom>
            <a:avLst/>
            <a:gdLst>
              <a:gd name="connsiteX0" fmla="*/ 316026 w 316026"/>
              <a:gd name="connsiteY0" fmla="*/ 0 h 1889760"/>
              <a:gd name="connsiteX1" fmla="*/ 49326 w 316026"/>
              <a:gd name="connsiteY1" fmla="*/ 556260 h 1889760"/>
              <a:gd name="connsiteX2" fmla="*/ 247446 w 316026"/>
              <a:gd name="connsiteY2" fmla="*/ 1143000 h 1889760"/>
              <a:gd name="connsiteX3" fmla="*/ 3606 w 316026"/>
              <a:gd name="connsiteY3" fmla="*/ 1508760 h 1889760"/>
              <a:gd name="connsiteX4" fmla="*/ 102666 w 316026"/>
              <a:gd name="connsiteY4" fmla="*/ 188976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26" h="1889760">
                <a:moveTo>
                  <a:pt x="316026" y="0"/>
                </a:moveTo>
                <a:cubicBezTo>
                  <a:pt x="188391" y="182880"/>
                  <a:pt x="60756" y="365760"/>
                  <a:pt x="49326" y="556260"/>
                </a:cubicBezTo>
                <a:cubicBezTo>
                  <a:pt x="37896" y="746760"/>
                  <a:pt x="255066" y="984250"/>
                  <a:pt x="247446" y="1143000"/>
                </a:cubicBezTo>
                <a:cubicBezTo>
                  <a:pt x="239826" y="1301750"/>
                  <a:pt x="27736" y="1384300"/>
                  <a:pt x="3606" y="1508760"/>
                </a:cubicBezTo>
                <a:cubicBezTo>
                  <a:pt x="-20524" y="1633220"/>
                  <a:pt x="83616" y="1826260"/>
                  <a:pt x="102666" y="1889760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8" name="97 CuadroTexto"/>
          <p:cNvSpPr txBox="1"/>
          <p:nvPr/>
        </p:nvSpPr>
        <p:spPr>
          <a:xfrm>
            <a:off x="4089600" y="3963455"/>
            <a:ext cx="327660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2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1744980" y="3212976"/>
            <a:ext cx="1219300" cy="993264"/>
          </a:xfrm>
          <a:custGeom>
            <a:avLst/>
            <a:gdLst>
              <a:gd name="connsiteX0" fmla="*/ 0 w 1219300"/>
              <a:gd name="connsiteY0" fmla="*/ 75450 h 1081290"/>
              <a:gd name="connsiteX1" fmla="*/ 236220 w 1219300"/>
              <a:gd name="connsiteY1" fmla="*/ 6870 h 1081290"/>
              <a:gd name="connsiteX2" fmla="*/ 617220 w 1219300"/>
              <a:gd name="connsiteY2" fmla="*/ 60210 h 1081290"/>
              <a:gd name="connsiteX3" fmla="*/ 1120140 w 1219300"/>
              <a:gd name="connsiteY3" fmla="*/ 517410 h 1081290"/>
              <a:gd name="connsiteX4" fmla="*/ 1219200 w 1219300"/>
              <a:gd name="connsiteY4" fmla="*/ 1081290 h 108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00" h="1081290">
                <a:moveTo>
                  <a:pt x="0" y="75450"/>
                </a:moveTo>
                <a:cubicBezTo>
                  <a:pt x="66675" y="42430"/>
                  <a:pt x="133350" y="9410"/>
                  <a:pt x="236220" y="6870"/>
                </a:cubicBezTo>
                <a:cubicBezTo>
                  <a:pt x="339090" y="4330"/>
                  <a:pt x="469900" y="-24880"/>
                  <a:pt x="617220" y="60210"/>
                </a:cubicBezTo>
                <a:cubicBezTo>
                  <a:pt x="764540" y="145300"/>
                  <a:pt x="1019810" y="347230"/>
                  <a:pt x="1120140" y="517410"/>
                </a:cubicBezTo>
                <a:cubicBezTo>
                  <a:pt x="1220470" y="687590"/>
                  <a:pt x="1219835" y="884440"/>
                  <a:pt x="1219200" y="1081290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9" name="98 CuadroTexto"/>
          <p:cNvSpPr txBox="1"/>
          <p:nvPr/>
        </p:nvSpPr>
        <p:spPr>
          <a:xfrm>
            <a:off x="1386561" y="3002144"/>
            <a:ext cx="327660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3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2216648" y="4026444"/>
            <a:ext cx="327660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3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2849277" y="3430136"/>
            <a:ext cx="1280763" cy="821824"/>
          </a:xfrm>
          <a:custGeom>
            <a:avLst/>
            <a:gdLst>
              <a:gd name="connsiteX0" fmla="*/ 46323 w 1280763"/>
              <a:gd name="connsiteY0" fmla="*/ 768484 h 821824"/>
              <a:gd name="connsiteX1" fmla="*/ 23463 w 1280763"/>
              <a:gd name="connsiteY1" fmla="*/ 539884 h 821824"/>
              <a:gd name="connsiteX2" fmla="*/ 335883 w 1280763"/>
              <a:gd name="connsiteY2" fmla="*/ 6484 h 821824"/>
              <a:gd name="connsiteX3" fmla="*/ 1097883 w 1280763"/>
              <a:gd name="connsiteY3" fmla="*/ 280804 h 821824"/>
              <a:gd name="connsiteX4" fmla="*/ 1280763 w 1280763"/>
              <a:gd name="connsiteY4" fmla="*/ 821824 h 82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763" h="821824">
                <a:moveTo>
                  <a:pt x="46323" y="768484"/>
                </a:moveTo>
                <a:cubicBezTo>
                  <a:pt x="10763" y="717684"/>
                  <a:pt x="-24797" y="666884"/>
                  <a:pt x="23463" y="539884"/>
                </a:cubicBezTo>
                <a:cubicBezTo>
                  <a:pt x="71723" y="412884"/>
                  <a:pt x="156813" y="49664"/>
                  <a:pt x="335883" y="6484"/>
                </a:cubicBezTo>
                <a:cubicBezTo>
                  <a:pt x="514953" y="-36696"/>
                  <a:pt x="940403" y="144914"/>
                  <a:pt x="1097883" y="280804"/>
                </a:cubicBezTo>
                <a:cubicBezTo>
                  <a:pt x="1255363" y="416694"/>
                  <a:pt x="1268063" y="619259"/>
                  <a:pt x="1280763" y="821824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2" name="101 CuadroTexto"/>
          <p:cNvSpPr txBox="1"/>
          <p:nvPr/>
        </p:nvSpPr>
        <p:spPr>
          <a:xfrm>
            <a:off x="2931702" y="4175986"/>
            <a:ext cx="243953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4</a:t>
            </a:r>
            <a:endParaRPr lang="es-AR" b="1" dirty="0">
              <a:solidFill>
                <a:srgbClr val="33CC33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3932564" y="4216995"/>
            <a:ext cx="243953" cy="3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33CC33"/>
                </a:solidFill>
              </a:rPr>
              <a:t>4</a:t>
            </a:r>
            <a:endParaRPr lang="es-AR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87" grpId="0"/>
      <p:bldP spid="92" grpId="0"/>
      <p:bldP spid="94" grpId="0"/>
      <p:bldP spid="95" grpId="0" animBg="1"/>
      <p:bldP spid="106" grpId="0"/>
      <p:bldP spid="151" grpId="0"/>
      <p:bldP spid="152" grpId="0"/>
      <p:bldP spid="152" grpId="1"/>
      <p:bldP spid="153" grpId="0"/>
      <p:bldP spid="153" grpId="1"/>
      <p:bldP spid="153" grpId="2"/>
      <p:bldP spid="154" grpId="0"/>
      <p:bldP spid="154" grpId="1"/>
      <p:bldP spid="155" grpId="0"/>
      <p:bldP spid="155" grpId="1"/>
      <p:bldP spid="155" grpId="2"/>
      <p:bldP spid="155" grpId="3"/>
      <p:bldP spid="156" grpId="0"/>
      <p:bldP spid="156" grpId="1"/>
      <p:bldP spid="157" grpId="0"/>
      <p:bldP spid="175" grpId="0"/>
      <p:bldP spid="175" grpId="1"/>
      <p:bldP spid="180" grpId="0"/>
      <p:bldP spid="93" grpId="0" animBg="1"/>
      <p:bldP spid="96" grpId="0"/>
      <p:bldP spid="96" grpId="1"/>
      <p:bldP spid="97" grpId="0"/>
      <p:bldP spid="5" grpId="0" animBg="1"/>
      <p:bldP spid="5" grpId="1" animBg="1"/>
      <p:bldP spid="98" grpId="0"/>
      <p:bldP spid="98" grpId="1"/>
      <p:bldP spid="8" grpId="0" animBg="1"/>
      <p:bldP spid="8" grpId="1" animBg="1"/>
      <p:bldP spid="99" grpId="0"/>
      <p:bldP spid="99" grpId="1"/>
      <p:bldP spid="100" grpId="0"/>
      <p:bldP spid="100" grpId="1"/>
      <p:bldP spid="9" grpId="0" animBg="1"/>
      <p:bldP spid="102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5425"/>
          <a:stretch/>
        </p:blipFill>
        <p:spPr bwMode="auto">
          <a:xfrm>
            <a:off x="6290176" y="5076000"/>
            <a:ext cx="234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>
                <a:latin typeface="Agency FB"/>
              </a:rPr>
              <a:t>√</a:t>
            </a:r>
            <a:r>
              <a:rPr lang="es-AR" dirty="0" smtClean="0"/>
              <a:t> SISTEMA DE FUERZAS</a:t>
            </a:r>
          </a:p>
          <a:p>
            <a:endParaRPr lang="es-AR" dirty="0"/>
          </a:p>
          <a:p>
            <a:pPr marL="82296" indent="0">
              <a:buNone/>
            </a:pPr>
            <a:r>
              <a:rPr lang="es-AR" dirty="0">
                <a:latin typeface="Agency FB"/>
              </a:rPr>
              <a:t>√ </a:t>
            </a:r>
            <a:r>
              <a:rPr lang="es-AR" dirty="0" smtClean="0"/>
              <a:t>FUERZAS DISTRIBUIDAS</a:t>
            </a:r>
          </a:p>
          <a:p>
            <a:endParaRPr lang="es-AR" dirty="0" smtClean="0"/>
          </a:p>
          <a:p>
            <a:r>
              <a:rPr lang="es-AR" dirty="0" smtClean="0"/>
              <a:t>SISTEMAS RETICULADOS</a:t>
            </a:r>
          </a:p>
          <a:p>
            <a:endParaRPr lang="es-AR" dirty="0" smtClean="0"/>
          </a:p>
          <a:p>
            <a:r>
              <a:rPr lang="es-AR" dirty="0" smtClean="0"/>
              <a:t>DIAGRAMAS DE 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940312" y="1046378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5940312" y="2582282"/>
            <a:ext cx="2880000" cy="18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5796136" y="3842221"/>
            <a:ext cx="2880320" cy="1161419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78862" y="2446210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-P</a:t>
            </a:r>
            <a:endParaRPr lang="es-AR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505767" y="2394590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endParaRPr lang="es-AR" dirty="0"/>
          </a:p>
        </p:txBody>
      </p:sp>
      <p:sp>
        <p:nvSpPr>
          <p:cNvPr id="69" name="2 Marcador de contenido"/>
          <p:cNvSpPr txBox="1">
            <a:spLocks/>
          </p:cNvSpPr>
          <p:nvPr/>
        </p:nvSpPr>
        <p:spPr>
          <a:xfrm>
            <a:off x="1151689" y="3725030"/>
            <a:ext cx="3689084" cy="5600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ESFUERZO NORMAL</a:t>
            </a: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SISTEMAS RETICULADOS</a:t>
            </a: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397184" y="1716239"/>
            <a:ext cx="4536504" cy="33689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s-AR" sz="1800" dirty="0" smtClean="0"/>
              <a:t>A y B son 2 puntos unidos por una barra AB.</a:t>
            </a:r>
          </a:p>
          <a:p>
            <a:pPr lvl="1"/>
            <a:r>
              <a:rPr lang="es-AR" sz="1800" dirty="0" smtClean="0"/>
              <a:t>Aplicamos en A y B un sistema nulo de dos fuerzas Opuestas P y –P (Recta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 </a:t>
            </a:r>
            <a:r>
              <a:rPr lang="es-AR" sz="1800" dirty="0" smtClean="0">
                <a:sym typeface="Symbol"/>
              </a:rPr>
              <a:t> con eje barra).</a:t>
            </a:r>
          </a:p>
          <a:p>
            <a:pPr lvl="1"/>
            <a:r>
              <a:rPr lang="es-AR" sz="1800" dirty="0" smtClean="0">
                <a:sym typeface="Symbol"/>
              </a:rPr>
              <a:t>Sistema está en equilibrio</a:t>
            </a:r>
          </a:p>
          <a:p>
            <a:pPr lvl="1"/>
            <a:r>
              <a:rPr lang="es-AR" sz="1800" dirty="0" smtClean="0">
                <a:sym typeface="Symbol"/>
              </a:rPr>
              <a:t>Eliminamos la barra </a:t>
            </a:r>
          </a:p>
          <a:p>
            <a:pPr lvl="1"/>
            <a:r>
              <a:rPr lang="es-AR" sz="1800" dirty="0" smtClean="0">
                <a:sym typeface="Symbol"/>
              </a:rPr>
              <a:t> Los puntos Ay B se alejan.  Se rompió el equilibrio. </a:t>
            </a:r>
          </a:p>
          <a:p>
            <a:pPr lvl="1"/>
            <a:r>
              <a:rPr lang="es-AR" sz="1800" dirty="0" smtClean="0">
                <a:sym typeface="Symbol"/>
              </a:rPr>
              <a:t>Para Restituirlo tengo que aplicar P y –P.  Son Esfuerzos Internos de la barra. </a:t>
            </a:r>
          </a:p>
          <a:p>
            <a:pPr lvl="1"/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1359892" y="1783391"/>
            <a:ext cx="2556284" cy="1738305"/>
            <a:chOff x="1367644" y="2110941"/>
            <a:chExt cx="2556284" cy="1738305"/>
          </a:xfrm>
        </p:grpSpPr>
        <p:grpSp>
          <p:nvGrpSpPr>
            <p:cNvPr id="11" name="10 Grupo"/>
            <p:cNvGrpSpPr/>
            <p:nvPr/>
          </p:nvGrpSpPr>
          <p:grpSpPr>
            <a:xfrm>
              <a:off x="1619672" y="2110941"/>
              <a:ext cx="2304256" cy="1738305"/>
              <a:chOff x="1619672" y="2110941"/>
              <a:chExt cx="2304256" cy="1738305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>
                <a:off x="1619672" y="2441476"/>
                <a:ext cx="22175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1691680" y="2381742"/>
                <a:ext cx="0" cy="1467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3419872" y="211094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</p:grpSp>
        <p:sp>
          <p:nvSpPr>
            <p:cNvPr id="28" name="27 CuadroTexto"/>
            <p:cNvSpPr txBox="1"/>
            <p:nvPr/>
          </p:nvSpPr>
          <p:spPr>
            <a:xfrm>
              <a:off x="1367644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sp>
        <p:nvSpPr>
          <p:cNvPr id="50" name="2 Marcador de contenido"/>
          <p:cNvSpPr txBox="1">
            <a:spLocks/>
          </p:cNvSpPr>
          <p:nvPr/>
        </p:nvSpPr>
        <p:spPr>
          <a:xfrm>
            <a:off x="1170856" y="4437112"/>
            <a:ext cx="3689084" cy="208823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ESFUERZO DE  TRACCION (+) </a:t>
            </a:r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         En la barra</a:t>
            </a:r>
            <a:endParaRPr lang="es-AR" sz="16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En los nudos (A y B)</a:t>
            </a:r>
            <a:endParaRPr lang="es-AR" sz="1600" b="1" dirty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15" name="14 Conector recto"/>
          <p:cNvCxnSpPr>
            <a:endCxn id="30" idx="2"/>
          </p:cNvCxnSpPr>
          <p:nvPr/>
        </p:nvCxnSpPr>
        <p:spPr>
          <a:xfrm>
            <a:off x="2396788" y="2760298"/>
            <a:ext cx="919242" cy="114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191194" y="2386408"/>
            <a:ext cx="3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158742" y="2407842"/>
            <a:ext cx="3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sp>
        <p:nvSpPr>
          <p:cNvPr id="3" name="2 Elipse"/>
          <p:cNvSpPr>
            <a:spLocks noChangeAspect="1"/>
          </p:cNvSpPr>
          <p:nvPr/>
        </p:nvSpPr>
        <p:spPr>
          <a:xfrm>
            <a:off x="2300175" y="2716478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Elipse"/>
          <p:cNvSpPr>
            <a:spLocks noChangeAspect="1"/>
          </p:cNvSpPr>
          <p:nvPr/>
        </p:nvSpPr>
        <p:spPr>
          <a:xfrm>
            <a:off x="3316028" y="2717772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1864469" y="2767986"/>
            <a:ext cx="435706" cy="108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3412639" y="2773720"/>
            <a:ext cx="4038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1756455" y="2446210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-P</a:t>
            </a:r>
            <a:endParaRPr lang="es-AR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489433" y="2409790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endParaRPr lang="es-AR" dirty="0"/>
          </a:p>
        </p:txBody>
      </p:sp>
      <p:sp>
        <p:nvSpPr>
          <p:cNvPr id="29" name="28 Marcador de contenido"/>
          <p:cNvSpPr>
            <a:spLocks noGrp="1"/>
          </p:cNvSpPr>
          <p:nvPr>
            <p:ph idx="1"/>
          </p:nvPr>
        </p:nvSpPr>
        <p:spPr>
          <a:xfrm>
            <a:off x="1435608" y="1172510"/>
            <a:ext cx="7498080" cy="610881"/>
          </a:xfrm>
        </p:spPr>
        <p:txBody>
          <a:bodyPr/>
          <a:lstStyle/>
          <a:p>
            <a:pPr marL="82296" indent="0">
              <a:buNone/>
            </a:pPr>
            <a:r>
              <a:rPr lang="es-AR" dirty="0" smtClean="0"/>
              <a:t>ESFUERZO NORMAL</a:t>
            </a:r>
            <a:endParaRPr lang="es-AR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2428973" y="2758520"/>
            <a:ext cx="4038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H="1" flipV="1">
            <a:off x="2886876" y="2767986"/>
            <a:ext cx="435706" cy="108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2885041" y="5472177"/>
            <a:ext cx="729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1664551" y="5041046"/>
            <a:ext cx="3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572000" y="5009598"/>
            <a:ext cx="3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sp>
        <p:nvSpPr>
          <p:cNvPr id="58" name="57 Elipse"/>
          <p:cNvSpPr>
            <a:spLocks noChangeAspect="1"/>
          </p:cNvSpPr>
          <p:nvPr/>
        </p:nvSpPr>
        <p:spPr>
          <a:xfrm>
            <a:off x="1713838" y="5378930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58 Elipse"/>
          <p:cNvSpPr>
            <a:spLocks noChangeAspect="1"/>
          </p:cNvSpPr>
          <p:nvPr/>
        </p:nvSpPr>
        <p:spPr>
          <a:xfrm>
            <a:off x="4571908" y="5409232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1" name="60 Conector recto de flecha"/>
          <p:cNvCxnSpPr/>
          <p:nvPr/>
        </p:nvCxnSpPr>
        <p:spPr>
          <a:xfrm flipH="1" flipV="1">
            <a:off x="4136202" y="5470207"/>
            <a:ext cx="435706" cy="108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3941896" y="5021954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63" name="62 Conector recto de flecha"/>
          <p:cNvCxnSpPr/>
          <p:nvPr/>
        </p:nvCxnSpPr>
        <p:spPr>
          <a:xfrm>
            <a:off x="3630008" y="5462358"/>
            <a:ext cx="4038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3054602" y="5023520"/>
            <a:ext cx="4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+</a:t>
            </a:r>
            <a:endParaRPr lang="es-AR" sz="2400" b="1" dirty="0"/>
          </a:p>
        </p:txBody>
      </p:sp>
      <p:cxnSp>
        <p:nvCxnSpPr>
          <p:cNvPr id="66" name="65 Conector recto de flecha"/>
          <p:cNvCxnSpPr/>
          <p:nvPr/>
        </p:nvCxnSpPr>
        <p:spPr>
          <a:xfrm flipH="1" flipV="1">
            <a:off x="2413036" y="5466422"/>
            <a:ext cx="435706" cy="108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179418" y="5108350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68" name="67 Conector recto de flecha"/>
          <p:cNvCxnSpPr/>
          <p:nvPr/>
        </p:nvCxnSpPr>
        <p:spPr>
          <a:xfrm>
            <a:off x="1863856" y="5454176"/>
            <a:ext cx="4038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2 Marcador de contenido"/>
          <p:cNvSpPr txBox="1">
            <a:spLocks/>
          </p:cNvSpPr>
          <p:nvPr/>
        </p:nvSpPr>
        <p:spPr>
          <a:xfrm>
            <a:off x="5004048" y="4869160"/>
            <a:ext cx="4032448" cy="208823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ESFUERZO DE  COMPRESION (-) </a:t>
            </a:r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         En la barra</a:t>
            </a:r>
            <a:endParaRPr lang="es-AR" sz="16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En los nudos (A y B)</a:t>
            </a:r>
            <a:endParaRPr lang="es-AR" sz="1600" b="1" dirty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71" name="70 Conector recto"/>
          <p:cNvCxnSpPr/>
          <p:nvPr/>
        </p:nvCxnSpPr>
        <p:spPr>
          <a:xfrm>
            <a:off x="6778611" y="6053967"/>
            <a:ext cx="729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5558213" y="5622836"/>
            <a:ext cx="3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73" name="72 CuadroTexto"/>
          <p:cNvSpPr txBox="1"/>
          <p:nvPr/>
        </p:nvSpPr>
        <p:spPr>
          <a:xfrm>
            <a:off x="8465570" y="5591388"/>
            <a:ext cx="3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sp>
        <p:nvSpPr>
          <p:cNvPr id="74" name="73 Elipse"/>
          <p:cNvSpPr>
            <a:spLocks noChangeAspect="1"/>
          </p:cNvSpPr>
          <p:nvPr/>
        </p:nvSpPr>
        <p:spPr>
          <a:xfrm>
            <a:off x="5607500" y="5960720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74 Elipse"/>
          <p:cNvSpPr>
            <a:spLocks noChangeAspect="1"/>
          </p:cNvSpPr>
          <p:nvPr/>
        </p:nvSpPr>
        <p:spPr>
          <a:xfrm>
            <a:off x="8465570" y="5991022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6" name="75 Conector recto de flecha"/>
          <p:cNvCxnSpPr/>
          <p:nvPr/>
        </p:nvCxnSpPr>
        <p:spPr>
          <a:xfrm flipH="1" flipV="1">
            <a:off x="8029864" y="6051997"/>
            <a:ext cx="435706" cy="1080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7835466" y="5603744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78" name="77 Conector recto de flecha"/>
          <p:cNvCxnSpPr/>
          <p:nvPr/>
        </p:nvCxnSpPr>
        <p:spPr>
          <a:xfrm>
            <a:off x="7523578" y="6044148"/>
            <a:ext cx="40383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6948264" y="5605310"/>
            <a:ext cx="43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-</a:t>
            </a:r>
            <a:endParaRPr lang="es-AR" sz="3200" b="1" dirty="0"/>
          </a:p>
        </p:txBody>
      </p:sp>
      <p:cxnSp>
        <p:nvCxnSpPr>
          <p:cNvPr id="80" name="79 Conector recto de flecha"/>
          <p:cNvCxnSpPr/>
          <p:nvPr/>
        </p:nvCxnSpPr>
        <p:spPr>
          <a:xfrm flipH="1" flipV="1">
            <a:off x="6306606" y="6048212"/>
            <a:ext cx="435706" cy="1080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6072988" y="5690140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82" name="81 Conector recto de flecha"/>
          <p:cNvCxnSpPr/>
          <p:nvPr/>
        </p:nvCxnSpPr>
        <p:spPr>
          <a:xfrm>
            <a:off x="5757518" y="6035966"/>
            <a:ext cx="40383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  <p:bldP spid="69" grpId="0" animBg="1"/>
      <p:bldP spid="46" grpId="0"/>
      <p:bldP spid="47" grpId="0"/>
      <p:bldP spid="56" grpId="0"/>
      <p:bldP spid="57" grpId="0"/>
      <p:bldP spid="58" grpId="0" animBg="1"/>
      <p:bldP spid="59" grpId="0" animBg="1"/>
      <p:bldP spid="62" grpId="0"/>
      <p:bldP spid="65" grpId="0"/>
      <p:bldP spid="67" grpId="0"/>
      <p:bldP spid="72" grpId="0"/>
      <p:bldP spid="73" grpId="0"/>
      <p:bldP spid="74" grpId="0" animBg="1"/>
      <p:bldP spid="75" grpId="0" animBg="1"/>
      <p:bldP spid="77" grpId="0"/>
      <p:bldP spid="79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895859" y="2315191"/>
            <a:ext cx="1263905" cy="541164"/>
            <a:chOff x="2975963" y="2697944"/>
            <a:chExt cx="1263905" cy="541164"/>
          </a:xfrm>
        </p:grpSpPr>
        <p:grpSp>
          <p:nvGrpSpPr>
            <p:cNvPr id="6" name="5 Grupo"/>
            <p:cNvGrpSpPr/>
            <p:nvPr/>
          </p:nvGrpSpPr>
          <p:grpSpPr>
            <a:xfrm>
              <a:off x="3022908" y="2697944"/>
              <a:ext cx="1216960" cy="90000"/>
              <a:chOff x="2977908" y="3080312"/>
              <a:chExt cx="1216960" cy="90000"/>
            </a:xfrm>
          </p:grpSpPr>
          <p:grpSp>
            <p:nvGrpSpPr>
              <p:cNvPr id="4" name="3 Grupo"/>
              <p:cNvGrpSpPr/>
              <p:nvPr/>
            </p:nvGrpSpPr>
            <p:grpSpPr>
              <a:xfrm>
                <a:off x="2977908" y="3080312"/>
                <a:ext cx="1126960" cy="90000"/>
                <a:chOff x="2977908" y="3080312"/>
                <a:chExt cx="1126960" cy="90000"/>
              </a:xfrm>
            </p:grpSpPr>
            <p:cxnSp>
              <p:nvCxnSpPr>
                <p:cNvPr id="31" name="30 Conector recto"/>
                <p:cNvCxnSpPr/>
                <p:nvPr/>
              </p:nvCxnSpPr>
              <p:spPr>
                <a:xfrm>
                  <a:off x="3068216" y="3125312"/>
                  <a:ext cx="1036652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2 Elipse"/>
                <p:cNvSpPr>
                  <a:spLocks noChangeAspect="1"/>
                </p:cNvSpPr>
                <p:nvPr/>
              </p:nvSpPr>
              <p:spPr>
                <a:xfrm>
                  <a:off x="297790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33" name="32 Elipse"/>
              <p:cNvSpPr>
                <a:spLocks noChangeAspect="1"/>
              </p:cNvSpPr>
              <p:nvPr/>
            </p:nvSpPr>
            <p:spPr>
              <a:xfrm>
                <a:off x="4104868" y="3080312"/>
                <a:ext cx="90000" cy="9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37" name="36 Grupo"/>
            <p:cNvGrpSpPr/>
            <p:nvPr/>
          </p:nvGrpSpPr>
          <p:grpSpPr>
            <a:xfrm rot="5696676">
              <a:off x="3899031" y="2913884"/>
              <a:ext cx="536139" cy="114310"/>
              <a:chOff x="2977908" y="3080312"/>
              <a:chExt cx="536139" cy="114310"/>
            </a:xfrm>
          </p:grpSpPr>
          <p:cxnSp>
            <p:nvCxnSpPr>
              <p:cNvPr id="39" name="38 Conector recto"/>
              <p:cNvCxnSpPr>
                <a:endCxn id="49" idx="0"/>
              </p:cNvCxnSpPr>
              <p:nvPr/>
            </p:nvCxnSpPr>
            <p:spPr>
              <a:xfrm rot="15903324" flipH="1">
                <a:off x="3248348" y="2928922"/>
                <a:ext cx="88560" cy="44283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40 Elipse"/>
              <p:cNvSpPr>
                <a:spLocks noChangeAspect="1"/>
              </p:cNvSpPr>
              <p:nvPr/>
            </p:nvSpPr>
            <p:spPr>
              <a:xfrm>
                <a:off x="2977908" y="3080312"/>
                <a:ext cx="90000" cy="9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46" name="45 Grupo"/>
            <p:cNvGrpSpPr/>
            <p:nvPr/>
          </p:nvGrpSpPr>
          <p:grpSpPr>
            <a:xfrm rot="1635272">
              <a:off x="2975963" y="2974788"/>
              <a:ext cx="1216960" cy="90000"/>
              <a:chOff x="2977908" y="3080312"/>
              <a:chExt cx="1216960" cy="90000"/>
            </a:xfrm>
          </p:grpSpPr>
          <p:grpSp>
            <p:nvGrpSpPr>
              <p:cNvPr id="47" name="46 Grupo"/>
              <p:cNvGrpSpPr/>
              <p:nvPr/>
            </p:nvGrpSpPr>
            <p:grpSpPr>
              <a:xfrm>
                <a:off x="2977908" y="3080312"/>
                <a:ext cx="1126960" cy="90000"/>
                <a:chOff x="2977908" y="3080312"/>
                <a:chExt cx="1126960" cy="90000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068216" y="3125312"/>
                  <a:ext cx="1036652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51 Elipse"/>
                <p:cNvSpPr>
                  <a:spLocks noChangeAspect="1"/>
                </p:cNvSpPr>
                <p:nvPr/>
              </p:nvSpPr>
              <p:spPr>
                <a:xfrm>
                  <a:off x="297790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49" name="48 Elipse"/>
              <p:cNvSpPr>
                <a:spLocks noChangeAspect="1"/>
              </p:cNvSpPr>
              <p:nvPr/>
            </p:nvSpPr>
            <p:spPr>
              <a:xfrm>
                <a:off x="4104868" y="3080312"/>
                <a:ext cx="90000" cy="9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7" name="16 Grupo"/>
          <p:cNvGrpSpPr/>
          <p:nvPr/>
        </p:nvGrpSpPr>
        <p:grpSpPr>
          <a:xfrm>
            <a:off x="2059184" y="2144654"/>
            <a:ext cx="1388308" cy="369332"/>
            <a:chOff x="2059184" y="2472204"/>
            <a:chExt cx="1388308" cy="369332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2059184" y="2680732"/>
              <a:ext cx="103665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CuadroTexto"/>
            <p:cNvSpPr txBox="1"/>
            <p:nvPr/>
          </p:nvSpPr>
          <p:spPr>
            <a:xfrm>
              <a:off x="3095836" y="2472204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AR" dirty="0"/>
            </a:p>
          </p:txBody>
        </p:sp>
      </p:grpSp>
      <p:sp>
        <p:nvSpPr>
          <p:cNvPr id="48" name="2 Marcador de contenido"/>
          <p:cNvSpPr txBox="1">
            <a:spLocks/>
          </p:cNvSpPr>
          <p:nvPr/>
        </p:nvSpPr>
        <p:spPr>
          <a:xfrm>
            <a:off x="731620" y="4005064"/>
            <a:ext cx="8424936" cy="62718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Condición de Rigidez de un reticulado plano: </a:t>
            </a:r>
            <a:r>
              <a:rPr lang="es-AR" sz="2100" b="1" dirty="0" smtClean="0">
                <a:sym typeface="Symbol"/>
              </a:rPr>
              <a:t>b= 2v-3</a:t>
            </a:r>
            <a:r>
              <a:rPr lang="es-AR" sz="2100" dirty="0" smtClean="0">
                <a:sym typeface="Symbol"/>
              </a:rPr>
              <a:t>   </a:t>
            </a:r>
            <a:r>
              <a:rPr lang="es-AR" sz="1600" dirty="0" smtClean="0">
                <a:sym typeface="Symbol"/>
              </a:rPr>
              <a:t>b: </a:t>
            </a:r>
            <a:r>
              <a:rPr lang="es-AR" sz="1600" dirty="0">
                <a:sym typeface="Symbol"/>
              </a:rPr>
              <a:t>barras; </a:t>
            </a:r>
            <a:r>
              <a:rPr lang="es-AR" sz="1600" dirty="0" smtClean="0">
                <a:sym typeface="Symbol"/>
              </a:rPr>
              <a:t>  v</a:t>
            </a:r>
            <a:r>
              <a:rPr lang="es-AR" sz="1600" dirty="0">
                <a:sym typeface="Symbol"/>
              </a:rPr>
              <a:t>: </a:t>
            </a:r>
            <a:r>
              <a:rPr lang="es-AR" sz="1600" dirty="0" smtClean="0">
                <a:sym typeface="Symbol"/>
              </a:rPr>
              <a:t>vértices</a:t>
            </a:r>
            <a:endParaRPr lang="es-AR" sz="16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>
          <a:xfrm>
            <a:off x="731620" y="4411832"/>
            <a:ext cx="8424936" cy="6271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Condición de Rigidez es necesaria pero no suficiente. Puede haber vinculación aparente interna.</a:t>
            </a:r>
            <a:endParaRPr lang="es-AR" sz="16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4030276" y="2783762"/>
            <a:ext cx="511256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Si agrego 2 chapas: 5GL</a:t>
            </a:r>
          </a:p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Si a esas 2 chapas las uno: 3GL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4" name="2 Marcador de contenido"/>
          <p:cNvSpPr txBox="1">
            <a:spLocks/>
          </p:cNvSpPr>
          <p:nvPr/>
        </p:nvSpPr>
        <p:spPr>
          <a:xfrm>
            <a:off x="4397184" y="2392651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3 Barras Cadena Cerrada : 3 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RETICULADOS – GENERACION - DEFINICION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397184" y="1697255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 Barra: 3 GL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1367644" y="1783391"/>
            <a:ext cx="2556284" cy="1738305"/>
            <a:chOff x="1367644" y="2110941"/>
            <a:chExt cx="2556284" cy="1738305"/>
          </a:xfrm>
        </p:grpSpPr>
        <p:grpSp>
          <p:nvGrpSpPr>
            <p:cNvPr id="11" name="10 Grupo"/>
            <p:cNvGrpSpPr/>
            <p:nvPr/>
          </p:nvGrpSpPr>
          <p:grpSpPr>
            <a:xfrm>
              <a:off x="1619672" y="2110941"/>
              <a:ext cx="2304256" cy="1738305"/>
              <a:chOff x="1619672" y="2110941"/>
              <a:chExt cx="2304256" cy="1738305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>
                <a:off x="1619672" y="2441476"/>
                <a:ext cx="22175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1691680" y="2381742"/>
                <a:ext cx="0" cy="1467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3419872" y="211094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</p:grpSp>
        <p:sp>
          <p:nvSpPr>
            <p:cNvPr id="28" name="27 CuadroTexto"/>
            <p:cNvSpPr txBox="1"/>
            <p:nvPr/>
          </p:nvSpPr>
          <p:spPr>
            <a:xfrm>
              <a:off x="1367644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1691680" y="21685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</a:t>
            </a:r>
          </a:p>
        </p:txBody>
      </p:sp>
      <p:sp>
        <p:nvSpPr>
          <p:cNvPr id="40" name="2 Marcador de contenido"/>
          <p:cNvSpPr txBox="1">
            <a:spLocks/>
          </p:cNvSpPr>
          <p:nvPr/>
        </p:nvSpPr>
        <p:spPr>
          <a:xfrm>
            <a:off x="4397184" y="2082380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3 Barras unidas abiertas : 5 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5" name="2 Marcador de contenido"/>
          <p:cNvSpPr txBox="1">
            <a:spLocks/>
          </p:cNvSpPr>
          <p:nvPr/>
        </p:nvSpPr>
        <p:spPr>
          <a:xfrm>
            <a:off x="1043607" y="5733256"/>
            <a:ext cx="7992889" cy="915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b="1" dirty="0" smtClean="0">
                <a:sym typeface="Symbol"/>
              </a:rPr>
              <a:t>UN RETICULADO ES UN SISTEMA FORMADO POR BARRAS BIARTICULADAS UNIDAS ENTRE SI FORMANDO TRIANGULOS Y EL SISTEMA DE FUERZAS ACTUANTES DEBE ESTAR APLICADO EN LOS NUDOS</a:t>
            </a:r>
            <a:endParaRPr lang="es-AR" sz="1400" b="1" dirty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44044" y="2193610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cxnSp>
        <p:nvCxnSpPr>
          <p:cNvPr id="18" name="17 Conector recto"/>
          <p:cNvCxnSpPr/>
          <p:nvPr/>
        </p:nvCxnSpPr>
        <p:spPr>
          <a:xfrm flipH="1">
            <a:off x="2743104" y="3921879"/>
            <a:ext cx="860927" cy="1663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H="1" flipV="1">
            <a:off x="2612622" y="3401510"/>
            <a:ext cx="71380" cy="61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Elipse"/>
          <p:cNvSpPr>
            <a:spLocks noChangeAspect="1"/>
          </p:cNvSpPr>
          <p:nvPr/>
        </p:nvSpPr>
        <p:spPr>
          <a:xfrm rot="1635272">
            <a:off x="2675872" y="4020676"/>
            <a:ext cx="90000" cy="9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1" name="20 Grupo"/>
          <p:cNvGrpSpPr/>
          <p:nvPr/>
        </p:nvGrpSpPr>
        <p:grpSpPr>
          <a:xfrm>
            <a:off x="2245363" y="4954990"/>
            <a:ext cx="2597650" cy="560396"/>
            <a:chOff x="3397291" y="4974325"/>
            <a:chExt cx="2597650" cy="560396"/>
          </a:xfrm>
        </p:grpSpPr>
        <p:grpSp>
          <p:nvGrpSpPr>
            <p:cNvPr id="63" name="62 Grupo"/>
            <p:cNvGrpSpPr/>
            <p:nvPr/>
          </p:nvGrpSpPr>
          <p:grpSpPr>
            <a:xfrm>
              <a:off x="3397291" y="4974325"/>
              <a:ext cx="1263905" cy="541164"/>
              <a:chOff x="2975963" y="2697944"/>
              <a:chExt cx="1263905" cy="541164"/>
            </a:xfrm>
          </p:grpSpPr>
          <p:grpSp>
            <p:nvGrpSpPr>
              <p:cNvPr id="65" name="64 Grupo"/>
              <p:cNvGrpSpPr/>
              <p:nvPr/>
            </p:nvGrpSpPr>
            <p:grpSpPr>
              <a:xfrm>
                <a:off x="3022908" y="2697944"/>
                <a:ext cx="1216960" cy="90000"/>
                <a:chOff x="2977908" y="3080312"/>
                <a:chExt cx="1216960" cy="90000"/>
              </a:xfrm>
            </p:grpSpPr>
            <p:grpSp>
              <p:nvGrpSpPr>
                <p:cNvPr id="74" name="73 Grupo"/>
                <p:cNvGrpSpPr/>
                <p:nvPr/>
              </p:nvGrpSpPr>
              <p:grpSpPr>
                <a:xfrm>
                  <a:off x="2977908" y="3080312"/>
                  <a:ext cx="1126960" cy="90000"/>
                  <a:chOff x="2977908" y="3080312"/>
                  <a:chExt cx="1126960" cy="90000"/>
                </a:xfrm>
              </p:grpSpPr>
              <p:cxnSp>
                <p:nvCxnSpPr>
                  <p:cNvPr id="76" name="75 Conector recto"/>
                  <p:cNvCxnSpPr/>
                  <p:nvPr/>
                </p:nvCxnSpPr>
                <p:spPr>
                  <a:xfrm>
                    <a:off x="3068216" y="3125312"/>
                    <a:ext cx="1036652" cy="0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76 Elipse"/>
                  <p:cNvSpPr>
                    <a:spLocks noChangeAspect="1"/>
                  </p:cNvSpPr>
                  <p:nvPr/>
                </p:nvSpPr>
                <p:spPr>
                  <a:xfrm>
                    <a:off x="2977908" y="3080312"/>
                    <a:ext cx="90000" cy="90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75" name="74 Elipse"/>
                <p:cNvSpPr>
                  <a:spLocks noChangeAspect="1"/>
                </p:cNvSpPr>
                <p:nvPr/>
              </p:nvSpPr>
              <p:spPr>
                <a:xfrm>
                  <a:off x="410486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grpSp>
            <p:nvGrpSpPr>
              <p:cNvPr id="66" name="65 Grupo"/>
              <p:cNvGrpSpPr/>
              <p:nvPr/>
            </p:nvGrpSpPr>
            <p:grpSpPr>
              <a:xfrm rot="5696676">
                <a:off x="3899031" y="2913884"/>
                <a:ext cx="536139" cy="114310"/>
                <a:chOff x="2977908" y="3080312"/>
                <a:chExt cx="536139" cy="114310"/>
              </a:xfrm>
            </p:grpSpPr>
            <p:cxnSp>
              <p:nvCxnSpPr>
                <p:cNvPr id="72" name="71 Conector recto"/>
                <p:cNvCxnSpPr>
                  <a:endCxn id="69" idx="0"/>
                </p:cNvCxnSpPr>
                <p:nvPr/>
              </p:nvCxnSpPr>
              <p:spPr>
                <a:xfrm rot="15903324" flipH="1">
                  <a:off x="3248348" y="2928922"/>
                  <a:ext cx="88560" cy="44283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72 Elipse"/>
                <p:cNvSpPr>
                  <a:spLocks noChangeAspect="1"/>
                </p:cNvSpPr>
                <p:nvPr/>
              </p:nvSpPr>
              <p:spPr>
                <a:xfrm>
                  <a:off x="297790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grpSp>
            <p:nvGrpSpPr>
              <p:cNvPr id="67" name="66 Grupo"/>
              <p:cNvGrpSpPr/>
              <p:nvPr/>
            </p:nvGrpSpPr>
            <p:grpSpPr>
              <a:xfrm rot="1635272">
                <a:off x="2975963" y="2974788"/>
                <a:ext cx="1216960" cy="90000"/>
                <a:chOff x="2977908" y="3080312"/>
                <a:chExt cx="1216960" cy="90000"/>
              </a:xfrm>
            </p:grpSpPr>
            <p:grpSp>
              <p:nvGrpSpPr>
                <p:cNvPr id="68" name="67 Grupo"/>
                <p:cNvGrpSpPr/>
                <p:nvPr/>
              </p:nvGrpSpPr>
              <p:grpSpPr>
                <a:xfrm>
                  <a:off x="2977908" y="3080312"/>
                  <a:ext cx="1126960" cy="90000"/>
                  <a:chOff x="2977908" y="3080312"/>
                  <a:chExt cx="1126960" cy="90000"/>
                </a:xfrm>
              </p:grpSpPr>
              <p:cxnSp>
                <p:nvCxnSpPr>
                  <p:cNvPr id="70" name="69 Conector recto"/>
                  <p:cNvCxnSpPr/>
                  <p:nvPr/>
                </p:nvCxnSpPr>
                <p:spPr>
                  <a:xfrm>
                    <a:off x="3068216" y="3125312"/>
                    <a:ext cx="1036652" cy="0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70 Elipse"/>
                  <p:cNvSpPr>
                    <a:spLocks noChangeAspect="1"/>
                  </p:cNvSpPr>
                  <p:nvPr/>
                </p:nvSpPr>
                <p:spPr>
                  <a:xfrm>
                    <a:off x="2977908" y="3080312"/>
                    <a:ext cx="90000" cy="90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69" name="68 Elipse"/>
                <p:cNvSpPr>
                  <a:spLocks noChangeAspect="1"/>
                </p:cNvSpPr>
                <p:nvPr/>
              </p:nvSpPr>
              <p:spPr>
                <a:xfrm>
                  <a:off x="410486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78" name="77 Grupo"/>
            <p:cNvGrpSpPr/>
            <p:nvPr/>
          </p:nvGrpSpPr>
          <p:grpSpPr>
            <a:xfrm flipH="1">
              <a:off x="4580353" y="4993557"/>
              <a:ext cx="1414588" cy="541164"/>
              <a:chOff x="2975963" y="2697944"/>
              <a:chExt cx="1263905" cy="541164"/>
            </a:xfrm>
          </p:grpSpPr>
          <p:grpSp>
            <p:nvGrpSpPr>
              <p:cNvPr id="79" name="78 Grupo"/>
              <p:cNvGrpSpPr/>
              <p:nvPr/>
            </p:nvGrpSpPr>
            <p:grpSpPr>
              <a:xfrm>
                <a:off x="3022908" y="2697944"/>
                <a:ext cx="1216960" cy="90000"/>
                <a:chOff x="2977908" y="3080312"/>
                <a:chExt cx="1216960" cy="90000"/>
              </a:xfrm>
            </p:grpSpPr>
            <p:grpSp>
              <p:nvGrpSpPr>
                <p:cNvPr id="88" name="87 Grupo"/>
                <p:cNvGrpSpPr/>
                <p:nvPr/>
              </p:nvGrpSpPr>
              <p:grpSpPr>
                <a:xfrm>
                  <a:off x="2977908" y="3080312"/>
                  <a:ext cx="1126960" cy="90000"/>
                  <a:chOff x="2977908" y="3080312"/>
                  <a:chExt cx="1126960" cy="90000"/>
                </a:xfrm>
              </p:grpSpPr>
              <p:cxnSp>
                <p:nvCxnSpPr>
                  <p:cNvPr id="90" name="89 Conector recto"/>
                  <p:cNvCxnSpPr/>
                  <p:nvPr/>
                </p:nvCxnSpPr>
                <p:spPr>
                  <a:xfrm>
                    <a:off x="3068216" y="3125312"/>
                    <a:ext cx="1036652" cy="0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90 Elipse"/>
                  <p:cNvSpPr>
                    <a:spLocks noChangeAspect="1"/>
                  </p:cNvSpPr>
                  <p:nvPr/>
                </p:nvSpPr>
                <p:spPr>
                  <a:xfrm>
                    <a:off x="2977908" y="3080312"/>
                    <a:ext cx="90000" cy="90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89" name="88 Elipse"/>
                <p:cNvSpPr>
                  <a:spLocks noChangeAspect="1"/>
                </p:cNvSpPr>
                <p:nvPr/>
              </p:nvSpPr>
              <p:spPr>
                <a:xfrm>
                  <a:off x="410486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grpSp>
            <p:nvGrpSpPr>
              <p:cNvPr id="80" name="79 Grupo"/>
              <p:cNvGrpSpPr/>
              <p:nvPr/>
            </p:nvGrpSpPr>
            <p:grpSpPr>
              <a:xfrm rot="5696676">
                <a:off x="3899031" y="2913884"/>
                <a:ext cx="536139" cy="114310"/>
                <a:chOff x="2977908" y="3080312"/>
                <a:chExt cx="536139" cy="114310"/>
              </a:xfrm>
            </p:grpSpPr>
            <p:cxnSp>
              <p:nvCxnSpPr>
                <p:cNvPr id="86" name="85 Conector recto"/>
                <p:cNvCxnSpPr>
                  <a:endCxn id="83" idx="0"/>
                </p:cNvCxnSpPr>
                <p:nvPr/>
              </p:nvCxnSpPr>
              <p:spPr>
                <a:xfrm rot="15903324" flipH="1">
                  <a:off x="3248348" y="2928922"/>
                  <a:ext cx="88560" cy="442839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86 Elipse"/>
                <p:cNvSpPr>
                  <a:spLocks noChangeAspect="1"/>
                </p:cNvSpPr>
                <p:nvPr/>
              </p:nvSpPr>
              <p:spPr>
                <a:xfrm>
                  <a:off x="297790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grpSp>
            <p:nvGrpSpPr>
              <p:cNvPr id="81" name="80 Grupo"/>
              <p:cNvGrpSpPr/>
              <p:nvPr/>
            </p:nvGrpSpPr>
            <p:grpSpPr>
              <a:xfrm rot="1635272">
                <a:off x="2975963" y="2974788"/>
                <a:ext cx="1216960" cy="90000"/>
                <a:chOff x="2977908" y="3080312"/>
                <a:chExt cx="1216960" cy="90000"/>
              </a:xfrm>
            </p:grpSpPr>
            <p:grpSp>
              <p:nvGrpSpPr>
                <p:cNvPr id="82" name="81 Grupo"/>
                <p:cNvGrpSpPr/>
                <p:nvPr/>
              </p:nvGrpSpPr>
              <p:grpSpPr>
                <a:xfrm>
                  <a:off x="2977908" y="3080312"/>
                  <a:ext cx="1126960" cy="90000"/>
                  <a:chOff x="2977908" y="3080312"/>
                  <a:chExt cx="1126960" cy="90000"/>
                </a:xfrm>
              </p:grpSpPr>
              <p:cxnSp>
                <p:nvCxnSpPr>
                  <p:cNvPr id="84" name="83 Conector recto"/>
                  <p:cNvCxnSpPr/>
                  <p:nvPr/>
                </p:nvCxnSpPr>
                <p:spPr>
                  <a:xfrm>
                    <a:off x="3068216" y="3125312"/>
                    <a:ext cx="1036652" cy="0"/>
                  </a:xfrm>
                  <a:prstGeom prst="line">
                    <a:avLst/>
                  </a:prstGeom>
                  <a:ln w="508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84 Elipse"/>
                  <p:cNvSpPr>
                    <a:spLocks noChangeAspect="1"/>
                  </p:cNvSpPr>
                  <p:nvPr/>
                </p:nvSpPr>
                <p:spPr>
                  <a:xfrm>
                    <a:off x="2977908" y="3080312"/>
                    <a:ext cx="90000" cy="90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83" name="82 Elipse"/>
                <p:cNvSpPr>
                  <a:spLocks noChangeAspect="1"/>
                </p:cNvSpPr>
                <p:nvPr/>
              </p:nvSpPr>
              <p:spPr>
                <a:xfrm>
                  <a:off x="4104868" y="3080312"/>
                  <a:ext cx="90000" cy="9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</p:grpSp>
      <p:cxnSp>
        <p:nvCxnSpPr>
          <p:cNvPr id="92" name="91 Conector recto"/>
          <p:cNvCxnSpPr/>
          <p:nvPr/>
        </p:nvCxnSpPr>
        <p:spPr>
          <a:xfrm flipH="1">
            <a:off x="2037596" y="3146255"/>
            <a:ext cx="860927" cy="1663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flipH="1" flipV="1">
            <a:off x="1907114" y="2625886"/>
            <a:ext cx="71380" cy="61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93 Elipse"/>
          <p:cNvSpPr>
            <a:spLocks noChangeAspect="1"/>
          </p:cNvSpPr>
          <p:nvPr/>
        </p:nvSpPr>
        <p:spPr>
          <a:xfrm rot="1635272">
            <a:off x="1970364" y="3245052"/>
            <a:ext cx="90000" cy="9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" name="96 Elipse"/>
          <p:cNvSpPr>
            <a:spLocks noChangeAspect="1"/>
          </p:cNvSpPr>
          <p:nvPr/>
        </p:nvSpPr>
        <p:spPr>
          <a:xfrm rot="1635272">
            <a:off x="2899650" y="3101254"/>
            <a:ext cx="90000" cy="9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8" name="97 Conector recto"/>
          <p:cNvCxnSpPr/>
          <p:nvPr/>
        </p:nvCxnSpPr>
        <p:spPr>
          <a:xfrm flipH="1" flipV="1">
            <a:off x="2989409" y="3146255"/>
            <a:ext cx="860926" cy="3245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0244 0.1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147 L 0.06546 0.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1.11111E-6 0.144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14421 L 0.06614 0.1442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/>
      <p:bldP spid="44" grpId="0"/>
      <p:bldP spid="64" grpId="0"/>
      <p:bldP spid="64" grpId="1"/>
      <p:bldP spid="40" grpId="0"/>
      <p:bldP spid="45" grpId="0" animBg="1"/>
      <p:bldP spid="61" grpId="0" animBg="1"/>
      <p:bldP spid="94" grpId="0" animBg="1"/>
      <p:bldP spid="94" grpId="1" animBg="1"/>
      <p:bldP spid="97" grpId="0" animBg="1"/>
      <p:bldP spid="9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2 Marcador de contenido"/>
          <p:cNvSpPr txBox="1">
            <a:spLocks/>
          </p:cNvSpPr>
          <p:nvPr/>
        </p:nvSpPr>
        <p:spPr>
          <a:xfrm>
            <a:off x="1071699" y="2634077"/>
            <a:ext cx="3067691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Cerchas:  </a:t>
            </a:r>
            <a:r>
              <a:rPr lang="es-AR" sz="1800" dirty="0" smtClean="0">
                <a:sym typeface="Symbol"/>
              </a:rPr>
              <a:t>(Vigas Techos)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322392" y="451953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TIPOS - ELEMENTOS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1010531" y="5565316"/>
            <a:ext cx="5760640" cy="49364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Viga Warren: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79" name="78 Grupo"/>
          <p:cNvGrpSpPr/>
          <p:nvPr/>
        </p:nvGrpSpPr>
        <p:grpSpPr>
          <a:xfrm>
            <a:off x="3458745" y="2672673"/>
            <a:ext cx="3641712" cy="1273172"/>
            <a:chOff x="3458745" y="1873712"/>
            <a:chExt cx="3641712" cy="1273172"/>
          </a:xfrm>
        </p:grpSpPr>
        <p:grpSp>
          <p:nvGrpSpPr>
            <p:cNvPr id="47" name="46 Grupo"/>
            <p:cNvGrpSpPr/>
            <p:nvPr/>
          </p:nvGrpSpPr>
          <p:grpSpPr>
            <a:xfrm>
              <a:off x="3574533" y="1873712"/>
              <a:ext cx="3417086" cy="1031556"/>
              <a:chOff x="3558178" y="1709660"/>
              <a:chExt cx="3417086" cy="1031556"/>
            </a:xfrm>
          </p:grpSpPr>
          <p:sp>
            <p:nvSpPr>
              <p:cNvPr id="59" name="58 Elipse"/>
              <p:cNvSpPr/>
              <p:nvPr/>
            </p:nvSpPr>
            <p:spPr>
              <a:xfrm>
                <a:off x="4176152" y="268721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1" name="60 Elipse"/>
              <p:cNvSpPr/>
              <p:nvPr/>
            </p:nvSpPr>
            <p:spPr>
              <a:xfrm>
                <a:off x="3558178" y="2669220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5" name="44 Grupo"/>
              <p:cNvGrpSpPr/>
              <p:nvPr/>
            </p:nvGrpSpPr>
            <p:grpSpPr>
              <a:xfrm>
                <a:off x="3563888" y="1709660"/>
                <a:ext cx="3411376" cy="1031556"/>
                <a:chOff x="3563888" y="1709660"/>
                <a:chExt cx="3411376" cy="1031556"/>
              </a:xfrm>
            </p:grpSpPr>
            <p:grpSp>
              <p:nvGrpSpPr>
                <p:cNvPr id="39" name="38 Grupo"/>
                <p:cNvGrpSpPr/>
                <p:nvPr/>
              </p:nvGrpSpPr>
              <p:grpSpPr>
                <a:xfrm>
                  <a:off x="3563888" y="1736660"/>
                  <a:ext cx="3384376" cy="986560"/>
                  <a:chOff x="3563888" y="1736660"/>
                  <a:chExt cx="3384376" cy="986560"/>
                </a:xfrm>
              </p:grpSpPr>
              <p:cxnSp>
                <p:nvCxnSpPr>
                  <p:cNvPr id="28" name="27 Conector recto"/>
                  <p:cNvCxnSpPr/>
                  <p:nvPr/>
                </p:nvCxnSpPr>
                <p:spPr>
                  <a:xfrm>
                    <a:off x="4211960" y="2348880"/>
                    <a:ext cx="0" cy="36004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36 Grupo"/>
                  <p:cNvGrpSpPr/>
                  <p:nvPr/>
                </p:nvGrpSpPr>
                <p:grpSpPr>
                  <a:xfrm>
                    <a:off x="3563888" y="1736660"/>
                    <a:ext cx="3384376" cy="986560"/>
                    <a:chOff x="3563888" y="1736660"/>
                    <a:chExt cx="3384376" cy="986560"/>
                  </a:xfrm>
                </p:grpSpPr>
                <p:sp>
                  <p:nvSpPr>
                    <p:cNvPr id="6" name="5 Triángulo isósceles"/>
                    <p:cNvSpPr/>
                    <p:nvPr/>
                  </p:nvSpPr>
                  <p:spPr>
                    <a:xfrm>
                      <a:off x="3563888" y="1736660"/>
                      <a:ext cx="3384376" cy="972260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11" name="10 Conector recto"/>
                    <p:cNvCxnSpPr>
                      <a:stCxn id="6" idx="0"/>
                      <a:endCxn id="6" idx="3"/>
                    </p:cNvCxnSpPr>
                    <p:nvPr/>
                  </p:nvCxnSpPr>
                  <p:spPr>
                    <a:xfrm>
                      <a:off x="5256076" y="1736660"/>
                      <a:ext cx="0" cy="97226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30 Conector recto"/>
                    <p:cNvCxnSpPr/>
                    <p:nvPr/>
                  </p:nvCxnSpPr>
                  <p:spPr>
                    <a:xfrm>
                      <a:off x="4644008" y="2089056"/>
                      <a:ext cx="0" cy="61986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41 Conector recto"/>
                    <p:cNvCxnSpPr/>
                    <p:nvPr/>
                  </p:nvCxnSpPr>
                  <p:spPr>
                    <a:xfrm>
                      <a:off x="6372200" y="2363180"/>
                      <a:ext cx="0" cy="36004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42 Conector recto"/>
                    <p:cNvCxnSpPr/>
                    <p:nvPr/>
                  </p:nvCxnSpPr>
                  <p:spPr>
                    <a:xfrm>
                      <a:off x="5868144" y="2089056"/>
                      <a:ext cx="0" cy="61986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43 Conector recto"/>
                    <p:cNvCxnSpPr>
                      <a:stCxn id="6" idx="3"/>
                    </p:cNvCxnSpPr>
                    <p:nvPr/>
                  </p:nvCxnSpPr>
                  <p:spPr>
                    <a:xfrm flipH="1" flipV="1">
                      <a:off x="4644008" y="2132856"/>
                      <a:ext cx="612068" cy="57606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55 Conector recto"/>
                    <p:cNvCxnSpPr/>
                    <p:nvPr/>
                  </p:nvCxnSpPr>
                  <p:spPr>
                    <a:xfrm flipH="1">
                      <a:off x="5256076" y="2089056"/>
                      <a:ext cx="612068" cy="63416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56 Conector recto"/>
                    <p:cNvCxnSpPr/>
                    <p:nvPr/>
                  </p:nvCxnSpPr>
                  <p:spPr>
                    <a:xfrm flipH="1">
                      <a:off x="5868144" y="2391838"/>
                      <a:ext cx="504056" cy="33138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57 Conector recto"/>
                    <p:cNvCxnSpPr/>
                    <p:nvPr/>
                  </p:nvCxnSpPr>
                  <p:spPr>
                    <a:xfrm flipH="1" flipV="1">
                      <a:off x="4211960" y="2363180"/>
                      <a:ext cx="432048" cy="36004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0" name="59 Elipse"/>
                <p:cNvSpPr/>
                <p:nvPr/>
              </p:nvSpPr>
              <p:spPr>
                <a:xfrm>
                  <a:off x="4184960" y="2321880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2" name="61 Elipse"/>
                <p:cNvSpPr/>
                <p:nvPr/>
              </p:nvSpPr>
              <p:spPr>
                <a:xfrm>
                  <a:off x="4617008" y="2681920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3" name="62 Elipse"/>
                <p:cNvSpPr/>
                <p:nvPr/>
              </p:nvSpPr>
              <p:spPr>
                <a:xfrm>
                  <a:off x="4617008" y="2078866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5" name="64 Elipse"/>
                <p:cNvSpPr/>
                <p:nvPr/>
              </p:nvSpPr>
              <p:spPr>
                <a:xfrm>
                  <a:off x="5229076" y="1709660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6" name="65 Elipse"/>
                <p:cNvSpPr/>
                <p:nvPr/>
              </p:nvSpPr>
              <p:spPr>
                <a:xfrm>
                  <a:off x="5229076" y="2681220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7" name="66 Elipse"/>
                <p:cNvSpPr/>
                <p:nvPr/>
              </p:nvSpPr>
              <p:spPr>
                <a:xfrm>
                  <a:off x="5841144" y="2062056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8" name="67 Elipse"/>
                <p:cNvSpPr/>
                <p:nvPr/>
              </p:nvSpPr>
              <p:spPr>
                <a:xfrm>
                  <a:off x="5841144" y="2681220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9" name="68 Elipse"/>
                <p:cNvSpPr/>
                <p:nvPr/>
              </p:nvSpPr>
              <p:spPr>
                <a:xfrm>
                  <a:off x="6345200" y="2362490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0" name="69 Elipse"/>
                <p:cNvSpPr/>
                <p:nvPr/>
              </p:nvSpPr>
              <p:spPr>
                <a:xfrm>
                  <a:off x="6347080" y="2687216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1" name="70 Elipse"/>
                <p:cNvSpPr/>
                <p:nvPr/>
              </p:nvSpPr>
              <p:spPr>
                <a:xfrm>
                  <a:off x="6921264" y="2687216"/>
                  <a:ext cx="54000" cy="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72" name="71 Grupo"/>
            <p:cNvGrpSpPr/>
            <p:nvPr/>
          </p:nvGrpSpPr>
          <p:grpSpPr>
            <a:xfrm>
              <a:off x="6828780" y="2872972"/>
              <a:ext cx="271677" cy="273912"/>
              <a:chOff x="5256076" y="4845536"/>
              <a:chExt cx="792088" cy="555496"/>
            </a:xfrm>
          </p:grpSpPr>
          <p:cxnSp>
            <p:nvCxnSpPr>
              <p:cNvPr id="73" name="72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73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75" name="74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6" name="75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sp>
          <p:nvSpPr>
            <p:cNvPr id="78" name="77 Triángulo isósceles"/>
            <p:cNvSpPr/>
            <p:nvPr/>
          </p:nvSpPr>
          <p:spPr>
            <a:xfrm>
              <a:off x="3458745" y="2867308"/>
              <a:ext cx="286385" cy="216024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4212540" y="374379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CORDON INFERIOR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 rot="1812882">
            <a:off x="5394213" y="288484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accent4"/>
                </a:solidFill>
              </a:rPr>
              <a:t>CORDON SUPERIOR</a:t>
            </a:r>
            <a:endParaRPr lang="es-AR" sz="1200" dirty="0">
              <a:solidFill>
                <a:schemeClr val="accent4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190380" y="2495578"/>
            <a:ext cx="117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MONTANTES</a:t>
            </a:r>
            <a:endParaRPr lang="es-AR" sz="1200" dirty="0"/>
          </a:p>
        </p:txBody>
      </p:sp>
      <p:sp>
        <p:nvSpPr>
          <p:cNvPr id="83" name="82 CuadroTexto"/>
          <p:cNvSpPr txBox="1"/>
          <p:nvPr/>
        </p:nvSpPr>
        <p:spPr>
          <a:xfrm rot="19920034">
            <a:off x="3533325" y="2963309"/>
            <a:ext cx="121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0070C0"/>
                </a:solidFill>
              </a:rPr>
              <a:t>DIAGONALES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85" name="84 Conector recto"/>
          <p:cNvCxnSpPr>
            <a:stCxn id="78" idx="0"/>
            <a:endCxn id="76" idx="6"/>
          </p:cNvCxnSpPr>
          <p:nvPr/>
        </p:nvCxnSpPr>
        <p:spPr>
          <a:xfrm>
            <a:off x="3601938" y="3666269"/>
            <a:ext cx="3387379" cy="292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stCxn id="65" idx="0"/>
            <a:endCxn id="76" idx="7"/>
          </p:cNvCxnSpPr>
          <p:nvPr/>
        </p:nvCxnSpPr>
        <p:spPr>
          <a:xfrm>
            <a:off x="5272431" y="2672673"/>
            <a:ext cx="1711461" cy="1006166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endCxn id="65" idx="2"/>
          </p:cNvCxnSpPr>
          <p:nvPr/>
        </p:nvCxnSpPr>
        <p:spPr>
          <a:xfrm flipV="1">
            <a:off x="3614403" y="2699673"/>
            <a:ext cx="1631028" cy="97156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122 Grupo"/>
          <p:cNvGrpSpPr/>
          <p:nvPr/>
        </p:nvGrpSpPr>
        <p:grpSpPr>
          <a:xfrm>
            <a:off x="3458745" y="4288666"/>
            <a:ext cx="3677983" cy="854270"/>
            <a:chOff x="3424453" y="3474008"/>
            <a:chExt cx="3712275" cy="1097294"/>
          </a:xfrm>
        </p:grpSpPr>
        <p:cxnSp>
          <p:nvCxnSpPr>
            <p:cNvPr id="120" name="119 Conector recto"/>
            <p:cNvCxnSpPr/>
            <p:nvPr/>
          </p:nvCxnSpPr>
          <p:spPr>
            <a:xfrm>
              <a:off x="6865051" y="4571302"/>
              <a:ext cx="27167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121 Grupo"/>
            <p:cNvGrpSpPr/>
            <p:nvPr/>
          </p:nvGrpSpPr>
          <p:grpSpPr>
            <a:xfrm>
              <a:off x="3424453" y="3474008"/>
              <a:ext cx="3712275" cy="1045526"/>
              <a:chOff x="3424453" y="3474008"/>
              <a:chExt cx="3712275" cy="1045526"/>
            </a:xfrm>
          </p:grpSpPr>
          <p:grpSp>
            <p:nvGrpSpPr>
              <p:cNvPr id="108" name="107 Grupo"/>
              <p:cNvGrpSpPr/>
              <p:nvPr/>
            </p:nvGrpSpPr>
            <p:grpSpPr>
              <a:xfrm>
                <a:off x="3574533" y="3501008"/>
                <a:ext cx="3414784" cy="795888"/>
                <a:chOff x="3574533" y="3501008"/>
                <a:chExt cx="3414784" cy="795888"/>
              </a:xfrm>
            </p:grpSpPr>
            <p:sp>
              <p:nvSpPr>
                <p:cNvPr id="90" name="89 Rectángulo"/>
                <p:cNvSpPr/>
                <p:nvPr/>
              </p:nvSpPr>
              <p:spPr>
                <a:xfrm>
                  <a:off x="3574533" y="3501008"/>
                  <a:ext cx="3414784" cy="79208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107" name="106 Grupo"/>
                <p:cNvGrpSpPr/>
                <p:nvPr/>
              </p:nvGrpSpPr>
              <p:grpSpPr>
                <a:xfrm>
                  <a:off x="3574533" y="3501008"/>
                  <a:ext cx="3396260" cy="795888"/>
                  <a:chOff x="3574533" y="3501008"/>
                  <a:chExt cx="3396260" cy="795888"/>
                </a:xfrm>
              </p:grpSpPr>
              <p:sp>
                <p:nvSpPr>
                  <p:cNvPr id="91" name="90 Rectángulo"/>
                  <p:cNvSpPr/>
                  <p:nvPr/>
                </p:nvSpPr>
                <p:spPr>
                  <a:xfrm>
                    <a:off x="3574533" y="3501008"/>
                    <a:ext cx="1721094" cy="79208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92" name="91 Rectángulo"/>
                  <p:cNvSpPr/>
                  <p:nvPr/>
                </p:nvSpPr>
                <p:spPr>
                  <a:xfrm>
                    <a:off x="4447864" y="3501008"/>
                    <a:ext cx="1721094" cy="79208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93" name="92 Conector recto"/>
                  <p:cNvCxnSpPr/>
                  <p:nvPr/>
                </p:nvCxnSpPr>
                <p:spPr>
                  <a:xfrm flipH="1">
                    <a:off x="6168958" y="3516248"/>
                    <a:ext cx="801835" cy="77684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95 Conector recto"/>
                  <p:cNvCxnSpPr/>
                  <p:nvPr/>
                </p:nvCxnSpPr>
                <p:spPr>
                  <a:xfrm flipH="1">
                    <a:off x="5318100" y="3504808"/>
                    <a:ext cx="829340" cy="79208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99 Conector recto"/>
                  <p:cNvCxnSpPr/>
                  <p:nvPr/>
                </p:nvCxnSpPr>
                <p:spPr>
                  <a:xfrm>
                    <a:off x="3574533" y="3516248"/>
                    <a:ext cx="873331" cy="78064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104 Conector recto"/>
                  <p:cNvCxnSpPr/>
                  <p:nvPr/>
                </p:nvCxnSpPr>
                <p:spPr>
                  <a:xfrm>
                    <a:off x="4452533" y="3501008"/>
                    <a:ext cx="846898" cy="78064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9" name="108 Elipse"/>
              <p:cNvSpPr/>
              <p:nvPr/>
            </p:nvSpPr>
            <p:spPr>
              <a:xfrm>
                <a:off x="3540646" y="34778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0" name="109 Elipse"/>
              <p:cNvSpPr/>
              <p:nvPr/>
            </p:nvSpPr>
            <p:spPr>
              <a:xfrm>
                <a:off x="3547938" y="426609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1" name="110 Elipse"/>
              <p:cNvSpPr/>
              <p:nvPr/>
            </p:nvSpPr>
            <p:spPr>
              <a:xfrm>
                <a:off x="4425533" y="34740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2" name="111 Elipse"/>
              <p:cNvSpPr/>
              <p:nvPr/>
            </p:nvSpPr>
            <p:spPr>
              <a:xfrm>
                <a:off x="4417339" y="4261904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3" name="112 Elipse"/>
              <p:cNvSpPr/>
              <p:nvPr/>
            </p:nvSpPr>
            <p:spPr>
              <a:xfrm>
                <a:off x="5268627" y="34778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4" name="113 Elipse"/>
              <p:cNvSpPr/>
              <p:nvPr/>
            </p:nvSpPr>
            <p:spPr>
              <a:xfrm>
                <a:off x="5272431" y="426989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5" name="114 Elipse"/>
              <p:cNvSpPr/>
              <p:nvPr/>
            </p:nvSpPr>
            <p:spPr>
              <a:xfrm>
                <a:off x="6136527" y="34778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6" name="115 Elipse"/>
              <p:cNvSpPr/>
              <p:nvPr/>
            </p:nvSpPr>
            <p:spPr>
              <a:xfrm>
                <a:off x="6147440" y="4273324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6946890" y="3480452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8" name="117 Elipse"/>
              <p:cNvSpPr/>
              <p:nvPr/>
            </p:nvSpPr>
            <p:spPr>
              <a:xfrm>
                <a:off x="6964619" y="426609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9" name="118 Triángulo isósceles"/>
              <p:cNvSpPr/>
              <p:nvPr/>
            </p:nvSpPr>
            <p:spPr>
              <a:xfrm>
                <a:off x="3424453" y="4303510"/>
                <a:ext cx="286385" cy="21602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1" name="120 Triángulo isósceles"/>
              <p:cNvSpPr/>
              <p:nvPr/>
            </p:nvSpPr>
            <p:spPr>
              <a:xfrm>
                <a:off x="6865051" y="4322755"/>
                <a:ext cx="271677" cy="1775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76" name="175 Grupo"/>
          <p:cNvGrpSpPr/>
          <p:nvPr/>
        </p:nvGrpSpPr>
        <p:grpSpPr>
          <a:xfrm>
            <a:off x="3463329" y="5719041"/>
            <a:ext cx="3754482" cy="734295"/>
            <a:chOff x="3463329" y="4920080"/>
            <a:chExt cx="3754482" cy="734295"/>
          </a:xfrm>
        </p:grpSpPr>
        <p:grpSp>
          <p:nvGrpSpPr>
            <p:cNvPr id="175" name="174 Grupo"/>
            <p:cNvGrpSpPr/>
            <p:nvPr/>
          </p:nvGrpSpPr>
          <p:grpSpPr>
            <a:xfrm>
              <a:off x="3463329" y="4920080"/>
              <a:ext cx="3754482" cy="734295"/>
              <a:chOff x="3463329" y="4920080"/>
              <a:chExt cx="3754482" cy="734295"/>
            </a:xfrm>
          </p:grpSpPr>
          <p:grpSp>
            <p:nvGrpSpPr>
              <p:cNvPr id="171" name="170 Grupo"/>
              <p:cNvGrpSpPr/>
              <p:nvPr/>
            </p:nvGrpSpPr>
            <p:grpSpPr>
              <a:xfrm>
                <a:off x="3574533" y="4920080"/>
                <a:ext cx="3540121" cy="546832"/>
                <a:chOff x="3574533" y="4920080"/>
                <a:chExt cx="3540121" cy="546832"/>
              </a:xfrm>
            </p:grpSpPr>
            <p:sp>
              <p:nvSpPr>
                <p:cNvPr id="154" name="153 Triángulo isósceles"/>
                <p:cNvSpPr/>
                <p:nvPr/>
              </p:nvSpPr>
              <p:spPr>
                <a:xfrm rot="10800000">
                  <a:off x="5330029" y="4941168"/>
                  <a:ext cx="700158" cy="50405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170" name="169 Grupo"/>
                <p:cNvGrpSpPr/>
                <p:nvPr/>
              </p:nvGrpSpPr>
              <p:grpSpPr>
                <a:xfrm>
                  <a:off x="3574533" y="4920080"/>
                  <a:ext cx="3540121" cy="546832"/>
                  <a:chOff x="3574533" y="4920080"/>
                  <a:chExt cx="3540121" cy="546832"/>
                </a:xfrm>
              </p:grpSpPr>
              <p:sp>
                <p:nvSpPr>
                  <p:cNvPr id="152" name="151 Triángulo isósceles"/>
                  <p:cNvSpPr/>
                  <p:nvPr/>
                </p:nvSpPr>
                <p:spPr>
                  <a:xfrm rot="10800000">
                    <a:off x="4651489" y="4941169"/>
                    <a:ext cx="700158" cy="50405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53" name="152 Triángulo isósceles"/>
                  <p:cNvSpPr/>
                  <p:nvPr/>
                </p:nvSpPr>
                <p:spPr>
                  <a:xfrm>
                    <a:off x="4984821" y="4941168"/>
                    <a:ext cx="700158" cy="50405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grpSp>
                <p:nvGrpSpPr>
                  <p:cNvPr id="169" name="168 Grupo"/>
                  <p:cNvGrpSpPr/>
                  <p:nvPr/>
                </p:nvGrpSpPr>
                <p:grpSpPr>
                  <a:xfrm>
                    <a:off x="3574533" y="4920080"/>
                    <a:ext cx="3540121" cy="546832"/>
                    <a:chOff x="3574533" y="4920080"/>
                    <a:chExt cx="3540121" cy="546832"/>
                  </a:xfrm>
                </p:grpSpPr>
                <p:sp>
                  <p:nvSpPr>
                    <p:cNvPr id="149" name="148 Triángulo isósceles"/>
                    <p:cNvSpPr/>
                    <p:nvPr/>
                  </p:nvSpPr>
                  <p:spPr>
                    <a:xfrm>
                      <a:off x="3598642" y="4941168"/>
                      <a:ext cx="700158" cy="504056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0" name="149 Triángulo isósceles"/>
                    <p:cNvSpPr/>
                    <p:nvPr/>
                  </p:nvSpPr>
                  <p:spPr>
                    <a:xfrm rot="10800000">
                      <a:off x="3943850" y="4941168"/>
                      <a:ext cx="700158" cy="504056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1" name="150 Triángulo isósceles"/>
                    <p:cNvSpPr/>
                    <p:nvPr/>
                  </p:nvSpPr>
                  <p:spPr>
                    <a:xfrm>
                      <a:off x="4306281" y="4941169"/>
                      <a:ext cx="700158" cy="504056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5" name="154 Triángulo isósceles"/>
                    <p:cNvSpPr/>
                    <p:nvPr/>
                  </p:nvSpPr>
                  <p:spPr>
                    <a:xfrm>
                      <a:off x="5692460" y="4941169"/>
                      <a:ext cx="700158" cy="504056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6" name="155 Triángulo isósceles"/>
                    <p:cNvSpPr/>
                    <p:nvPr/>
                  </p:nvSpPr>
                  <p:spPr>
                    <a:xfrm rot="10800000">
                      <a:off x="6037668" y="4941169"/>
                      <a:ext cx="700158" cy="504056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7" name="156 Triángulo isósceles"/>
                    <p:cNvSpPr/>
                    <p:nvPr/>
                  </p:nvSpPr>
                  <p:spPr>
                    <a:xfrm>
                      <a:off x="6387746" y="4941100"/>
                      <a:ext cx="700158" cy="504056"/>
                    </a:xfrm>
                    <a:prstGeom prst="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8" name="157 Elipse"/>
                    <p:cNvSpPr/>
                    <p:nvPr/>
                  </p:nvSpPr>
                  <p:spPr>
                    <a:xfrm>
                      <a:off x="3923928" y="4941168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59" name="158 Elipse"/>
                    <p:cNvSpPr/>
                    <p:nvPr/>
                  </p:nvSpPr>
                  <p:spPr>
                    <a:xfrm>
                      <a:off x="4635764" y="4920148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0" name="159 Elipse"/>
                    <p:cNvSpPr/>
                    <p:nvPr/>
                  </p:nvSpPr>
                  <p:spPr>
                    <a:xfrm>
                      <a:off x="5308149" y="4920148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1" name="160 Elipse"/>
                    <p:cNvSpPr/>
                    <p:nvPr/>
                  </p:nvSpPr>
                  <p:spPr>
                    <a:xfrm>
                      <a:off x="6015788" y="4920482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2" name="161 Elipse"/>
                    <p:cNvSpPr/>
                    <p:nvPr/>
                  </p:nvSpPr>
                  <p:spPr>
                    <a:xfrm>
                      <a:off x="6717670" y="4920080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3" name="162 Elipse"/>
                    <p:cNvSpPr/>
                    <p:nvPr/>
                  </p:nvSpPr>
                  <p:spPr>
                    <a:xfrm>
                      <a:off x="3574533" y="5424136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4" name="163 Elipse"/>
                    <p:cNvSpPr/>
                    <p:nvPr/>
                  </p:nvSpPr>
                  <p:spPr>
                    <a:xfrm>
                      <a:off x="4279530" y="5424206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5" name="164 Elipse"/>
                    <p:cNvSpPr/>
                    <p:nvPr/>
                  </p:nvSpPr>
                  <p:spPr>
                    <a:xfrm>
                      <a:off x="4974816" y="5424206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6" name="165 Elipse"/>
                    <p:cNvSpPr/>
                    <p:nvPr/>
                  </p:nvSpPr>
                  <p:spPr>
                    <a:xfrm>
                      <a:off x="5658228" y="5424136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7" name="166 Elipse"/>
                    <p:cNvSpPr/>
                    <p:nvPr/>
                  </p:nvSpPr>
                  <p:spPr>
                    <a:xfrm>
                      <a:off x="6366322" y="5424872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168" name="167 Elipse"/>
                    <p:cNvSpPr/>
                    <p:nvPr/>
                  </p:nvSpPr>
                  <p:spPr>
                    <a:xfrm>
                      <a:off x="7061153" y="5424872"/>
                      <a:ext cx="53501" cy="4204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</p:grpSp>
            </p:grpSp>
          </p:grpSp>
          <p:cxnSp>
            <p:nvCxnSpPr>
              <p:cNvPr id="172" name="171 Conector recto"/>
              <p:cNvCxnSpPr/>
              <p:nvPr/>
            </p:nvCxnSpPr>
            <p:spPr>
              <a:xfrm>
                <a:off x="6948644" y="5654375"/>
                <a:ext cx="2691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172 Triángulo isósceles"/>
              <p:cNvSpPr/>
              <p:nvPr/>
            </p:nvSpPr>
            <p:spPr>
              <a:xfrm>
                <a:off x="3463329" y="5445892"/>
                <a:ext cx="283740" cy="16818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74" name="173 Triángulo isósceles"/>
            <p:cNvSpPr/>
            <p:nvPr/>
          </p:nvSpPr>
          <p:spPr>
            <a:xfrm>
              <a:off x="6948644" y="5460875"/>
              <a:ext cx="269167" cy="138214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9229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322392" y="451953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3" name="122 Grupo"/>
          <p:cNvGrpSpPr/>
          <p:nvPr/>
        </p:nvGrpSpPr>
        <p:grpSpPr>
          <a:xfrm>
            <a:off x="2640030" y="5035347"/>
            <a:ext cx="3677983" cy="854270"/>
            <a:chOff x="3424453" y="3474008"/>
            <a:chExt cx="3712275" cy="1097294"/>
          </a:xfrm>
        </p:grpSpPr>
        <p:cxnSp>
          <p:nvCxnSpPr>
            <p:cNvPr id="120" name="119 Conector recto"/>
            <p:cNvCxnSpPr/>
            <p:nvPr/>
          </p:nvCxnSpPr>
          <p:spPr>
            <a:xfrm>
              <a:off x="6865051" y="4571302"/>
              <a:ext cx="27167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121 Grupo"/>
            <p:cNvGrpSpPr/>
            <p:nvPr/>
          </p:nvGrpSpPr>
          <p:grpSpPr>
            <a:xfrm>
              <a:off x="3424453" y="3474008"/>
              <a:ext cx="3712275" cy="1045526"/>
              <a:chOff x="3424453" y="3474008"/>
              <a:chExt cx="3712275" cy="1045526"/>
            </a:xfrm>
          </p:grpSpPr>
          <p:grpSp>
            <p:nvGrpSpPr>
              <p:cNvPr id="108" name="107 Grupo"/>
              <p:cNvGrpSpPr/>
              <p:nvPr/>
            </p:nvGrpSpPr>
            <p:grpSpPr>
              <a:xfrm>
                <a:off x="3574533" y="3501008"/>
                <a:ext cx="3414784" cy="795888"/>
                <a:chOff x="3574533" y="3501008"/>
                <a:chExt cx="3414784" cy="795888"/>
              </a:xfrm>
            </p:grpSpPr>
            <p:sp>
              <p:nvSpPr>
                <p:cNvPr id="90" name="89 Rectángulo"/>
                <p:cNvSpPr/>
                <p:nvPr/>
              </p:nvSpPr>
              <p:spPr>
                <a:xfrm>
                  <a:off x="3574533" y="3501008"/>
                  <a:ext cx="3414784" cy="79208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107" name="106 Grupo"/>
                <p:cNvGrpSpPr/>
                <p:nvPr/>
              </p:nvGrpSpPr>
              <p:grpSpPr>
                <a:xfrm>
                  <a:off x="3574533" y="3501008"/>
                  <a:ext cx="3396260" cy="795888"/>
                  <a:chOff x="3574533" y="3501008"/>
                  <a:chExt cx="3396260" cy="795888"/>
                </a:xfrm>
              </p:grpSpPr>
              <p:sp>
                <p:nvSpPr>
                  <p:cNvPr id="91" name="90 Rectángulo"/>
                  <p:cNvSpPr/>
                  <p:nvPr/>
                </p:nvSpPr>
                <p:spPr>
                  <a:xfrm>
                    <a:off x="3574533" y="3501008"/>
                    <a:ext cx="1721094" cy="79208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92" name="91 Rectángulo"/>
                  <p:cNvSpPr/>
                  <p:nvPr/>
                </p:nvSpPr>
                <p:spPr>
                  <a:xfrm>
                    <a:off x="4447864" y="3501008"/>
                    <a:ext cx="1721094" cy="79208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93" name="92 Conector recto"/>
                  <p:cNvCxnSpPr/>
                  <p:nvPr/>
                </p:nvCxnSpPr>
                <p:spPr>
                  <a:xfrm flipH="1">
                    <a:off x="6168958" y="3516248"/>
                    <a:ext cx="801835" cy="77684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95 Conector recto"/>
                  <p:cNvCxnSpPr/>
                  <p:nvPr/>
                </p:nvCxnSpPr>
                <p:spPr>
                  <a:xfrm flipH="1">
                    <a:off x="5318100" y="3504808"/>
                    <a:ext cx="829340" cy="79208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99 Conector recto"/>
                  <p:cNvCxnSpPr/>
                  <p:nvPr/>
                </p:nvCxnSpPr>
                <p:spPr>
                  <a:xfrm>
                    <a:off x="3574533" y="3516248"/>
                    <a:ext cx="873331" cy="78064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104 Conector recto"/>
                  <p:cNvCxnSpPr/>
                  <p:nvPr/>
                </p:nvCxnSpPr>
                <p:spPr>
                  <a:xfrm>
                    <a:off x="4452533" y="3501008"/>
                    <a:ext cx="846898" cy="780648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9" name="108 Elipse"/>
              <p:cNvSpPr/>
              <p:nvPr/>
            </p:nvSpPr>
            <p:spPr>
              <a:xfrm>
                <a:off x="3540646" y="34778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0" name="109 Elipse"/>
              <p:cNvSpPr/>
              <p:nvPr/>
            </p:nvSpPr>
            <p:spPr>
              <a:xfrm>
                <a:off x="3547938" y="426609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1" name="110 Elipse"/>
              <p:cNvSpPr/>
              <p:nvPr/>
            </p:nvSpPr>
            <p:spPr>
              <a:xfrm>
                <a:off x="4425533" y="34740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2" name="111 Elipse"/>
              <p:cNvSpPr/>
              <p:nvPr/>
            </p:nvSpPr>
            <p:spPr>
              <a:xfrm>
                <a:off x="4417339" y="4261904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3" name="112 Elipse"/>
              <p:cNvSpPr/>
              <p:nvPr/>
            </p:nvSpPr>
            <p:spPr>
              <a:xfrm>
                <a:off x="5268627" y="34778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4" name="113 Elipse"/>
              <p:cNvSpPr/>
              <p:nvPr/>
            </p:nvSpPr>
            <p:spPr>
              <a:xfrm>
                <a:off x="5272431" y="426989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5" name="114 Elipse"/>
              <p:cNvSpPr/>
              <p:nvPr/>
            </p:nvSpPr>
            <p:spPr>
              <a:xfrm>
                <a:off x="6136527" y="3477808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6" name="115 Elipse"/>
              <p:cNvSpPr/>
              <p:nvPr/>
            </p:nvSpPr>
            <p:spPr>
              <a:xfrm>
                <a:off x="6147440" y="4273324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6946890" y="3480452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8" name="117 Elipse"/>
              <p:cNvSpPr/>
              <p:nvPr/>
            </p:nvSpPr>
            <p:spPr>
              <a:xfrm>
                <a:off x="6964619" y="4266096"/>
                <a:ext cx="54000" cy="5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9" name="118 Triángulo isósceles"/>
              <p:cNvSpPr/>
              <p:nvPr/>
            </p:nvSpPr>
            <p:spPr>
              <a:xfrm>
                <a:off x="3424453" y="4303510"/>
                <a:ext cx="286385" cy="21602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1" name="120 Triángulo isósceles"/>
              <p:cNvSpPr/>
              <p:nvPr/>
            </p:nvSpPr>
            <p:spPr>
              <a:xfrm>
                <a:off x="6865051" y="4322755"/>
                <a:ext cx="271677" cy="1775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29206"/>
              </p:ext>
            </p:extLst>
          </p:nvPr>
        </p:nvGraphicFramePr>
        <p:xfrm>
          <a:off x="1691680" y="1916832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 smtClean="0">
                          <a:solidFill>
                            <a:schemeClr val="tx1"/>
                          </a:solidFill>
                        </a:rPr>
                        <a:t>METODOS:</a:t>
                      </a:r>
                    </a:p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 smtClean="0">
                          <a:solidFill>
                            <a:schemeClr val="tx1"/>
                          </a:solidFill>
                          <a:sym typeface="Symbol"/>
                        </a:rPr>
                        <a:t>EQUILIBRIO EN NUDOS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ym typeface="Symbol"/>
                        </a:rPr>
                        <a:t>METODO DE  RITTER</a:t>
                      </a:r>
                      <a:endParaRPr lang="es-AR" sz="2000" b="1" dirty="0" smtClean="0">
                        <a:sym typeface="Symbo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4 Abrir llave"/>
          <p:cNvSpPr/>
          <p:nvPr/>
        </p:nvSpPr>
        <p:spPr>
          <a:xfrm>
            <a:off x="3131840" y="1916832"/>
            <a:ext cx="144016" cy="86409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" name="2 Marcador de contenido"/>
          <p:cNvSpPr txBox="1">
            <a:spLocks/>
          </p:cNvSpPr>
          <p:nvPr/>
        </p:nvSpPr>
        <p:spPr>
          <a:xfrm>
            <a:off x="998122" y="5035347"/>
            <a:ext cx="7966366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44307"/>
              </p:ext>
            </p:extLst>
          </p:nvPr>
        </p:nvGraphicFramePr>
        <p:xfrm>
          <a:off x="1619672" y="2942958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1"/>
                          </a:solidFill>
                        </a:rPr>
                        <a:t>NUDO</a:t>
                      </a:r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0" dirty="0" smtClean="0">
                          <a:solidFill>
                            <a:schemeClr val="tx1"/>
                          </a:solidFill>
                        </a:rPr>
                        <a:t>Punto de Unión de 2 o mas barras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0" dirty="0" smtClean="0">
                          <a:solidFill>
                            <a:schemeClr val="tx1"/>
                          </a:solidFill>
                        </a:rPr>
                        <a:t>Punto donde está aplicada una Fuerza  concentrada o Momento Aplicado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1"/>
                          </a:solidFill>
                          <a:sym typeface="Symbol"/>
                        </a:rPr>
                        <a:t>En los Reticulados Isostáticos son siempre articulaciones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5182974" y="4771407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Nudo</a:t>
            </a:r>
            <a:endParaRPr lang="es-AR" sz="1200" dirty="0">
              <a:solidFill>
                <a:srgbClr val="FF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781900" y="4581128"/>
            <a:ext cx="7224" cy="4542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4490307" y="4544297"/>
            <a:ext cx="7224" cy="4542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1990530" y="5082404"/>
            <a:ext cx="6495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5364614" y="5744007"/>
            <a:ext cx="7224" cy="4542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 rot="19492450">
            <a:off x="4539079" y="5118388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Barra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6205167" y="5218672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Barra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3805160" y="5744007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Barra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966509" y="4805405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Barra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2420530" y="4581128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</a:t>
            </a:r>
            <a:endParaRPr lang="es-AR" sz="12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011138" y="4864203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</a:t>
            </a:r>
            <a:endParaRPr lang="es-AR" sz="12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4467169" y="4587204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</a:t>
            </a:r>
            <a:endParaRPr lang="es-AR" sz="12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5327051" y="5832616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</a:t>
            </a:r>
            <a:endParaRPr lang="es-AR" sz="12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315280" y="5109740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Nudo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2262672" y="5478428"/>
            <a:ext cx="54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FF0000"/>
                </a:solidFill>
              </a:rPr>
              <a:t>Nudo</a:t>
            </a:r>
            <a:endParaRPr lang="es-A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 animBg="1"/>
      <p:bldP spid="3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322392" y="451953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7" name="16 Grupo"/>
          <p:cNvGrpSpPr/>
          <p:nvPr/>
        </p:nvGrpSpPr>
        <p:grpSpPr>
          <a:xfrm>
            <a:off x="2040186" y="2687900"/>
            <a:ext cx="2592051" cy="1468823"/>
            <a:chOff x="2040186" y="2687900"/>
            <a:chExt cx="2592051" cy="1468823"/>
          </a:xfrm>
        </p:grpSpPr>
        <p:cxnSp>
          <p:nvCxnSpPr>
            <p:cNvPr id="131" name="130 Conector recto"/>
            <p:cNvCxnSpPr/>
            <p:nvPr/>
          </p:nvCxnSpPr>
          <p:spPr>
            <a:xfrm>
              <a:off x="4363070" y="4156723"/>
              <a:ext cx="2691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15 Grupo"/>
            <p:cNvGrpSpPr/>
            <p:nvPr/>
          </p:nvGrpSpPr>
          <p:grpSpPr>
            <a:xfrm>
              <a:off x="2040186" y="2687900"/>
              <a:ext cx="2592051" cy="1443503"/>
              <a:chOff x="2040186" y="2687900"/>
              <a:chExt cx="2592051" cy="1443503"/>
            </a:xfrm>
          </p:grpSpPr>
          <p:grpSp>
            <p:nvGrpSpPr>
              <p:cNvPr id="15" name="14 Grupo"/>
              <p:cNvGrpSpPr/>
              <p:nvPr/>
            </p:nvGrpSpPr>
            <p:grpSpPr>
              <a:xfrm>
                <a:off x="2148223" y="2687900"/>
                <a:ext cx="2367008" cy="1266176"/>
                <a:chOff x="2148223" y="2687900"/>
                <a:chExt cx="2367008" cy="1266176"/>
              </a:xfrm>
            </p:grpSpPr>
            <p:sp>
              <p:nvSpPr>
                <p:cNvPr id="10" name="9 Triángulo rectángulo"/>
                <p:cNvSpPr/>
                <p:nvPr/>
              </p:nvSpPr>
              <p:spPr>
                <a:xfrm>
                  <a:off x="3131840" y="3212976"/>
                  <a:ext cx="1347182" cy="720080"/>
                </a:xfrm>
                <a:prstGeom prst="rt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14" name="13 Grupo"/>
                <p:cNvGrpSpPr/>
                <p:nvPr/>
              </p:nvGrpSpPr>
              <p:grpSpPr>
                <a:xfrm>
                  <a:off x="2148223" y="2687900"/>
                  <a:ext cx="2367008" cy="1266176"/>
                  <a:chOff x="2148223" y="2687900"/>
                  <a:chExt cx="2367008" cy="1266176"/>
                </a:xfrm>
              </p:grpSpPr>
              <p:sp>
                <p:nvSpPr>
                  <p:cNvPr id="9" name="8 Triángulo rectángulo"/>
                  <p:cNvSpPr/>
                  <p:nvPr/>
                </p:nvSpPr>
                <p:spPr>
                  <a:xfrm>
                    <a:off x="2174974" y="2708920"/>
                    <a:ext cx="2322680" cy="1224136"/>
                  </a:xfrm>
                  <a:prstGeom prst="rt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13" name="12 Conector recto"/>
                  <p:cNvCxnSpPr>
                    <a:stCxn id="10" idx="0"/>
                    <a:endCxn id="9" idx="2"/>
                  </p:cNvCxnSpPr>
                  <p:nvPr/>
                </p:nvCxnSpPr>
                <p:spPr>
                  <a:xfrm flipH="1">
                    <a:off x="2174974" y="3212976"/>
                    <a:ext cx="956866" cy="72008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123 Elipse"/>
                  <p:cNvSpPr/>
                  <p:nvPr/>
                </p:nvSpPr>
                <p:spPr>
                  <a:xfrm>
                    <a:off x="4461730" y="391203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5" name="124 Elipse"/>
                  <p:cNvSpPr/>
                  <p:nvPr/>
                </p:nvSpPr>
                <p:spPr>
                  <a:xfrm>
                    <a:off x="3105108" y="3200852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6" name="125 Elipse"/>
                  <p:cNvSpPr/>
                  <p:nvPr/>
                </p:nvSpPr>
                <p:spPr>
                  <a:xfrm>
                    <a:off x="2148223" y="2687900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7" name="126 Elipse"/>
                  <p:cNvSpPr/>
                  <p:nvPr/>
                </p:nvSpPr>
                <p:spPr>
                  <a:xfrm>
                    <a:off x="2155306" y="390442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28" name="127 Elipse"/>
                  <p:cNvSpPr/>
                  <p:nvPr/>
                </p:nvSpPr>
                <p:spPr>
                  <a:xfrm>
                    <a:off x="3105089" y="3912036"/>
                    <a:ext cx="53501" cy="420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</p:grpSp>
          <p:sp>
            <p:nvSpPr>
              <p:cNvPr id="132" name="131 Triángulo isósceles"/>
              <p:cNvSpPr/>
              <p:nvPr/>
            </p:nvSpPr>
            <p:spPr>
              <a:xfrm>
                <a:off x="4363070" y="3963223"/>
                <a:ext cx="269167" cy="13821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3" name="132 Triángulo isósceles"/>
              <p:cNvSpPr/>
              <p:nvPr/>
            </p:nvSpPr>
            <p:spPr>
              <a:xfrm>
                <a:off x="2040186" y="3963223"/>
                <a:ext cx="283740" cy="16818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150897" y="2729940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131839" y="2708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95936" y="25455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F1:  10 t</a:t>
            </a:r>
          </a:p>
          <a:p>
            <a:r>
              <a:rPr lang="es-AR" dirty="0" smtClean="0"/>
              <a:t>F2:  15 t</a:t>
            </a:r>
            <a:endParaRPr lang="es-AR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1711040" y="4766355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1. Análisis Cinemático.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973944" y="5118982"/>
            <a:ext cx="684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Externo</a:t>
            </a:r>
            <a:r>
              <a:rPr lang="es-AR" sz="1600" b="1" dirty="0"/>
              <a:t>: </a:t>
            </a:r>
            <a:r>
              <a:rPr lang="es-AR" sz="1600" dirty="0"/>
              <a:t>Es 1 chapa, como la normal del apoyo </a:t>
            </a:r>
            <a:r>
              <a:rPr lang="es-AR" sz="1600" dirty="0" smtClean="0"/>
              <a:t>móvil </a:t>
            </a:r>
            <a:r>
              <a:rPr lang="es-AR" sz="1600" dirty="0"/>
              <a:t>no pasa por el </a:t>
            </a:r>
            <a:r>
              <a:rPr lang="es-AR" sz="1600" dirty="0" smtClean="0"/>
              <a:t>   apoyo </a:t>
            </a:r>
            <a:r>
              <a:rPr lang="es-AR" sz="1600" dirty="0"/>
              <a:t>fijo, no hay vinculación aparente.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1973944" y="5641202"/>
            <a:ext cx="622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Interno: </a:t>
            </a:r>
            <a:endParaRPr lang="es-A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Cumple la condición de rigidez: b=2v-3 -  v: 5 b= 2*5-3=7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El reticulado está formado por triángulos unidos entre si.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892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34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2 Marcador de contenido"/>
          <p:cNvSpPr txBox="1">
            <a:spLocks/>
          </p:cNvSpPr>
          <p:nvPr/>
        </p:nvSpPr>
        <p:spPr>
          <a:xfrm>
            <a:off x="1115616" y="1931440"/>
            <a:ext cx="4774206" cy="4894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</a:t>
            </a:r>
            <a:r>
              <a:rPr lang="es-AR" sz="1800" b="1" dirty="0" smtClean="0"/>
              <a:t>EQUILIBRIO EN NUDOS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484554" y="3212976"/>
            <a:ext cx="3067691" cy="11618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RETICULADOS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550391" y="4766355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26693" y="5473228"/>
            <a:ext cx="7442741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CALCULO DE LOS ESFUERZOS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5" name="14 Grupo"/>
          <p:cNvGrpSpPr/>
          <p:nvPr/>
        </p:nvGrpSpPr>
        <p:grpSpPr>
          <a:xfrm>
            <a:off x="2148223" y="2687900"/>
            <a:ext cx="2367008" cy="1266176"/>
            <a:chOff x="2148223" y="2687900"/>
            <a:chExt cx="2367008" cy="1266176"/>
          </a:xfrm>
        </p:grpSpPr>
        <p:sp>
          <p:nvSpPr>
            <p:cNvPr id="10" name="9 Triángulo rectángulo"/>
            <p:cNvSpPr/>
            <p:nvPr/>
          </p:nvSpPr>
          <p:spPr>
            <a:xfrm>
              <a:off x="3131840" y="3212976"/>
              <a:ext cx="1347182" cy="72008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148223" y="2687900"/>
              <a:ext cx="2367008" cy="1266176"/>
              <a:chOff x="2148223" y="2687900"/>
              <a:chExt cx="2367008" cy="1266176"/>
            </a:xfrm>
          </p:grpSpPr>
          <p:sp>
            <p:nvSpPr>
              <p:cNvPr id="9" name="8 Triángulo rectángulo"/>
              <p:cNvSpPr/>
              <p:nvPr/>
            </p:nvSpPr>
            <p:spPr>
              <a:xfrm>
                <a:off x="2174974" y="2708920"/>
                <a:ext cx="2322680" cy="1224136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12 Conector recto"/>
              <p:cNvCxnSpPr>
                <a:stCxn id="10" idx="0"/>
                <a:endCxn id="9" idx="2"/>
              </p:cNvCxnSpPr>
              <p:nvPr/>
            </p:nvCxnSpPr>
            <p:spPr>
              <a:xfrm flipH="1">
                <a:off x="2174974" y="3212976"/>
                <a:ext cx="956866" cy="72008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123 Elipse"/>
              <p:cNvSpPr/>
              <p:nvPr/>
            </p:nvSpPr>
            <p:spPr>
              <a:xfrm>
                <a:off x="4461730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3105108" y="3200852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6" name="125 Elipse"/>
              <p:cNvSpPr/>
              <p:nvPr/>
            </p:nvSpPr>
            <p:spPr>
              <a:xfrm>
                <a:off x="2148223" y="2687900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7" name="126 Elipse"/>
              <p:cNvSpPr/>
              <p:nvPr/>
            </p:nvSpPr>
            <p:spPr>
              <a:xfrm>
                <a:off x="2155306" y="390442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8" name="127 Elipse"/>
              <p:cNvSpPr/>
              <p:nvPr/>
            </p:nvSpPr>
            <p:spPr>
              <a:xfrm>
                <a:off x="3105089" y="3912036"/>
                <a:ext cx="53501" cy="42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20" name="19 Conector recto de flecha"/>
          <p:cNvCxnSpPr/>
          <p:nvPr/>
        </p:nvCxnSpPr>
        <p:spPr>
          <a:xfrm>
            <a:off x="1654662" y="2729940"/>
            <a:ext cx="4935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150897" y="2729940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550391" y="2420888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3131839" y="2708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95936" y="25455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F1:  10 t</a:t>
            </a:r>
          </a:p>
          <a:p>
            <a:r>
              <a:rPr lang="es-AR" dirty="0" smtClean="0"/>
              <a:t>F2:  15 t</a:t>
            </a:r>
            <a:endParaRPr lang="es-AR" dirty="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246638" y="4312336"/>
            <a:ext cx="2268593" cy="2211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3018399" y="4005064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 m</a:t>
            </a:r>
            <a:endParaRPr lang="es-AR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412909" y="3212976"/>
            <a:ext cx="78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m</a:t>
            </a:r>
            <a:endParaRPr lang="es-AR" sz="1400" dirty="0"/>
          </a:p>
        </p:txBody>
      </p:sp>
      <p:cxnSp>
        <p:nvCxnSpPr>
          <p:cNvPr id="138" name="137 Conector recto"/>
          <p:cNvCxnSpPr/>
          <p:nvPr/>
        </p:nvCxnSpPr>
        <p:spPr>
          <a:xfrm flipV="1">
            <a:off x="1901442" y="2726319"/>
            <a:ext cx="0" cy="11781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CuadroTexto"/>
          <p:cNvSpPr txBox="1"/>
          <p:nvPr/>
        </p:nvSpPr>
        <p:spPr>
          <a:xfrm>
            <a:off x="5148064" y="2180036"/>
            <a:ext cx="71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 Elijo Terna de Referencia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7905694" y="2161432"/>
            <a:ext cx="1173988" cy="837408"/>
            <a:chOff x="6948264" y="5384249"/>
            <a:chExt cx="1173988" cy="837408"/>
          </a:xfrm>
        </p:grpSpPr>
        <p:grpSp>
          <p:nvGrpSpPr>
            <p:cNvPr id="38" name="37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43" name="4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3. Calculo de las Reacciones de Vínculo</a:t>
                </a:r>
              </a:p>
              <a:p>
                <a:r>
                  <a:rPr lang="es-AR" dirty="0" smtClean="0"/>
                  <a:t>3.1. Pongo en evidencia las RV</a:t>
                </a:r>
              </a:p>
              <a:p>
                <a:r>
                  <a:rPr lang="es-AR" dirty="0" smtClean="0"/>
                  <a:t>3.2. Planteo Ecuaciones Equilibrio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∑ </a:t>
                </a:r>
                <a:r>
                  <a:rPr lang="es-AR" dirty="0" err="1" smtClean="0"/>
                  <a:t>Fx</a:t>
                </a:r>
                <a:r>
                  <a:rPr lang="es-AR" dirty="0" smtClean="0"/>
                  <a:t>=0    H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= F</a:t>
                </a:r>
                <a:r>
                  <a:rPr lang="es-AR" sz="1400" dirty="0" smtClean="0"/>
                  <a:t>1       </a:t>
                </a:r>
                <a:r>
                  <a:rPr lang="es-AR" b="1" dirty="0" smtClean="0"/>
                  <a:t>H</a:t>
                </a:r>
                <a:r>
                  <a:rPr lang="es-AR" sz="1400" b="1" dirty="0" smtClean="0"/>
                  <a:t>A= </a:t>
                </a:r>
                <a:r>
                  <a:rPr lang="es-AR" b="1" dirty="0" smtClean="0"/>
                  <a:t>10 t</a:t>
                </a:r>
              </a:p>
              <a:p>
                <a:r>
                  <a:rPr lang="es-AR" dirty="0" smtClean="0"/>
                  <a:t>      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s-AR" dirty="0"/>
                  <a:t>=0 </a:t>
                </a:r>
                <a:r>
                  <a:rPr lang="es-AR" dirty="0" smtClean="0"/>
                  <a:t>  F</a:t>
                </a:r>
                <a:r>
                  <a:rPr lang="es-AR" sz="1400" dirty="0" smtClean="0"/>
                  <a:t>1. </a:t>
                </a:r>
                <a:r>
                  <a:rPr lang="es-AR" dirty="0" smtClean="0"/>
                  <a:t>3</a:t>
                </a:r>
                <a:r>
                  <a:rPr lang="es-AR" sz="1400" dirty="0" smtClean="0"/>
                  <a:t> + </a:t>
                </a:r>
                <a:r>
                  <a:rPr lang="es-AR" dirty="0" smtClean="0"/>
                  <a:t>F</a:t>
                </a:r>
                <a:r>
                  <a:rPr lang="es-AR" sz="1400" dirty="0" smtClean="0"/>
                  <a:t>2. </a:t>
                </a:r>
                <a:r>
                  <a:rPr lang="es-AR" dirty="0" smtClean="0"/>
                  <a:t>2</a:t>
                </a:r>
                <a:r>
                  <a:rPr lang="es-AR" sz="1400" dirty="0" smtClean="0"/>
                  <a:t> – </a:t>
                </a:r>
                <a:r>
                  <a:rPr lang="es-AR" dirty="0" smtClean="0"/>
                  <a:t>V</a:t>
                </a:r>
                <a:r>
                  <a:rPr lang="es-AR" sz="1400" dirty="0" smtClean="0"/>
                  <a:t>B. 4 = 0</a:t>
                </a:r>
              </a:p>
              <a:p>
                <a:r>
                  <a:rPr lang="es-AR" sz="1400" dirty="0"/>
                  <a:t> </a:t>
                </a:r>
                <a:r>
                  <a:rPr lang="es-AR" sz="1400" dirty="0" smtClean="0"/>
                  <a:t>     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B = </a:t>
                </a:r>
                <a:r>
                  <a:rPr lang="es-AR" b="1" dirty="0" smtClean="0"/>
                  <a:t>15 t   </a:t>
                </a:r>
              </a:p>
              <a:p>
                <a:r>
                  <a:rPr lang="es-AR" dirty="0" smtClean="0"/>
                  <a:t>       ∑ </a:t>
                </a:r>
                <a:r>
                  <a:rPr lang="es-AR" dirty="0" err="1" smtClean="0"/>
                  <a:t>Fy</a:t>
                </a:r>
                <a:r>
                  <a:rPr lang="es-AR" dirty="0" smtClean="0"/>
                  <a:t>=0    -V</a:t>
                </a:r>
                <a:r>
                  <a:rPr lang="es-AR" sz="1400" dirty="0" smtClean="0"/>
                  <a:t>A</a:t>
                </a:r>
                <a:r>
                  <a:rPr lang="es-AR" dirty="0" smtClean="0"/>
                  <a:t>- V</a:t>
                </a:r>
                <a:r>
                  <a:rPr lang="es-AR" sz="1400" dirty="0" smtClean="0"/>
                  <a:t>B</a:t>
                </a:r>
                <a:r>
                  <a:rPr lang="es-AR" dirty="0" smtClean="0"/>
                  <a:t> +F</a:t>
                </a:r>
                <a:r>
                  <a:rPr lang="es-AR" sz="1400" dirty="0" smtClean="0"/>
                  <a:t>2 </a:t>
                </a:r>
                <a:r>
                  <a:rPr lang="es-AR" sz="1400" dirty="0"/>
                  <a:t>= </a:t>
                </a:r>
                <a:r>
                  <a:rPr lang="es-AR" dirty="0" smtClean="0"/>
                  <a:t>0</a:t>
                </a:r>
              </a:p>
              <a:p>
                <a:r>
                  <a:rPr lang="es-AR" dirty="0"/>
                  <a:t> </a:t>
                </a:r>
                <a:r>
                  <a:rPr lang="es-AR" dirty="0" smtClean="0"/>
                  <a:t>                      </a:t>
                </a:r>
                <a:r>
                  <a:rPr lang="es-AR" b="1" dirty="0" smtClean="0"/>
                  <a:t>V</a:t>
                </a:r>
                <a:r>
                  <a:rPr lang="es-AR" sz="1400" b="1" dirty="0" smtClean="0"/>
                  <a:t>A</a:t>
                </a:r>
                <a:r>
                  <a:rPr lang="es-AR" b="1" dirty="0" smtClean="0"/>
                  <a:t> = 0 t</a:t>
                </a:r>
                <a:endParaRPr lang="es-AR" b="1" dirty="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59" y="3078252"/>
                <a:ext cx="3959241" cy="2309030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319" b="-316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45 Conector recto de flecha"/>
          <p:cNvCxnSpPr/>
          <p:nvPr/>
        </p:nvCxnSpPr>
        <p:spPr>
          <a:xfrm>
            <a:off x="2182056" y="399729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2182056" y="400548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589850" y="3926351"/>
            <a:ext cx="500644" cy="1341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595274" y="39129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400" dirty="0" smtClean="0"/>
              <a:t>A</a:t>
            </a:r>
            <a:endParaRPr lang="es-AR" sz="1400" dirty="0"/>
          </a:p>
        </p:txBody>
      </p:sp>
      <p:cxnSp>
        <p:nvCxnSpPr>
          <p:cNvPr id="53" name="52 Conector recto de flecha"/>
          <p:cNvCxnSpPr/>
          <p:nvPr/>
        </p:nvCxnSpPr>
        <p:spPr>
          <a:xfrm>
            <a:off x="4503784" y="3956938"/>
            <a:ext cx="0" cy="440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03784" y="3965120"/>
            <a:ext cx="48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400" dirty="0" smtClean="0"/>
              <a:t>B</a:t>
            </a:r>
            <a:endParaRPr lang="es-AR" sz="1400" dirty="0"/>
          </a:p>
        </p:txBody>
      </p:sp>
      <p:sp>
        <p:nvSpPr>
          <p:cNvPr id="55" name="54 Triángulo isósceles"/>
          <p:cNvSpPr/>
          <p:nvPr/>
        </p:nvSpPr>
        <p:spPr>
          <a:xfrm>
            <a:off x="2047189" y="3962006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55 Conector recto"/>
          <p:cNvCxnSpPr/>
          <p:nvPr/>
        </p:nvCxnSpPr>
        <p:spPr>
          <a:xfrm>
            <a:off x="4363070" y="4150438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Triángulo isósceles"/>
          <p:cNvSpPr/>
          <p:nvPr/>
        </p:nvSpPr>
        <p:spPr>
          <a:xfrm>
            <a:off x="4363070" y="3956938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654662" y="4737885"/>
            <a:ext cx="21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4. Numero los nudos</a:t>
            </a:r>
            <a:endParaRPr lang="es-AR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82874" y="2332598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212286" y="30166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2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907251" y="3607223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3150897" y="3678732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515231" y="3674781"/>
            <a:ext cx="2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656121" y="5229200"/>
            <a:ext cx="351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5. Pongo en Evidencia los esfuerzos internos en los nudos. </a:t>
            </a:r>
          </a:p>
          <a:p>
            <a:r>
              <a:rPr lang="es-AR" dirty="0"/>
              <a:t> </a:t>
            </a:r>
            <a:r>
              <a:rPr lang="es-AR" dirty="0" smtClean="0"/>
              <a:t>   Elijo el positivo (tracción)</a:t>
            </a:r>
            <a:endParaRPr lang="es-AR" dirty="0"/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>
          <a:xfrm>
            <a:off x="5019970" y="5473228"/>
            <a:ext cx="3689084" cy="1052116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ESFUERZO DE  TRACCION (+) </a:t>
            </a:r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En </a:t>
            </a:r>
            <a:r>
              <a:rPr lang="es-AR" sz="1600" b="1" dirty="0">
                <a:sym typeface="Symbol"/>
              </a:rPr>
              <a:t>los nudos (A y B)</a:t>
            </a:r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         </a:t>
            </a:r>
            <a:endParaRPr lang="es-AR" sz="1600" b="1" dirty="0" smtClean="0"/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/>
          </a:p>
        </p:txBody>
      </p:sp>
      <p:sp>
        <p:nvSpPr>
          <p:cNvPr id="68" name="67 Elipse"/>
          <p:cNvSpPr>
            <a:spLocks noChangeAspect="1"/>
          </p:cNvSpPr>
          <p:nvPr/>
        </p:nvSpPr>
        <p:spPr>
          <a:xfrm>
            <a:off x="5562952" y="6171018"/>
            <a:ext cx="108000" cy="1207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8421022" y="6201320"/>
            <a:ext cx="96611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0" name="69 Conector recto de flecha"/>
          <p:cNvCxnSpPr/>
          <p:nvPr/>
        </p:nvCxnSpPr>
        <p:spPr>
          <a:xfrm flipH="1" flipV="1">
            <a:off x="7985316" y="6262295"/>
            <a:ext cx="435706" cy="108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791010" y="5814042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686346" y="6036865"/>
            <a:ext cx="4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+</a:t>
            </a:r>
            <a:endParaRPr lang="es-AR" sz="24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028532" y="5900438"/>
            <a:ext cx="4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endParaRPr lang="es-AR" dirty="0"/>
          </a:p>
        </p:txBody>
      </p:sp>
      <p:cxnSp>
        <p:nvCxnSpPr>
          <p:cNvPr id="74" name="73 Conector recto de flecha"/>
          <p:cNvCxnSpPr/>
          <p:nvPr/>
        </p:nvCxnSpPr>
        <p:spPr>
          <a:xfrm>
            <a:off x="5712970" y="6246264"/>
            <a:ext cx="40383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2206901" y="2717475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828222" y="305241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3186550" y="3242892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4184863" y="3753067"/>
            <a:ext cx="276867" cy="151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4109048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314396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199941" y="3927274"/>
            <a:ext cx="364533" cy="115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724683" y="3932372"/>
            <a:ext cx="3794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2828222" y="3242892"/>
            <a:ext cx="275893" cy="1861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2216073" y="3658563"/>
            <a:ext cx="313962" cy="259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V="1">
            <a:off x="2177358" y="3607223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V="1">
            <a:off x="3121620" y="3607223"/>
            <a:ext cx="0" cy="318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2174973" y="2716271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 flipV="1">
            <a:off x="3131994" y="3245235"/>
            <a:ext cx="0" cy="3048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 rot="1873430">
            <a:off x="2489847" y="2654601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 rot="1783070">
            <a:off x="3611698" y="3194415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3508494" y="391941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45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439154" y="3957116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34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 rot="19240481">
            <a:off x="2218320" y="3320449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 rot="16200000">
            <a:off x="1634229" y="3146094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13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 rot="16200000">
            <a:off x="2965873" y="3332278"/>
            <a:ext cx="64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FF0000"/>
                </a:solidFill>
              </a:rPr>
              <a:t>N</a:t>
            </a:r>
            <a:r>
              <a:rPr lang="es-AR" sz="1200" dirty="0" smtClean="0">
                <a:solidFill>
                  <a:srgbClr val="FF0000"/>
                </a:solidFill>
              </a:rPr>
              <a:t>24</a:t>
            </a:r>
            <a:endParaRPr lang="es-A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47" grpId="0"/>
      <p:bldP spid="52" grpId="0"/>
      <p:bldP spid="54" grpId="0"/>
      <p:bldP spid="55" grpId="0" animBg="1"/>
      <p:bldP spid="57" grpId="0" animBg="1"/>
      <p:bldP spid="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 animBg="1"/>
      <p:bldP spid="71" grpId="0"/>
      <p:bldP spid="72" grpId="0"/>
      <p:bldP spid="73" grpId="0"/>
      <p:bldP spid="98" grpId="0"/>
      <p:bldP spid="99" grpId="0"/>
      <p:bldP spid="100" grpId="0"/>
      <p:bldP spid="101" grpId="0"/>
      <p:bldP spid="102" grpId="0"/>
      <p:bldP spid="104" grpId="0"/>
      <p:bldP spid="1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18173</TotalTime>
  <Words>2085</Words>
  <Application>Microsoft Office PowerPoint</Application>
  <PresentationFormat>Presentación en pantalla (4:3)</PresentationFormat>
  <Paragraphs>940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Agency FB</vt:lpstr>
      <vt:lpstr>Arial</vt:lpstr>
      <vt:lpstr>Calibri</vt:lpstr>
      <vt:lpstr>Cambria Math</vt:lpstr>
      <vt:lpstr>Gill Sans MT</vt:lpstr>
      <vt:lpstr>Symbol</vt:lpstr>
      <vt:lpstr>Verdana</vt:lpstr>
      <vt:lpstr>Wingdings 2</vt:lpstr>
      <vt:lpstr>Solsticio</vt:lpstr>
      <vt:lpstr>ESTATICA Y RESISTENCIA DE LOS MATERIALES</vt:lpstr>
      <vt:lpstr>HIPOTESIS ADOPTADAS</vt:lpstr>
      <vt:lpstr>ESTATICA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  <vt:lpstr>SISTEMAS RETICULADOS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289</cp:revision>
  <dcterms:created xsi:type="dcterms:W3CDTF">2020-04-01T20:52:22Z</dcterms:created>
  <dcterms:modified xsi:type="dcterms:W3CDTF">2022-09-30T00:25:45Z</dcterms:modified>
</cp:coreProperties>
</file>