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3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311" r:id="rId2"/>
    <p:sldId id="369" r:id="rId3"/>
    <p:sldId id="370" r:id="rId4"/>
    <p:sldId id="258" r:id="rId5"/>
    <p:sldId id="371" r:id="rId6"/>
    <p:sldId id="259" r:id="rId7"/>
    <p:sldId id="367" r:id="rId8"/>
    <p:sldId id="361" r:id="rId9"/>
    <p:sldId id="365" r:id="rId10"/>
    <p:sldId id="372" r:id="rId11"/>
    <p:sldId id="282" r:id="rId12"/>
    <p:sldId id="374" r:id="rId13"/>
    <p:sldId id="269" r:id="rId14"/>
    <p:sldId id="271" r:id="rId15"/>
    <p:sldId id="390" r:id="rId16"/>
    <p:sldId id="391" r:id="rId17"/>
    <p:sldId id="396" r:id="rId18"/>
    <p:sldId id="351" r:id="rId19"/>
    <p:sldId id="352" r:id="rId20"/>
    <p:sldId id="353" r:id="rId21"/>
    <p:sldId id="354" r:id="rId22"/>
    <p:sldId id="355" r:id="rId23"/>
    <p:sldId id="356" r:id="rId24"/>
    <p:sldId id="397" r:id="rId25"/>
    <p:sldId id="392" r:id="rId26"/>
    <p:sldId id="393" r:id="rId27"/>
    <p:sldId id="394" r:id="rId28"/>
    <p:sldId id="395" r:id="rId29"/>
  </p:sldIdLst>
  <p:sldSz cx="9906000" cy="6858000" type="A4"/>
  <p:notesSz cx="7099300" cy="10234613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-11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-11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-11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-111" charset="0"/>
        <a:ea typeface="+mn-ea"/>
        <a:cs typeface="+mn-cs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Arial" pitchFamily="-111" charset="0"/>
        <a:ea typeface="+mn-ea"/>
        <a:cs typeface="+mn-cs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Arial" pitchFamily="-111" charset="0"/>
        <a:ea typeface="+mn-ea"/>
        <a:cs typeface="+mn-cs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Arial" pitchFamily="-111" charset="0"/>
        <a:ea typeface="+mn-ea"/>
        <a:cs typeface="+mn-cs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Arial" pitchFamily="-11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C66602"/>
    <a:srgbClr val="BE6C14"/>
    <a:srgbClr val="D2A000"/>
    <a:srgbClr val="B88C00"/>
    <a:srgbClr val="DAA600"/>
    <a:srgbClr val="FF0000"/>
    <a:srgbClr val="008000"/>
    <a:srgbClr val="FFC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8" autoAdjust="0"/>
    <p:restoredTop sz="83079" autoAdjust="0"/>
  </p:normalViewPr>
  <p:slideViewPr>
    <p:cSldViewPr snapToObjects="1">
      <p:cViewPr>
        <p:scale>
          <a:sx n="75" d="100"/>
          <a:sy n="75" d="100"/>
        </p:scale>
        <p:origin x="2556" y="50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-82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3" tIns="49516" rIns="99033" bIns="49516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endParaRPr lang="es-E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3" tIns="49516" rIns="99033" bIns="49516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s-E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3" tIns="49516" rIns="99033" bIns="49516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endParaRPr lang="es-E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3" tIns="49516" rIns="99033" bIns="49516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FCD1BCF9-EF2A-BF4F-BC2B-059FD166F794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47459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22:51:20.7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71 1628 0 0,'-9'-11'1752'0'0,"-1"3"-140"0"0,6 0-243 0 0,4 2-829 0 0,0-1-840 0 0,0-1-552 0 0,4 0-385 0 0,1 1-95 0 0,0 1 112 0 0,-1 4 168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22:52:15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36 216 0 0,'9'-8'308'0'0,"-4"-3"-172"0"0,-1 5-216 0 0,1-4-188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1T03:18:21.9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5 127 216 0 0,'48'-29'308'0'0,"-23"-8"-172"0"0,-1 15-216 0 0,1-15-188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2" tIns="45776" rIns="91552" bIns="45776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2" tIns="45776" rIns="91552" bIns="4577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283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8350"/>
            <a:ext cx="554196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3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2" tIns="45776" rIns="91552" bIns="457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283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2" tIns="45776" rIns="91552" bIns="45776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283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2" tIns="45776" rIns="91552" bIns="4577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C1AF01-40E1-8146-8A8F-7B34D7728F18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462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2089fbb06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8" name="Google Shape;88;g72089fbb06_0_96:notes"/>
          <p:cNvSpPr txBox="1">
            <a:spLocks noGrp="1"/>
          </p:cNvSpPr>
          <p:nvPr>
            <p:ph type="body" idx="1"/>
          </p:nvPr>
        </p:nvSpPr>
        <p:spPr>
          <a:xfrm>
            <a:off x="685494" y="4342944"/>
            <a:ext cx="54870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225" tIns="43100" rIns="86225" bIns="43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g72089fbb06_0_96:notes"/>
          <p:cNvSpPr txBox="1">
            <a:spLocks noGrp="1"/>
          </p:cNvSpPr>
          <p:nvPr>
            <p:ph type="sldNum" idx="12"/>
          </p:nvPr>
        </p:nvSpPr>
        <p:spPr>
          <a:xfrm>
            <a:off x="3885996" y="8685889"/>
            <a:ext cx="297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225" tIns="43100" rIns="86225" bIns="431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9046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2506aae68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2506aae68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Acá lo podes explicar que para lograr ese M </a:t>
            </a:r>
            <a:r>
              <a:rPr lang="es-ES" dirty="0" err="1"/>
              <a:t>tenes</a:t>
            </a:r>
            <a:r>
              <a:rPr lang="es-ES" dirty="0"/>
              <a:t> que moverte en esa línea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4534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2506aae68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2506aae68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Acá lo podes explicar que para lograr esas tensiones, que ya sabíamos perfectamente como era, podes pensar donde tiene que el CP según el signo.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6210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2506aae6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72506aae6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Acá jugas con las relaciones entre CP y LN. Casos extremos son Axil pura o Flexión pura.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6441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Acá jugas con que si uno se acerca el otro se aleja.</a:t>
            </a:r>
          </a:p>
          <a:p>
            <a:endParaRPr lang="en-AU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1AF01-40E1-8146-8A8F-7B34D7728F18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2970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1AF01-40E1-8146-8A8F-7B34D7728F18}" type="slidenum">
              <a:rPr lang="es-ES" smtClean="0"/>
              <a:pPr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5348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2089fbb06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6" name="Google Shape;96;g72089fbb06_0_139:notes"/>
          <p:cNvSpPr txBox="1">
            <a:spLocks noGrp="1"/>
          </p:cNvSpPr>
          <p:nvPr>
            <p:ph type="body" idx="1"/>
          </p:nvPr>
        </p:nvSpPr>
        <p:spPr>
          <a:xfrm>
            <a:off x="685494" y="4342944"/>
            <a:ext cx="54870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225" tIns="43100" rIns="86225" bIns="43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g72089fbb06_0_139:notes"/>
          <p:cNvSpPr txBox="1">
            <a:spLocks noGrp="1"/>
          </p:cNvSpPr>
          <p:nvPr>
            <p:ph type="sldNum" idx="12"/>
          </p:nvPr>
        </p:nvSpPr>
        <p:spPr>
          <a:xfrm>
            <a:off x="3885996" y="8685889"/>
            <a:ext cx="297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225" tIns="43100" rIns="86225" bIns="431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5024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2089fbb06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8" name="Google Shape;108;g72089fbb06_0_192:notes"/>
          <p:cNvSpPr txBox="1">
            <a:spLocks noGrp="1"/>
          </p:cNvSpPr>
          <p:nvPr>
            <p:ph type="body" idx="1"/>
          </p:nvPr>
        </p:nvSpPr>
        <p:spPr>
          <a:xfrm>
            <a:off x="685494" y="4342944"/>
            <a:ext cx="54870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225" tIns="43100" rIns="86225" bIns="43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dirty="0"/>
              <a:t>Acá hablas de donde tracciona y donde comprime. Eso es independiente de la terna! Muy importante. Justamente por eso dibujo M sin poner terna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9" name="Google Shape;109;g72089fbb06_0_192:notes"/>
          <p:cNvSpPr txBox="1">
            <a:spLocks noGrp="1"/>
          </p:cNvSpPr>
          <p:nvPr>
            <p:ph type="sldNum" idx="12"/>
          </p:nvPr>
        </p:nvSpPr>
        <p:spPr>
          <a:xfrm>
            <a:off x="3885996" y="8685889"/>
            <a:ext cx="297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225" tIns="43100" rIns="86225" bIns="431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5018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2089fbb06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8" name="Google Shape;108;g72089fbb06_0_192:notes"/>
          <p:cNvSpPr txBox="1">
            <a:spLocks noGrp="1"/>
          </p:cNvSpPr>
          <p:nvPr>
            <p:ph type="body" idx="1"/>
          </p:nvPr>
        </p:nvSpPr>
        <p:spPr>
          <a:xfrm>
            <a:off x="685494" y="4342944"/>
            <a:ext cx="54870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225" tIns="43100" rIns="86225" bIns="43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dirty="0"/>
              <a:t>Acá recién hablamos del signo que tiene ese momento para esta terna.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dirty="0"/>
              <a:t>Diagrama de sigma nuevamente no depende de la terna. </a:t>
            </a:r>
          </a:p>
        </p:txBody>
      </p:sp>
      <p:sp>
        <p:nvSpPr>
          <p:cNvPr id="109" name="Google Shape;109;g72089fbb06_0_192:notes"/>
          <p:cNvSpPr txBox="1">
            <a:spLocks noGrp="1"/>
          </p:cNvSpPr>
          <p:nvPr>
            <p:ph type="sldNum" idx="12"/>
          </p:nvPr>
        </p:nvSpPr>
        <p:spPr>
          <a:xfrm>
            <a:off x="3885996" y="8685889"/>
            <a:ext cx="297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225" tIns="43100" rIns="86225" bIns="431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1487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2089fbb06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8" name="Google Shape;108;g72089fbb06_0_192:notes"/>
          <p:cNvSpPr txBox="1">
            <a:spLocks noGrp="1"/>
          </p:cNvSpPr>
          <p:nvPr>
            <p:ph type="body" idx="1"/>
          </p:nvPr>
        </p:nvSpPr>
        <p:spPr>
          <a:xfrm>
            <a:off x="685494" y="4342944"/>
            <a:ext cx="54870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225" tIns="43100" rIns="86225" bIns="43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dirty="0"/>
              <a:t>Que pasa si </a:t>
            </a:r>
            <a:endParaRPr dirty="0"/>
          </a:p>
        </p:txBody>
      </p:sp>
      <p:sp>
        <p:nvSpPr>
          <p:cNvPr id="109" name="Google Shape;109;g72089fbb06_0_192:notes"/>
          <p:cNvSpPr txBox="1">
            <a:spLocks noGrp="1"/>
          </p:cNvSpPr>
          <p:nvPr>
            <p:ph type="sldNum" idx="12"/>
          </p:nvPr>
        </p:nvSpPr>
        <p:spPr>
          <a:xfrm>
            <a:off x="3885996" y="8685889"/>
            <a:ext cx="297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225" tIns="43100" rIns="86225" bIns="431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180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2089fbb06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6" name="Google Shape;126;g72089fbb06_0_213:notes"/>
          <p:cNvSpPr txBox="1">
            <a:spLocks noGrp="1"/>
          </p:cNvSpPr>
          <p:nvPr>
            <p:ph type="body" idx="1"/>
          </p:nvPr>
        </p:nvSpPr>
        <p:spPr>
          <a:xfrm>
            <a:off x="685494" y="4342944"/>
            <a:ext cx="54870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225" tIns="43100" rIns="86225" bIns="43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dirty="0"/>
              <a:t>Acá hablar de que J está tabulado para los principales únicamente. Calcular el Beta es molesto, pero no el fin del mundo. Calcular momentos de inercia si es muy molesto.</a:t>
            </a:r>
            <a:endParaRPr dirty="0"/>
          </a:p>
        </p:txBody>
      </p:sp>
      <p:sp>
        <p:nvSpPr>
          <p:cNvPr id="127" name="Google Shape;127;g72089fbb06_0_213:notes"/>
          <p:cNvSpPr txBox="1">
            <a:spLocks noGrp="1"/>
          </p:cNvSpPr>
          <p:nvPr>
            <p:ph type="sldNum" idx="12"/>
          </p:nvPr>
        </p:nvSpPr>
        <p:spPr>
          <a:xfrm>
            <a:off x="3885996" y="8685889"/>
            <a:ext cx="297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225" tIns="43100" rIns="86225" bIns="431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3693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2089fbb06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6" name="Google Shape;126;g72089fbb06_0_213:notes"/>
          <p:cNvSpPr txBox="1">
            <a:spLocks noGrp="1"/>
          </p:cNvSpPr>
          <p:nvPr>
            <p:ph type="body" idx="1"/>
          </p:nvPr>
        </p:nvSpPr>
        <p:spPr>
          <a:xfrm>
            <a:off x="685494" y="4342944"/>
            <a:ext cx="54870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225" tIns="43100" rIns="86225" bIns="43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dirty="0"/>
              <a:t>Descomponemos en principales. No en vertical y horizontal. En principales.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dirty="0"/>
              <a:t>Después jugar con el tema de signos. </a:t>
            </a:r>
            <a:r>
              <a:rPr lang="es-ES" dirty="0" err="1"/>
              <a:t>Recordá</a:t>
            </a:r>
            <a:r>
              <a:rPr lang="es-ES" dirty="0"/>
              <a:t> que una de mis prácticas usa terna izquierda. </a:t>
            </a:r>
            <a:endParaRPr dirty="0"/>
          </a:p>
        </p:txBody>
      </p:sp>
      <p:sp>
        <p:nvSpPr>
          <p:cNvPr id="127" name="Google Shape;127;g72089fbb06_0_213:notes"/>
          <p:cNvSpPr txBox="1">
            <a:spLocks noGrp="1"/>
          </p:cNvSpPr>
          <p:nvPr>
            <p:ph type="sldNum" idx="12"/>
          </p:nvPr>
        </p:nvSpPr>
        <p:spPr>
          <a:xfrm>
            <a:off x="3885996" y="8685889"/>
            <a:ext cx="297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225" tIns="43100" rIns="86225" bIns="431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9026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2506aae6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72506aae6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7602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2089fbb06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1" name="Google Shape;191;g72089fbb06_0_251:notes"/>
          <p:cNvSpPr txBox="1">
            <a:spLocks noGrp="1"/>
          </p:cNvSpPr>
          <p:nvPr>
            <p:ph type="body" idx="1"/>
          </p:nvPr>
        </p:nvSpPr>
        <p:spPr>
          <a:xfrm>
            <a:off x="685494" y="4342944"/>
            <a:ext cx="54870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225" tIns="43100" rIns="86225" bIns="43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2" name="Google Shape;192;g72089fbb06_0_251:notes"/>
          <p:cNvSpPr txBox="1">
            <a:spLocks noGrp="1"/>
          </p:cNvSpPr>
          <p:nvPr>
            <p:ph type="sldNum" idx="12"/>
          </p:nvPr>
        </p:nvSpPr>
        <p:spPr>
          <a:xfrm>
            <a:off x="3885996" y="8685889"/>
            <a:ext cx="2970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225" tIns="43100" rIns="86225" bIns="431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448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1052736"/>
            <a:ext cx="8420100" cy="254771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48544" y="5229200"/>
            <a:ext cx="8314506" cy="1492276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55EF2-9831-3A43-BAE2-D3E61FE00D7B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_tradnl"/>
              <a:t>Pie de página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904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15DFD-2892-ED42-B4E7-6BC9BC4EC73C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_tradnl"/>
              <a:t>Pie de página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800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95300" y="1844676"/>
            <a:ext cx="4486937" cy="4876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147337" y="1844676"/>
            <a:ext cx="4486936" cy="4876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5B3E9-2EC9-BC4C-98EB-095D2B6DDF42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_tradnl"/>
              <a:t>Pie de página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797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3F0B38-C4BE-D345-A30B-78E53B14409F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_tradnl"/>
              <a:t>Pie de página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114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F91DCB-EC6C-7344-AF45-E11C4A4C6FD3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_tradnl"/>
              <a:t>Pie de página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8925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72971" y="273051"/>
            <a:ext cx="5760549" cy="64484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52863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7F6E7B-E08A-3740-A2AD-758C8289FBF5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_tradnl"/>
              <a:t>Pie de página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2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1_Diapositiva de título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848547" y="5229200"/>
            <a:ext cx="8314475" cy="1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/>
            </a:lvl2pPr>
            <a:lvl3pPr lvl="2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/>
            </a:lvl3pPr>
            <a:lvl4pPr lvl="3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4pPr>
            <a:lvl5pPr lvl="4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-117560" y="6453189"/>
            <a:ext cx="428025" cy="2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9550" rIns="0" bIns="3955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 rot="-5400000">
            <a:off x="-3009125" y="3009052"/>
            <a:ext cx="6308800" cy="2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n-US"/>
              <a:t>Pie de página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507343" y="274637"/>
            <a:ext cx="9126325" cy="13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87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274638"/>
            <a:ext cx="9126181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1" y="1844676"/>
            <a:ext cx="9138973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 rot="10800000">
            <a:off x="-1" y="0"/>
            <a:ext cx="350839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 anchorCtr="1">
            <a:prstTxWarp prst="textNoShape">
              <a:avLst/>
            </a:prstTxWarp>
          </a:bodyPr>
          <a:lstStyle/>
          <a:p>
            <a:pPr algn="l"/>
            <a:endParaRPr lang="es-ES_tradnl" sz="180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17563" y="6453189"/>
            <a:ext cx="428231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1048CE2E-FEDD-CF44-B681-FCD167FD2065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rot="16200000">
            <a:off x="-3009040" y="3009041"/>
            <a:ext cx="6308725" cy="29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s-ES_tradnl"/>
              <a:t>Pie de página</a:t>
            </a:r>
            <a:endParaRPr lang="es-ES" dirty="0"/>
          </a:p>
        </p:txBody>
      </p:sp>
      <p:pic>
        <p:nvPicPr>
          <p:cNvPr id="8" name="Picture 7" descr="LOGO UBA MEJORADO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2323" y="188913"/>
            <a:ext cx="721198" cy="578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611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68" r:id="rId6"/>
    <p:sldLayoutId id="2147483669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0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0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0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0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8.jpe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3" Type="http://schemas.openxmlformats.org/officeDocument/2006/relationships/image" Target="../media/image13.jp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g"/><Relationship Id="rId11" Type="http://schemas.openxmlformats.org/officeDocument/2006/relationships/image" Target="../media/image48.png"/><Relationship Id="rId5" Type="http://schemas.openxmlformats.org/officeDocument/2006/relationships/image" Target="../media/image45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34.jpg"/><Relationship Id="rId9" Type="http://schemas.openxmlformats.org/officeDocument/2006/relationships/image" Target="../media/image9.png"/><Relationship Id="rId1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8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3.xml"/><Relationship Id="rId5" Type="http://schemas.openxmlformats.org/officeDocument/2006/relationships/image" Target="../media/image55.png"/><Relationship Id="rId10" Type="http://schemas.openxmlformats.org/officeDocument/2006/relationships/image" Target="../media/image58.png"/><Relationship Id="rId4" Type="http://schemas.openxmlformats.org/officeDocument/2006/relationships/image" Target="../media/image36.jp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png"/><Relationship Id="rId3" Type="http://schemas.openxmlformats.org/officeDocument/2006/relationships/image" Target="../media/image59.png"/><Relationship Id="rId7" Type="http://schemas.openxmlformats.org/officeDocument/2006/relationships/image" Target="../media/image34.jp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g"/><Relationship Id="rId11" Type="http://schemas.openxmlformats.org/officeDocument/2006/relationships/image" Target="../media/image61.png"/><Relationship Id="rId5" Type="http://schemas.openxmlformats.org/officeDocument/2006/relationships/image" Target="../media/image36.jpg"/><Relationship Id="rId10" Type="http://schemas.openxmlformats.org/officeDocument/2006/relationships/image" Target="../media/image35.jpg"/><Relationship Id="rId4" Type="http://schemas.openxmlformats.org/officeDocument/2006/relationships/image" Target="../media/image60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png"/><Relationship Id="rId5" Type="http://schemas.openxmlformats.org/officeDocument/2006/relationships/image" Target="../media/image37.jpg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00.png"/><Relationship Id="rId3" Type="http://schemas.openxmlformats.org/officeDocument/2006/relationships/image" Target="../media/image2.png"/><Relationship Id="rId12" Type="http://schemas.openxmlformats.org/officeDocument/2006/relationships/image" Target="../media/image601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0.png"/><Relationship Id="rId5" Type="http://schemas.openxmlformats.org/officeDocument/2006/relationships/image" Target="../media/image410.png"/><Relationship Id="rId15" Type="http://schemas.openxmlformats.org/officeDocument/2006/relationships/image" Target="../media/image910.png"/><Relationship Id="rId4" Type="http://schemas.openxmlformats.org/officeDocument/2006/relationships/image" Target="../media/image310.png"/><Relationship Id="rId14" Type="http://schemas.openxmlformats.org/officeDocument/2006/relationships/image" Target="../media/image8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7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5" Type="http://schemas.openxmlformats.org/officeDocument/2006/relationships/image" Target="../media/image68.png"/><Relationship Id="rId4" Type="http://schemas.openxmlformats.org/officeDocument/2006/relationships/image" Target="../media/image4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1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2.png"/><Relationship Id="rId4" Type="http://schemas.openxmlformats.org/officeDocument/2006/relationships/image" Target="../media/image7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0.png"/><Relationship Id="rId3" Type="http://schemas.openxmlformats.org/officeDocument/2006/relationships/image" Target="../media/image71.png"/><Relationship Id="rId7" Type="http://schemas.openxmlformats.org/officeDocument/2006/relationships/image" Target="../media/image69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17.jpeg"/><Relationship Id="rId5" Type="http://schemas.openxmlformats.org/officeDocument/2006/relationships/image" Target="../media/image73.png"/><Relationship Id="rId10" Type="http://schemas.openxmlformats.org/officeDocument/2006/relationships/image" Target="../media/image67.jpeg"/><Relationship Id="rId4" Type="http://schemas.openxmlformats.org/officeDocument/2006/relationships/image" Target="../media/image72.png"/><Relationship Id="rId9" Type="http://schemas.openxmlformats.org/officeDocument/2006/relationships/image" Target="../media/image109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7.png"/><Relationship Id="rId7" Type="http://schemas.openxmlformats.org/officeDocument/2006/relationships/image" Target="../media/image131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0.png"/><Relationship Id="rId5" Type="http://schemas.openxmlformats.org/officeDocument/2006/relationships/image" Target="../media/image170.png"/><Relationship Id="rId4" Type="http://schemas.openxmlformats.org/officeDocument/2006/relationships/image" Target="../media/image78.png"/><Relationship Id="rId9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2.png"/><Relationship Id="rId4" Type="http://schemas.openxmlformats.org/officeDocument/2006/relationships/image" Target="../media/image2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240.png"/><Relationship Id="rId7" Type="http://schemas.openxmlformats.org/officeDocument/2006/relationships/image" Target="../media/image85.png"/><Relationship Id="rId2" Type="http://schemas.openxmlformats.org/officeDocument/2006/relationships/image" Target="../media/image120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12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image" Target="../media/image8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341.png"/><Relationship Id="rId4" Type="http://schemas.openxmlformats.org/officeDocument/2006/relationships/image" Target="../media/image8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90.png"/><Relationship Id="rId7" Type="http://schemas.openxmlformats.org/officeDocument/2006/relationships/image" Target="../media/image15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0.png"/><Relationship Id="rId5" Type="http://schemas.openxmlformats.org/officeDocument/2006/relationships/image" Target="../media/image350.png"/><Relationship Id="rId10" Type="http://schemas.openxmlformats.org/officeDocument/2006/relationships/image" Target="../media/image158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13" Type="http://schemas.openxmlformats.org/officeDocument/2006/relationships/image" Target="../media/image400.png"/><Relationship Id="rId18" Type="http://schemas.openxmlformats.org/officeDocument/2006/relationships/image" Target="../media/image900.png"/><Relationship Id="rId3" Type="http://schemas.openxmlformats.org/officeDocument/2006/relationships/image" Target="../media/image90.png"/><Relationship Id="rId7" Type="http://schemas.openxmlformats.org/officeDocument/2006/relationships/image" Target="../media/image162.png"/><Relationship Id="rId12" Type="http://schemas.openxmlformats.org/officeDocument/2006/relationships/image" Target="../media/image390.png"/><Relationship Id="rId17" Type="http://schemas.openxmlformats.org/officeDocument/2006/relationships/image" Target="../media/image43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7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1.png"/><Relationship Id="rId11" Type="http://schemas.openxmlformats.org/officeDocument/2006/relationships/image" Target="../media/image380.png"/><Relationship Id="rId5" Type="http://schemas.openxmlformats.org/officeDocument/2006/relationships/image" Target="../media/image91.png"/><Relationship Id="rId15" Type="http://schemas.openxmlformats.org/officeDocument/2006/relationships/image" Target="../media/image420.png"/><Relationship Id="rId10" Type="http://schemas.openxmlformats.org/officeDocument/2006/relationships/image" Target="../media/image370.png"/><Relationship Id="rId4" Type="http://schemas.openxmlformats.org/officeDocument/2006/relationships/image" Target="../media/image89.png"/><Relationship Id="rId9" Type="http://schemas.openxmlformats.org/officeDocument/2006/relationships/image" Target="../media/image164.png"/><Relationship Id="rId14" Type="http://schemas.openxmlformats.org/officeDocument/2006/relationships/image" Target="../media/image411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1.png"/><Relationship Id="rId18" Type="http://schemas.openxmlformats.org/officeDocument/2006/relationships/image" Target="../media/image96.jpg"/><Relationship Id="rId3" Type="http://schemas.openxmlformats.org/officeDocument/2006/relationships/image" Target="../media/image174.png"/><Relationship Id="rId21" Type="http://schemas.openxmlformats.org/officeDocument/2006/relationships/image" Target="../media/image900.png"/><Relationship Id="rId7" Type="http://schemas.openxmlformats.org/officeDocument/2006/relationships/image" Target="../media/image450.png"/><Relationship Id="rId12" Type="http://schemas.openxmlformats.org/officeDocument/2006/relationships/image" Target="../media/image491.png"/><Relationship Id="rId17" Type="http://schemas.openxmlformats.org/officeDocument/2006/relationships/image" Target="../media/image95.jpg"/><Relationship Id="rId2" Type="http://schemas.openxmlformats.org/officeDocument/2006/relationships/image" Target="../media/image173.png"/><Relationship Id="rId16" Type="http://schemas.openxmlformats.org/officeDocument/2006/relationships/image" Target="../media/image94.png"/><Relationship Id="rId20" Type="http://schemas.openxmlformats.org/officeDocument/2006/relationships/image" Target="../media/image9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0.png"/><Relationship Id="rId11" Type="http://schemas.openxmlformats.org/officeDocument/2006/relationships/image" Target="../media/image481.png"/><Relationship Id="rId5" Type="http://schemas.openxmlformats.org/officeDocument/2006/relationships/image" Target="../media/image176.png"/><Relationship Id="rId15" Type="http://schemas.openxmlformats.org/officeDocument/2006/relationships/image" Target="../media/image520.png"/><Relationship Id="rId10" Type="http://schemas.openxmlformats.org/officeDocument/2006/relationships/image" Target="../media/image93.png"/><Relationship Id="rId19" Type="http://schemas.openxmlformats.org/officeDocument/2006/relationships/image" Target="../media/image97.jpg"/><Relationship Id="rId4" Type="http://schemas.openxmlformats.org/officeDocument/2006/relationships/image" Target="../media/image175.png"/><Relationship Id="rId9" Type="http://schemas.openxmlformats.org/officeDocument/2006/relationships/image" Target="../media/image460.png"/><Relationship Id="rId14" Type="http://schemas.openxmlformats.org/officeDocument/2006/relationships/image" Target="../media/image510.pn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9.jpeg"/><Relationship Id="rId5" Type="http://schemas.openxmlformats.org/officeDocument/2006/relationships/image" Target="../media/image60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10" Type="http://schemas.openxmlformats.org/officeDocument/2006/relationships/image" Target="../media/image17.jpeg"/><Relationship Id="rId4" Type="http://schemas.openxmlformats.org/officeDocument/2006/relationships/image" Target="../media/image13.jpg"/><Relationship Id="rId9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11" Type="http://schemas.openxmlformats.org/officeDocument/2006/relationships/image" Target="../media/image20.png"/><Relationship Id="rId5" Type="http://schemas.openxmlformats.org/officeDocument/2006/relationships/image" Target="../media/image14.jpg"/><Relationship Id="rId15" Type="http://schemas.openxmlformats.org/officeDocument/2006/relationships/image" Target="../media/image24.png"/><Relationship Id="rId10" Type="http://schemas.openxmlformats.org/officeDocument/2006/relationships/customXml" Target="../ink/ink1.xml"/><Relationship Id="rId4" Type="http://schemas.openxmlformats.org/officeDocument/2006/relationships/image" Target="../media/image13.jp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18" Type="http://schemas.openxmlformats.org/officeDocument/2006/relationships/customXml" Target="../ink/ink2.xml"/><Relationship Id="rId3" Type="http://schemas.openxmlformats.org/officeDocument/2006/relationships/image" Target="../media/image18.jpeg"/><Relationship Id="rId7" Type="http://schemas.openxmlformats.org/officeDocument/2006/relationships/image" Target="../media/image221.png"/><Relationship Id="rId12" Type="http://schemas.openxmlformats.org/officeDocument/2006/relationships/image" Target="../media/image33.pn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openxmlformats.org/officeDocument/2006/relationships/image" Target="../media/image270.png"/><Relationship Id="rId5" Type="http://schemas.openxmlformats.org/officeDocument/2006/relationships/image" Target="../media/image11.jpg"/><Relationship Id="rId15" Type="http://schemas.openxmlformats.org/officeDocument/2006/relationships/image" Target="../media/image311.png"/><Relationship Id="rId10" Type="http://schemas.openxmlformats.org/officeDocument/2006/relationships/image" Target="../media/image31.png"/><Relationship Id="rId19" Type="http://schemas.openxmlformats.org/officeDocument/2006/relationships/image" Target="../media/image35.png"/><Relationship Id="rId4" Type="http://schemas.openxmlformats.org/officeDocument/2006/relationships/image" Target="../media/image10.jpg"/><Relationship Id="rId9" Type="http://schemas.openxmlformats.org/officeDocument/2006/relationships/image" Target="../media/image29.png"/><Relationship Id="rId14" Type="http://schemas.openxmlformats.org/officeDocument/2006/relationships/image" Target="../media/image30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0.png"/><Relationship Id="rId5" Type="http://schemas.openxmlformats.org/officeDocument/2006/relationships/image" Target="../media/image33.jpg"/><Relationship Id="rId4" Type="http://schemas.openxmlformats.org/officeDocument/2006/relationships/image" Target="../media/image32.jpg"/><Relationship Id="rId9" Type="http://schemas.openxmlformats.org/officeDocument/2006/relationships/image" Target="../media/image2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ctrTitle" idx="4294967295"/>
          </p:nvPr>
        </p:nvSpPr>
        <p:spPr>
          <a:xfrm>
            <a:off x="568465" y="980728"/>
            <a:ext cx="8769071" cy="130338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9125" tIns="39551" rIns="79125" bIns="39551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" dirty="0"/>
              <a:t>Solicitación por Flexión</a:t>
            </a:r>
            <a:endParaRPr dirty="0"/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3">
            <a:alphaModFix/>
          </a:blip>
          <a:srcRect r="-24937" b="-24937"/>
          <a:stretch/>
        </p:blipFill>
        <p:spPr>
          <a:xfrm>
            <a:off x="632520" y="2827739"/>
            <a:ext cx="5640154" cy="2234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2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3640" y="2636912"/>
            <a:ext cx="3581848" cy="193198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56;p1"/>
          <p:cNvSpPr txBox="1">
            <a:spLocks noGrp="1"/>
          </p:cNvSpPr>
          <p:nvPr>
            <p:ph type="subTitle" idx="1"/>
          </p:nvPr>
        </p:nvSpPr>
        <p:spPr>
          <a:xfrm>
            <a:off x="822500" y="5180996"/>
            <a:ext cx="8883027" cy="1488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sz="2000" dirty="0"/>
              <a:t>Catalina </a:t>
            </a:r>
            <a:r>
              <a:rPr lang="en-US" sz="2000" dirty="0" err="1"/>
              <a:t>Urteneche</a:t>
            </a:r>
            <a:r>
              <a:rPr lang="en-US" sz="2000" dirty="0"/>
              <a:t> - Clara </a:t>
            </a:r>
            <a:r>
              <a:rPr lang="en-US" sz="2000" dirty="0" err="1"/>
              <a:t>Zaccaria</a:t>
            </a:r>
            <a:endParaRPr lang="en-US" sz="2000" dirty="0"/>
          </a:p>
          <a:p>
            <a:pPr marL="0" indent="0">
              <a:spcBef>
                <a:spcPts val="0"/>
              </a:spcBef>
            </a:pPr>
            <a:endParaRPr lang="en-US" sz="2000" dirty="0"/>
          </a:p>
          <a:p>
            <a:pPr marL="0" indent="0">
              <a:spcBef>
                <a:spcPts val="0"/>
              </a:spcBef>
            </a:pPr>
            <a:endParaRPr sz="2000" dirty="0"/>
          </a:p>
          <a:p>
            <a:pPr marL="0" indent="0"/>
            <a:r>
              <a:rPr lang="es-AR" sz="1600" dirty="0"/>
              <a:t>Universidad de Buenos Aires		Estática y Resistencia de Materiales</a:t>
            </a:r>
          </a:p>
        </p:txBody>
      </p:sp>
    </p:spTree>
    <p:extLst>
      <p:ext uri="{BB962C8B-B14F-4D97-AF65-F5344CB8AC3E}">
        <p14:creationId xmlns:p14="http://schemas.microsoft.com/office/powerpoint/2010/main" val="3451468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32520" y="1261740"/>
            <a:ext cx="306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/>
              <a:t>Allí las tensiones son nulas:</a:t>
            </a:r>
            <a:endParaRPr lang="es-AR" sz="1800" dirty="0"/>
          </a:p>
        </p:txBody>
      </p:sp>
      <p:sp>
        <p:nvSpPr>
          <p:cNvPr id="14" name="Google Shape;102;p21"/>
          <p:cNvSpPr txBox="1"/>
          <p:nvPr/>
        </p:nvSpPr>
        <p:spPr>
          <a:xfrm>
            <a:off x="513393" y="181496"/>
            <a:ext cx="7103903" cy="59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l"/>
            <a:r>
              <a:rPr lang="es-ES" sz="3200" u="sng" dirty="0">
                <a:solidFill>
                  <a:srgbClr val="009644"/>
                </a:solidFill>
              </a:rPr>
              <a:t>Flexión simple oblicua - Eje Neutro</a:t>
            </a:r>
            <a:endParaRPr lang="es-ES" sz="3200" u="sng" dirty="0"/>
          </a:p>
          <a:p>
            <a:pPr algn="l"/>
            <a:endParaRPr lang="es-E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91DCB-EC6C-7344-AF45-E11C4A4C6FD3}" type="slidenum">
              <a:rPr lang="es-ES" smtClean="0"/>
              <a:pPr/>
              <a:t>10</a:t>
            </a:fld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42C0651D-8102-4D84-B761-EBD1A50139D5}"/>
                  </a:ext>
                </a:extLst>
              </p:cNvPr>
              <p:cNvSpPr/>
              <p:nvPr/>
            </p:nvSpPr>
            <p:spPr>
              <a:xfrm>
                <a:off x="4458979" y="1096447"/>
                <a:ext cx="2573782" cy="6962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80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s-AR" sz="1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s-AR" sz="1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r>
                        <a:rPr lang="es-E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42C0651D-8102-4D84-B761-EBD1A50139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979" y="1096447"/>
                <a:ext cx="2573782" cy="6962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n 17">
            <a:extLst>
              <a:ext uri="{FF2B5EF4-FFF2-40B4-BE49-F238E27FC236}">
                <a16:creationId xmlns:a16="http://schemas.microsoft.com/office/drawing/2014/main" id="{228D62C1-8641-494F-9CCB-9B42394747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12" y="3085647"/>
            <a:ext cx="1501411" cy="1737896"/>
          </a:xfrm>
          <a:prstGeom prst="rect">
            <a:avLst/>
          </a:prstGeom>
        </p:spPr>
      </p:pic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50FBA0F5-C555-4B9E-A69F-C9421BA2B89B}"/>
              </a:ext>
            </a:extLst>
          </p:cNvPr>
          <p:cNvCxnSpPr/>
          <p:nvPr/>
        </p:nvCxnSpPr>
        <p:spPr bwMode="auto">
          <a:xfrm>
            <a:off x="4355127" y="3120634"/>
            <a:ext cx="1728000" cy="1728000"/>
          </a:xfrm>
          <a:prstGeom prst="line">
            <a:avLst/>
          </a:prstGeom>
          <a:ln>
            <a:solidFill>
              <a:srgbClr val="BE6C14"/>
            </a:solidFill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7871A95B-A9AE-4561-B55D-9FDE934F8068}"/>
                  </a:ext>
                </a:extLst>
              </p:cNvPr>
              <p:cNvSpPr/>
              <p:nvPr/>
            </p:nvSpPr>
            <p:spPr>
              <a:xfrm>
                <a:off x="4206668" y="2763634"/>
                <a:ext cx="4956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AR" sz="1800" b="0" i="0" smtClean="0">
                          <a:solidFill>
                            <a:srgbClr val="C66602"/>
                          </a:solidFill>
                          <a:latin typeface="Cambria Math" panose="02040503050406030204" pitchFamily="18" charset="0"/>
                        </a:rPr>
                        <m:t>LF</m:t>
                      </m:r>
                    </m:oMath>
                  </m:oMathPara>
                </a14:m>
                <a:endParaRPr lang="es-AR" sz="1800" dirty="0">
                  <a:solidFill>
                    <a:srgbClr val="C66602"/>
                  </a:solidFill>
                </a:endParaRPr>
              </a:p>
            </p:txBody>
          </p:sp>
        </mc:Choice>
        <mc:Fallback xmlns=""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7871A95B-A9AE-4561-B55D-9FDE934F80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668" y="2763634"/>
                <a:ext cx="49564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C0168CC4-09C3-4FFA-AF57-F0D653DBEE69}"/>
              </a:ext>
            </a:extLst>
          </p:cNvPr>
          <p:cNvCxnSpPr>
            <a:cxnSpLocks/>
          </p:cNvCxnSpPr>
          <p:nvPr/>
        </p:nvCxnSpPr>
        <p:spPr bwMode="auto">
          <a:xfrm flipH="1">
            <a:off x="4938451" y="2840306"/>
            <a:ext cx="479376" cy="2445422"/>
          </a:xfrm>
          <a:prstGeom prst="line">
            <a:avLst/>
          </a:prstGeom>
          <a:ln>
            <a:solidFill>
              <a:srgbClr val="00B0F0"/>
            </a:solidFill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67FA3C0E-E883-410F-8942-F0D8DAB29A61}"/>
                  </a:ext>
                </a:extLst>
              </p:cNvPr>
              <p:cNvSpPr/>
              <p:nvPr/>
            </p:nvSpPr>
            <p:spPr>
              <a:xfrm>
                <a:off x="5403330" y="2593645"/>
                <a:ext cx="5293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1800" b="0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</m:oMath>
                  </m:oMathPara>
                </a14:m>
                <a:endParaRPr lang="es-AR" sz="1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67FA3C0E-E883-410F-8942-F0D8DAB29A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330" y="2593645"/>
                <a:ext cx="52931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ítulo 4">
            <a:extLst>
              <a:ext uri="{FF2B5EF4-FFF2-40B4-BE49-F238E27FC236}">
                <a16:creationId xmlns:a16="http://schemas.microsoft.com/office/drawing/2014/main" id="{B769DF01-F7A9-4895-AE34-4533C8C16712}"/>
              </a:ext>
            </a:extLst>
          </p:cNvPr>
          <p:cNvSpPr txBox="1">
            <a:spLocks/>
          </p:cNvSpPr>
          <p:nvPr/>
        </p:nvSpPr>
        <p:spPr bwMode="auto">
          <a:xfrm>
            <a:off x="6666451" y="3342880"/>
            <a:ext cx="2826669" cy="80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79125" tIns="39550" rIns="79125" bIns="39550" numCol="1" anchor="t" anchorCtr="0" compatLnSpc="1">
            <a:prstTxWarp prst="textNoShape">
              <a:avLst/>
            </a:prstTxWarp>
            <a:noAutofit/>
          </a:bodyPr>
          <a:lstStyle>
            <a:lvl1pPr lvl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32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lvl="1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  <a:ea typeface="ＭＳ Ｐゴシック" charset="-128"/>
                <a:cs typeface="ＭＳ Ｐゴシック" charset="-128"/>
              </a:defRPr>
            </a:lvl2pPr>
            <a:lvl3pPr lvl="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  <a:ea typeface="ＭＳ Ｐゴシック" charset="-128"/>
                <a:cs typeface="ＭＳ Ｐゴシック" charset="-128"/>
              </a:defRPr>
            </a:lvl3pPr>
            <a:lvl4pPr lvl="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  <a:ea typeface="ＭＳ Ｐゴシック" charset="-128"/>
                <a:cs typeface="ＭＳ Ｐゴシック" charset="-128"/>
              </a:defRPr>
            </a:lvl4pPr>
            <a:lvl5pPr lvl="4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  <a:ea typeface="ＭＳ Ｐゴシック" charset="-128"/>
                <a:cs typeface="ＭＳ Ｐゴシック" charset="-128"/>
              </a:defRPr>
            </a:lvl5pPr>
            <a:lvl6pPr marL="457200" lvl="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</a:defRPr>
            </a:lvl6pPr>
            <a:lvl7pPr marL="914400" lvl="6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</a:defRPr>
            </a:lvl7pPr>
            <a:lvl8pPr marL="1371600" lvl="7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</a:defRPr>
            </a:lvl8pPr>
            <a:lvl9pPr marL="1828800" lvl="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</a:defRPr>
            </a:lvl9pPr>
          </a:lstStyle>
          <a:p>
            <a:pPr algn="ctr"/>
            <a:r>
              <a:rPr lang="es-AR" sz="1800" kern="0" dirty="0">
                <a:latin typeface="+mn-lt"/>
              </a:rPr>
              <a:t>LN y LF son ejes conjugados de inercia</a:t>
            </a:r>
          </a:p>
          <a:p>
            <a:pPr algn="ctr"/>
            <a:endParaRPr lang="es-AR" sz="1800" kern="0" dirty="0">
              <a:latin typeface="+mn-lt"/>
            </a:endParaRPr>
          </a:p>
          <a:p>
            <a:pPr algn="ctr"/>
            <a:r>
              <a:rPr lang="es-AR" sz="1800" kern="0" dirty="0">
                <a:latin typeface="+mn-lt"/>
              </a:rPr>
              <a:t>M es perpendicular a 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676A8852-D063-4AA1-8B3D-8BED684E292F}"/>
                  </a:ext>
                </a:extLst>
              </p:cNvPr>
              <p:cNvSpPr/>
              <p:nvPr/>
            </p:nvSpPr>
            <p:spPr>
              <a:xfrm>
                <a:off x="992824" y="3275552"/>
                <a:ext cx="2613536" cy="921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AR" sz="1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s-E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s-AR" sz="1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r>
                        <a:rPr lang="es-ES" sz="1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676A8852-D063-4AA1-8B3D-8BED684E29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824" y="3275552"/>
                <a:ext cx="2613536" cy="9213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ítulo 4">
            <a:extLst>
              <a:ext uri="{FF2B5EF4-FFF2-40B4-BE49-F238E27FC236}">
                <a16:creationId xmlns:a16="http://schemas.microsoft.com/office/drawing/2014/main" id="{86EF8318-B4A9-46A4-8549-E50FECE92212}"/>
              </a:ext>
            </a:extLst>
          </p:cNvPr>
          <p:cNvSpPr txBox="1">
            <a:spLocks/>
          </p:cNvSpPr>
          <p:nvPr/>
        </p:nvSpPr>
        <p:spPr bwMode="auto">
          <a:xfrm>
            <a:off x="830187" y="2420888"/>
            <a:ext cx="2826669" cy="80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79125" tIns="39550" rIns="79125" bIns="39550" numCol="1" anchor="t" anchorCtr="0" compatLnSpc="1">
            <a:prstTxWarp prst="textNoShape">
              <a:avLst/>
            </a:prstTxWarp>
            <a:noAutofit/>
          </a:bodyPr>
          <a:lstStyle>
            <a:lvl1pPr lvl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32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lvl="1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  <a:ea typeface="ＭＳ Ｐゴシック" charset="-128"/>
                <a:cs typeface="ＭＳ Ｐゴシック" charset="-128"/>
              </a:defRPr>
            </a:lvl2pPr>
            <a:lvl3pPr lvl="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  <a:ea typeface="ＭＳ Ｐゴシック" charset="-128"/>
                <a:cs typeface="ＭＳ Ｐゴシック" charset="-128"/>
              </a:defRPr>
            </a:lvl3pPr>
            <a:lvl4pPr lvl="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  <a:ea typeface="ＭＳ Ｐゴシック" charset="-128"/>
                <a:cs typeface="ＭＳ Ｐゴシック" charset="-128"/>
              </a:defRPr>
            </a:lvl4pPr>
            <a:lvl5pPr lvl="4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  <a:ea typeface="ＭＳ Ｐゴシック" charset="-128"/>
                <a:cs typeface="ＭＳ Ｐゴシック" charset="-128"/>
              </a:defRPr>
            </a:lvl5pPr>
            <a:lvl6pPr marL="457200" lvl="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</a:defRPr>
            </a:lvl6pPr>
            <a:lvl7pPr marL="914400" lvl="6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</a:defRPr>
            </a:lvl7pPr>
            <a:lvl8pPr marL="1371600" lvl="7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</a:defRPr>
            </a:lvl8pPr>
            <a:lvl9pPr marL="1828800" lvl="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</a:defRPr>
            </a:lvl9pPr>
          </a:lstStyle>
          <a:p>
            <a:pPr algn="ctr"/>
            <a:r>
              <a:rPr lang="es-AR" sz="1800" kern="0" dirty="0">
                <a:latin typeface="+mn-lt"/>
              </a:rPr>
              <a:t>LN pasa por el baricentro.</a:t>
            </a:r>
          </a:p>
          <a:p>
            <a:pPr algn="ctr"/>
            <a:r>
              <a:rPr lang="es-AR" sz="1800" kern="0" dirty="0">
                <a:latin typeface="+mn-lt"/>
              </a:rPr>
              <a:t>Para buscar otro punto: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15AF5D3F-BA62-4A82-834F-C1A2E0568BFC}"/>
                  </a:ext>
                </a:extLst>
              </p:cNvPr>
              <p:cNvSpPr/>
              <p:nvPr/>
            </p:nvSpPr>
            <p:spPr>
              <a:xfrm>
                <a:off x="713198" y="4514412"/>
                <a:ext cx="3151055" cy="7202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8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s-E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𝐿𝑁</m:t>
                          </m:r>
                        </m:sub>
                      </m:sSub>
                      <m:r>
                        <a:rPr lang="es-ES" sz="1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r>
                        <a:rPr lang="es-AR" sz="1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s-ES" sz="18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s-ES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E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s-E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15AF5D3F-BA62-4A82-834F-C1A2E0568B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98" y="4514412"/>
                <a:ext cx="3151055" cy="7202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7441553B-80BB-4348-BF64-6F94D0A4C8CA}"/>
                  </a:ext>
                </a:extLst>
              </p:cNvPr>
              <p:cNvSpPr txBox="1"/>
              <p:nvPr/>
            </p:nvSpPr>
            <p:spPr>
              <a:xfrm>
                <a:off x="4967920" y="4899047"/>
                <a:ext cx="70516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e>
                      <m:sub>
                        <m:r>
                          <a:rPr lang="es-ES" sz="1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𝐿𝑁</m:t>
                        </m:r>
                      </m:sub>
                    </m:sSub>
                  </m:oMath>
                </a14:m>
                <a:r>
                  <a:rPr lang="es-AR" sz="1800" dirty="0"/>
                  <a:t> </a:t>
                </a:r>
              </a:p>
            </p:txBody>
          </p:sp>
        </mc:Choice>
        <mc:Fallback xmlns="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7441553B-80BB-4348-BF64-6F94D0A4C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920" y="4899047"/>
                <a:ext cx="705160" cy="276999"/>
              </a:xfrm>
              <a:prstGeom prst="rect">
                <a:avLst/>
              </a:prstGeom>
              <a:blipFill>
                <a:blip r:embed="rId9"/>
                <a:stretch>
                  <a:fillRect t="-2222" b="-377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ítulo 4">
            <a:extLst>
              <a:ext uri="{FF2B5EF4-FFF2-40B4-BE49-F238E27FC236}">
                <a16:creationId xmlns:a16="http://schemas.microsoft.com/office/drawing/2014/main" id="{5EA80C6A-1CE1-4546-BFBA-E30DA7373F1F}"/>
              </a:ext>
            </a:extLst>
          </p:cNvPr>
          <p:cNvSpPr txBox="1">
            <a:spLocks/>
          </p:cNvSpPr>
          <p:nvPr/>
        </p:nvSpPr>
        <p:spPr bwMode="auto">
          <a:xfrm>
            <a:off x="750855" y="6003718"/>
            <a:ext cx="8954673" cy="59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79125" tIns="39550" rIns="79125" bIns="39550" numCol="1" anchor="t" anchorCtr="0" compatLnSpc="1">
            <a:prstTxWarp prst="textNoShape">
              <a:avLst/>
            </a:prstTxWarp>
            <a:noAutofit/>
          </a:bodyPr>
          <a:lstStyle>
            <a:lvl1pPr lvl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32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lvl="1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  <a:ea typeface="ＭＳ Ｐゴシック" charset="-128"/>
                <a:cs typeface="ＭＳ Ｐゴシック" charset="-128"/>
              </a:defRPr>
            </a:lvl2pPr>
            <a:lvl3pPr lvl="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  <a:ea typeface="ＭＳ Ｐゴシック" charset="-128"/>
                <a:cs typeface="ＭＳ Ｐゴシック" charset="-128"/>
              </a:defRPr>
            </a:lvl3pPr>
            <a:lvl4pPr lvl="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  <a:ea typeface="ＭＳ Ｐゴシック" charset="-128"/>
                <a:cs typeface="ＭＳ Ｐゴシック" charset="-128"/>
              </a:defRPr>
            </a:lvl4pPr>
            <a:lvl5pPr lvl="4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  <a:ea typeface="ＭＳ Ｐゴシック" charset="-128"/>
                <a:cs typeface="ＭＳ Ｐゴシック" charset="-128"/>
              </a:defRPr>
            </a:lvl5pPr>
            <a:lvl6pPr marL="457200" lvl="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</a:defRPr>
            </a:lvl6pPr>
            <a:lvl7pPr marL="914400" lvl="6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</a:defRPr>
            </a:lvl7pPr>
            <a:lvl8pPr marL="1371600" lvl="7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</a:defRPr>
            </a:lvl8pPr>
            <a:lvl9pPr marL="1828800" lvl="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</a:defRPr>
            </a:lvl9pPr>
          </a:lstStyle>
          <a:p>
            <a:pPr algn="ctr"/>
            <a:r>
              <a:rPr lang="es-AR" sz="1800" kern="0" dirty="0">
                <a:latin typeface="+mn-lt"/>
              </a:rPr>
              <a:t>Siempre respetar signos, pero también ver el sentido físico</a:t>
            </a:r>
          </a:p>
        </p:txBody>
      </p:sp>
      <p:sp>
        <p:nvSpPr>
          <p:cNvPr id="30" name="Google Shape;319;g71e89dcb6f_0_86">
            <a:extLst>
              <a:ext uri="{FF2B5EF4-FFF2-40B4-BE49-F238E27FC236}">
                <a16:creationId xmlns:a16="http://schemas.microsoft.com/office/drawing/2014/main" id="{465AA05C-B977-4B96-8435-F1B625D8ACD6}"/>
              </a:ext>
            </a:extLst>
          </p:cNvPr>
          <p:cNvSpPr txBox="1"/>
          <p:nvPr/>
        </p:nvSpPr>
        <p:spPr>
          <a:xfrm rot="-5400000">
            <a:off x="-3224250" y="3224250"/>
            <a:ext cx="68580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/>
              <a:t>Solicitación por Flexión</a:t>
            </a: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9C408FDD-6AF6-4818-BDB2-299C3934E9AE}"/>
              </a:ext>
            </a:extLst>
          </p:cNvPr>
          <p:cNvCxnSpPr>
            <a:cxnSpLocks/>
          </p:cNvCxnSpPr>
          <p:nvPr/>
        </p:nvCxnSpPr>
        <p:spPr bwMode="auto">
          <a:xfrm>
            <a:off x="5025008" y="4869160"/>
            <a:ext cx="187114" cy="0"/>
          </a:xfrm>
          <a:prstGeom prst="straightConnector1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7355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20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621" y="2811263"/>
            <a:ext cx="1337147" cy="2338138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224" y="5518807"/>
            <a:ext cx="1588275" cy="7185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6380946" y="4460976"/>
                <a:ext cx="2593852" cy="6962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8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s-AR" sz="1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s-AR" sz="18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s-AR" sz="1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946" y="4460976"/>
                <a:ext cx="2593852" cy="6962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/>
          <p:cNvSpPr txBox="1"/>
          <p:nvPr/>
        </p:nvSpPr>
        <p:spPr>
          <a:xfrm>
            <a:off x="6910424" y="2916152"/>
            <a:ext cx="139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/>
              <a:t>Tensiones:</a:t>
            </a:r>
            <a:endParaRPr lang="es-AR" sz="1800" dirty="0"/>
          </a:p>
        </p:txBody>
      </p:sp>
      <p:pic>
        <p:nvPicPr>
          <p:cNvPr id="8" name="Google Shape;212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4568" y="2802471"/>
            <a:ext cx="2009456" cy="23381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/>
          <p:cNvSpPr txBox="1"/>
          <p:nvPr/>
        </p:nvSpPr>
        <p:spPr>
          <a:xfrm>
            <a:off x="6027603" y="5746030"/>
            <a:ext cx="346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/>
              <a:t>En esta segunda ecuación se debe usar en ejes principales</a:t>
            </a:r>
          </a:p>
        </p:txBody>
      </p:sp>
      <p:cxnSp>
        <p:nvCxnSpPr>
          <p:cNvPr id="5" name="4 Conector recto"/>
          <p:cNvCxnSpPr/>
          <p:nvPr/>
        </p:nvCxnSpPr>
        <p:spPr bwMode="auto">
          <a:xfrm>
            <a:off x="4068402" y="2855124"/>
            <a:ext cx="0" cy="22320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11 Conector recto"/>
          <p:cNvCxnSpPr/>
          <p:nvPr/>
        </p:nvCxnSpPr>
        <p:spPr bwMode="auto">
          <a:xfrm>
            <a:off x="1527777" y="5869267"/>
            <a:ext cx="15120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Google Shape;102;p21"/>
          <p:cNvSpPr txBox="1"/>
          <p:nvPr/>
        </p:nvSpPr>
        <p:spPr>
          <a:xfrm>
            <a:off x="504027" y="181496"/>
            <a:ext cx="3719527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lvl="0" algn="l"/>
            <a:r>
              <a:rPr lang="es-ES" sz="3200" u="sng" dirty="0">
                <a:solidFill>
                  <a:srgbClr val="009644"/>
                </a:solidFill>
              </a:rPr>
              <a:t>Flexión compuesta</a:t>
            </a:r>
            <a:endParaRPr sz="3200" dirty="0"/>
          </a:p>
        </p:txBody>
      </p:sp>
      <p:cxnSp>
        <p:nvCxnSpPr>
          <p:cNvPr id="20" name="4 Conector recto"/>
          <p:cNvCxnSpPr/>
          <p:nvPr/>
        </p:nvCxnSpPr>
        <p:spPr bwMode="auto">
          <a:xfrm>
            <a:off x="5267846" y="2837540"/>
            <a:ext cx="0" cy="22680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3" name="Group 12"/>
          <p:cNvGrpSpPr/>
          <p:nvPr/>
        </p:nvGrpSpPr>
        <p:grpSpPr>
          <a:xfrm>
            <a:off x="5252462" y="2837540"/>
            <a:ext cx="369012" cy="2274604"/>
            <a:chOff x="4937616" y="1910228"/>
            <a:chExt cx="369012" cy="2274604"/>
          </a:xfrm>
        </p:grpSpPr>
        <p:cxnSp>
          <p:nvCxnSpPr>
            <p:cNvPr id="19" name="4 Conector recto"/>
            <p:cNvCxnSpPr/>
            <p:nvPr/>
          </p:nvCxnSpPr>
          <p:spPr bwMode="auto">
            <a:xfrm>
              <a:off x="5241032" y="1916832"/>
              <a:ext cx="0" cy="2268000"/>
            </a:xfrm>
            <a:prstGeom prst="line">
              <a:avLst/>
            </a:prstGeom>
            <a:noFill/>
            <a:ln w="28575" cap="flat" cmpd="sng" algn="ctr">
              <a:solidFill>
                <a:srgbClr val="BE041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flipH="1" flipV="1">
              <a:off x="4953000" y="1910228"/>
              <a:ext cx="288032" cy="6604"/>
            </a:xfrm>
            <a:prstGeom prst="line">
              <a:avLst/>
            </a:prstGeom>
            <a:noFill/>
            <a:ln w="28575" cap="flat" cmpd="sng" algn="ctr">
              <a:solidFill>
                <a:srgbClr val="BF031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H="1" flipV="1">
              <a:off x="4953000" y="4170848"/>
              <a:ext cx="288032" cy="7380"/>
            </a:xfrm>
            <a:prstGeom prst="line">
              <a:avLst/>
            </a:prstGeom>
            <a:noFill/>
            <a:ln w="28575" cap="flat" cmpd="sng" algn="ctr">
              <a:solidFill>
                <a:srgbClr val="BF031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4937616" y="2889951"/>
                  <a:ext cx="36901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smtClean="0">
                            <a:solidFill>
                              <a:srgbClr val="BF031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s-AR" dirty="0">
                    <a:solidFill>
                      <a:srgbClr val="BF031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7616" y="2889951"/>
                  <a:ext cx="369012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097016" y="5098160"/>
                <a:ext cx="5077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800" i="1" smtClean="0">
                              <a:solidFill>
                                <a:srgbClr val="BF031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800" i="1">
                              <a:solidFill>
                                <a:srgbClr val="BF031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BF031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s-AR" sz="1800" dirty="0">
                  <a:solidFill>
                    <a:srgbClr val="BF031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016" y="5098160"/>
                <a:ext cx="50776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Slide Number Placeholder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91DCB-EC6C-7344-AF45-E11C4A4C6FD3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24" name="Título 4">
            <a:extLst>
              <a:ext uri="{FF2B5EF4-FFF2-40B4-BE49-F238E27FC236}">
                <a16:creationId xmlns:a16="http://schemas.microsoft.com/office/drawing/2014/main" id="{58244D6B-0A6C-46DA-ACA4-656D0401C712}"/>
              </a:ext>
            </a:extLst>
          </p:cNvPr>
          <p:cNvSpPr txBox="1">
            <a:spLocks/>
          </p:cNvSpPr>
          <p:nvPr/>
        </p:nvSpPr>
        <p:spPr bwMode="auto">
          <a:xfrm>
            <a:off x="790509" y="1124744"/>
            <a:ext cx="8954673" cy="142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79125" tIns="39550" rIns="79125" bIns="39550" numCol="1" anchor="t" anchorCtr="0" compatLnSpc="1">
            <a:prstTxWarp prst="textNoShape">
              <a:avLst/>
            </a:prstTxWarp>
            <a:noAutofit/>
          </a:bodyPr>
          <a:lstStyle>
            <a:lvl1pPr lvl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32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lvl="1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  <a:ea typeface="ＭＳ Ｐゴシック" charset="-128"/>
                <a:cs typeface="ＭＳ Ｐゴシック" charset="-128"/>
              </a:defRPr>
            </a:lvl2pPr>
            <a:lvl3pPr lvl="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  <a:ea typeface="ＭＳ Ｐゴシック" charset="-128"/>
                <a:cs typeface="ＭＳ Ｐゴシック" charset="-128"/>
              </a:defRPr>
            </a:lvl3pPr>
            <a:lvl4pPr lvl="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  <a:ea typeface="ＭＳ Ｐゴシック" charset="-128"/>
                <a:cs typeface="ＭＳ Ｐゴシック" charset="-128"/>
              </a:defRPr>
            </a:lvl4pPr>
            <a:lvl5pPr lvl="4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  <a:ea typeface="ＭＳ Ｐゴシック" charset="-128"/>
                <a:cs typeface="ＭＳ Ｐゴシック" charset="-128"/>
              </a:defRPr>
            </a:lvl5pPr>
            <a:lvl6pPr marL="457200" lvl="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</a:defRPr>
            </a:lvl6pPr>
            <a:lvl7pPr marL="914400" lvl="6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</a:defRPr>
            </a:lvl7pPr>
            <a:lvl8pPr marL="1371600" lvl="7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</a:defRPr>
            </a:lvl8pPr>
            <a:lvl9pPr marL="1828800" lvl="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</a:defRPr>
            </a:lvl9pPr>
          </a:lstStyle>
          <a:p>
            <a:pPr algn="ctr"/>
            <a:r>
              <a:rPr lang="es-AR" sz="1800" kern="0" dirty="0">
                <a:solidFill>
                  <a:schemeClr val="tx1"/>
                </a:solidFill>
                <a:latin typeface="+mn-lt"/>
              </a:rPr>
              <a:t>Al ser flexión compuesta el valor del esfuerzo axil ahora no es nulo. </a:t>
            </a:r>
          </a:p>
          <a:p>
            <a:pPr algn="ctr"/>
            <a:r>
              <a:rPr lang="es-AR" sz="1800" kern="0" dirty="0">
                <a:solidFill>
                  <a:schemeClr val="tx1"/>
                </a:solidFill>
                <a:latin typeface="+mn-lt"/>
              </a:rPr>
              <a:t>Podríamos hacer nuevamente una deducción similar a la de la semana pasada, y deducir como cambia cuando tenemos un esfuerzo axil.</a:t>
            </a:r>
          </a:p>
          <a:p>
            <a:pPr algn="ctr"/>
            <a:r>
              <a:rPr lang="es-AR" sz="1800" kern="0" dirty="0">
                <a:solidFill>
                  <a:schemeClr val="tx1"/>
                </a:solidFill>
                <a:latin typeface="+mn-lt"/>
              </a:rPr>
              <a:t>Aunque podemos también valernos de superposición de efectos.</a:t>
            </a:r>
          </a:p>
        </p:txBody>
      </p:sp>
      <p:sp>
        <p:nvSpPr>
          <p:cNvPr id="26" name="Google Shape;319;g71e89dcb6f_0_86">
            <a:extLst>
              <a:ext uri="{FF2B5EF4-FFF2-40B4-BE49-F238E27FC236}">
                <a16:creationId xmlns:a16="http://schemas.microsoft.com/office/drawing/2014/main" id="{20EAA42D-0731-4D09-A8B6-8AF103E31875}"/>
              </a:ext>
            </a:extLst>
          </p:cNvPr>
          <p:cNvSpPr txBox="1"/>
          <p:nvPr/>
        </p:nvSpPr>
        <p:spPr>
          <a:xfrm rot="-5400000">
            <a:off x="-3224250" y="3224250"/>
            <a:ext cx="68580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/>
              <a:t>Solicitación por Flexión</a:t>
            </a:r>
          </a:p>
        </p:txBody>
      </p:sp>
      <p:sp>
        <p:nvSpPr>
          <p:cNvPr id="27" name="Abrir llave 26">
            <a:extLst>
              <a:ext uri="{FF2B5EF4-FFF2-40B4-BE49-F238E27FC236}">
                <a16:creationId xmlns:a16="http://schemas.microsoft.com/office/drawing/2014/main" id="{9BA8DA0A-A710-49C3-B799-AABC462EC6BC}"/>
              </a:ext>
            </a:extLst>
          </p:cNvPr>
          <p:cNvSpPr/>
          <p:nvPr/>
        </p:nvSpPr>
        <p:spPr>
          <a:xfrm rot="16200000">
            <a:off x="7593442" y="4971098"/>
            <a:ext cx="144000" cy="612000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8" name="Abrir llave 27">
            <a:extLst>
              <a:ext uri="{FF2B5EF4-FFF2-40B4-BE49-F238E27FC236}">
                <a16:creationId xmlns:a16="http://schemas.microsoft.com/office/drawing/2014/main" id="{27A0AC23-5750-4773-B2FA-61504F0F2DE4}"/>
              </a:ext>
            </a:extLst>
          </p:cNvPr>
          <p:cNvSpPr/>
          <p:nvPr/>
        </p:nvSpPr>
        <p:spPr>
          <a:xfrm rot="16200000">
            <a:off x="8442379" y="4971098"/>
            <a:ext cx="144000" cy="612000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9" name="Abrir llave 28">
            <a:extLst>
              <a:ext uri="{FF2B5EF4-FFF2-40B4-BE49-F238E27FC236}">
                <a16:creationId xmlns:a16="http://schemas.microsoft.com/office/drawing/2014/main" id="{82994738-1BF0-4B3A-8E83-BA3C47B9D5DC}"/>
              </a:ext>
            </a:extLst>
          </p:cNvPr>
          <p:cNvSpPr/>
          <p:nvPr/>
        </p:nvSpPr>
        <p:spPr>
          <a:xfrm rot="16200000">
            <a:off x="6927346" y="5133098"/>
            <a:ext cx="144000" cy="288000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9">
                <a:extLst>
                  <a:ext uri="{FF2B5EF4-FFF2-40B4-BE49-F238E27FC236}">
                    <a16:creationId xmlns:a16="http://schemas.microsoft.com/office/drawing/2014/main" id="{751679F4-D1A9-4C38-AA8B-0D3589E364B3}"/>
                  </a:ext>
                </a:extLst>
              </p:cNvPr>
              <p:cNvSpPr/>
              <p:nvPr/>
            </p:nvSpPr>
            <p:spPr>
              <a:xfrm>
                <a:off x="6808390" y="5279943"/>
                <a:ext cx="5077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800" i="1" smtClean="0">
                              <a:solidFill>
                                <a:srgbClr val="BF031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800" i="1">
                              <a:solidFill>
                                <a:srgbClr val="BF031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BF031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s-AR" sz="1800" dirty="0">
                  <a:solidFill>
                    <a:srgbClr val="BF0311"/>
                  </a:solidFill>
                </a:endParaRPr>
              </a:p>
            </p:txBody>
          </p:sp>
        </mc:Choice>
        <mc:Fallback xmlns="">
          <p:sp>
            <p:nvSpPr>
              <p:cNvPr id="30" name="Rectangle 9">
                <a:extLst>
                  <a:ext uri="{FF2B5EF4-FFF2-40B4-BE49-F238E27FC236}">
                    <a16:creationId xmlns:a16="http://schemas.microsoft.com/office/drawing/2014/main" id="{751679F4-D1A9-4C38-AA8B-0D3589E36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390" y="5279943"/>
                <a:ext cx="50776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9">
                <a:extLst>
                  <a:ext uri="{FF2B5EF4-FFF2-40B4-BE49-F238E27FC236}">
                    <a16:creationId xmlns:a16="http://schemas.microsoft.com/office/drawing/2014/main" id="{11A3A424-CC8C-4515-80BE-4DDF1F2BD1AF}"/>
                  </a:ext>
                </a:extLst>
              </p:cNvPr>
              <p:cNvSpPr/>
              <p:nvPr/>
            </p:nvSpPr>
            <p:spPr>
              <a:xfrm>
                <a:off x="4060000" y="5098160"/>
                <a:ext cx="617220" cy="422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800" i="1" smtClean="0">
                              <a:solidFill>
                                <a:srgbClr val="BF031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800" i="1">
                              <a:solidFill>
                                <a:srgbClr val="BF031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s-ES" sz="1800" b="0" i="1" smtClean="0">
                                  <a:solidFill>
                                    <a:srgbClr val="BF031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800" b="0" i="1" smtClean="0">
                                  <a:solidFill>
                                    <a:srgbClr val="BF031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ES" sz="1800" b="0" i="1" smtClean="0">
                                  <a:solidFill>
                                    <a:srgbClr val="BF031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s-AR" sz="1800" dirty="0">
                  <a:solidFill>
                    <a:srgbClr val="BF0311"/>
                  </a:solidFill>
                </a:endParaRPr>
              </a:p>
            </p:txBody>
          </p:sp>
        </mc:Choice>
        <mc:Fallback xmlns="">
          <p:sp>
            <p:nvSpPr>
              <p:cNvPr id="34" name="Rectangle 9">
                <a:extLst>
                  <a:ext uri="{FF2B5EF4-FFF2-40B4-BE49-F238E27FC236}">
                    <a16:creationId xmlns:a16="http://schemas.microsoft.com/office/drawing/2014/main" id="{11A3A424-CC8C-4515-80BE-4DDF1F2BD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000" y="5098160"/>
                <a:ext cx="617220" cy="422360"/>
              </a:xfrm>
              <a:prstGeom prst="rect">
                <a:avLst/>
              </a:prstGeom>
              <a:blipFill>
                <a:blip r:embed="rId12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9">
                <a:extLst>
                  <a:ext uri="{FF2B5EF4-FFF2-40B4-BE49-F238E27FC236}">
                    <a16:creationId xmlns:a16="http://schemas.microsoft.com/office/drawing/2014/main" id="{93940DF4-4888-4B2A-9879-79F71806A5C9}"/>
                  </a:ext>
                </a:extLst>
              </p:cNvPr>
              <p:cNvSpPr/>
              <p:nvPr/>
            </p:nvSpPr>
            <p:spPr>
              <a:xfrm>
                <a:off x="3224808" y="5681498"/>
                <a:ext cx="601190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800" i="1" smtClean="0">
                              <a:solidFill>
                                <a:srgbClr val="BF031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800" i="1">
                              <a:solidFill>
                                <a:srgbClr val="BF031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s-ES" sz="1800" b="0" i="1" smtClean="0">
                                  <a:solidFill>
                                    <a:srgbClr val="BF031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800" b="0" i="1" smtClean="0">
                                  <a:solidFill>
                                    <a:srgbClr val="BF031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ES" sz="1800" b="0" i="1" smtClean="0">
                                  <a:solidFill>
                                    <a:srgbClr val="BF031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s-AR" sz="1800" dirty="0">
                  <a:solidFill>
                    <a:srgbClr val="BF0311"/>
                  </a:solidFill>
                </a:endParaRPr>
              </a:p>
            </p:txBody>
          </p:sp>
        </mc:Choice>
        <mc:Fallback xmlns="">
          <p:sp>
            <p:nvSpPr>
              <p:cNvPr id="35" name="Rectangle 9">
                <a:extLst>
                  <a:ext uri="{FF2B5EF4-FFF2-40B4-BE49-F238E27FC236}">
                    <a16:creationId xmlns:a16="http://schemas.microsoft.com/office/drawing/2014/main" id="{93940DF4-4888-4B2A-9879-79F71806A5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808" y="5681498"/>
                <a:ext cx="601190" cy="39312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9">
                <a:extLst>
                  <a:ext uri="{FF2B5EF4-FFF2-40B4-BE49-F238E27FC236}">
                    <a16:creationId xmlns:a16="http://schemas.microsoft.com/office/drawing/2014/main" id="{0944CD30-2A30-4589-9F6A-C30CD5A0B043}"/>
                  </a:ext>
                </a:extLst>
              </p:cNvPr>
              <p:cNvSpPr/>
              <p:nvPr/>
            </p:nvSpPr>
            <p:spPr>
              <a:xfrm>
                <a:off x="7419589" y="5310818"/>
                <a:ext cx="617220" cy="422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800" i="1" smtClean="0">
                              <a:solidFill>
                                <a:srgbClr val="BF031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800" i="1">
                              <a:solidFill>
                                <a:srgbClr val="BF031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s-ES" sz="1800" b="0" i="1" smtClean="0">
                                  <a:solidFill>
                                    <a:srgbClr val="BF031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800" b="0" i="1" smtClean="0">
                                  <a:solidFill>
                                    <a:srgbClr val="BF031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ES" sz="1800" b="0" i="1" smtClean="0">
                                  <a:solidFill>
                                    <a:srgbClr val="BF031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s-AR" sz="1800" dirty="0">
                  <a:solidFill>
                    <a:srgbClr val="BF0311"/>
                  </a:solidFill>
                </a:endParaRPr>
              </a:p>
            </p:txBody>
          </p:sp>
        </mc:Choice>
        <mc:Fallback xmlns="">
          <p:sp>
            <p:nvSpPr>
              <p:cNvPr id="36" name="Rectangle 9">
                <a:extLst>
                  <a:ext uri="{FF2B5EF4-FFF2-40B4-BE49-F238E27FC236}">
                    <a16:creationId xmlns:a16="http://schemas.microsoft.com/office/drawing/2014/main" id="{0944CD30-2A30-4589-9F6A-C30CD5A0B0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589" y="5310818"/>
                <a:ext cx="617220" cy="422360"/>
              </a:xfrm>
              <a:prstGeom prst="rect">
                <a:avLst/>
              </a:prstGeom>
              <a:blipFill>
                <a:blip r:embed="rId1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9">
                <a:extLst>
                  <a:ext uri="{FF2B5EF4-FFF2-40B4-BE49-F238E27FC236}">
                    <a16:creationId xmlns:a16="http://schemas.microsoft.com/office/drawing/2014/main" id="{613BCA47-217F-4A98-877A-3814C93F5164}"/>
                  </a:ext>
                </a:extLst>
              </p:cNvPr>
              <p:cNvSpPr/>
              <p:nvPr/>
            </p:nvSpPr>
            <p:spPr>
              <a:xfrm>
                <a:off x="8273746" y="5268049"/>
                <a:ext cx="601190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800" i="1" smtClean="0">
                              <a:solidFill>
                                <a:srgbClr val="BF031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800" i="1">
                              <a:solidFill>
                                <a:srgbClr val="BF031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s-ES" sz="1800" b="0" i="1" smtClean="0">
                                  <a:solidFill>
                                    <a:srgbClr val="BF031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800" b="0" i="1" smtClean="0">
                                  <a:solidFill>
                                    <a:srgbClr val="BF031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ES" sz="1800" b="0" i="1" smtClean="0">
                                  <a:solidFill>
                                    <a:srgbClr val="BF031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s-AR" sz="1800" dirty="0">
                  <a:solidFill>
                    <a:srgbClr val="BF0311"/>
                  </a:solidFill>
                </a:endParaRPr>
              </a:p>
            </p:txBody>
          </p:sp>
        </mc:Choice>
        <mc:Fallback xmlns="">
          <p:sp>
            <p:nvSpPr>
              <p:cNvPr id="37" name="Rectangle 9">
                <a:extLst>
                  <a:ext uri="{FF2B5EF4-FFF2-40B4-BE49-F238E27FC236}">
                    <a16:creationId xmlns:a16="http://schemas.microsoft.com/office/drawing/2014/main" id="{613BCA47-217F-4A98-877A-3814C93F51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746" y="5268049"/>
                <a:ext cx="601190" cy="39312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1C881030-383D-4D7A-AD59-2C7818975102}"/>
                  </a:ext>
                </a:extLst>
              </p:cNvPr>
              <p:cNvSpPr txBox="1"/>
              <p:nvPr/>
            </p:nvSpPr>
            <p:spPr>
              <a:xfrm>
                <a:off x="6423715" y="3501008"/>
                <a:ext cx="2483453" cy="5729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s-A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s-A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s-A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𝑠𝑒𝑛</m:t>
                          </m:r>
                          <m:r>
                            <a:rPr lang="es-A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s-A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s-A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AR" sz="1800" b="0" i="1" smtClean="0">
                                  <a:latin typeface="Cambria Math" panose="02040503050406030204" pitchFamily="18" charset="0"/>
                                </a:rPr>
                                <m:t>𝐿𝑁</m:t>
                              </m:r>
                            </m:sub>
                          </m:sSub>
                        </m:den>
                      </m:f>
                      <m:r>
                        <a:rPr lang="es-A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s-E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s-E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𝐿𝑁</m:t>
                          </m:r>
                        </m:sub>
                      </m:sSub>
                      <m:r>
                        <a:rPr lang="es-E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1C881030-383D-4D7A-AD59-2C7818975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715" y="3501008"/>
                <a:ext cx="2483453" cy="572914"/>
              </a:xfrm>
              <a:prstGeom prst="rect">
                <a:avLst/>
              </a:prstGeom>
              <a:blipFill>
                <a:blip r:embed="rId16"/>
                <a:stretch>
                  <a:fillRect l="-73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0" grpId="0"/>
      <p:bldP spid="27" grpId="0" animBg="1"/>
      <p:bldP spid="28" grpId="0" animBg="1"/>
      <p:bldP spid="29" grpId="0" animBg="1"/>
      <p:bldP spid="30" grpId="0"/>
      <p:bldP spid="34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upo 50">
            <a:extLst>
              <a:ext uri="{FF2B5EF4-FFF2-40B4-BE49-F238E27FC236}">
                <a16:creationId xmlns:a16="http://schemas.microsoft.com/office/drawing/2014/main" id="{BC5E91D3-C155-40D7-8945-94D3FD7677C4}"/>
              </a:ext>
            </a:extLst>
          </p:cNvPr>
          <p:cNvGrpSpPr/>
          <p:nvPr/>
        </p:nvGrpSpPr>
        <p:grpSpPr>
          <a:xfrm>
            <a:off x="3866901" y="2440157"/>
            <a:ext cx="2099337" cy="2430000"/>
            <a:chOff x="848544" y="2439129"/>
            <a:chExt cx="2099337" cy="243000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5436B6D3-C677-4B1E-BB7B-82DDC162E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544" y="2439129"/>
              <a:ext cx="2099337" cy="2430000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5F622CB1-9054-4C00-9DE1-8D3B1F5EA5C0}"/>
                </a:ext>
              </a:extLst>
            </p:cNvPr>
            <p:cNvSpPr/>
            <p:nvPr/>
          </p:nvSpPr>
          <p:spPr bwMode="auto">
            <a:xfrm>
              <a:off x="1434656" y="3686888"/>
              <a:ext cx="648072" cy="7920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</p:grpSp>
      <p:pic>
        <p:nvPicPr>
          <p:cNvPr id="12" name="Google Shape;20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7584" y="2420888"/>
            <a:ext cx="2911343" cy="247349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02;p21"/>
          <p:cNvSpPr txBox="1"/>
          <p:nvPr/>
        </p:nvSpPr>
        <p:spPr>
          <a:xfrm>
            <a:off x="504027" y="181496"/>
            <a:ext cx="7257285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l"/>
            <a:r>
              <a:rPr lang="es-ES" sz="3200" u="sng" dirty="0">
                <a:solidFill>
                  <a:srgbClr val="009644"/>
                </a:solidFill>
              </a:rPr>
              <a:t>Flexión compuesta - Centro de Presión</a:t>
            </a:r>
            <a:endParaRPr sz="3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91DCB-EC6C-7344-AF45-E11C4A4C6FD3}" type="slidenum">
              <a:rPr lang="es-ES" smtClean="0"/>
              <a:pPr/>
              <a:t>12</a:t>
            </a:fld>
            <a:endParaRPr lang="es-ES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95242FDA-12AD-4A2E-8DD5-BD5DD9E6858A}"/>
              </a:ext>
            </a:extLst>
          </p:cNvPr>
          <p:cNvCxnSpPr/>
          <p:nvPr/>
        </p:nvCxnSpPr>
        <p:spPr bwMode="auto">
          <a:xfrm>
            <a:off x="3250567" y="3570259"/>
            <a:ext cx="288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0B9E3BA8-9122-46A8-BDBC-BBAE0CD33A30}"/>
              </a:ext>
            </a:extLst>
          </p:cNvPr>
          <p:cNvCxnSpPr/>
          <p:nvPr/>
        </p:nvCxnSpPr>
        <p:spPr bwMode="auto">
          <a:xfrm>
            <a:off x="3250567" y="3668235"/>
            <a:ext cx="288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D6FB13FC-EEDC-4C8D-834B-BEE24249D477}"/>
              </a:ext>
            </a:extLst>
          </p:cNvPr>
          <p:cNvCxnSpPr/>
          <p:nvPr/>
        </p:nvCxnSpPr>
        <p:spPr bwMode="auto">
          <a:xfrm>
            <a:off x="3250567" y="3767027"/>
            <a:ext cx="288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Google Shape;319;g71e89dcb6f_0_86">
            <a:extLst>
              <a:ext uri="{FF2B5EF4-FFF2-40B4-BE49-F238E27FC236}">
                <a16:creationId xmlns:a16="http://schemas.microsoft.com/office/drawing/2014/main" id="{B684C663-A29D-4C98-A0E6-6FF7C8F27511}"/>
              </a:ext>
            </a:extLst>
          </p:cNvPr>
          <p:cNvSpPr txBox="1"/>
          <p:nvPr/>
        </p:nvSpPr>
        <p:spPr>
          <a:xfrm rot="-5400000">
            <a:off x="-3224250" y="3224250"/>
            <a:ext cx="68580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/>
              <a:t>Solicitación por Flexión</a:t>
            </a:r>
          </a:p>
        </p:txBody>
      </p:sp>
      <p:sp>
        <p:nvSpPr>
          <p:cNvPr id="27" name="Título 4">
            <a:extLst>
              <a:ext uri="{FF2B5EF4-FFF2-40B4-BE49-F238E27FC236}">
                <a16:creationId xmlns:a16="http://schemas.microsoft.com/office/drawing/2014/main" id="{24F124B2-505C-4993-9AD6-43C929A005FA}"/>
              </a:ext>
            </a:extLst>
          </p:cNvPr>
          <p:cNvSpPr txBox="1">
            <a:spLocks/>
          </p:cNvSpPr>
          <p:nvPr/>
        </p:nvSpPr>
        <p:spPr bwMode="auto">
          <a:xfrm>
            <a:off x="1274183" y="1153035"/>
            <a:ext cx="7839451" cy="96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79125" tIns="39550" rIns="79125" bIns="39550" numCol="1" anchor="t" anchorCtr="0" compatLnSpc="1">
            <a:prstTxWarp prst="textNoShape">
              <a:avLst/>
            </a:prstTxWarp>
            <a:noAutofit/>
          </a:bodyPr>
          <a:lstStyle>
            <a:lvl1pPr lvl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32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lvl="1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  <a:ea typeface="ＭＳ Ｐゴシック" charset="-128"/>
                <a:cs typeface="ＭＳ Ｐゴシック" charset="-128"/>
              </a:defRPr>
            </a:lvl2pPr>
            <a:lvl3pPr lvl="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  <a:ea typeface="ＭＳ Ｐゴシック" charset="-128"/>
                <a:cs typeface="ＭＳ Ｐゴシック" charset="-128"/>
              </a:defRPr>
            </a:lvl3pPr>
            <a:lvl4pPr lvl="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  <a:ea typeface="ＭＳ Ｐゴシック" charset="-128"/>
                <a:cs typeface="ＭＳ Ｐゴシック" charset="-128"/>
              </a:defRPr>
            </a:lvl4pPr>
            <a:lvl5pPr lvl="4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  <a:ea typeface="ＭＳ Ｐゴシック" charset="-128"/>
                <a:cs typeface="ＭＳ Ｐゴシック" charset="-128"/>
              </a:defRPr>
            </a:lvl5pPr>
            <a:lvl6pPr marL="457200" lvl="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</a:defRPr>
            </a:lvl6pPr>
            <a:lvl7pPr marL="914400" lvl="6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</a:defRPr>
            </a:lvl7pPr>
            <a:lvl8pPr marL="1371600" lvl="7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</a:defRPr>
            </a:lvl8pPr>
            <a:lvl9pPr marL="1828800" lvl="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</a:defRPr>
            </a:lvl9pPr>
          </a:lstStyle>
          <a:p>
            <a:pPr algn="ctr"/>
            <a:r>
              <a:rPr lang="es-AR" sz="1800" kern="0" dirty="0">
                <a:solidFill>
                  <a:schemeClr val="tx1"/>
                </a:solidFill>
                <a:latin typeface="+mn-lt"/>
              </a:rPr>
              <a:t>El centro de presión es e</a:t>
            </a:r>
            <a:r>
              <a:rPr lang="es-ES" sz="1800" kern="0" dirty="0">
                <a:solidFill>
                  <a:schemeClr val="tx1"/>
                </a:solidFill>
                <a:latin typeface="+mn-lt"/>
              </a:rPr>
              <a:t>l punto sobre el cual se debe aplicar la resultante (el esfuerzo axil en nuestro caso) para que el efecto sea igual a la suma de los efectos de todas las solicitaciones.</a:t>
            </a:r>
            <a:endParaRPr lang="es-AR" sz="1800" kern="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id="{4B69EF90-9497-4AAF-9C74-D6C4A9250F3F}"/>
                  </a:ext>
                </a:extLst>
              </p:cNvPr>
              <p:cNvSpPr/>
              <p:nvPr/>
            </p:nvSpPr>
            <p:spPr>
              <a:xfrm>
                <a:off x="527063" y="5621646"/>
                <a:ext cx="9157315" cy="416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s-AR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AR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s-AR" sz="1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s-AR" sz="1800" i="1">
                            <a:latin typeface="Cambria Math" panose="02040503050406030204" pitchFamily="18" charset="0"/>
                          </a:rPr>
                          <m:t>𝑐𝑝</m:t>
                        </m:r>
                      </m:sup>
                    </m:sSubSup>
                    <m:r>
                      <a:rPr lang="es-E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1800" b="0" i="1" smtClean="0">
                        <a:latin typeface="Cambria Math" panose="02040503050406030204" pitchFamily="18" charset="0"/>
                      </a:rPr>
                      <m:t>  </m:t>
                    </m:r>
                    <m:sSubSup>
                      <m:sSubSupPr>
                        <m:ctrlPr>
                          <a:rPr lang="es-AR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AR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s-AR" sz="18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s-AR" sz="1800" i="1">
                            <a:latin typeface="Cambria Math" panose="02040503050406030204" pitchFamily="18" charset="0"/>
                          </a:rPr>
                          <m:t>𝑐𝑝</m:t>
                        </m:r>
                      </m:sup>
                    </m:sSubSup>
                  </m:oMath>
                </a14:m>
                <a:r>
                  <a:rPr lang="es-AR" sz="1800" dirty="0"/>
                  <a:t>  son las excentricidades (distancia al centro geométrico) del centro de presión</a:t>
                </a:r>
              </a:p>
            </p:txBody>
          </p:sp>
        </mc:Choice>
        <mc:Fallback xmlns=""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id="{4B69EF90-9497-4AAF-9C74-D6C4A9250F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63" y="5621646"/>
                <a:ext cx="9157315" cy="416909"/>
              </a:xfrm>
              <a:prstGeom prst="rect">
                <a:avLst/>
              </a:prstGeom>
              <a:blipFill>
                <a:blip r:embed="rId5"/>
                <a:stretch>
                  <a:fillRect t="-4348" r="-67" b="-1304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Imagen 37">
            <a:extLst>
              <a:ext uri="{FF2B5EF4-FFF2-40B4-BE49-F238E27FC236}">
                <a16:creationId xmlns:a16="http://schemas.microsoft.com/office/drawing/2014/main" id="{21182C78-D8F6-4F9D-989D-DB763DCED5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4" y="2439129"/>
            <a:ext cx="2099337" cy="2430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1" name="Entrada de lápiz 40">
                <a:extLst>
                  <a:ext uri="{FF2B5EF4-FFF2-40B4-BE49-F238E27FC236}">
                    <a16:creationId xmlns:a16="http://schemas.microsoft.com/office/drawing/2014/main" id="{EAD6AACF-E776-4289-939F-D98995F6B1D0}"/>
                  </a:ext>
                </a:extLst>
              </p14:cNvPr>
              <p14:cNvContentPartPr/>
              <p14:nvPr/>
            </p14:nvContentPartPr>
            <p14:xfrm>
              <a:off x="-784896" y="3372254"/>
              <a:ext cx="45719" cy="45719"/>
            </p14:xfrm>
          </p:contentPart>
        </mc:Choice>
        <mc:Fallback xmlns="">
          <p:pic>
            <p:nvPicPr>
              <p:cNvPr id="41" name="Entrada de lápiz 40">
                <a:extLst>
                  <a:ext uri="{FF2B5EF4-FFF2-40B4-BE49-F238E27FC236}">
                    <a16:creationId xmlns:a16="http://schemas.microsoft.com/office/drawing/2014/main" id="{EAD6AACF-E776-4289-939F-D98995F6B1D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793817" y="3363183"/>
                <a:ext cx="63932" cy="63499"/>
              </a:xfrm>
              <a:prstGeom prst="rect">
                <a:avLst/>
              </a:prstGeom>
            </p:spPr>
          </p:pic>
        </mc:Fallback>
      </mc:AlternateContent>
      <p:sp>
        <p:nvSpPr>
          <p:cNvPr id="46" name="Google Shape;204;p33">
            <a:extLst>
              <a:ext uri="{FF2B5EF4-FFF2-40B4-BE49-F238E27FC236}">
                <a16:creationId xmlns:a16="http://schemas.microsoft.com/office/drawing/2014/main" id="{7138FF0E-5522-4B33-953E-DC06BDE56173}"/>
              </a:ext>
            </a:extLst>
          </p:cNvPr>
          <p:cNvSpPr txBox="1"/>
          <p:nvPr/>
        </p:nvSpPr>
        <p:spPr>
          <a:xfrm>
            <a:off x="6753200" y="3044518"/>
            <a:ext cx="3081135" cy="1543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endParaRPr sz="800" dirty="0">
              <a:solidFill>
                <a:srgbClr val="FF0000"/>
              </a:solidFill>
            </a:endParaRPr>
          </a:p>
          <a:p>
            <a:pPr algn="ctr"/>
            <a:r>
              <a:rPr lang="es" sz="1800" dirty="0"/>
              <a:t>El centro de presión está SIEMPRE ubicado sobre la línea de fuerzas</a:t>
            </a:r>
            <a:endParaRPr sz="1800" dirty="0"/>
          </a:p>
        </p:txBody>
      </p: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3ABEAB0B-AA84-4634-8C4C-B9BF31C0076F}"/>
              </a:ext>
            </a:extLst>
          </p:cNvPr>
          <p:cNvCxnSpPr>
            <a:cxnSpLocks/>
          </p:cNvCxnSpPr>
          <p:nvPr/>
        </p:nvCxnSpPr>
        <p:spPr bwMode="auto">
          <a:xfrm>
            <a:off x="1205681" y="2753995"/>
            <a:ext cx="1872000" cy="1872000"/>
          </a:xfrm>
          <a:prstGeom prst="line">
            <a:avLst/>
          </a:prstGeom>
          <a:ln>
            <a:solidFill>
              <a:srgbClr val="BE6C14"/>
            </a:solidFill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ángulo 47">
                <a:extLst>
                  <a:ext uri="{FF2B5EF4-FFF2-40B4-BE49-F238E27FC236}">
                    <a16:creationId xmlns:a16="http://schemas.microsoft.com/office/drawing/2014/main" id="{0AB39252-147C-4A8B-8902-916AE13FBE86}"/>
                  </a:ext>
                </a:extLst>
              </p:cNvPr>
              <p:cNvSpPr/>
              <p:nvPr/>
            </p:nvSpPr>
            <p:spPr>
              <a:xfrm>
                <a:off x="776536" y="2447235"/>
                <a:ext cx="53091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AR" sz="2000" b="0" i="0" smtClean="0">
                          <a:solidFill>
                            <a:srgbClr val="C66602"/>
                          </a:solidFill>
                          <a:latin typeface="Cambria Math" panose="02040503050406030204" pitchFamily="18" charset="0"/>
                        </a:rPr>
                        <m:t>LF</m:t>
                      </m:r>
                    </m:oMath>
                  </m:oMathPara>
                </a14:m>
                <a:endParaRPr lang="es-AR" sz="2000" dirty="0">
                  <a:solidFill>
                    <a:srgbClr val="C66602"/>
                  </a:solidFill>
                </a:endParaRPr>
              </a:p>
            </p:txBody>
          </p:sp>
        </mc:Choice>
        <mc:Fallback xmlns="">
          <p:sp>
            <p:nvSpPr>
              <p:cNvPr id="48" name="Rectángulo 47">
                <a:extLst>
                  <a:ext uri="{FF2B5EF4-FFF2-40B4-BE49-F238E27FC236}">
                    <a16:creationId xmlns:a16="http://schemas.microsoft.com/office/drawing/2014/main" id="{0AB39252-147C-4A8B-8902-916AE13FBE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36" y="2447235"/>
                <a:ext cx="530915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514FB9B6-FF81-470B-B29B-4F6EF0BA8BAC}"/>
              </a:ext>
            </a:extLst>
          </p:cNvPr>
          <p:cNvCxnSpPr/>
          <p:nvPr/>
        </p:nvCxnSpPr>
        <p:spPr bwMode="auto">
          <a:xfrm>
            <a:off x="4227114" y="2651198"/>
            <a:ext cx="1872000" cy="2124000"/>
          </a:xfrm>
          <a:prstGeom prst="line">
            <a:avLst/>
          </a:prstGeom>
          <a:ln>
            <a:solidFill>
              <a:srgbClr val="BE6C14"/>
            </a:solidFill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ángulo 49">
                <a:extLst>
                  <a:ext uri="{FF2B5EF4-FFF2-40B4-BE49-F238E27FC236}">
                    <a16:creationId xmlns:a16="http://schemas.microsoft.com/office/drawing/2014/main" id="{D3C8D468-A49B-42BC-A6D2-6C4231CB48A4}"/>
                  </a:ext>
                </a:extLst>
              </p:cNvPr>
              <p:cNvSpPr/>
              <p:nvPr/>
            </p:nvSpPr>
            <p:spPr>
              <a:xfrm>
                <a:off x="3872880" y="2420888"/>
                <a:ext cx="53091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AR" sz="2000" b="0" i="0" smtClean="0">
                          <a:solidFill>
                            <a:srgbClr val="C66602"/>
                          </a:solidFill>
                          <a:latin typeface="Cambria Math" panose="02040503050406030204" pitchFamily="18" charset="0"/>
                        </a:rPr>
                        <m:t>LF</m:t>
                      </m:r>
                    </m:oMath>
                  </m:oMathPara>
                </a14:m>
                <a:endParaRPr lang="es-AR" sz="2000" dirty="0">
                  <a:solidFill>
                    <a:srgbClr val="C66602"/>
                  </a:solidFill>
                </a:endParaRPr>
              </a:p>
            </p:txBody>
          </p:sp>
        </mc:Choice>
        <mc:Fallback xmlns="">
          <p:sp>
            <p:nvSpPr>
              <p:cNvPr id="50" name="Rectángulo 49">
                <a:extLst>
                  <a:ext uri="{FF2B5EF4-FFF2-40B4-BE49-F238E27FC236}">
                    <a16:creationId xmlns:a16="http://schemas.microsoft.com/office/drawing/2014/main" id="{D3C8D468-A49B-42BC-A6D2-6C4231CB48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880" y="2420888"/>
                <a:ext cx="530915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Elipse 9">
            <a:extLst>
              <a:ext uri="{FF2B5EF4-FFF2-40B4-BE49-F238E27FC236}">
                <a16:creationId xmlns:a16="http://schemas.microsoft.com/office/drawing/2014/main" id="{A01024F6-986D-4F93-8915-85F8EAC904CB}"/>
              </a:ext>
            </a:extLst>
          </p:cNvPr>
          <p:cNvSpPr/>
          <p:nvPr/>
        </p:nvSpPr>
        <p:spPr bwMode="auto">
          <a:xfrm>
            <a:off x="1949012" y="3500516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B01E075C-0C9E-4A8F-914B-8A44009EC253}"/>
              </a:ext>
            </a:extLst>
          </p:cNvPr>
          <p:cNvSpPr/>
          <p:nvPr/>
        </p:nvSpPr>
        <p:spPr bwMode="auto">
          <a:xfrm>
            <a:off x="2082362" y="3627566"/>
            <a:ext cx="54000" cy="54000"/>
          </a:xfrm>
          <a:prstGeom prst="ellipse">
            <a:avLst/>
          </a:prstGeom>
          <a:solidFill>
            <a:srgbClr val="00B0F0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ángulo 54">
                <a:extLst>
                  <a:ext uri="{FF2B5EF4-FFF2-40B4-BE49-F238E27FC236}">
                    <a16:creationId xmlns:a16="http://schemas.microsoft.com/office/drawing/2014/main" id="{F8D81C67-9961-48C0-A78F-AAF3234116A1}"/>
                  </a:ext>
                </a:extLst>
              </p:cNvPr>
              <p:cNvSpPr/>
              <p:nvPr/>
            </p:nvSpPr>
            <p:spPr>
              <a:xfrm>
                <a:off x="2158625" y="3192813"/>
                <a:ext cx="4299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2000" b="0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s-AR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5" name="Rectángulo 54">
                <a:extLst>
                  <a:ext uri="{FF2B5EF4-FFF2-40B4-BE49-F238E27FC236}">
                    <a16:creationId xmlns:a16="http://schemas.microsoft.com/office/drawing/2014/main" id="{F8D81C67-9961-48C0-A78F-AAF3234116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625" y="3192813"/>
                <a:ext cx="429926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712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6" grpId="0"/>
      <p:bldP spid="48" grpId="0"/>
      <p:bldP spid="50" grpId="0"/>
      <p:bldP spid="10" grpId="0" animBg="1"/>
      <p:bldP spid="54" grpId="0" animBg="1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17084" y="5194803"/>
            <a:ext cx="3433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/>
              <a:t>Para hallar el centro de presión:</a:t>
            </a:r>
            <a:endParaRPr lang="es-AR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6312326" y="5399016"/>
                <a:ext cx="1183401" cy="616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𝑐𝑝</m:t>
                          </m:r>
                        </m:sup>
                      </m:sSubSup>
                      <m:r>
                        <a:rPr lang="es-AR" sz="1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326" y="5399016"/>
                <a:ext cx="1183401" cy="6166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6312324" y="4725144"/>
                <a:ext cx="1376980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𝑐𝑝</m:t>
                          </m:r>
                        </m:sup>
                      </m:sSubSup>
                      <m:r>
                        <a:rPr lang="es-AR" sz="18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324" y="4725144"/>
                <a:ext cx="1376980" cy="6090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brir llave 5"/>
          <p:cNvSpPr/>
          <p:nvPr/>
        </p:nvSpPr>
        <p:spPr>
          <a:xfrm>
            <a:off x="6019181" y="4792433"/>
            <a:ext cx="293142" cy="1174079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CuadroTexto 6"/>
          <p:cNvSpPr txBox="1"/>
          <p:nvPr/>
        </p:nvSpPr>
        <p:spPr>
          <a:xfrm>
            <a:off x="1856656" y="6156012"/>
            <a:ext cx="6630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>
                <a:solidFill>
                  <a:srgbClr val="FF0000"/>
                </a:solidFill>
              </a:rPr>
              <a:t>Recordatorio: </a:t>
            </a:r>
            <a:r>
              <a:rPr lang="es-MX" sz="1800" dirty="0"/>
              <a:t>cada variable con los signos correspondientes</a:t>
            </a:r>
            <a:endParaRPr lang="es-AR" sz="1800" dirty="0"/>
          </a:p>
        </p:txBody>
      </p:sp>
      <p:pic>
        <p:nvPicPr>
          <p:cNvPr id="12" name="Google Shape;20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7881" y="980728"/>
            <a:ext cx="2911343" cy="247349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02;p21"/>
          <p:cNvSpPr txBox="1"/>
          <p:nvPr/>
        </p:nvSpPr>
        <p:spPr>
          <a:xfrm>
            <a:off x="504026" y="181496"/>
            <a:ext cx="8121373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l"/>
            <a:r>
              <a:rPr lang="es-ES" sz="3200" u="sng" dirty="0">
                <a:solidFill>
                  <a:srgbClr val="009644"/>
                </a:solidFill>
              </a:rPr>
              <a:t>Flexión compuesta - Centro de Presión</a:t>
            </a:r>
            <a:endParaRPr sz="3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91DCB-EC6C-7344-AF45-E11C4A4C6FD3}" type="slidenum">
              <a:rPr lang="es-ES" smtClean="0"/>
              <a:pPr/>
              <a:t>13</a:t>
            </a:fld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841AFF0-EE15-4047-84DD-F302F09BE3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221" y="1008306"/>
            <a:ext cx="1337147" cy="233813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ADC891B-08AF-4AF4-BB08-D7AB6E6B78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76" y="3715850"/>
            <a:ext cx="1588275" cy="718505"/>
          </a:xfrm>
          <a:prstGeom prst="rect">
            <a:avLst/>
          </a:prstGeom>
        </p:spPr>
      </p:pic>
      <p:cxnSp>
        <p:nvCxnSpPr>
          <p:cNvPr id="19" name="4 Conector recto">
            <a:extLst>
              <a:ext uri="{FF2B5EF4-FFF2-40B4-BE49-F238E27FC236}">
                <a16:creationId xmlns:a16="http://schemas.microsoft.com/office/drawing/2014/main" id="{3370BAE3-6C03-438C-B7D1-0D5A5FCCC20A}"/>
              </a:ext>
            </a:extLst>
          </p:cNvPr>
          <p:cNvCxnSpPr/>
          <p:nvPr/>
        </p:nvCxnSpPr>
        <p:spPr bwMode="auto">
          <a:xfrm>
            <a:off x="8580214" y="1043375"/>
            <a:ext cx="0" cy="22680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" name="Group 12">
            <a:extLst>
              <a:ext uri="{FF2B5EF4-FFF2-40B4-BE49-F238E27FC236}">
                <a16:creationId xmlns:a16="http://schemas.microsoft.com/office/drawing/2014/main" id="{3A71B472-3122-4E39-AD47-80C680989811}"/>
              </a:ext>
            </a:extLst>
          </p:cNvPr>
          <p:cNvGrpSpPr/>
          <p:nvPr/>
        </p:nvGrpSpPr>
        <p:grpSpPr>
          <a:xfrm>
            <a:off x="8564830" y="1043375"/>
            <a:ext cx="369012" cy="2274604"/>
            <a:chOff x="4937616" y="1910228"/>
            <a:chExt cx="369012" cy="2274604"/>
          </a:xfrm>
        </p:grpSpPr>
        <p:cxnSp>
          <p:nvCxnSpPr>
            <p:cNvPr id="21" name="4 Conector recto">
              <a:extLst>
                <a:ext uri="{FF2B5EF4-FFF2-40B4-BE49-F238E27FC236}">
                  <a16:creationId xmlns:a16="http://schemas.microsoft.com/office/drawing/2014/main" id="{1E08E81D-C04B-4D75-B5AB-8371EEAA8355}"/>
                </a:ext>
              </a:extLst>
            </p:cNvPr>
            <p:cNvCxnSpPr/>
            <p:nvPr/>
          </p:nvCxnSpPr>
          <p:spPr bwMode="auto">
            <a:xfrm>
              <a:off x="5241032" y="1916832"/>
              <a:ext cx="0" cy="2268000"/>
            </a:xfrm>
            <a:prstGeom prst="line">
              <a:avLst/>
            </a:prstGeom>
            <a:noFill/>
            <a:ln w="28575" cap="flat" cmpd="sng" algn="ctr">
              <a:solidFill>
                <a:srgbClr val="BE041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5">
              <a:extLst>
                <a:ext uri="{FF2B5EF4-FFF2-40B4-BE49-F238E27FC236}">
                  <a16:creationId xmlns:a16="http://schemas.microsoft.com/office/drawing/2014/main" id="{5B652525-ED60-466E-AECA-80352963197C}"/>
                </a:ext>
              </a:extLst>
            </p:cNvPr>
            <p:cNvCxnSpPr/>
            <p:nvPr/>
          </p:nvCxnSpPr>
          <p:spPr bwMode="auto">
            <a:xfrm flipH="1" flipV="1">
              <a:off x="4953000" y="1910228"/>
              <a:ext cx="288032" cy="6604"/>
            </a:xfrm>
            <a:prstGeom prst="line">
              <a:avLst/>
            </a:prstGeom>
            <a:noFill/>
            <a:ln w="28575" cap="flat" cmpd="sng" algn="ctr">
              <a:solidFill>
                <a:srgbClr val="BF031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5A4006E-901D-4F1C-AF1D-914EC3319A21}"/>
                </a:ext>
              </a:extLst>
            </p:cNvPr>
            <p:cNvCxnSpPr/>
            <p:nvPr/>
          </p:nvCxnSpPr>
          <p:spPr bwMode="auto">
            <a:xfrm flipH="1" flipV="1">
              <a:off x="4953000" y="4170848"/>
              <a:ext cx="288032" cy="7380"/>
            </a:xfrm>
            <a:prstGeom prst="line">
              <a:avLst/>
            </a:prstGeom>
            <a:noFill/>
            <a:ln w="28575" cap="flat" cmpd="sng" algn="ctr">
              <a:solidFill>
                <a:srgbClr val="BF031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8">
                  <a:extLst>
                    <a:ext uri="{FF2B5EF4-FFF2-40B4-BE49-F238E27FC236}">
                      <a16:creationId xmlns:a16="http://schemas.microsoft.com/office/drawing/2014/main" id="{15C75AE6-7EB3-4FE9-9D9C-9C1BFBB33B07}"/>
                    </a:ext>
                  </a:extLst>
                </p:cNvPr>
                <p:cNvSpPr/>
                <p:nvPr/>
              </p:nvSpPr>
              <p:spPr>
                <a:xfrm>
                  <a:off x="4937616" y="2889951"/>
                  <a:ext cx="36901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smtClean="0">
                            <a:solidFill>
                              <a:srgbClr val="BF031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s-AR" dirty="0">
                    <a:solidFill>
                      <a:srgbClr val="BF031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8">
                  <a:extLst>
                    <a:ext uri="{FF2B5EF4-FFF2-40B4-BE49-F238E27FC236}">
                      <a16:creationId xmlns:a16="http://schemas.microsoft.com/office/drawing/2014/main" id="{15C75AE6-7EB3-4FE9-9D9C-9C1BFBB33B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7616" y="2889951"/>
                  <a:ext cx="369012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8" name="Google Shape;212;p34">
            <a:extLst>
              <a:ext uri="{FF2B5EF4-FFF2-40B4-BE49-F238E27FC236}">
                <a16:creationId xmlns:a16="http://schemas.microsoft.com/office/drawing/2014/main" id="{60D1492C-7CC9-4768-8E46-DD3C475C6513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28792" y="1042219"/>
            <a:ext cx="2052000" cy="241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95242FDA-12AD-4A2E-8DD5-BD5DD9E6858A}"/>
              </a:ext>
            </a:extLst>
          </p:cNvPr>
          <p:cNvCxnSpPr/>
          <p:nvPr/>
        </p:nvCxnSpPr>
        <p:spPr bwMode="auto">
          <a:xfrm>
            <a:off x="3440864" y="2130099"/>
            <a:ext cx="288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0B9E3BA8-9122-46A8-BDBC-BBAE0CD33A30}"/>
              </a:ext>
            </a:extLst>
          </p:cNvPr>
          <p:cNvCxnSpPr/>
          <p:nvPr/>
        </p:nvCxnSpPr>
        <p:spPr bwMode="auto">
          <a:xfrm>
            <a:off x="3440864" y="2228075"/>
            <a:ext cx="288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D6FB13FC-EEDC-4C8D-834B-BEE24249D477}"/>
              </a:ext>
            </a:extLst>
          </p:cNvPr>
          <p:cNvCxnSpPr/>
          <p:nvPr/>
        </p:nvCxnSpPr>
        <p:spPr bwMode="auto">
          <a:xfrm>
            <a:off x="3440864" y="2326867"/>
            <a:ext cx="288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Google Shape;319;g71e89dcb6f_0_86">
            <a:extLst>
              <a:ext uri="{FF2B5EF4-FFF2-40B4-BE49-F238E27FC236}">
                <a16:creationId xmlns:a16="http://schemas.microsoft.com/office/drawing/2014/main" id="{B684C663-A29D-4C98-A0E6-6FF7C8F27511}"/>
              </a:ext>
            </a:extLst>
          </p:cNvPr>
          <p:cNvSpPr txBox="1"/>
          <p:nvPr/>
        </p:nvSpPr>
        <p:spPr>
          <a:xfrm rot="-5400000">
            <a:off x="-3224250" y="3224250"/>
            <a:ext cx="68580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/>
              <a:t>Solicitación por Flexión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9">
                <a:extLst>
                  <a:ext uri="{FF2B5EF4-FFF2-40B4-BE49-F238E27FC236}">
                    <a16:creationId xmlns:a16="http://schemas.microsoft.com/office/drawing/2014/main" id="{13CE442F-4C6F-40D8-8494-4436DFFBA7F1}"/>
                  </a:ext>
                </a:extLst>
              </p:cNvPr>
              <p:cNvSpPr/>
              <p:nvPr/>
            </p:nvSpPr>
            <p:spPr>
              <a:xfrm>
                <a:off x="8481392" y="3298188"/>
                <a:ext cx="5077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800" i="1" smtClean="0">
                              <a:solidFill>
                                <a:srgbClr val="BF031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800" i="1">
                              <a:solidFill>
                                <a:srgbClr val="BF031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BF031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s-AR" sz="1800" dirty="0">
                  <a:solidFill>
                    <a:srgbClr val="BF0311"/>
                  </a:solidFill>
                </a:endParaRPr>
              </a:p>
            </p:txBody>
          </p:sp>
        </mc:Choice>
        <mc:Fallback xmlns="">
          <p:sp>
            <p:nvSpPr>
              <p:cNvPr id="32" name="Rectangle 9">
                <a:extLst>
                  <a:ext uri="{FF2B5EF4-FFF2-40B4-BE49-F238E27FC236}">
                    <a16:creationId xmlns:a16="http://schemas.microsoft.com/office/drawing/2014/main" id="{13CE442F-4C6F-40D8-8494-4436DFFBA7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1392" y="3298188"/>
                <a:ext cx="50776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9">
                <a:extLst>
                  <a:ext uri="{FF2B5EF4-FFF2-40B4-BE49-F238E27FC236}">
                    <a16:creationId xmlns:a16="http://schemas.microsoft.com/office/drawing/2014/main" id="{718EE117-E2D0-4DCA-8D96-A584A7D0864C}"/>
                  </a:ext>
                </a:extLst>
              </p:cNvPr>
              <p:cNvSpPr/>
              <p:nvPr/>
            </p:nvSpPr>
            <p:spPr>
              <a:xfrm>
                <a:off x="7442305" y="3307685"/>
                <a:ext cx="617220" cy="422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800" i="1" smtClean="0">
                              <a:solidFill>
                                <a:srgbClr val="BF031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800" i="1">
                              <a:solidFill>
                                <a:srgbClr val="BF031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s-ES" sz="1800" b="0" i="1" smtClean="0">
                                  <a:solidFill>
                                    <a:srgbClr val="BF031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800" b="0" i="1" smtClean="0">
                                  <a:solidFill>
                                    <a:srgbClr val="BF031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ES" sz="1800" b="0" i="1" smtClean="0">
                                  <a:solidFill>
                                    <a:srgbClr val="BF031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s-AR" sz="1800" dirty="0">
                  <a:solidFill>
                    <a:srgbClr val="BF0311"/>
                  </a:solidFill>
                </a:endParaRPr>
              </a:p>
            </p:txBody>
          </p:sp>
        </mc:Choice>
        <mc:Fallback xmlns="">
          <p:sp>
            <p:nvSpPr>
              <p:cNvPr id="33" name="Rectangle 9">
                <a:extLst>
                  <a:ext uri="{FF2B5EF4-FFF2-40B4-BE49-F238E27FC236}">
                    <a16:creationId xmlns:a16="http://schemas.microsoft.com/office/drawing/2014/main" id="{718EE117-E2D0-4DCA-8D96-A584A7D086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305" y="3307685"/>
                <a:ext cx="617220" cy="422360"/>
              </a:xfrm>
              <a:prstGeom prst="rect">
                <a:avLst/>
              </a:prstGeom>
              <a:blipFill>
                <a:blip r:embed="rId12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9">
                <a:extLst>
                  <a:ext uri="{FF2B5EF4-FFF2-40B4-BE49-F238E27FC236}">
                    <a16:creationId xmlns:a16="http://schemas.microsoft.com/office/drawing/2014/main" id="{B732A603-A27C-40C9-9731-38369176E5FC}"/>
                  </a:ext>
                </a:extLst>
              </p:cNvPr>
              <p:cNvSpPr/>
              <p:nvPr/>
            </p:nvSpPr>
            <p:spPr>
              <a:xfrm>
                <a:off x="6177136" y="3864919"/>
                <a:ext cx="601190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800" i="1" smtClean="0">
                              <a:solidFill>
                                <a:srgbClr val="BF031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800" i="1">
                              <a:solidFill>
                                <a:srgbClr val="BF031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s-ES" sz="1800" b="0" i="1" smtClean="0">
                                  <a:solidFill>
                                    <a:srgbClr val="BF031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800" b="0" i="1" smtClean="0">
                                  <a:solidFill>
                                    <a:srgbClr val="BF031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ES" sz="1800" b="0" i="1" smtClean="0">
                                  <a:solidFill>
                                    <a:srgbClr val="BF031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s-AR" sz="1800" dirty="0">
                  <a:solidFill>
                    <a:srgbClr val="BF0311"/>
                  </a:solidFill>
                </a:endParaRPr>
              </a:p>
            </p:txBody>
          </p:sp>
        </mc:Choice>
        <mc:Fallback xmlns="">
          <p:sp>
            <p:nvSpPr>
              <p:cNvPr id="34" name="Rectangle 9">
                <a:extLst>
                  <a:ext uri="{FF2B5EF4-FFF2-40B4-BE49-F238E27FC236}">
                    <a16:creationId xmlns:a16="http://schemas.microsoft.com/office/drawing/2014/main" id="{B732A603-A27C-40C9-9731-38369176E5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136" y="3864919"/>
                <a:ext cx="601190" cy="39312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7" grpId="0"/>
      <p:bldP spid="3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32520" y="1403484"/>
            <a:ext cx="306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/>
              <a:t>Allí las tensiones son nulas:</a:t>
            </a:r>
            <a:endParaRPr lang="es-AR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4229153" y="2084331"/>
                <a:ext cx="3670428" cy="7536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8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s-AR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18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s-AR" sz="180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sz="1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𝑐𝑝</m:t>
                                  </m:r>
                                </m:sup>
                              </m:sSubSup>
                              <m:r>
                                <a:rPr lang="es-AR" sz="180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𝑐𝑝</m:t>
                                  </m:r>
                                </m:sup>
                              </m:sSubSup>
                              <m:r>
                                <a:rPr lang="es-AR" sz="180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s-AR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MX" sz="1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153" y="2084331"/>
                <a:ext cx="3670428" cy="753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4229152" y="2930007"/>
                <a:ext cx="3063339" cy="7536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8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s-AR" sz="1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s-AR" sz="18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𝑐𝑝</m:t>
                              </m:r>
                            </m:sup>
                          </m:sSubSup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s-AR" sz="18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𝑐𝑝</m:t>
                              </m:r>
                            </m:sup>
                          </m:sSubSup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r>
                        <a:rPr lang="es-AR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152" y="2930007"/>
                <a:ext cx="3063339" cy="753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12"/>
          <p:cNvSpPr txBox="1"/>
          <p:nvPr/>
        </p:nvSpPr>
        <p:spPr>
          <a:xfrm>
            <a:off x="1568624" y="4769857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>
                <a:solidFill>
                  <a:srgbClr val="FF0000"/>
                </a:solidFill>
              </a:rPr>
              <a:t>¡Observación!</a:t>
            </a:r>
          </a:p>
          <a:p>
            <a:pPr algn="ctr"/>
            <a:endParaRPr lang="es-MX" sz="800" dirty="0"/>
          </a:p>
          <a:p>
            <a:pPr algn="ctr"/>
            <a:r>
              <a:rPr lang="es-MX" sz="1800" dirty="0"/>
              <a:t>El eje neutro y el centro de presión SIEMPRE están en semiplanos opuestos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20" y="4348652"/>
            <a:ext cx="1912385" cy="2248700"/>
          </a:xfrm>
          <a:prstGeom prst="rect">
            <a:avLst/>
          </a:prstGeom>
        </p:spPr>
      </p:pic>
      <p:sp>
        <p:nvSpPr>
          <p:cNvPr id="14" name="Google Shape;102;p21"/>
          <p:cNvSpPr txBox="1"/>
          <p:nvPr/>
        </p:nvSpPr>
        <p:spPr>
          <a:xfrm>
            <a:off x="504027" y="181496"/>
            <a:ext cx="6897245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l"/>
            <a:r>
              <a:rPr lang="es-ES" sz="3200" u="sng" dirty="0">
                <a:solidFill>
                  <a:srgbClr val="009644"/>
                </a:solidFill>
              </a:rPr>
              <a:t>Flexión compuesta - Eje Neutro</a:t>
            </a:r>
            <a:endParaRPr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91DCB-EC6C-7344-AF45-E11C4A4C6FD3}" type="slidenum">
              <a:rPr lang="es-ES" smtClean="0"/>
              <a:pPr/>
              <a:t>14</a:t>
            </a:fld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42C0651D-8102-4D84-B761-EBD1A50139D5}"/>
                  </a:ext>
                </a:extLst>
              </p:cNvPr>
              <p:cNvSpPr/>
              <p:nvPr/>
            </p:nvSpPr>
            <p:spPr>
              <a:xfrm>
                <a:off x="4234142" y="1289868"/>
                <a:ext cx="3023456" cy="6962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80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s-AR" sz="1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s-AR" sz="18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s-AR" sz="1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r>
                        <a:rPr lang="es-E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42C0651D-8102-4D84-B761-EBD1A50139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142" y="1289868"/>
                <a:ext cx="3023456" cy="6962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uadroTexto 29">
            <a:extLst>
              <a:ext uri="{FF2B5EF4-FFF2-40B4-BE49-F238E27FC236}">
                <a16:creationId xmlns:a16="http://schemas.microsoft.com/office/drawing/2014/main" id="{E0644475-7A3C-4EFE-884C-B6C707100D2B}"/>
              </a:ext>
            </a:extLst>
          </p:cNvPr>
          <p:cNvSpPr txBox="1"/>
          <p:nvPr/>
        </p:nvSpPr>
        <p:spPr>
          <a:xfrm>
            <a:off x="7851368" y="1096241"/>
            <a:ext cx="191238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>
                <a:solidFill>
                  <a:srgbClr val="FF0000"/>
                </a:solidFill>
              </a:rPr>
              <a:t>¡Observación!</a:t>
            </a:r>
          </a:p>
          <a:p>
            <a:pPr algn="ctr"/>
            <a:endParaRPr lang="es-MX" sz="800" dirty="0"/>
          </a:p>
          <a:p>
            <a:pPr algn="ctr"/>
            <a:r>
              <a:rPr lang="es-MX" sz="1800" dirty="0"/>
              <a:t>El eje neutro no es </a:t>
            </a:r>
            <a:r>
              <a:rPr lang="es-MX" sz="1800" dirty="0" err="1"/>
              <a:t>baricéntrico</a:t>
            </a:r>
            <a:endParaRPr lang="es-MX" sz="1800" dirty="0"/>
          </a:p>
        </p:txBody>
      </p:sp>
      <p:sp>
        <p:nvSpPr>
          <p:cNvPr id="31" name="Google Shape;319;g71e89dcb6f_0_86">
            <a:extLst>
              <a:ext uri="{FF2B5EF4-FFF2-40B4-BE49-F238E27FC236}">
                <a16:creationId xmlns:a16="http://schemas.microsoft.com/office/drawing/2014/main" id="{C651CA42-08C3-49B9-A250-E9ABCD3C8CF4}"/>
              </a:ext>
            </a:extLst>
          </p:cNvPr>
          <p:cNvSpPr txBox="1"/>
          <p:nvPr/>
        </p:nvSpPr>
        <p:spPr>
          <a:xfrm rot="-5400000">
            <a:off x="-3224250" y="3224250"/>
            <a:ext cx="68580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/>
              <a:t>Solicitación por Flexión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3" grpId="0"/>
      <p:bldP spid="10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91DCB-EC6C-7344-AF45-E11C4A4C6FD3}" type="slidenum">
              <a:rPr lang="es-ES" smtClean="0"/>
              <a:pPr/>
              <a:t>15</a:t>
            </a:fld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70B90007-16E5-4331-8D50-47479C9A36EE}"/>
                  </a:ext>
                </a:extLst>
              </p:cNvPr>
              <p:cNvSpPr/>
              <p:nvPr/>
            </p:nvSpPr>
            <p:spPr>
              <a:xfrm>
                <a:off x="3169481" y="1621756"/>
                <a:ext cx="3023456" cy="6962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80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s-AR" sz="1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s-AR" sz="18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s-AR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s-AR" sz="1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s-AR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r>
                        <a:rPr lang="es-AR" sz="180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70B90007-16E5-4331-8D50-47479C9A36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481" y="1621756"/>
                <a:ext cx="3023456" cy="6962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1CDF3FC1-7CB5-48CB-89AE-5C2FAFDB629C}"/>
                  </a:ext>
                </a:extLst>
              </p:cNvPr>
              <p:cNvSpPr/>
              <p:nvPr/>
            </p:nvSpPr>
            <p:spPr>
              <a:xfrm>
                <a:off x="6484978" y="1561328"/>
                <a:ext cx="3063339" cy="7536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80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s-AR" sz="1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s-AR" sz="18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𝑐𝑝</m:t>
                              </m:r>
                            </m:sup>
                          </m:sSubSup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s-AR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s-AR" sz="18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𝑐𝑝</m:t>
                              </m:r>
                            </m:sup>
                          </m:sSubSup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s-AR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r>
                        <a:rPr lang="es-AR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1CDF3FC1-7CB5-48CB-89AE-5C2FAFDB62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978" y="1561328"/>
                <a:ext cx="3063339" cy="753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272B5D22-7D71-4159-9767-A820BEE947F5}"/>
                  </a:ext>
                </a:extLst>
              </p:cNvPr>
              <p:cNvSpPr/>
              <p:nvPr/>
            </p:nvSpPr>
            <p:spPr>
              <a:xfrm>
                <a:off x="8016647" y="2953355"/>
                <a:ext cx="1510926" cy="698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AR" sz="180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s-AR" sz="1800" b="0" i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AR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AR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s-AR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𝑐𝑝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272B5D22-7D71-4159-9767-A820BEE947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647" y="2953355"/>
                <a:ext cx="1510926" cy="6982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E447457A-C311-44C3-B9B9-B55E4074171E}"/>
                  </a:ext>
                </a:extLst>
              </p:cNvPr>
              <p:cNvSpPr/>
              <p:nvPr/>
            </p:nvSpPr>
            <p:spPr>
              <a:xfrm>
                <a:off x="8053354" y="2471699"/>
                <a:ext cx="1006942" cy="416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AR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𝑐𝑝</m:t>
                          </m:r>
                        </m:sup>
                      </m:sSubSup>
                      <m:r>
                        <a:rPr lang="es-AR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E447457A-C311-44C3-B9B9-B55E407417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354" y="2471699"/>
                <a:ext cx="1006942" cy="416909"/>
              </a:xfrm>
              <a:prstGeom prst="rect">
                <a:avLst/>
              </a:prstGeom>
              <a:blipFill>
                <a:blip r:embed="rId6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uadroTexto 33">
            <a:extLst>
              <a:ext uri="{FF2B5EF4-FFF2-40B4-BE49-F238E27FC236}">
                <a16:creationId xmlns:a16="http://schemas.microsoft.com/office/drawing/2014/main" id="{9EA85658-DDD7-4853-BB82-16433B205AC6}"/>
              </a:ext>
            </a:extLst>
          </p:cNvPr>
          <p:cNvSpPr txBox="1"/>
          <p:nvPr/>
        </p:nvSpPr>
        <p:spPr>
          <a:xfrm>
            <a:off x="2158766" y="2495218"/>
            <a:ext cx="635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/>
              <a:t>Si el centro de presión pertenece al eje z</a:t>
            </a:r>
            <a:endParaRPr lang="es-AR" sz="1800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6F77C192-9038-4A0E-86A9-367E6FB94229}"/>
              </a:ext>
            </a:extLst>
          </p:cNvPr>
          <p:cNvGrpSpPr/>
          <p:nvPr/>
        </p:nvGrpSpPr>
        <p:grpSpPr>
          <a:xfrm>
            <a:off x="5219935" y="4089331"/>
            <a:ext cx="760686" cy="553998"/>
            <a:chOff x="5219935" y="4089331"/>
            <a:chExt cx="760686" cy="5539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uadroTexto 31">
                  <a:extLst>
                    <a:ext uri="{FF2B5EF4-FFF2-40B4-BE49-F238E27FC236}">
                      <a16:creationId xmlns:a16="http://schemas.microsoft.com/office/drawing/2014/main" id="{CF67E08E-1F8B-4C1F-8BA6-A0ED85F586A8}"/>
                    </a:ext>
                  </a:extLst>
                </p:cNvPr>
                <p:cNvSpPr txBox="1"/>
                <p:nvPr/>
              </p:nvSpPr>
              <p:spPr>
                <a:xfrm>
                  <a:off x="5219935" y="4089331"/>
                  <a:ext cx="258084" cy="553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sz="3600" b="1" i="0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s-AR" sz="3600" b="1" dirty="0">
                    <a:solidFill>
                      <a:srgbClr val="CC0099"/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2" name="CuadroTexto 31">
                  <a:extLst>
                    <a:ext uri="{FF2B5EF4-FFF2-40B4-BE49-F238E27FC236}">
                      <a16:creationId xmlns:a16="http://schemas.microsoft.com/office/drawing/2014/main" id="{CF67E08E-1F8B-4C1F-8BA6-A0ED85F586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9935" y="4089331"/>
                  <a:ext cx="258084" cy="55399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3DFDB41F-A867-4215-A2F9-49D1EDD53936}"/>
                </a:ext>
              </a:extLst>
            </p:cNvPr>
            <p:cNvSpPr txBox="1"/>
            <p:nvPr/>
          </p:nvSpPr>
          <p:spPr>
            <a:xfrm>
              <a:off x="5373650" y="4259807"/>
              <a:ext cx="6069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200" dirty="0">
                  <a:solidFill>
                    <a:srgbClr val="CC0099"/>
                  </a:solidFill>
                  <a:latin typeface="+mn-lt"/>
                  <a:cs typeface="Calibri" panose="020F0502020204030204" pitchFamily="34" charset="0"/>
                </a:rPr>
                <a:t>CP4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C4C83D68-EDB5-42EF-ACD1-A20FD6A86890}"/>
              </a:ext>
            </a:extLst>
          </p:cNvPr>
          <p:cNvGrpSpPr/>
          <p:nvPr/>
        </p:nvGrpSpPr>
        <p:grpSpPr>
          <a:xfrm>
            <a:off x="5219935" y="4560049"/>
            <a:ext cx="760686" cy="553998"/>
            <a:chOff x="5219935" y="4560049"/>
            <a:chExt cx="760686" cy="5539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uadroTexto 26">
                  <a:extLst>
                    <a:ext uri="{FF2B5EF4-FFF2-40B4-BE49-F238E27FC236}">
                      <a16:creationId xmlns:a16="http://schemas.microsoft.com/office/drawing/2014/main" id="{504FC9EF-3018-4463-B134-956691FB095B}"/>
                    </a:ext>
                  </a:extLst>
                </p:cNvPr>
                <p:cNvSpPr txBox="1"/>
                <p:nvPr/>
              </p:nvSpPr>
              <p:spPr>
                <a:xfrm>
                  <a:off x="5219935" y="4560049"/>
                  <a:ext cx="258084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sz="3600" b="1" i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s-AR" sz="3600" b="1" dirty="0">
                    <a:solidFill>
                      <a:srgbClr val="92D050"/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7" name="CuadroTexto 26">
                  <a:extLst>
                    <a:ext uri="{FF2B5EF4-FFF2-40B4-BE49-F238E27FC236}">
                      <a16:creationId xmlns:a16="http://schemas.microsoft.com/office/drawing/2014/main" id="{504FC9EF-3018-4463-B134-956691FB09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9935" y="4560049"/>
                  <a:ext cx="258084" cy="55399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8236FC09-53BA-4161-985A-3BB511B3F048}"/>
                </a:ext>
              </a:extLst>
            </p:cNvPr>
            <p:cNvSpPr txBox="1"/>
            <p:nvPr/>
          </p:nvSpPr>
          <p:spPr>
            <a:xfrm>
              <a:off x="5373650" y="4734562"/>
              <a:ext cx="6069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200" dirty="0">
                  <a:solidFill>
                    <a:srgbClr val="92D050"/>
                  </a:solidFill>
                  <a:latin typeface="+mn-lt"/>
                  <a:cs typeface="Calibri" panose="020F0502020204030204" pitchFamily="34" charset="0"/>
                </a:rPr>
                <a:t>CP1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384BCF4D-D061-4AB3-8DFB-467F0AABD1D9}"/>
              </a:ext>
            </a:extLst>
          </p:cNvPr>
          <p:cNvGrpSpPr/>
          <p:nvPr/>
        </p:nvGrpSpPr>
        <p:grpSpPr>
          <a:xfrm>
            <a:off x="4142233" y="3265473"/>
            <a:ext cx="2965104" cy="276999"/>
            <a:chOff x="4142233" y="3265473"/>
            <a:chExt cx="2965104" cy="276999"/>
          </a:xfrm>
        </p:grpSpPr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1CAE0B0A-A9AC-4BD7-BE31-35EA8DD9AAF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42233" y="3409530"/>
              <a:ext cx="2278385" cy="0"/>
            </a:xfrm>
            <a:prstGeom prst="line">
              <a:avLst/>
            </a:prstGeom>
            <a:ln w="28575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234FF47C-A750-48B9-AA43-D178B6663550}"/>
                </a:ext>
              </a:extLst>
            </p:cNvPr>
            <p:cNvSpPr txBox="1"/>
            <p:nvPr/>
          </p:nvSpPr>
          <p:spPr>
            <a:xfrm>
              <a:off x="6192937" y="3265473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200" dirty="0">
                  <a:solidFill>
                    <a:srgbClr val="92D050"/>
                  </a:solidFill>
                  <a:latin typeface="+mn-lt"/>
                  <a:cs typeface="Calibri" panose="020F0502020204030204" pitchFamily="34" charset="0"/>
                </a:rPr>
                <a:t>LN1</a:t>
              </a: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C4E9E03E-D27E-41C0-8072-A5076D95B5C0}"/>
              </a:ext>
            </a:extLst>
          </p:cNvPr>
          <p:cNvGrpSpPr/>
          <p:nvPr/>
        </p:nvGrpSpPr>
        <p:grpSpPr>
          <a:xfrm>
            <a:off x="5219935" y="4798386"/>
            <a:ext cx="760685" cy="553998"/>
            <a:chOff x="5219935" y="4798386"/>
            <a:chExt cx="760685" cy="5539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uadroTexto 27">
                  <a:extLst>
                    <a:ext uri="{FF2B5EF4-FFF2-40B4-BE49-F238E27FC236}">
                      <a16:creationId xmlns:a16="http://schemas.microsoft.com/office/drawing/2014/main" id="{53F21E0F-AABC-40D4-B65F-CAD14CD99822}"/>
                    </a:ext>
                  </a:extLst>
                </p:cNvPr>
                <p:cNvSpPr txBox="1"/>
                <p:nvPr/>
              </p:nvSpPr>
              <p:spPr>
                <a:xfrm>
                  <a:off x="5219935" y="4798386"/>
                  <a:ext cx="258084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sz="36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s-AR" sz="3600" b="1" dirty="0">
                    <a:solidFill>
                      <a:srgbClr val="00B0F0"/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8" name="CuadroTexto 27">
                  <a:extLst>
                    <a:ext uri="{FF2B5EF4-FFF2-40B4-BE49-F238E27FC236}">
                      <a16:creationId xmlns:a16="http://schemas.microsoft.com/office/drawing/2014/main" id="{53F21E0F-AABC-40D4-B65F-CAD14CD998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9935" y="4798386"/>
                  <a:ext cx="258084" cy="55399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1000866B-F360-4E95-8C97-F260118A388A}"/>
                </a:ext>
              </a:extLst>
            </p:cNvPr>
            <p:cNvSpPr txBox="1"/>
            <p:nvPr/>
          </p:nvSpPr>
          <p:spPr>
            <a:xfrm>
              <a:off x="5373649" y="4987990"/>
              <a:ext cx="6069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200" dirty="0">
                  <a:solidFill>
                    <a:srgbClr val="00B0F0"/>
                  </a:solidFill>
                  <a:latin typeface="+mn-lt"/>
                  <a:cs typeface="Calibri" panose="020F0502020204030204" pitchFamily="34" charset="0"/>
                </a:rPr>
                <a:t>CP2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8DB475EA-5AEA-4E6F-B667-C644CF0C64A2}"/>
              </a:ext>
            </a:extLst>
          </p:cNvPr>
          <p:cNvGrpSpPr/>
          <p:nvPr/>
        </p:nvGrpSpPr>
        <p:grpSpPr>
          <a:xfrm>
            <a:off x="5217230" y="5041153"/>
            <a:ext cx="763390" cy="553998"/>
            <a:chOff x="5217230" y="5041153"/>
            <a:chExt cx="763390" cy="5539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uadroTexto 30">
                  <a:extLst>
                    <a:ext uri="{FF2B5EF4-FFF2-40B4-BE49-F238E27FC236}">
                      <a16:creationId xmlns:a16="http://schemas.microsoft.com/office/drawing/2014/main" id="{0CF5017E-C842-4AB5-8C4D-7942F009C622}"/>
                    </a:ext>
                  </a:extLst>
                </p:cNvPr>
                <p:cNvSpPr txBox="1"/>
                <p:nvPr/>
              </p:nvSpPr>
              <p:spPr>
                <a:xfrm>
                  <a:off x="5217230" y="5041153"/>
                  <a:ext cx="258084" cy="553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sz="3600" b="1" i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s-AR" sz="3600" b="1" dirty="0">
                    <a:solidFill>
                      <a:srgbClr val="FF6600"/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1" name="CuadroTexto 30">
                  <a:extLst>
                    <a:ext uri="{FF2B5EF4-FFF2-40B4-BE49-F238E27FC236}">
                      <a16:creationId xmlns:a16="http://schemas.microsoft.com/office/drawing/2014/main" id="{0CF5017E-C842-4AB5-8C4D-7942F009C6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7230" y="5041153"/>
                  <a:ext cx="258084" cy="55399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93783CD9-3594-469F-A465-9F50FFF88D35}"/>
                </a:ext>
              </a:extLst>
            </p:cNvPr>
            <p:cNvSpPr txBox="1"/>
            <p:nvPr/>
          </p:nvSpPr>
          <p:spPr>
            <a:xfrm>
              <a:off x="5373650" y="5209318"/>
              <a:ext cx="6069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200" dirty="0">
                  <a:solidFill>
                    <a:srgbClr val="FF6600"/>
                  </a:solidFill>
                  <a:latin typeface="+mn-lt"/>
                  <a:cs typeface="Calibri" panose="020F0502020204030204" pitchFamily="34" charset="0"/>
                </a:rPr>
                <a:t>CP3</a:t>
              </a: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6CFD3EF2-B30D-43D4-BB3C-75753FD43390}"/>
              </a:ext>
            </a:extLst>
          </p:cNvPr>
          <p:cNvGrpSpPr/>
          <p:nvPr/>
        </p:nvGrpSpPr>
        <p:grpSpPr>
          <a:xfrm>
            <a:off x="4148119" y="3887000"/>
            <a:ext cx="2981090" cy="276999"/>
            <a:chOff x="4148119" y="3887000"/>
            <a:chExt cx="2981090" cy="276999"/>
          </a:xfrm>
        </p:grpSpPr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A251708B-41CC-4BE0-825D-36F83517CBD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48119" y="4021256"/>
              <a:ext cx="2278385" cy="0"/>
            </a:xfrm>
            <a:prstGeom prst="line">
              <a:avLst/>
            </a:prstGeom>
            <a:ln w="28575">
              <a:solidFill>
                <a:srgbClr val="FF66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6B30E710-8D02-4C99-B660-B7B14ACF9F3D}"/>
                </a:ext>
              </a:extLst>
            </p:cNvPr>
            <p:cNvSpPr txBox="1"/>
            <p:nvPr/>
          </p:nvSpPr>
          <p:spPr>
            <a:xfrm>
              <a:off x="6214809" y="3887000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200" dirty="0">
                  <a:solidFill>
                    <a:srgbClr val="FF6600"/>
                  </a:solidFill>
                  <a:latin typeface="+mn-lt"/>
                  <a:cs typeface="Calibri" panose="020F0502020204030204" pitchFamily="34" charset="0"/>
                </a:rPr>
                <a:t>LN3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5195486B-CE79-4DF2-8B19-24815A2A59EE}"/>
              </a:ext>
            </a:extLst>
          </p:cNvPr>
          <p:cNvGrpSpPr/>
          <p:nvPr/>
        </p:nvGrpSpPr>
        <p:grpSpPr>
          <a:xfrm>
            <a:off x="3990280" y="3514580"/>
            <a:ext cx="2605727" cy="2806168"/>
            <a:chOff x="3984447" y="3525500"/>
            <a:chExt cx="2605727" cy="2806168"/>
          </a:xfrm>
        </p:grpSpPr>
        <p:pic>
          <p:nvPicPr>
            <p:cNvPr id="25" name="Imagen 34">
              <a:extLst>
                <a:ext uri="{FF2B5EF4-FFF2-40B4-BE49-F238E27FC236}">
                  <a16:creationId xmlns:a16="http://schemas.microsoft.com/office/drawing/2014/main" id="{A0BAFBDC-1185-4B56-88DE-014B8873C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4447" y="3525500"/>
              <a:ext cx="2605727" cy="2806168"/>
            </a:xfrm>
            <a:prstGeom prst="rect">
              <a:avLst/>
            </a:prstGeom>
          </p:spPr>
        </p:pic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1B03B5E1-EF27-4AE0-812E-4275DB44A795}"/>
                </a:ext>
              </a:extLst>
            </p:cNvPr>
            <p:cNvSpPr txBox="1"/>
            <p:nvPr/>
          </p:nvSpPr>
          <p:spPr>
            <a:xfrm>
              <a:off x="4537540" y="4549761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200" dirty="0">
                  <a:latin typeface="+mn-lt"/>
                  <a:cs typeface="Calibri" panose="020F0502020204030204" pitchFamily="34" charset="0"/>
                </a:rPr>
                <a:t>G</a:t>
              </a:r>
            </a:p>
          </p:txBody>
        </p:sp>
      </p:grp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1DDDA4F2-E255-4ECC-9C72-B21D19F7793C}"/>
              </a:ext>
            </a:extLst>
          </p:cNvPr>
          <p:cNvCxnSpPr/>
          <p:nvPr/>
        </p:nvCxnSpPr>
        <p:spPr>
          <a:xfrm>
            <a:off x="6108245" y="1969864"/>
            <a:ext cx="32409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8C69F545-7FFF-4BFE-B58C-5256D871E6C0}"/>
              </a:ext>
            </a:extLst>
          </p:cNvPr>
          <p:cNvCxnSpPr/>
          <p:nvPr/>
        </p:nvCxnSpPr>
        <p:spPr>
          <a:xfrm>
            <a:off x="7561480" y="2684751"/>
            <a:ext cx="32409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3" name="Grupo 12">
            <a:extLst>
              <a:ext uri="{FF2B5EF4-FFF2-40B4-BE49-F238E27FC236}">
                <a16:creationId xmlns:a16="http://schemas.microsoft.com/office/drawing/2014/main" id="{C0DACBB5-B237-4F39-883A-6208920E8B4C}"/>
              </a:ext>
            </a:extLst>
          </p:cNvPr>
          <p:cNvGrpSpPr/>
          <p:nvPr/>
        </p:nvGrpSpPr>
        <p:grpSpPr>
          <a:xfrm>
            <a:off x="4142233" y="3641243"/>
            <a:ext cx="2986976" cy="276999"/>
            <a:chOff x="4142233" y="3641243"/>
            <a:chExt cx="2986976" cy="276999"/>
          </a:xfrm>
        </p:grpSpPr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6575FE70-5FA6-42C4-A7C3-92D0784AC6A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42233" y="3778698"/>
              <a:ext cx="2278385" cy="0"/>
            </a:xfrm>
            <a:prstGeom prst="line">
              <a:avLst/>
            </a:prstGeom>
            <a:ln w="28575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203FA393-4BE9-4336-9B3A-E1D003A785DD}"/>
                </a:ext>
              </a:extLst>
            </p:cNvPr>
            <p:cNvSpPr txBox="1"/>
            <p:nvPr/>
          </p:nvSpPr>
          <p:spPr>
            <a:xfrm>
              <a:off x="6214809" y="3641243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200" dirty="0">
                  <a:solidFill>
                    <a:srgbClr val="00B0F0"/>
                  </a:solidFill>
                  <a:latin typeface="+mn-lt"/>
                  <a:cs typeface="Calibri" panose="020F0502020204030204" pitchFamily="34" charset="0"/>
                </a:rPr>
                <a:t>LN2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A976CD63-E30B-4DC9-B50E-11BB8935CB84}"/>
              </a:ext>
            </a:extLst>
          </p:cNvPr>
          <p:cNvGrpSpPr/>
          <p:nvPr/>
        </p:nvGrpSpPr>
        <p:grpSpPr>
          <a:xfrm>
            <a:off x="4148119" y="5923420"/>
            <a:ext cx="3005798" cy="276999"/>
            <a:chOff x="4153952" y="5931407"/>
            <a:chExt cx="3005798" cy="276999"/>
          </a:xfrm>
        </p:grpSpPr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A3536D5E-A407-4554-9870-695C0387BA3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53952" y="6069907"/>
              <a:ext cx="2278385" cy="0"/>
            </a:xfrm>
            <a:prstGeom prst="line">
              <a:avLst/>
            </a:prstGeom>
            <a:ln w="28575">
              <a:solidFill>
                <a:srgbClr val="CC0099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21A64E75-6FF4-4CC8-AA55-2B7AD3CF694D}"/>
                </a:ext>
              </a:extLst>
            </p:cNvPr>
            <p:cNvSpPr txBox="1"/>
            <p:nvPr/>
          </p:nvSpPr>
          <p:spPr>
            <a:xfrm>
              <a:off x="6245350" y="5931407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200" dirty="0">
                  <a:solidFill>
                    <a:srgbClr val="CC0099"/>
                  </a:solidFill>
                  <a:latin typeface="+mn-lt"/>
                  <a:cs typeface="Calibri" panose="020F0502020204030204" pitchFamily="34" charset="0"/>
                </a:rPr>
                <a:t>LN4</a:t>
              </a:r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D3FACCB-7B99-4245-AA66-614FED56FC6C}"/>
              </a:ext>
            </a:extLst>
          </p:cNvPr>
          <p:cNvGrpSpPr/>
          <p:nvPr/>
        </p:nvGrpSpPr>
        <p:grpSpPr>
          <a:xfrm>
            <a:off x="650910" y="1268760"/>
            <a:ext cx="2501890" cy="2854772"/>
            <a:chOff x="527063" y="1460203"/>
            <a:chExt cx="2590579" cy="2968692"/>
          </a:xfrm>
        </p:grpSpPr>
        <p:pic>
          <p:nvPicPr>
            <p:cNvPr id="54" name="Imagen 53">
              <a:extLst>
                <a:ext uri="{FF2B5EF4-FFF2-40B4-BE49-F238E27FC236}">
                  <a16:creationId xmlns:a16="http://schemas.microsoft.com/office/drawing/2014/main" id="{C07CF243-8C12-4186-95CC-1BB9E6BA2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63" y="1460203"/>
              <a:ext cx="2590579" cy="2968692"/>
            </a:xfrm>
            <a:prstGeom prst="rect">
              <a:avLst/>
            </a:prstGeom>
          </p:spPr>
        </p:pic>
        <p:cxnSp>
          <p:nvCxnSpPr>
            <p:cNvPr id="55" name="Conector recto de flecha 54">
              <a:extLst>
                <a:ext uri="{FF2B5EF4-FFF2-40B4-BE49-F238E27FC236}">
                  <a16:creationId xmlns:a16="http://schemas.microsoft.com/office/drawing/2014/main" id="{2BA72B84-42F8-4976-84F8-EC343AA4C6E2}"/>
                </a:ext>
              </a:extLst>
            </p:cNvPr>
            <p:cNvCxnSpPr/>
            <p:nvPr/>
          </p:nvCxnSpPr>
          <p:spPr bwMode="auto">
            <a:xfrm flipH="1">
              <a:off x="1064568" y="2708920"/>
              <a:ext cx="72008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CC0099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6" name="Conector recto de flecha 55">
              <a:extLst>
                <a:ext uri="{FF2B5EF4-FFF2-40B4-BE49-F238E27FC236}">
                  <a16:creationId xmlns:a16="http://schemas.microsoft.com/office/drawing/2014/main" id="{6D2D5198-60E8-4BED-BAC5-5768A406A28A}"/>
                </a:ext>
              </a:extLst>
            </p:cNvPr>
            <p:cNvCxnSpPr/>
            <p:nvPr/>
          </p:nvCxnSpPr>
          <p:spPr bwMode="auto">
            <a:xfrm>
              <a:off x="1784648" y="2708920"/>
              <a:ext cx="0" cy="720080"/>
            </a:xfrm>
            <a:prstGeom prst="straightConnector1">
              <a:avLst/>
            </a:prstGeom>
            <a:noFill/>
            <a:ln w="28575" cap="flat" cmpd="sng" algn="ctr">
              <a:solidFill>
                <a:srgbClr val="CC0099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8A87DE99-12EB-446F-BA28-CCDF1FE4BB23}"/>
                </a:ext>
              </a:extLst>
            </p:cNvPr>
            <p:cNvSpPr txBox="1"/>
            <p:nvPr/>
          </p:nvSpPr>
          <p:spPr>
            <a:xfrm>
              <a:off x="704039" y="2668785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>
                  <a:solidFill>
                    <a:srgbClr val="CC0099"/>
                  </a:solidFill>
                  <a:latin typeface="+mn-lt"/>
                  <a:cs typeface="Calibri" panose="020F0502020204030204" pitchFamily="34" charset="0"/>
                </a:rPr>
                <a:t>y</a:t>
              </a:r>
            </a:p>
          </p:txBody>
        </p:sp>
        <p:sp>
          <p:nvSpPr>
            <p:cNvPr id="58" name="CuadroTexto 57">
              <a:extLst>
                <a:ext uri="{FF2B5EF4-FFF2-40B4-BE49-F238E27FC236}">
                  <a16:creationId xmlns:a16="http://schemas.microsoft.com/office/drawing/2014/main" id="{1F756584-5E01-493B-A9F7-56B86772720C}"/>
                </a:ext>
              </a:extLst>
            </p:cNvPr>
            <p:cNvSpPr txBox="1"/>
            <p:nvPr/>
          </p:nvSpPr>
          <p:spPr>
            <a:xfrm>
              <a:off x="1327448" y="3358398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>
                  <a:solidFill>
                    <a:srgbClr val="CC0099"/>
                  </a:solidFill>
                  <a:latin typeface="+mn-lt"/>
                  <a:cs typeface="Calibri" panose="020F0502020204030204" pitchFamily="34" charset="0"/>
                </a:rPr>
                <a:t>z</a:t>
              </a:r>
            </a:p>
          </p:txBody>
        </p:sp>
      </p:grpSp>
      <p:sp>
        <p:nvSpPr>
          <p:cNvPr id="48" name="Google Shape;102;p21">
            <a:extLst>
              <a:ext uri="{FF2B5EF4-FFF2-40B4-BE49-F238E27FC236}">
                <a16:creationId xmlns:a16="http://schemas.microsoft.com/office/drawing/2014/main" id="{413E22CF-286C-4B1B-BF2E-8FA1D3048B79}"/>
              </a:ext>
            </a:extLst>
          </p:cNvPr>
          <p:cNvSpPr txBox="1"/>
          <p:nvPr/>
        </p:nvSpPr>
        <p:spPr>
          <a:xfrm>
            <a:off x="504027" y="181496"/>
            <a:ext cx="6897245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l"/>
            <a:r>
              <a:rPr lang="es-ES" sz="3200" u="sng" dirty="0">
                <a:solidFill>
                  <a:srgbClr val="009644"/>
                </a:solidFill>
              </a:rPr>
              <a:t>Flexión compuesta - LN y CP</a:t>
            </a:r>
            <a:endParaRPr sz="3200" dirty="0"/>
          </a:p>
        </p:txBody>
      </p:sp>
      <p:sp>
        <p:nvSpPr>
          <p:cNvPr id="47" name="Google Shape;319;g71e89dcb6f_0_86">
            <a:extLst>
              <a:ext uri="{FF2B5EF4-FFF2-40B4-BE49-F238E27FC236}">
                <a16:creationId xmlns:a16="http://schemas.microsoft.com/office/drawing/2014/main" id="{0760C57A-0EB8-4DC9-B4DA-E434FB25FD98}"/>
              </a:ext>
            </a:extLst>
          </p:cNvPr>
          <p:cNvSpPr txBox="1"/>
          <p:nvPr/>
        </p:nvSpPr>
        <p:spPr>
          <a:xfrm rot="-5400000">
            <a:off x="-3224250" y="3224250"/>
            <a:ext cx="68580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/>
              <a:t>Solicitación por Flexión</a:t>
            </a:r>
          </a:p>
        </p:txBody>
      </p:sp>
    </p:spTree>
    <p:extLst>
      <p:ext uri="{BB962C8B-B14F-4D97-AF65-F5344CB8AC3E}">
        <p14:creationId xmlns:p14="http://schemas.microsoft.com/office/powerpoint/2010/main" val="205097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0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44772" y="260648"/>
            <a:ext cx="53443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l">
              <a:defRPr u="sng">
                <a:solidFill>
                  <a:srgbClr val="009644"/>
                </a:solidFill>
              </a:defRPr>
            </a:lvl1pPr>
          </a:lstStyle>
          <a:p>
            <a:r>
              <a:rPr lang="es-MX" sz="3200" dirty="0"/>
              <a:t>Núcleo central</a:t>
            </a:r>
            <a:endParaRPr lang="es-AR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91DCB-EC6C-7344-AF45-E11C4A4C6FD3}" type="slidenum">
              <a:rPr lang="es-ES" smtClean="0"/>
              <a:pPr/>
              <a:t>16</a:t>
            </a:fld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E212AE1-BB17-4558-AD21-25DB5BD3D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52" y="892220"/>
            <a:ext cx="8454214" cy="5737851"/>
          </a:xfrm>
          <a:prstGeom prst="rect">
            <a:avLst/>
          </a:prstGeom>
        </p:spPr>
      </p:pic>
      <p:sp>
        <p:nvSpPr>
          <p:cNvPr id="7" name="Google Shape;319;g71e89dcb6f_0_86">
            <a:extLst>
              <a:ext uri="{FF2B5EF4-FFF2-40B4-BE49-F238E27FC236}">
                <a16:creationId xmlns:a16="http://schemas.microsoft.com/office/drawing/2014/main" id="{19E68DC0-972C-4BAA-9111-54F6BA528C2F}"/>
              </a:ext>
            </a:extLst>
          </p:cNvPr>
          <p:cNvSpPr txBox="1"/>
          <p:nvPr/>
        </p:nvSpPr>
        <p:spPr>
          <a:xfrm rot="-5400000">
            <a:off x="-3224250" y="3224250"/>
            <a:ext cx="68580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/>
              <a:t>Solicitación por Flexión</a:t>
            </a:r>
          </a:p>
        </p:txBody>
      </p:sp>
    </p:spTree>
    <p:extLst>
      <p:ext uri="{BB962C8B-B14F-4D97-AF65-F5344CB8AC3E}">
        <p14:creationId xmlns:p14="http://schemas.microsoft.com/office/powerpoint/2010/main" val="3256353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44772" y="260648"/>
            <a:ext cx="53443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l">
              <a:defRPr u="sng">
                <a:solidFill>
                  <a:srgbClr val="009644"/>
                </a:solidFill>
              </a:defRPr>
            </a:lvl1pPr>
          </a:lstStyle>
          <a:p>
            <a:r>
              <a:rPr lang="es-MX" sz="3200" dirty="0"/>
              <a:t>Núcleo central</a:t>
            </a:r>
            <a:endParaRPr lang="es-AR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91DCB-EC6C-7344-AF45-E11C4A4C6FD3}" type="slidenum">
              <a:rPr lang="es-ES" smtClean="0"/>
              <a:pPr/>
              <a:t>17</a:t>
            </a:fld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82B8BBF-0D72-4C28-986D-E88C89F20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68" y="1412776"/>
            <a:ext cx="8021187" cy="4329776"/>
          </a:xfrm>
          <a:prstGeom prst="rect">
            <a:avLst/>
          </a:prstGeom>
        </p:spPr>
      </p:pic>
      <p:sp>
        <p:nvSpPr>
          <p:cNvPr id="8" name="Google Shape;319;g71e89dcb6f_0_86">
            <a:extLst>
              <a:ext uri="{FF2B5EF4-FFF2-40B4-BE49-F238E27FC236}">
                <a16:creationId xmlns:a16="http://schemas.microsoft.com/office/drawing/2014/main" id="{CCC46251-EF6B-4802-8FC2-05F6F3FD88C9}"/>
              </a:ext>
            </a:extLst>
          </p:cNvPr>
          <p:cNvSpPr txBox="1"/>
          <p:nvPr/>
        </p:nvSpPr>
        <p:spPr>
          <a:xfrm rot="-5400000">
            <a:off x="-3224250" y="3224250"/>
            <a:ext cx="68580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/>
              <a:t>Solicitación por Flexión</a:t>
            </a:r>
          </a:p>
        </p:txBody>
      </p:sp>
    </p:spTree>
    <p:extLst>
      <p:ext uri="{BB962C8B-B14F-4D97-AF65-F5344CB8AC3E}">
        <p14:creationId xmlns:p14="http://schemas.microsoft.com/office/powerpoint/2010/main" val="3890152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38" y="3146481"/>
            <a:ext cx="3813806" cy="16506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Google Shape;228;p36"/>
              <p:cNvSpPr txBox="1"/>
              <p:nvPr/>
            </p:nvSpPr>
            <p:spPr>
              <a:xfrm>
                <a:off x="7353595" y="2714433"/>
                <a:ext cx="1991893" cy="3090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68569" rIns="68569" bIns="68569" anchor="t" anchorCtr="0">
                <a:noAutofit/>
              </a:bodyPr>
              <a:lstStyle/>
              <a:p>
                <a:pPr algn="l"/>
                <a:r>
                  <a:rPr lang="es-MX" sz="1800" dirty="0">
                    <a:solidFill>
                      <a:schemeClr val="tx1"/>
                    </a:solidFill>
                  </a:rPr>
                  <a:t>Datos:</a:t>
                </a:r>
              </a:p>
              <a:p>
                <a:pPr algn="l"/>
                <a:endParaRPr lang="es-AR" sz="800" dirty="0">
                  <a:solidFill>
                    <a:schemeClr val="tx1"/>
                  </a:solidFill>
                </a:endParaRPr>
              </a:p>
              <a:p>
                <a:pPr marL="342884" indent="-266687" algn="l">
                  <a:lnSpc>
                    <a:spcPct val="150000"/>
                  </a:lnSpc>
                  <a:buClr>
                    <a:srgbClr val="6D9EEB"/>
                  </a:buClr>
                  <a:buSzPts val="2000"/>
                  <a:buFont typeface="Arial"/>
                  <a:buChar char="●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A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AR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s-AR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sz="1800" i="1">
                        <a:latin typeface="Cambria Math" panose="02040503050406030204" pitchFamily="18" charset="0"/>
                      </a:rPr>
                      <m:t>600</m:t>
                    </m:r>
                    <m:r>
                      <a:rPr lang="es-AR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s-AR" sz="18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s-AR" sz="1800" i="1" dirty="0">
                  <a:latin typeface="Cambria Math" panose="02040503050406030204" pitchFamily="18" charset="0"/>
                </a:endParaRPr>
              </a:p>
              <a:p>
                <a:pPr marL="342884" indent="-266687" algn="l">
                  <a:lnSpc>
                    <a:spcPct val="150000"/>
                  </a:lnSpc>
                  <a:buClr>
                    <a:srgbClr val="6D9EEB"/>
                  </a:buClr>
                  <a:buSzPts val="2000"/>
                  <a:buFont typeface="Arial"/>
                  <a:buChar char="●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A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AR" sz="1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s-AR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sz="1800" i="1">
                        <a:latin typeface="Cambria Math" panose="02040503050406030204" pitchFamily="18" charset="0"/>
                      </a:rPr>
                      <m:t>12</m:t>
                    </m:r>
                    <m:r>
                      <a:rPr lang="es-AR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s-AR" sz="18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ar-AE" sz="1800" dirty="0"/>
              </a:p>
              <a:p>
                <a:pPr marL="342884" indent="-266687" algn="l">
                  <a:lnSpc>
                    <a:spcPct val="150000"/>
                  </a:lnSpc>
                  <a:buClr>
                    <a:srgbClr val="6D9EEB"/>
                  </a:buClr>
                  <a:buSzPts val="2000"/>
                  <a:buFont typeface="Arial"/>
                  <a:buChar char="●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A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AR" sz="18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s-AR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sz="1800" i="1">
                        <a:latin typeface="Cambria Math" panose="02040503050406030204" pitchFamily="18" charset="0"/>
                      </a:rPr>
                      <m:t>75</m:t>
                    </m:r>
                    <m:r>
                      <a:rPr lang="es-AR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s-AR" sz="18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s-MX" sz="1800" dirty="0">
                  <a:ea typeface="Cambria Math" panose="02040503050406030204" pitchFamily="18" charset="0"/>
                </a:endParaRPr>
              </a:p>
              <a:p>
                <a:pPr marL="342884" indent="-266687" algn="l">
                  <a:lnSpc>
                    <a:spcPct val="150000"/>
                  </a:lnSpc>
                  <a:buClr>
                    <a:srgbClr val="6D9EEB"/>
                  </a:buClr>
                  <a:buSzPts val="2000"/>
                  <a:buFont typeface="Arial"/>
                  <a:buChar char="●"/>
                </a:pPr>
                <a14:m>
                  <m:oMath xmlns:m="http://schemas.openxmlformats.org/officeDocument/2006/math">
                    <m:r>
                      <a:rPr lang="es-MX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s-MX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MX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s-MX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MX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s-MX" sz="1800" dirty="0">
                  <a:ea typeface="Cambria Math" panose="02040503050406030204" pitchFamily="18" charset="0"/>
                </a:endParaRPr>
              </a:p>
              <a:p>
                <a:pPr marL="342884" indent="-266687" algn="l">
                  <a:lnSpc>
                    <a:spcPct val="150000"/>
                  </a:lnSpc>
                  <a:buClr>
                    <a:srgbClr val="6D9EEB"/>
                  </a:buClr>
                  <a:buSzPts val="2000"/>
                  <a:buFont typeface="Arial"/>
                  <a:buChar char="●"/>
                </a:pPr>
                <a14:m>
                  <m:oMath xmlns:m="http://schemas.openxmlformats.org/officeDocument/2006/math">
                    <m:r>
                      <a:rPr lang="es-AR" sz="1800" i="1">
                        <a:latin typeface="Cambria Math" panose="02040503050406030204" pitchFamily="18" charset="0"/>
                      </a:rPr>
                      <m:t>𝐴𝑐𝑒𝑟𝑜</m:t>
                    </m:r>
                    <m:r>
                      <a:rPr lang="es-AR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18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s-AR" sz="1800" b="0" i="1" smtClean="0">
                        <a:latin typeface="Cambria Math" panose="02040503050406030204" pitchFamily="18" charset="0"/>
                      </a:rPr>
                      <m:t>─</m:t>
                    </m:r>
                    <m:r>
                      <a:rPr lang="es-AR" sz="1800" i="1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endParaRPr lang="es-AR" sz="1800" i="1" dirty="0">
                  <a:latin typeface="Cambria Math" panose="02040503050406030204" pitchFamily="18" charset="0"/>
                </a:endParaRPr>
              </a:p>
              <a:p>
                <a:pPr marL="342884" indent="-266687" algn="l">
                  <a:lnSpc>
                    <a:spcPct val="150000"/>
                  </a:lnSpc>
                  <a:buClr>
                    <a:srgbClr val="6D9EEB"/>
                  </a:buClr>
                  <a:buSzPts val="2000"/>
                  <a:buFont typeface="Arial"/>
                  <a:buChar char="●"/>
                </a:pPr>
                <a14:m>
                  <m:oMath xmlns:m="http://schemas.openxmlformats.org/officeDocument/2006/math">
                    <m:r>
                      <a:rPr lang="es-AR" sz="1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s-AR" sz="1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s-AR" sz="1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s-AR" sz="1800" i="1">
                        <a:latin typeface="Cambria Math" panose="02040503050406030204" pitchFamily="18" charset="0"/>
                      </a:rPr>
                      <m:t>.=</m:t>
                    </m:r>
                    <m:r>
                      <a:rPr lang="es-AR" sz="1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s-AR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AR" sz="1800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ar-AE" sz="1800" dirty="0"/>
              </a:p>
              <a:p>
                <a:pPr marL="76196" algn="l">
                  <a:buClr>
                    <a:srgbClr val="6D9EEB"/>
                  </a:buClr>
                  <a:buSzPts val="2000"/>
                </a:pPr>
                <a:endParaRPr lang="es-MX" sz="1800" dirty="0">
                  <a:ea typeface="Cambria Math" panose="02040503050406030204" pitchFamily="18" charset="0"/>
                </a:endParaRPr>
              </a:p>
              <a:p>
                <a:pPr marL="342884" indent="-266687" algn="l">
                  <a:buClr>
                    <a:srgbClr val="6D9EEB"/>
                  </a:buClr>
                  <a:buSzPts val="2000"/>
                  <a:buFont typeface="Arial"/>
                  <a:buChar char="●"/>
                </a:pPr>
                <a:endParaRPr lang="es-MX" sz="800" dirty="0"/>
              </a:p>
              <a:p>
                <a:pPr marL="76196" algn="l">
                  <a:buClr>
                    <a:srgbClr val="6D9EEB"/>
                  </a:buClr>
                  <a:buSzPts val="2000"/>
                </a:pPr>
                <a:endParaRPr lang="ar-AE" sz="1800" dirty="0"/>
              </a:p>
              <a:p>
                <a:pPr marL="76196" algn="l">
                  <a:buClr>
                    <a:srgbClr val="6D9EEB"/>
                  </a:buClr>
                  <a:buSzPts val="2000"/>
                </a:pPr>
                <a:endParaRPr lang="ar-AE" sz="1800" dirty="0"/>
              </a:p>
              <a:p>
                <a:pPr marL="342884" indent="-266687" algn="l">
                  <a:buClr>
                    <a:srgbClr val="6D9EEB"/>
                  </a:buClr>
                  <a:buSzPts val="2000"/>
                  <a:buChar char="●"/>
                </a:pPr>
                <a:endParaRPr sz="1800" dirty="0"/>
              </a:p>
            </p:txBody>
          </p:sp>
        </mc:Choice>
        <mc:Fallback xmlns="">
          <p:sp>
            <p:nvSpPr>
              <p:cNvPr id="9" name="Google Shape;228;p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595" y="2714433"/>
                <a:ext cx="1991893" cy="3090831"/>
              </a:xfrm>
              <a:prstGeom prst="rect">
                <a:avLst/>
              </a:prstGeom>
              <a:blipFill>
                <a:blip r:embed="rId4"/>
                <a:stretch>
                  <a:fillRect l="-3670" t="-1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024" y="2869524"/>
            <a:ext cx="1593327" cy="19708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Google Shape;139;p25"/>
              <p:cNvSpPr txBox="1"/>
              <p:nvPr/>
            </p:nvSpPr>
            <p:spPr>
              <a:xfrm>
                <a:off x="570741" y="332656"/>
                <a:ext cx="7334587" cy="1728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68569" rIns="68569" bIns="68569" anchor="t" anchorCtr="0">
                <a:noAutofit/>
              </a:bodyPr>
              <a:lstStyle/>
              <a:p>
                <a:pPr algn="l"/>
                <a:r>
                  <a:rPr lang="es" sz="2400" b="1" dirty="0">
                    <a:solidFill>
                      <a:srgbClr val="0070C0"/>
                    </a:solidFill>
                  </a:rPr>
                  <a:t>Ejercicio: </a:t>
                </a:r>
                <a:r>
                  <a:rPr lang="es" sz="2400" dirty="0"/>
                  <a:t>Calcular y hallar:</a:t>
                </a:r>
                <a:endParaRPr lang="es" sz="2200" dirty="0"/>
              </a:p>
              <a:p>
                <a:pPr algn="l"/>
                <a:endParaRPr lang="es" sz="2200" dirty="0"/>
              </a:p>
              <a:p>
                <a:pPr algn="l"/>
                <a:r>
                  <a:rPr lang="es-AR" sz="2200" dirty="0"/>
                  <a:t>1)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AR" sz="22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AR" sz="22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s-AR" sz="2200" i="1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es-AR" sz="22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s" sz="2200" dirty="0"/>
              </a:p>
              <a:p>
                <a:pPr algn="l"/>
                <a:r>
                  <a:rPr lang="es-AR" sz="2200" dirty="0"/>
                  <a:t>2) Eje neutro, centro de presión y línea de fuerzas</a:t>
                </a:r>
                <a:endParaRPr lang="es" sz="2200" dirty="0"/>
              </a:p>
            </p:txBody>
          </p:sp>
        </mc:Choice>
        <mc:Fallback xmlns="">
          <p:sp>
            <p:nvSpPr>
              <p:cNvPr id="13" name="Google Shape;139;p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41" y="332656"/>
                <a:ext cx="7334587" cy="1728192"/>
              </a:xfrm>
              <a:prstGeom prst="rect">
                <a:avLst/>
              </a:prstGeom>
              <a:blipFill>
                <a:blip r:embed="rId6"/>
                <a:stretch>
                  <a:fillRect l="-1663" t="-14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91DCB-EC6C-7344-AF45-E11C4A4C6FD3}" type="slidenum">
              <a:rPr lang="es-ES" smtClean="0"/>
              <a:pPr/>
              <a:t>18</a:t>
            </a:fld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20F6D64-ADDD-4580-85D7-4CEC763904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16" y="2707276"/>
            <a:ext cx="756000" cy="558452"/>
          </a:xfrm>
          <a:prstGeom prst="rect">
            <a:avLst/>
          </a:prstGeom>
        </p:spPr>
      </p:pic>
      <p:sp>
        <p:nvSpPr>
          <p:cNvPr id="10" name="Google Shape;319;g71e89dcb6f_0_86">
            <a:extLst>
              <a:ext uri="{FF2B5EF4-FFF2-40B4-BE49-F238E27FC236}">
                <a16:creationId xmlns:a16="http://schemas.microsoft.com/office/drawing/2014/main" id="{0AC2752F-5D11-4BE3-AF5C-1267D6EB0812}"/>
              </a:ext>
            </a:extLst>
          </p:cNvPr>
          <p:cNvSpPr txBox="1"/>
          <p:nvPr/>
        </p:nvSpPr>
        <p:spPr>
          <a:xfrm rot="-5400000">
            <a:off x="-3224250" y="3224250"/>
            <a:ext cx="68580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/>
              <a:t>Solicitación por Flexión</a:t>
            </a:r>
          </a:p>
        </p:txBody>
      </p:sp>
    </p:spTree>
    <p:extLst>
      <p:ext uri="{BB962C8B-B14F-4D97-AF65-F5344CB8AC3E}">
        <p14:creationId xmlns:p14="http://schemas.microsoft.com/office/powerpoint/2010/main" val="1647419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00" y="548680"/>
            <a:ext cx="4320480" cy="38611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228;p36"/>
              <p:cNvSpPr txBox="1"/>
              <p:nvPr/>
            </p:nvSpPr>
            <p:spPr>
              <a:xfrm>
                <a:off x="6446597" y="1268760"/>
                <a:ext cx="2739323" cy="3240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68569" rIns="68569" bIns="68569" anchor="t" anchorCtr="0">
                <a:noAutofit/>
              </a:bodyPr>
              <a:lstStyle/>
              <a:p>
                <a:pPr algn="l"/>
                <a:r>
                  <a:rPr lang="es-MX" sz="1800" dirty="0">
                    <a:solidFill>
                      <a:schemeClr val="tx1"/>
                    </a:solidFill>
                  </a:rPr>
                  <a:t>Datos del perfil:</a:t>
                </a:r>
              </a:p>
              <a:p>
                <a:pPr algn="l"/>
                <a:endParaRPr lang="es-AR" sz="800" dirty="0">
                  <a:solidFill>
                    <a:schemeClr val="tx1"/>
                  </a:solidFill>
                </a:endParaRPr>
              </a:p>
              <a:p>
                <a:pPr marL="342884" indent="-266687" algn="l">
                  <a:lnSpc>
                    <a:spcPct val="150000"/>
                  </a:lnSpc>
                  <a:buClr>
                    <a:srgbClr val="6D9EEB"/>
                  </a:buClr>
                  <a:buSzPts val="2000"/>
                  <a:buFont typeface="Arial"/>
                  <a:buChar char="●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A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8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s-AR" sz="1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s-AR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sz="1800" i="1">
                        <a:latin typeface="Cambria Math" panose="02040503050406030204" pitchFamily="18" charset="0"/>
                      </a:rPr>
                      <m:t>29679</m:t>
                    </m:r>
                    <m:r>
                      <a:rPr lang="es-AR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AR" sz="1800" i="1">
                        <a:latin typeface="Cambria Math" panose="02040503050406030204" pitchFamily="18" charset="0"/>
                      </a:rPr>
                      <m:t>13</m:t>
                    </m:r>
                    <m:r>
                      <a:rPr lang="es-AR" sz="18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s-A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8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s-AR" sz="1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s-AR" sz="1800" i="1" dirty="0">
                  <a:latin typeface="Cambria Math"/>
                </a:endParaRPr>
              </a:p>
              <a:p>
                <a:pPr marL="342884" indent="-266687" algn="l">
                  <a:lnSpc>
                    <a:spcPct val="150000"/>
                  </a:lnSpc>
                  <a:buClr>
                    <a:srgbClr val="6D9EEB"/>
                  </a:buClr>
                  <a:buSzPts val="2000"/>
                  <a:buFont typeface="Arial"/>
                  <a:buChar char="●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A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8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s-AR" sz="18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s-AR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sz="1800" i="1">
                        <a:latin typeface="Cambria Math" panose="02040503050406030204" pitchFamily="18" charset="0"/>
                      </a:rPr>
                      <m:t>3493</m:t>
                    </m:r>
                    <m:r>
                      <a:rPr lang="es-AR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AR" sz="1800" i="1">
                        <a:latin typeface="Cambria Math" panose="02040503050406030204" pitchFamily="18" charset="0"/>
                      </a:rPr>
                      <m:t>41</m:t>
                    </m:r>
                    <m:r>
                      <a:rPr lang="es-AR" sz="18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s-A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8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s-AR" sz="1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ar-AE" sz="1800" dirty="0"/>
              </a:p>
              <a:p>
                <a:pPr marL="342884" indent="-266687" algn="l">
                  <a:lnSpc>
                    <a:spcPct val="150000"/>
                  </a:lnSpc>
                  <a:buClr>
                    <a:srgbClr val="6D9EEB"/>
                  </a:buClr>
                  <a:buSzPts val="2000"/>
                  <a:buFont typeface="Arial"/>
                  <a:buChar char="●"/>
                </a:pPr>
                <a14:m>
                  <m:oMath xmlns:m="http://schemas.openxmlformats.org/officeDocument/2006/math">
                    <m:r>
                      <a:rPr lang="es-AR" sz="1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AR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sz="1800" i="1">
                        <a:latin typeface="Cambria Math" panose="02040503050406030204" pitchFamily="18" charset="0"/>
                      </a:rPr>
                      <m:t>84</m:t>
                    </m:r>
                    <m:r>
                      <a:rPr lang="es-AR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AR" sz="1800" i="1">
                        <a:latin typeface="Cambria Math" panose="02040503050406030204" pitchFamily="18" charset="0"/>
                      </a:rPr>
                      <m:t>31</m:t>
                    </m:r>
                    <m:r>
                      <a:rPr lang="es-AR" sz="18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s-A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8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s-AR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MX" sz="1800" dirty="0">
                  <a:ea typeface="Cambria Math" panose="02040503050406030204" pitchFamily="18" charset="0"/>
                </a:endParaRPr>
              </a:p>
              <a:p>
                <a:pPr marL="342884" indent="-266687" algn="l">
                  <a:lnSpc>
                    <a:spcPct val="150000"/>
                  </a:lnSpc>
                  <a:buClr>
                    <a:srgbClr val="6D9EEB"/>
                  </a:buClr>
                  <a:buSzPts val="2000"/>
                  <a:buFont typeface="Arial"/>
                  <a:buChar char="●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s-AR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AR" sz="1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s-AR" sz="1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s-AR" sz="1800" i="1">
                            <a:latin typeface="Cambria Math" panose="02040503050406030204" pitchFamily="18" charset="0"/>
                          </a:rPr>
                          <m:t>𝑆𝑈𝑃</m:t>
                        </m:r>
                      </m:sup>
                    </m:sSubSup>
                    <m:r>
                      <a:rPr lang="es-AR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sz="1800" i="1">
                        <a:latin typeface="Cambria Math" panose="02040503050406030204" pitchFamily="18" charset="0"/>
                      </a:rPr>
                      <m:t>1670</m:t>
                    </m:r>
                    <m:r>
                      <a:rPr lang="es-AR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AR" sz="18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s-AR" sz="18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s-A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8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s-AR" sz="1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s-MX" sz="1800" dirty="0">
                  <a:ea typeface="Cambria Math" panose="02040503050406030204" pitchFamily="18" charset="0"/>
                </a:endParaRPr>
              </a:p>
              <a:p>
                <a:pPr marL="342884" indent="-266687" algn="l">
                  <a:lnSpc>
                    <a:spcPct val="150000"/>
                  </a:lnSpc>
                  <a:buClr>
                    <a:srgbClr val="6D9EEB"/>
                  </a:buClr>
                  <a:buSzPts val="2000"/>
                  <a:buFont typeface="Arial"/>
                  <a:buChar char="●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s-AR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AR" sz="1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s-AR" sz="1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s-AR" sz="1800" i="1">
                            <a:latin typeface="Cambria Math" panose="02040503050406030204" pitchFamily="18" charset="0"/>
                          </a:rPr>
                          <m:t>𝐼𝑁𝐹</m:t>
                        </m:r>
                      </m:sup>
                    </m:sSubSup>
                    <m:r>
                      <a:rPr lang="es-AR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sz="1800" i="1">
                        <a:latin typeface="Cambria Math" panose="02040503050406030204" pitchFamily="18" charset="0"/>
                      </a:rPr>
                      <m:t>1086</m:t>
                    </m:r>
                    <m:r>
                      <a:rPr lang="es-AR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AR" sz="1800" i="1">
                        <a:latin typeface="Cambria Math" panose="02040503050406030204" pitchFamily="18" charset="0"/>
                      </a:rPr>
                      <m:t>21</m:t>
                    </m:r>
                    <m:r>
                      <a:rPr lang="es-AR" sz="18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s-A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8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s-AR" sz="1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s-MX" sz="1800" dirty="0">
                  <a:ea typeface="Cambria Math" panose="02040503050406030204" pitchFamily="18" charset="0"/>
                </a:endParaRPr>
              </a:p>
              <a:p>
                <a:pPr marL="342884" indent="-266687" algn="l">
                  <a:lnSpc>
                    <a:spcPct val="150000"/>
                  </a:lnSpc>
                  <a:buClr>
                    <a:srgbClr val="6D9EEB"/>
                  </a:buClr>
                  <a:buSzPts val="2000"/>
                  <a:buFont typeface="Arial"/>
                  <a:buChar char="●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A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s-AR" sz="18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s-AR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sz="1800" i="1">
                        <a:latin typeface="Cambria Math" panose="02040503050406030204" pitchFamily="18" charset="0"/>
                      </a:rPr>
                      <m:t>232</m:t>
                    </m:r>
                    <m:r>
                      <a:rPr lang="es-AR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AR" sz="1800" i="1">
                        <a:latin typeface="Cambria Math" panose="02040503050406030204" pitchFamily="18" charset="0"/>
                      </a:rPr>
                      <m:t>9</m:t>
                    </m:r>
                    <m:r>
                      <a:rPr lang="es-AR" sz="18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s-A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8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s-AR" sz="1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s-MX" sz="1800" dirty="0">
                  <a:ea typeface="Cambria Math" panose="02040503050406030204" pitchFamily="18" charset="0"/>
                </a:endParaRPr>
              </a:p>
              <a:p>
                <a:pPr marL="342884" indent="-266687" algn="l">
                  <a:buClr>
                    <a:srgbClr val="6D9EEB"/>
                  </a:buClr>
                  <a:buSzPts val="2000"/>
                  <a:buChar char="●"/>
                </a:pPr>
                <a:endParaRPr sz="1800" dirty="0"/>
              </a:p>
            </p:txBody>
          </p:sp>
        </mc:Choice>
        <mc:Fallback xmlns="">
          <p:sp>
            <p:nvSpPr>
              <p:cNvPr id="5" name="Google Shape;228;p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597" y="1268760"/>
                <a:ext cx="2739323" cy="3240360"/>
              </a:xfrm>
              <a:prstGeom prst="rect">
                <a:avLst/>
              </a:prstGeom>
              <a:blipFill>
                <a:blip r:embed="rId3"/>
                <a:stretch>
                  <a:fillRect l="-2895" t="-3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992560" y="4879104"/>
                <a:ext cx="8193360" cy="1068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800" dirty="0">
                    <a:solidFill>
                      <a:srgbClr val="FF0000"/>
                    </a:solidFill>
                  </a:rPr>
                  <a:t>¡Observación!</a:t>
                </a:r>
              </a:p>
              <a:p>
                <a:pPr algn="ctr"/>
                <a:endParaRPr lang="es-MX" sz="800" dirty="0"/>
              </a:p>
              <a:p>
                <a:pPr algn="ctr"/>
                <a:r>
                  <a:rPr lang="es-MX" sz="1800" dirty="0"/>
                  <a:t>La carga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s-MX" sz="1800" dirty="0"/>
                  <a:t> no está ubicada en el baricentro, sino que posee una excentricidad en el eje y de valor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s-MX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MX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s-MX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MX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s-MX" sz="1800" dirty="0"/>
                  <a:t>. </a:t>
                </a:r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560" y="4879104"/>
                <a:ext cx="8193360" cy="1068369"/>
              </a:xfrm>
              <a:prstGeom prst="rect">
                <a:avLst/>
              </a:prstGeom>
              <a:blipFill>
                <a:blip r:embed="rId4"/>
                <a:stretch>
                  <a:fillRect l="-670" t="-2841" r="-1339" b="-568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91DCB-EC6C-7344-AF45-E11C4A4C6FD3}" type="slidenum">
              <a:rPr lang="es-ES" smtClean="0"/>
              <a:pPr/>
              <a:t>19</a:t>
            </a:fld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B506D405-EA00-4D0A-BA56-5781C2946039}"/>
                  </a:ext>
                </a:extLst>
              </p:cNvPr>
              <p:cNvSpPr txBox="1"/>
              <p:nvPr/>
            </p:nvSpPr>
            <p:spPr>
              <a:xfrm>
                <a:off x="848544" y="5877272"/>
                <a:ext cx="8409384" cy="668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800" dirty="0"/>
                  <a:t>Esto hace que dicha carga produzca un momento constante en el eje z de valor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s-MX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s-MX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s-E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s-MX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s-MX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MX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s-MX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MX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</m:t>
                    </m:r>
                    <m:r>
                      <a:rPr lang="es-MX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A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s-MX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s-A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MX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s-MX" sz="1800" dirty="0"/>
                  <a:t> </a:t>
                </a:r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B506D405-EA00-4D0A-BA56-5781C2946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44" y="5877272"/>
                <a:ext cx="8409384" cy="668260"/>
              </a:xfrm>
              <a:prstGeom prst="rect">
                <a:avLst/>
              </a:prstGeom>
              <a:blipFill>
                <a:blip r:embed="rId5"/>
                <a:stretch>
                  <a:fillRect t="-4545" r="-362" b="-181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oogle Shape;319;g71e89dcb6f_0_86">
            <a:extLst>
              <a:ext uri="{FF2B5EF4-FFF2-40B4-BE49-F238E27FC236}">
                <a16:creationId xmlns:a16="http://schemas.microsoft.com/office/drawing/2014/main" id="{CD365E80-76B6-429B-83C1-2DFB52949838}"/>
              </a:ext>
            </a:extLst>
          </p:cNvPr>
          <p:cNvSpPr txBox="1"/>
          <p:nvPr/>
        </p:nvSpPr>
        <p:spPr>
          <a:xfrm rot="-5400000">
            <a:off x="-3224250" y="3224250"/>
            <a:ext cx="68580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/>
              <a:t>Solicitación por Flexión</a:t>
            </a:r>
          </a:p>
        </p:txBody>
      </p:sp>
    </p:spTree>
    <p:extLst>
      <p:ext uri="{BB962C8B-B14F-4D97-AF65-F5344CB8AC3E}">
        <p14:creationId xmlns:p14="http://schemas.microsoft.com/office/powerpoint/2010/main" val="143938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30EF185-265F-475C-B8AF-1EBA4A08F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72" y="300538"/>
            <a:ext cx="8188244" cy="6362148"/>
          </a:xfrm>
          <a:prstGeom prst="rect">
            <a:avLst/>
          </a:prstGeom>
        </p:spPr>
      </p:pic>
      <p:sp>
        <p:nvSpPr>
          <p:cNvPr id="7" name="Google Shape;319;g71e89dcb6f_0_86">
            <a:extLst>
              <a:ext uri="{FF2B5EF4-FFF2-40B4-BE49-F238E27FC236}">
                <a16:creationId xmlns:a16="http://schemas.microsoft.com/office/drawing/2014/main" id="{906CCB0E-5829-48FB-B327-88792EAA5C63}"/>
              </a:ext>
            </a:extLst>
          </p:cNvPr>
          <p:cNvSpPr txBox="1"/>
          <p:nvPr/>
        </p:nvSpPr>
        <p:spPr>
          <a:xfrm rot="-5400000">
            <a:off x="-3224250" y="3224250"/>
            <a:ext cx="68580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/>
              <a:t>Solicitación por Flexión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7E1A41B-0487-4D4B-9BB4-CBE7D291046C}"/>
              </a:ext>
            </a:extLst>
          </p:cNvPr>
          <p:cNvSpPr txBox="1">
            <a:spLocks/>
          </p:cNvSpPr>
          <p:nvPr/>
        </p:nvSpPr>
        <p:spPr>
          <a:xfrm>
            <a:off x="-34885" y="6453189"/>
            <a:ext cx="428231" cy="26828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9pPr>
          </a:lstStyle>
          <a:p>
            <a:pPr algn="r"/>
            <a:fld id="{61F91DCB-EC6C-7344-AF45-E11C4A4C6FD3}" type="slidenum">
              <a:rPr lang="es-ES" smtClean="0"/>
              <a:pPr algn="r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8629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n 4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5" t="-3338" r="11863"/>
          <a:stretch/>
        </p:blipFill>
        <p:spPr>
          <a:xfrm>
            <a:off x="2854634" y="5591922"/>
            <a:ext cx="4164405" cy="1187871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7" t="9069"/>
          <a:stretch/>
        </p:blipFill>
        <p:spPr>
          <a:xfrm>
            <a:off x="5911649" y="4509120"/>
            <a:ext cx="3361831" cy="514183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7" t="-5940"/>
          <a:stretch/>
        </p:blipFill>
        <p:spPr>
          <a:xfrm>
            <a:off x="1010204" y="3961838"/>
            <a:ext cx="3361077" cy="612828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3" t="4246"/>
          <a:stretch/>
        </p:blipFill>
        <p:spPr>
          <a:xfrm>
            <a:off x="5209402" y="2471811"/>
            <a:ext cx="4081889" cy="897025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52" y="1196596"/>
            <a:ext cx="4824536" cy="944610"/>
          </a:xfrm>
          <a:prstGeom prst="rect">
            <a:avLst/>
          </a:prstGeom>
        </p:spPr>
      </p:pic>
      <p:cxnSp>
        <p:nvCxnSpPr>
          <p:cNvPr id="14" name="Conector recto 13"/>
          <p:cNvCxnSpPr>
            <a:cxnSpLocks/>
          </p:cNvCxnSpPr>
          <p:nvPr/>
        </p:nvCxnSpPr>
        <p:spPr>
          <a:xfrm>
            <a:off x="5342585" y="1298022"/>
            <a:ext cx="392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uadroTexto 11"/>
          <p:cNvSpPr txBox="1"/>
          <p:nvPr/>
        </p:nvSpPr>
        <p:spPr>
          <a:xfrm>
            <a:off x="4592960" y="4143952"/>
            <a:ext cx="458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2400" dirty="0"/>
              <a:t>+</a:t>
            </a:r>
          </a:p>
        </p:txBody>
      </p:sp>
      <p:sp>
        <p:nvSpPr>
          <p:cNvPr id="10" name="CuadroTexto 12"/>
          <p:cNvSpPr txBox="1"/>
          <p:nvPr/>
        </p:nvSpPr>
        <p:spPr>
          <a:xfrm>
            <a:off x="1765766" y="5919532"/>
            <a:ext cx="484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2400" dirty="0"/>
              <a:t>=</a:t>
            </a:r>
          </a:p>
        </p:txBody>
      </p:sp>
      <p:sp>
        <p:nvSpPr>
          <p:cNvPr id="11" name="Google Shape;239;p37"/>
          <p:cNvSpPr txBox="1"/>
          <p:nvPr/>
        </p:nvSpPr>
        <p:spPr>
          <a:xfrm>
            <a:off x="416497" y="332656"/>
            <a:ext cx="4536504" cy="32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s" sz="1800" dirty="0"/>
              <a:t>Trazamos los diagrama de características:</a:t>
            </a:r>
            <a:endParaRPr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1326217" y="3697691"/>
                <a:ext cx="3063652" cy="357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6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s-MX" sz="16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s-AR" sz="1600" dirty="0"/>
                  <a:t> producido por la carga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MX" sz="16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s-AR" sz="1600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217" y="3697691"/>
                <a:ext cx="3063652" cy="357983"/>
              </a:xfrm>
              <a:prstGeom prst="rect">
                <a:avLst/>
              </a:prstGeom>
              <a:blipFill>
                <a:blip r:embed="rId7"/>
                <a:stretch>
                  <a:fillRect t="-5172" b="-1724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4664968" y="3697287"/>
                <a:ext cx="52814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6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s-MX" sz="16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s-AR" sz="1600" dirty="0"/>
                  <a:t> producido por la excentricidad que posee la carga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MX" sz="1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s-AR" sz="1600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968" y="3697287"/>
                <a:ext cx="5281440" cy="338554"/>
              </a:xfrm>
              <a:prstGeom prst="rect">
                <a:avLst/>
              </a:prstGeom>
              <a:blipFill>
                <a:blip r:embed="rId8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/>
              <p:cNvSpPr txBox="1"/>
              <p:nvPr/>
            </p:nvSpPr>
            <p:spPr>
              <a:xfrm>
                <a:off x="2366734" y="5157192"/>
                <a:ext cx="47170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6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s-MX" sz="16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s-AR" sz="1600" dirty="0"/>
                  <a:t> total por superposición de efectos</a:t>
                </a:r>
              </a:p>
            </p:txBody>
          </p:sp>
        </mc:Choice>
        <mc:Fallback xmlns=""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734" y="5157192"/>
                <a:ext cx="4717055" cy="338554"/>
              </a:xfrm>
              <a:prstGeom prst="rect">
                <a:avLst/>
              </a:prstGeom>
              <a:blipFill>
                <a:blip r:embed="rId9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ector recto 13"/>
          <p:cNvCxnSpPr>
            <a:cxnSpLocks/>
          </p:cNvCxnSpPr>
          <p:nvPr/>
        </p:nvCxnSpPr>
        <p:spPr>
          <a:xfrm>
            <a:off x="5333793" y="3016617"/>
            <a:ext cx="392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 bwMode="auto">
          <a:xfrm>
            <a:off x="5925472" y="4509120"/>
            <a:ext cx="32760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32 Conector recto"/>
          <p:cNvCxnSpPr/>
          <p:nvPr/>
        </p:nvCxnSpPr>
        <p:spPr bwMode="auto">
          <a:xfrm>
            <a:off x="1064568" y="4509120"/>
            <a:ext cx="32760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Conector recto 13"/>
          <p:cNvCxnSpPr>
            <a:cxnSpLocks/>
          </p:cNvCxnSpPr>
          <p:nvPr/>
        </p:nvCxnSpPr>
        <p:spPr>
          <a:xfrm>
            <a:off x="2896361" y="6049335"/>
            <a:ext cx="4064071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91DCB-EC6C-7344-AF45-E11C4A4C6FD3}" type="slidenum">
              <a:rPr lang="es-ES" smtClean="0"/>
              <a:pPr/>
              <a:t>20</a:t>
            </a:fld>
            <a:endParaRPr lang="es-ES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B16BFF5F-11B1-4E2D-AA3D-29BEE2FE3A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1478718"/>
            <a:ext cx="3314779" cy="143468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7500F29-0DF2-44B4-BBD6-23990DE3576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02" y="957259"/>
            <a:ext cx="648000" cy="478673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02768D9-DA15-422C-94D6-432AA21BDFF3}"/>
              </a:ext>
            </a:extLst>
          </p:cNvPr>
          <p:cNvSpPr txBox="1"/>
          <p:nvPr/>
        </p:nvSpPr>
        <p:spPr>
          <a:xfrm>
            <a:off x="4120534" y="2574850"/>
            <a:ext cx="10888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C00000"/>
                </a:solidFill>
              </a:rPr>
              <a:t>150 KN m</a:t>
            </a:r>
            <a:endParaRPr lang="es-AR" sz="1600" dirty="0">
              <a:solidFill>
                <a:srgbClr val="C00000"/>
              </a:solidFill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9F68D86-BD2C-42F7-9E62-F7B6002E3D4E}"/>
              </a:ext>
            </a:extLst>
          </p:cNvPr>
          <p:cNvSpPr txBox="1"/>
          <p:nvPr/>
        </p:nvSpPr>
        <p:spPr>
          <a:xfrm>
            <a:off x="4822781" y="4558416"/>
            <a:ext cx="10888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C00000"/>
                </a:solidFill>
              </a:rPr>
              <a:t>18 KN m</a:t>
            </a:r>
            <a:endParaRPr lang="es-AR" sz="1600" dirty="0">
              <a:solidFill>
                <a:srgbClr val="C00000"/>
              </a:solidFill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8010D440-CA9A-4AD9-99E0-3ECC5348B822}"/>
              </a:ext>
            </a:extLst>
          </p:cNvPr>
          <p:cNvSpPr txBox="1"/>
          <p:nvPr/>
        </p:nvSpPr>
        <p:spPr>
          <a:xfrm>
            <a:off x="7019038" y="6248778"/>
            <a:ext cx="10888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C00000"/>
                </a:solidFill>
              </a:rPr>
              <a:t>18 KN m</a:t>
            </a:r>
            <a:endParaRPr lang="es-AR" sz="1600" dirty="0">
              <a:solidFill>
                <a:srgbClr val="C00000"/>
              </a:solidFill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700D3381-F1E0-47EB-AEC1-FC2099522E5C}"/>
              </a:ext>
            </a:extLst>
          </p:cNvPr>
          <p:cNvSpPr txBox="1"/>
          <p:nvPr/>
        </p:nvSpPr>
        <p:spPr>
          <a:xfrm>
            <a:off x="1705827" y="5614535"/>
            <a:ext cx="10888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C00000"/>
                </a:solidFill>
              </a:rPr>
              <a:t>6 KN m</a:t>
            </a:r>
            <a:endParaRPr lang="es-AR" sz="1600" dirty="0">
              <a:solidFill>
                <a:srgbClr val="C00000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0BEEB0A-7C3D-4B17-9384-4628264E9232}"/>
              </a:ext>
            </a:extLst>
          </p:cNvPr>
          <p:cNvSpPr txBox="1"/>
          <p:nvPr/>
        </p:nvSpPr>
        <p:spPr>
          <a:xfrm>
            <a:off x="409500" y="3623283"/>
            <a:ext cx="10888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C00000"/>
                </a:solidFill>
              </a:rPr>
              <a:t>24 KN m</a:t>
            </a:r>
            <a:endParaRPr lang="es-AR" sz="1600" dirty="0">
              <a:solidFill>
                <a:srgbClr val="C00000"/>
              </a:solidFill>
            </a:endParaRPr>
          </a:p>
        </p:txBody>
      </p:sp>
      <p:sp>
        <p:nvSpPr>
          <p:cNvPr id="27" name="Google Shape;319;g71e89dcb6f_0_86">
            <a:extLst>
              <a:ext uri="{FF2B5EF4-FFF2-40B4-BE49-F238E27FC236}">
                <a16:creationId xmlns:a16="http://schemas.microsoft.com/office/drawing/2014/main" id="{21720788-ACB2-4944-BABD-ECEE8351594C}"/>
              </a:ext>
            </a:extLst>
          </p:cNvPr>
          <p:cNvSpPr txBox="1"/>
          <p:nvPr/>
        </p:nvSpPr>
        <p:spPr>
          <a:xfrm rot="-5400000">
            <a:off x="-3224250" y="3224250"/>
            <a:ext cx="68580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/>
              <a:t>Solicitación por Flexión</a:t>
            </a:r>
          </a:p>
        </p:txBody>
      </p:sp>
    </p:spTree>
    <p:extLst>
      <p:ext uri="{BB962C8B-B14F-4D97-AF65-F5344CB8AC3E}">
        <p14:creationId xmlns:p14="http://schemas.microsoft.com/office/powerpoint/2010/main" val="364878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6" grpId="0"/>
      <p:bldP spid="22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804" y="2672522"/>
            <a:ext cx="2332529" cy="1116518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969" y="231727"/>
            <a:ext cx="978236" cy="246840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13" y="223808"/>
            <a:ext cx="467663" cy="2475561"/>
          </a:xfrm>
          <a:prstGeom prst="rect">
            <a:avLst/>
          </a:prstGeom>
        </p:spPr>
      </p:pic>
      <p:sp>
        <p:nvSpPr>
          <p:cNvPr id="11" name="Google Shape;239;p37"/>
          <p:cNvSpPr txBox="1"/>
          <p:nvPr/>
        </p:nvSpPr>
        <p:spPr>
          <a:xfrm>
            <a:off x="559404" y="332656"/>
            <a:ext cx="3023456" cy="1075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s" sz="2000" dirty="0"/>
              <a:t>Trazamos los diagramas de tensiones:</a:t>
            </a:r>
            <a:endParaRPr sz="2000" dirty="0"/>
          </a:p>
        </p:txBody>
      </p:sp>
      <p:sp>
        <p:nvSpPr>
          <p:cNvPr id="13" name="Google Shape;262;p40"/>
          <p:cNvSpPr txBox="1"/>
          <p:nvPr/>
        </p:nvSpPr>
        <p:spPr>
          <a:xfrm>
            <a:off x="467348" y="3933056"/>
            <a:ext cx="1677340" cy="38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s" sz="1800" dirty="0"/>
              <a:t>Eje neutro:</a:t>
            </a:r>
            <a:endParaRPr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/>
              <p:cNvSpPr/>
              <p:nvPr/>
            </p:nvSpPr>
            <p:spPr>
              <a:xfrm>
                <a:off x="632520" y="4581128"/>
                <a:ext cx="3023456" cy="6962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8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s-AR" sz="1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s-AR" sz="18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s-AR" sz="1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r>
                        <a:rPr lang="es-AR" sz="180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14" name="Rectá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20" y="4581128"/>
                <a:ext cx="3023456" cy="6962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/>
              <p:cNvSpPr/>
              <p:nvPr/>
            </p:nvSpPr>
            <p:spPr>
              <a:xfrm>
                <a:off x="632520" y="5335781"/>
                <a:ext cx="3962047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𝐿𝑁</m:t>
                                  </m:r>
                                </m:sub>
                              </m:sSub>
                              <m:r>
                                <a:rPr lang="es-AR" sz="1800">
                                  <a:latin typeface="Cambria Math" panose="02040503050406030204" pitchFamily="18" charset="0"/>
                                </a:rPr>
                                <m:t>;0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s-AR" sz="1800" dirty="0"/>
                            <m:t> </m:t>
                          </m:r>
                          <m:r>
                            <a:rPr lang="es-AR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𝐿𝑁</m:t>
                          </m:r>
                        </m:sub>
                      </m:sSub>
                      <m:r>
                        <a:rPr lang="es-AR" sz="1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s-AR" sz="180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r>
                        <a:rPr lang="es-AR" sz="1800">
                          <a:latin typeface="Cambria Math" panose="02040503050406030204" pitchFamily="18" charset="0"/>
                        </a:rPr>
                        <m:t>=−41,4 </m:t>
                      </m:r>
                      <m:r>
                        <a:rPr lang="es-AR" sz="1800" i="1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15" name="Rectá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20" y="5335781"/>
                <a:ext cx="3962047" cy="65620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15"/>
              <p:cNvSpPr/>
              <p:nvPr/>
            </p:nvSpPr>
            <p:spPr>
              <a:xfrm>
                <a:off x="632520" y="6045152"/>
                <a:ext cx="3745513" cy="6962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sz="18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MX" sz="1800" i="1">
                                  <a:latin typeface="Cambria Math" panose="02040503050406030204" pitchFamily="18" charset="0"/>
                                </a:rPr>
                                <m:t>𝐿𝑁</m:t>
                              </m:r>
                            </m:sub>
                          </m:sSub>
                        </m:e>
                      </m:d>
                      <m:r>
                        <a:rPr lang="es-MX" sz="1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𝐿𝑁</m:t>
                          </m:r>
                        </m:sub>
                      </m:sSub>
                      <m:r>
                        <a:rPr lang="es-AR" sz="18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s-AR" sz="180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s-AR" sz="1800">
                          <a:latin typeface="Cambria Math" panose="02040503050406030204" pitchFamily="18" charset="0"/>
                        </a:rPr>
                        <m:t>=14 </m:t>
                      </m:r>
                      <m:r>
                        <a:rPr lang="es-AR" sz="1800" i="1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16" name="Rectá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20" y="6045152"/>
                <a:ext cx="3745513" cy="6962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n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205" y="371129"/>
            <a:ext cx="1918635" cy="233817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887" y="4191541"/>
            <a:ext cx="2877538" cy="2405811"/>
          </a:xfrm>
          <a:prstGeom prst="rect">
            <a:avLst/>
          </a:prstGeom>
        </p:spPr>
      </p:pic>
      <p:cxnSp>
        <p:nvCxnSpPr>
          <p:cNvPr id="9" name="8 Conector recto"/>
          <p:cNvCxnSpPr/>
          <p:nvPr/>
        </p:nvCxnSpPr>
        <p:spPr bwMode="auto">
          <a:xfrm>
            <a:off x="7941500" y="440080"/>
            <a:ext cx="0" cy="21960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24 Conector recto"/>
          <p:cNvCxnSpPr/>
          <p:nvPr/>
        </p:nvCxnSpPr>
        <p:spPr bwMode="auto">
          <a:xfrm>
            <a:off x="4824072" y="447747"/>
            <a:ext cx="0" cy="21960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20 Conector recto"/>
          <p:cNvCxnSpPr/>
          <p:nvPr/>
        </p:nvCxnSpPr>
        <p:spPr bwMode="auto">
          <a:xfrm>
            <a:off x="5565236" y="3221989"/>
            <a:ext cx="1764999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91DCB-EC6C-7344-AF45-E11C4A4C6FD3}" type="slidenum">
              <a:rPr lang="es-ES" smtClean="0"/>
              <a:pPr/>
              <a:t>21</a:t>
            </a:fld>
            <a:endParaRPr lang="es-ES" dirty="0"/>
          </a:p>
        </p:txBody>
      </p:sp>
      <p:sp>
        <p:nvSpPr>
          <p:cNvPr id="19" name="Google Shape;319;g71e89dcb6f_0_86">
            <a:extLst>
              <a:ext uri="{FF2B5EF4-FFF2-40B4-BE49-F238E27FC236}">
                <a16:creationId xmlns:a16="http://schemas.microsoft.com/office/drawing/2014/main" id="{906C29CC-8B95-4C37-8655-634E344B46AF}"/>
              </a:ext>
            </a:extLst>
          </p:cNvPr>
          <p:cNvSpPr txBox="1"/>
          <p:nvPr/>
        </p:nvSpPr>
        <p:spPr>
          <a:xfrm rot="-5400000">
            <a:off x="-3224250" y="3224250"/>
            <a:ext cx="68580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/>
              <a:t>Solicitación por Flexión</a:t>
            </a:r>
          </a:p>
        </p:txBody>
      </p:sp>
    </p:spTree>
    <p:extLst>
      <p:ext uri="{BB962C8B-B14F-4D97-AF65-F5344CB8AC3E}">
        <p14:creationId xmlns:p14="http://schemas.microsoft.com/office/powerpoint/2010/main" val="331699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39;p37"/>
          <p:cNvSpPr txBox="1"/>
          <p:nvPr/>
        </p:nvSpPr>
        <p:spPr>
          <a:xfrm>
            <a:off x="645974" y="260648"/>
            <a:ext cx="3638047" cy="411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s" sz="2000" dirty="0"/>
              <a:t>Ubicamos la línea de fuerzas:</a:t>
            </a:r>
            <a:endParaRPr sz="2000" dirty="0"/>
          </a:p>
        </p:txBody>
      </p:sp>
      <p:pic>
        <p:nvPicPr>
          <p:cNvPr id="15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745" y="4191666"/>
            <a:ext cx="2162922" cy="2333678"/>
          </a:xfrm>
          <a:prstGeom prst="rect">
            <a:avLst/>
          </a:prstGeom>
        </p:spPr>
      </p:pic>
      <p:sp>
        <p:nvSpPr>
          <p:cNvPr id="16" name="Google Shape;262;p40"/>
          <p:cNvSpPr txBox="1"/>
          <p:nvPr/>
        </p:nvSpPr>
        <p:spPr>
          <a:xfrm>
            <a:off x="697862" y="3594231"/>
            <a:ext cx="2454938" cy="38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s" sz="2000" dirty="0"/>
              <a:t>Centro de presión:</a:t>
            </a:r>
            <a:endParaRPr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/>
              <p:cNvSpPr/>
              <p:nvPr/>
            </p:nvSpPr>
            <p:spPr>
              <a:xfrm>
                <a:off x="4759990" y="4773305"/>
                <a:ext cx="3638047" cy="616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AR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18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s-AR" sz="180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s-AR" sz="180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s-AR" sz="1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s-AR" sz="180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AR" sz="180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s-AR" sz="1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sz="1800" i="1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17" name="Rectá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990" y="4773305"/>
                <a:ext cx="3638047" cy="6166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ángulo 17"/>
              <p:cNvSpPr/>
              <p:nvPr/>
            </p:nvSpPr>
            <p:spPr>
              <a:xfrm>
                <a:off x="4759989" y="5482372"/>
                <a:ext cx="3721403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s-AR" sz="180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AR" sz="18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s-AR" sz="180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AR" sz="180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AR" sz="18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s-AR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18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s-AR" sz="1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sz="1800" i="1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18" name="Rectá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989" y="5482372"/>
                <a:ext cx="3721403" cy="6090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27" y="837925"/>
            <a:ext cx="2199309" cy="2395490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4823947" y="1269973"/>
            <a:ext cx="357409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>
                <a:solidFill>
                  <a:srgbClr val="FF0000"/>
                </a:solidFill>
              </a:rPr>
              <a:t>¡Recordatorio!</a:t>
            </a:r>
          </a:p>
          <a:p>
            <a:pPr algn="ctr"/>
            <a:endParaRPr lang="es-MX" sz="800" dirty="0"/>
          </a:p>
          <a:p>
            <a:pPr algn="ctr"/>
            <a:r>
              <a:rPr lang="es-MX" sz="1800" dirty="0"/>
              <a:t>El eje neutro y la línea de fuerzas son ejes conjugados de inercia.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91DCB-EC6C-7344-AF45-E11C4A4C6FD3}" type="slidenum">
              <a:rPr lang="es-ES" smtClean="0"/>
              <a:pPr/>
              <a:t>22</a:t>
            </a:fld>
            <a:endParaRPr lang="es-ES" dirty="0"/>
          </a:p>
        </p:txBody>
      </p:sp>
      <p:sp>
        <p:nvSpPr>
          <p:cNvPr id="11" name="Google Shape;319;g71e89dcb6f_0_86">
            <a:extLst>
              <a:ext uri="{FF2B5EF4-FFF2-40B4-BE49-F238E27FC236}">
                <a16:creationId xmlns:a16="http://schemas.microsoft.com/office/drawing/2014/main" id="{8B57D7A2-6E07-410F-81CB-B746ED462B27}"/>
              </a:ext>
            </a:extLst>
          </p:cNvPr>
          <p:cNvSpPr txBox="1"/>
          <p:nvPr/>
        </p:nvSpPr>
        <p:spPr>
          <a:xfrm rot="-5400000">
            <a:off x="-3224250" y="3224250"/>
            <a:ext cx="68580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/>
              <a:t>Solicitación por Flexión</a:t>
            </a:r>
          </a:p>
        </p:txBody>
      </p:sp>
    </p:spTree>
    <p:extLst>
      <p:ext uri="{BB962C8B-B14F-4D97-AF65-F5344CB8AC3E}">
        <p14:creationId xmlns:p14="http://schemas.microsoft.com/office/powerpoint/2010/main" val="259873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2;p40"/>
          <p:cNvSpPr txBox="1"/>
          <p:nvPr/>
        </p:nvSpPr>
        <p:spPr>
          <a:xfrm>
            <a:off x="581187" y="260648"/>
            <a:ext cx="5091893" cy="38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s" sz="2000" dirty="0"/>
              <a:t>Trazamos el diagrama de tensiones totales:</a:t>
            </a:r>
            <a:endParaRPr sz="2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5254646" y="1772816"/>
            <a:ext cx="396552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>
                <a:solidFill>
                  <a:srgbClr val="FF0000"/>
                </a:solidFill>
              </a:rPr>
              <a:t>¡Observación!</a:t>
            </a:r>
          </a:p>
          <a:p>
            <a:pPr algn="ctr"/>
            <a:endParaRPr lang="es-MX" sz="800" dirty="0"/>
          </a:p>
          <a:p>
            <a:pPr algn="ctr"/>
            <a:r>
              <a:rPr lang="es-MX" sz="1800" dirty="0"/>
              <a:t>El diagrama de tensiones totales se traza perpendicular al eje neutro.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664885" y="4941168"/>
                <a:ext cx="7312451" cy="5668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s-MX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MX" sz="1800" i="1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s-MX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AR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600</m:t>
                          </m:r>
                          <m:r>
                            <a:rPr lang="es-MX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s-A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s-MX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s-MX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84</m:t>
                          </m:r>
                          <m:r>
                            <a:rPr lang="es-MX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MX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31</m:t>
                          </m:r>
                          <m:r>
                            <a:rPr lang="es-MX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s-MX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s-MX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MX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MX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s-MX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MX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150</m:t>
                              </m:r>
                              <m:r>
                                <a:rPr lang="es-MX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A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MX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A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r>
                            <a:rPr lang="es-MX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29679</m:t>
                          </m:r>
                          <m:r>
                            <a:rPr lang="es-MX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MX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  <m:r>
                            <a:rPr lang="es-MX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s-MX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s-MX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s-MX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MX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MX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</m:t>
                          </m:r>
                          <m:r>
                            <a:rPr lang="es-MX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MX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73</m:t>
                          </m:r>
                          <m:r>
                            <a:rPr lang="es-MX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</m:e>
                      </m:d>
                      <m:r>
                        <a:rPr lang="es-MX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MX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s-MX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MX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s-MX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A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MX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A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r>
                            <a:rPr lang="es-MX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3493</m:t>
                          </m:r>
                          <m:r>
                            <a:rPr lang="es-MX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MX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41</m:t>
                          </m:r>
                          <m:r>
                            <a:rPr lang="es-MX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s-MX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s-MX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s-MX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s-MX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</m:t>
                      </m:r>
                      <m:r>
                        <a:rPr lang="es-MX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85" y="4941168"/>
                <a:ext cx="7312451" cy="5668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/>
          <p:cNvSpPr txBox="1"/>
          <p:nvPr/>
        </p:nvSpPr>
        <p:spPr>
          <a:xfrm>
            <a:off x="560512" y="4380886"/>
            <a:ext cx="660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/>
              <a:t>El punto más solicitado recibe las mayores tensiones positivas:</a:t>
            </a:r>
            <a:endParaRPr lang="es-AR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2175436" y="6006738"/>
                <a:ext cx="1836000" cy="5760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s-MX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MX" sz="1800" i="1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s-MX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AR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s-MX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s-MX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s-MX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p>
                            <m:sSupPr>
                              <m:ctrlPr>
                                <a:rPr lang="es-MX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s-MX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436" y="6006738"/>
                <a:ext cx="1836000" cy="576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4181924" y="5864435"/>
                <a:ext cx="2913683" cy="6777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s-A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s-MX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𝑎𝑑𝑚</m:t>
                          </m:r>
                        </m:sub>
                      </m:sSub>
                      <m:r>
                        <a:rPr lang="es-AR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s-MX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r>
                            <a:rPr lang="es-MX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s-MX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s-MX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s-MX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den>
                      </m:f>
                      <m:r>
                        <a:rPr lang="es-AR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</m:t>
                          </m:r>
                          <m:r>
                            <a:rPr lang="es-MX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type m:val="skw"/>
                              <m:ctrlPr>
                                <a:rPr lang="es-MX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MX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MX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s-MX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es-MX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s-MX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MX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924" y="5864435"/>
                <a:ext cx="2913683" cy="6777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52" y="783086"/>
            <a:ext cx="4416184" cy="336599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52" y="776531"/>
            <a:ext cx="4416184" cy="336599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52" y="778067"/>
            <a:ext cx="4416184" cy="336599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52" y="783086"/>
            <a:ext cx="4416184" cy="336599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91DCB-EC6C-7344-AF45-E11C4A4C6FD3}" type="slidenum">
              <a:rPr lang="es-ES" smtClean="0"/>
              <a:pPr/>
              <a:t>23</a:t>
            </a:fld>
            <a:endParaRPr lang="es-ES" dirty="0"/>
          </a:p>
        </p:txBody>
      </p:sp>
      <p:sp>
        <p:nvSpPr>
          <p:cNvPr id="15" name="Google Shape;319;g71e89dcb6f_0_86">
            <a:extLst>
              <a:ext uri="{FF2B5EF4-FFF2-40B4-BE49-F238E27FC236}">
                <a16:creationId xmlns:a16="http://schemas.microsoft.com/office/drawing/2014/main" id="{22160F73-F37C-44E0-B241-88763BAD35B3}"/>
              </a:ext>
            </a:extLst>
          </p:cNvPr>
          <p:cNvSpPr txBox="1"/>
          <p:nvPr/>
        </p:nvSpPr>
        <p:spPr>
          <a:xfrm rot="-5400000">
            <a:off x="-3224250" y="3224250"/>
            <a:ext cx="68580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/>
              <a:t>Solicitación por Flexión</a:t>
            </a:r>
          </a:p>
        </p:txBody>
      </p:sp>
    </p:spTree>
    <p:extLst>
      <p:ext uri="{BB962C8B-B14F-4D97-AF65-F5344CB8AC3E}">
        <p14:creationId xmlns:p14="http://schemas.microsoft.com/office/powerpoint/2010/main" val="183942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104" y="3800410"/>
            <a:ext cx="2592288" cy="279694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44772" y="260648"/>
            <a:ext cx="217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Núcleo central</a:t>
            </a:r>
            <a:endParaRPr lang="es-A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828903" y="4426174"/>
                <a:ext cx="435976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800" dirty="0"/>
                  <a:t>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𝐿𝐹</m:t>
                        </m:r>
                      </m:e>
                      <m:sub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MX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MX" sz="1800" dirty="0"/>
                  <a:t>es un eje conjugado de inercia de 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𝐿𝑁</m:t>
                        </m:r>
                      </m:e>
                      <m:sub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MX" sz="1800" dirty="0"/>
                  <a:t> y pasa por el baricentro. Además, 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𝐶𝑃</m:t>
                        </m:r>
                      </m:e>
                      <m:sub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AR" sz="1800" dirty="0"/>
                  <a:t> se encontrará sobre su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𝐿𝐹</m:t>
                        </m:r>
                      </m:e>
                      <m:sub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AR" sz="1800" dirty="0"/>
                  <a:t>.</a:t>
                </a:r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903" y="4426174"/>
                <a:ext cx="4359761" cy="923330"/>
              </a:xfrm>
              <a:prstGeom prst="rect">
                <a:avLst/>
              </a:prstGeom>
              <a:blipFill>
                <a:blip r:embed="rId3"/>
                <a:stretch>
                  <a:fillRect l="-280" t="-3289" r="-1678" b="-92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12"/>
          <p:cNvSpPr txBox="1"/>
          <p:nvPr/>
        </p:nvSpPr>
        <p:spPr>
          <a:xfrm>
            <a:off x="3440832" y="1988840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/>
              <a:t>Para hallar el núcleo central, sólo será necesario hallar los vértices de este. Para esto tenemos que ubicar las líneas neutras tangentes al contorno de la sección.</a:t>
            </a:r>
            <a:endParaRPr lang="es-AR" sz="1800" dirty="0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104" y="3799991"/>
            <a:ext cx="2592288" cy="27969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828902" y="5519068"/>
                <a:ext cx="455614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800" dirty="0"/>
                  <a:t>Como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𝐿𝑁</m:t>
                        </m:r>
                      </m:e>
                      <m:sub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AR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𝐿𝑁</m:t>
                        </m:r>
                      </m:e>
                      <m:sub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AR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𝐿𝑁</m:t>
                        </m:r>
                      </m:e>
                      <m:sub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s-AR" sz="1800" dirty="0"/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𝐿𝑁</m:t>
                        </m:r>
                      </m:e>
                      <m:sub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s-AR" sz="1800" dirty="0"/>
                  <a:t> son paralelas a los ejes principales, las líneas de fuerza asociadas serán ortogonales a ellas.</a:t>
                </a:r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902" y="5519068"/>
                <a:ext cx="4556145" cy="923330"/>
              </a:xfrm>
              <a:prstGeom prst="rect">
                <a:avLst/>
              </a:prstGeom>
              <a:blipFill>
                <a:blip r:embed="rId5"/>
                <a:stretch>
                  <a:fillRect l="-134" t="-3289" r="-1740" b="-92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91DCB-EC6C-7344-AF45-E11C4A4C6FD3}" type="slidenum">
              <a:rPr lang="es-ES" smtClean="0"/>
              <a:pPr/>
              <a:t>24</a:t>
            </a:fld>
            <a:endParaRPr lang="es-ES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33BC3F24-A695-43E9-9A48-3695CCDBC8FF}"/>
              </a:ext>
            </a:extLst>
          </p:cNvPr>
          <p:cNvGrpSpPr/>
          <p:nvPr/>
        </p:nvGrpSpPr>
        <p:grpSpPr>
          <a:xfrm>
            <a:off x="650910" y="1268760"/>
            <a:ext cx="2501890" cy="2854772"/>
            <a:chOff x="527063" y="1460203"/>
            <a:chExt cx="2590579" cy="2968692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C958FAE-0345-4E77-9E49-FEF09C4CA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63" y="1460203"/>
              <a:ext cx="2590579" cy="2968692"/>
            </a:xfrm>
            <a:prstGeom prst="rect">
              <a:avLst/>
            </a:prstGeom>
          </p:spPr>
        </p:pic>
        <p:cxnSp>
          <p:nvCxnSpPr>
            <p:cNvPr id="17" name="Conector recto de flecha 16">
              <a:extLst>
                <a:ext uri="{FF2B5EF4-FFF2-40B4-BE49-F238E27FC236}">
                  <a16:creationId xmlns:a16="http://schemas.microsoft.com/office/drawing/2014/main" id="{8CC9826F-7780-4FAE-AED2-AC9211A35483}"/>
                </a:ext>
              </a:extLst>
            </p:cNvPr>
            <p:cNvCxnSpPr/>
            <p:nvPr/>
          </p:nvCxnSpPr>
          <p:spPr bwMode="auto">
            <a:xfrm flipH="1">
              <a:off x="1064568" y="2708920"/>
              <a:ext cx="72008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CC0099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Conector recto de flecha 17">
              <a:extLst>
                <a:ext uri="{FF2B5EF4-FFF2-40B4-BE49-F238E27FC236}">
                  <a16:creationId xmlns:a16="http://schemas.microsoft.com/office/drawing/2014/main" id="{74BFD1DC-57E2-4AE9-AC05-D5452A526643}"/>
                </a:ext>
              </a:extLst>
            </p:cNvPr>
            <p:cNvCxnSpPr/>
            <p:nvPr/>
          </p:nvCxnSpPr>
          <p:spPr bwMode="auto">
            <a:xfrm>
              <a:off x="1784648" y="2708920"/>
              <a:ext cx="0" cy="720080"/>
            </a:xfrm>
            <a:prstGeom prst="straightConnector1">
              <a:avLst/>
            </a:prstGeom>
            <a:noFill/>
            <a:ln w="28575" cap="flat" cmpd="sng" algn="ctr">
              <a:solidFill>
                <a:srgbClr val="CC0099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672B2BF5-1C7E-4ADC-AC81-DE3B08313F54}"/>
                </a:ext>
              </a:extLst>
            </p:cNvPr>
            <p:cNvSpPr txBox="1"/>
            <p:nvPr/>
          </p:nvSpPr>
          <p:spPr>
            <a:xfrm>
              <a:off x="704039" y="2668785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>
                  <a:solidFill>
                    <a:srgbClr val="CC0099"/>
                  </a:solidFill>
                  <a:latin typeface="+mn-lt"/>
                  <a:cs typeface="Calibri" panose="020F0502020204030204" pitchFamily="34" charset="0"/>
                </a:rPr>
                <a:t>y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6AAC82C6-ACCA-4A54-9978-F365881D92CB}"/>
                </a:ext>
              </a:extLst>
            </p:cNvPr>
            <p:cNvSpPr txBox="1"/>
            <p:nvPr/>
          </p:nvSpPr>
          <p:spPr>
            <a:xfrm>
              <a:off x="1327448" y="3358398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>
                  <a:solidFill>
                    <a:srgbClr val="CC0099"/>
                  </a:solidFill>
                  <a:latin typeface="+mn-lt"/>
                  <a:cs typeface="Calibri" panose="020F0502020204030204" pitchFamily="34" charset="0"/>
                </a:rPr>
                <a:t>z</a:t>
              </a:r>
            </a:p>
          </p:txBody>
        </p:sp>
      </p:grpSp>
      <p:pic>
        <p:nvPicPr>
          <p:cNvPr id="21" name="Imagen 11">
            <a:extLst>
              <a:ext uri="{FF2B5EF4-FFF2-40B4-BE49-F238E27FC236}">
                <a16:creationId xmlns:a16="http://schemas.microsoft.com/office/drawing/2014/main" id="{6D58F58A-5059-451B-9504-8933D8F08B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104" y="3804150"/>
            <a:ext cx="2590205" cy="2789452"/>
          </a:xfrm>
          <a:prstGeom prst="rect">
            <a:avLst/>
          </a:prstGeom>
        </p:spPr>
      </p:pic>
      <p:sp>
        <p:nvSpPr>
          <p:cNvPr id="22" name="Google Shape;319;g71e89dcb6f_0_86">
            <a:extLst>
              <a:ext uri="{FF2B5EF4-FFF2-40B4-BE49-F238E27FC236}">
                <a16:creationId xmlns:a16="http://schemas.microsoft.com/office/drawing/2014/main" id="{FE7785C0-6678-4766-AC43-273A0B265F22}"/>
              </a:ext>
            </a:extLst>
          </p:cNvPr>
          <p:cNvSpPr txBox="1"/>
          <p:nvPr/>
        </p:nvSpPr>
        <p:spPr>
          <a:xfrm rot="-5400000">
            <a:off x="-3224250" y="3224250"/>
            <a:ext cx="68580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/>
              <a:t>Solicitación por Flexión</a:t>
            </a:r>
          </a:p>
        </p:txBody>
      </p:sp>
    </p:spTree>
    <p:extLst>
      <p:ext uri="{BB962C8B-B14F-4D97-AF65-F5344CB8AC3E}">
        <p14:creationId xmlns:p14="http://schemas.microsoft.com/office/powerpoint/2010/main" val="130752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26" y="3731193"/>
            <a:ext cx="2605727" cy="2806168"/>
          </a:xfrm>
          <a:prstGeom prst="rect">
            <a:avLst/>
          </a:prstGeom>
        </p:spPr>
      </p:pic>
      <p:pic>
        <p:nvPicPr>
          <p:cNvPr id="30" name="Imagen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25" y="3731193"/>
            <a:ext cx="2605727" cy="2806168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88504" y="476672"/>
            <a:ext cx="5799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/>
              <a:t>Recordemos la ecuación de la línea neutra en función de la excentricidad del centro de presión: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612152" y="3343344"/>
                <a:ext cx="8844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800" b="1" dirty="0">
                    <a:solidFill>
                      <a:srgbClr val="0070C0"/>
                    </a:solidFill>
                  </a:rPr>
                  <a:t>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𝐶𝑃</m:t>
                        </m:r>
                      </m:e>
                      <m:sub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s-AR" sz="1800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52" y="3343344"/>
                <a:ext cx="884464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370" t="-8197" b="-2459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brir llave 10"/>
          <p:cNvSpPr/>
          <p:nvPr/>
        </p:nvSpPr>
        <p:spPr>
          <a:xfrm>
            <a:off x="1405486" y="3175594"/>
            <a:ext cx="206514" cy="757462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ángulo 19"/>
              <p:cNvSpPr/>
              <p:nvPr/>
            </p:nvSpPr>
            <p:spPr>
              <a:xfrm>
                <a:off x="1385605" y="1523268"/>
                <a:ext cx="3063339" cy="7536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8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s-AR" sz="1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s-AR" sz="18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𝑐𝑝</m:t>
                              </m:r>
                            </m:sup>
                          </m:sSubSup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s-AR" sz="18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𝑐𝑝</m:t>
                              </m:r>
                            </m:sup>
                          </m:sSubSup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r>
                        <a:rPr lang="es-AR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20" name="Rectá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605" y="1523268"/>
                <a:ext cx="3063339" cy="753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/>
              <p:cNvSpPr txBox="1"/>
              <p:nvPr/>
            </p:nvSpPr>
            <p:spPr>
              <a:xfrm>
                <a:off x="2728492" y="3145497"/>
                <a:ext cx="5896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800" dirty="0"/>
                  <a:t>Lo sabemos ya que conocemos la ubicación de 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𝐿𝐹</m:t>
                        </m:r>
                      </m:e>
                      <m:sub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s-AR" sz="1800" dirty="0"/>
              </a:p>
            </p:txBody>
          </p:sp>
        </mc:Choice>
        <mc:Fallback xmlns="">
          <p:sp>
            <p:nvSpPr>
              <p:cNvPr id="25" name="Cuadro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492" y="3145497"/>
                <a:ext cx="5896916" cy="369332"/>
              </a:xfrm>
              <a:prstGeom prst="rect">
                <a:avLst/>
              </a:prstGeom>
              <a:blipFill>
                <a:blip r:embed="rId6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onector recto de flecha 30"/>
          <p:cNvCxnSpPr/>
          <p:nvPr/>
        </p:nvCxnSpPr>
        <p:spPr>
          <a:xfrm>
            <a:off x="2426309" y="3343343"/>
            <a:ext cx="32409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ángulo 32"/>
              <p:cNvSpPr/>
              <p:nvPr/>
            </p:nvSpPr>
            <p:spPr>
              <a:xfrm>
                <a:off x="761440" y="4382797"/>
                <a:ext cx="4911640" cy="725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s-AR" sz="18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s-AR" sz="1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s-AR" sz="180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s-AR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180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AR" sz="1800">
                          <a:latin typeface="Cambria Math" panose="02040503050406030204" pitchFamily="18" charset="0"/>
                        </a:rPr>
                        <m:t>⇒</m:t>
                      </m:r>
                      <m:sSubSup>
                        <m:sSubSup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s-AR" sz="18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s-AR" sz="18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33" name="Rectá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40" y="4382797"/>
                <a:ext cx="4911640" cy="72532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ángulo 33"/>
              <p:cNvSpPr/>
              <p:nvPr/>
            </p:nvSpPr>
            <p:spPr>
              <a:xfrm>
                <a:off x="920552" y="5367714"/>
                <a:ext cx="2775632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𝐶𝑃</m:t>
                          </m:r>
                        </m:e>
                        <m:sub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sz="1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s-AR" sz="180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A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sz="18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s-AR" sz="1800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  <m:r>
                                    <a:rPr lang="es-AR" sz="18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34" name="Rectá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52" y="5367714"/>
                <a:ext cx="2775632" cy="71468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uadroTexto 36"/>
          <p:cNvSpPr txBox="1"/>
          <p:nvPr/>
        </p:nvSpPr>
        <p:spPr>
          <a:xfrm>
            <a:off x="4880992" y="1246084"/>
            <a:ext cx="475455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>
                <a:solidFill>
                  <a:srgbClr val="FF0000"/>
                </a:solidFill>
              </a:rPr>
              <a:t>¡Observación!</a:t>
            </a:r>
          </a:p>
          <a:p>
            <a:pPr algn="ctr"/>
            <a:endParaRPr lang="es-MX" sz="800" dirty="0"/>
          </a:p>
          <a:p>
            <a:pPr algn="ctr"/>
            <a:r>
              <a:rPr lang="es-MX" sz="1800" dirty="0"/>
              <a:t>El núcleo central NO depende de la carga, sólo de la geometría de la sección.</a:t>
            </a:r>
            <a:endParaRPr lang="es-AR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ángulo 8"/>
              <p:cNvSpPr/>
              <p:nvPr/>
            </p:nvSpPr>
            <p:spPr>
              <a:xfrm>
                <a:off x="1557682" y="3150012"/>
                <a:ext cx="906980" cy="396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s-AR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180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18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682" y="3150012"/>
                <a:ext cx="906980" cy="396199"/>
              </a:xfrm>
              <a:prstGeom prst="rect">
                <a:avLst/>
              </a:prstGeom>
              <a:blipFill rotWithShape="1">
                <a:blip r:embed="rId9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ángulo 9"/>
              <p:cNvSpPr/>
              <p:nvPr/>
            </p:nvSpPr>
            <p:spPr>
              <a:xfrm>
                <a:off x="1557682" y="3563724"/>
                <a:ext cx="27522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sz="180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e>
                      </m:d>
                      <m:r>
                        <a:rPr lang="es-AR" sz="18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s-AR" sz="18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AR" sz="1800" i="1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19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682" y="3563724"/>
                <a:ext cx="2752228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91DCB-EC6C-7344-AF45-E11C4A4C6FD3}" type="slidenum">
              <a:rPr lang="es-ES" smtClean="0"/>
              <a:pPr/>
              <a:t>25</a:t>
            </a:fld>
            <a:endParaRPr lang="es-ES" dirty="0"/>
          </a:p>
        </p:txBody>
      </p:sp>
      <p:sp>
        <p:nvSpPr>
          <p:cNvPr id="21" name="Google Shape;319;g71e89dcb6f_0_86">
            <a:extLst>
              <a:ext uri="{FF2B5EF4-FFF2-40B4-BE49-F238E27FC236}">
                <a16:creationId xmlns:a16="http://schemas.microsoft.com/office/drawing/2014/main" id="{43699B90-68EF-4A97-B4C7-6E9CC3F162CA}"/>
              </a:ext>
            </a:extLst>
          </p:cNvPr>
          <p:cNvSpPr txBox="1"/>
          <p:nvPr/>
        </p:nvSpPr>
        <p:spPr>
          <a:xfrm rot="-5400000">
            <a:off x="-3224250" y="3224250"/>
            <a:ext cx="68580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/>
              <a:t>Solicitación por Flexión</a:t>
            </a:r>
          </a:p>
        </p:txBody>
      </p:sp>
    </p:spTree>
    <p:extLst>
      <p:ext uri="{BB962C8B-B14F-4D97-AF65-F5344CB8AC3E}">
        <p14:creationId xmlns:p14="http://schemas.microsoft.com/office/powerpoint/2010/main" val="320833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20" grpId="0"/>
      <p:bldP spid="25" grpId="0"/>
      <p:bldP spid="33" grpId="0"/>
      <p:bldP spid="34" grpId="0"/>
      <p:bldP spid="37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274" y="1916832"/>
            <a:ext cx="2590205" cy="2789452"/>
          </a:xfrm>
          <a:prstGeom prst="rect">
            <a:avLst/>
          </a:prstGeom>
        </p:spPr>
      </p:pic>
      <p:pic>
        <p:nvPicPr>
          <p:cNvPr id="24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273" y="1916832"/>
            <a:ext cx="2590205" cy="2789452"/>
          </a:xfrm>
          <a:prstGeom prst="rect">
            <a:avLst/>
          </a:prstGeom>
        </p:spPr>
      </p:pic>
      <p:pic>
        <p:nvPicPr>
          <p:cNvPr id="25" name="Imagen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22" y="1914974"/>
            <a:ext cx="2588983" cy="27881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613119" y="525989"/>
                <a:ext cx="8844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800" b="1" dirty="0">
                    <a:solidFill>
                      <a:srgbClr val="0070C0"/>
                    </a:solidFill>
                  </a:rPr>
                  <a:t>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𝐶𝑃</m:t>
                        </m:r>
                      </m:e>
                      <m:sub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s-AR" sz="1800" dirty="0"/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19" y="525989"/>
                <a:ext cx="884464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2069" t="-8197" b="-2459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1550190" y="332656"/>
                <a:ext cx="911916" cy="396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sz="1800" i="1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s-AR" sz="1800" i="1"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s-AR" sz="18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s-AR" sz="1800" i="1">
                          <a:latin typeface="Cambria Math"/>
                        </a:rPr>
                        <m:t>=</m:t>
                      </m:r>
                      <m:r>
                        <a:rPr lang="es-AR" sz="18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190" y="332656"/>
                <a:ext cx="911916" cy="396775"/>
              </a:xfrm>
              <a:prstGeom prst="rect">
                <a:avLst/>
              </a:prstGeom>
              <a:blipFill rotWithShape="1">
                <a:blip r:embed="rId7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1550192" y="746369"/>
                <a:ext cx="10198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8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s-AR" sz="18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s-AR" sz="1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8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s-AR" sz="1800" i="1">
                              <a:latin typeface="Cambria Math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192" y="746369"/>
                <a:ext cx="1019831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brir llave 4"/>
          <p:cNvSpPr/>
          <p:nvPr/>
        </p:nvSpPr>
        <p:spPr>
          <a:xfrm>
            <a:off x="1397994" y="358239"/>
            <a:ext cx="206514" cy="757462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2432968" y="332656"/>
                <a:ext cx="2736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sz="1800" dirty="0"/>
                  <a:t>Porque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𝐿𝐹</m:t>
                        </m:r>
                      </m:e>
                      <m:sub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A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s-A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𝐿𝐹</m:t>
                        </m:r>
                      </m:e>
                      <m:sub>
                        <m:r>
                          <a:rPr lang="es-MX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s-AR" sz="1800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968" y="332656"/>
                <a:ext cx="2736056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ctor recto de flecha 6"/>
          <p:cNvCxnSpPr/>
          <p:nvPr/>
        </p:nvCxnSpPr>
        <p:spPr>
          <a:xfrm>
            <a:off x="2418817" y="525988"/>
            <a:ext cx="32409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657602" y="1340768"/>
                <a:ext cx="3889726" cy="7259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s-AR" sz="1800" i="1">
                              <a:latin typeface="Cambria Math"/>
                            </a:rPr>
                            <m:t>𝐴</m:t>
                          </m:r>
                        </m:den>
                      </m:f>
                      <m:r>
                        <a:rPr lang="es-AR" sz="18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sz="1800" i="1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s-AR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s-AR" sz="1800" i="1"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8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s-AR" sz="1800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s-AR" sz="1800" i="1">
                          <a:latin typeface="Cambria Math"/>
                        </a:rPr>
                        <m:t>=</m:t>
                      </m:r>
                      <m:r>
                        <a:rPr lang="es-AR" sz="1800" i="1">
                          <a:latin typeface="Cambria Math"/>
                        </a:rPr>
                        <m:t>0</m:t>
                      </m:r>
                      <m:r>
                        <a:rPr lang="es-AR" sz="1800" i="1">
                          <a:latin typeface="Cambria Math"/>
                        </a:rPr>
                        <m:t>⇒</m:t>
                      </m:r>
                      <m:sSubSup>
                        <m:sSubSup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sz="1800" i="1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s-AR" sz="1800" i="1">
                              <a:latin typeface="Cambria Math"/>
                            </a:rPr>
                            <m:t>𝑧</m:t>
                          </m:r>
                        </m:sub>
                        <m:sup>
                          <m:r>
                            <a:rPr lang="es-MX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AR" sz="18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s-AR" sz="1800" i="1">
                              <a:latin typeface="Cambria Math"/>
                            </a:rPr>
                            <m:t>𝐴</m:t>
                          </m:r>
                          <m:r>
                            <a:rPr lang="es-AR" sz="1800" i="1">
                              <a:latin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02" y="1340768"/>
                <a:ext cx="3889726" cy="7259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874920" y="2204864"/>
                <a:ext cx="2181431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800" i="1">
                              <a:latin typeface="Cambria Math"/>
                            </a:rPr>
                            <m:t>𝐶𝑃</m:t>
                          </m:r>
                        </m:e>
                        <m:sub>
                          <m:r>
                            <a:rPr lang="es-AR" sz="18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s-AR" sz="18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1800" i="1">
                              <a:latin typeface="Cambria Math"/>
                            </a:rPr>
                            <m:t>0</m:t>
                          </m:r>
                          <m:r>
                            <a:rPr lang="es-AR" sz="1800" i="1">
                              <a:latin typeface="Cambria Math"/>
                            </a:rPr>
                            <m:t>;−</m:t>
                          </m:r>
                          <m:f>
                            <m:f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800" i="1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s-AR" sz="1800" i="1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AR" sz="18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s-AR" sz="1800" i="1">
                                  <a:latin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800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s-AR" sz="1800" i="1">
                                      <a:latin typeface="Cambria Math"/>
                                    </a:rPr>
                                    <m:t>𝐺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20" y="2204864"/>
                <a:ext cx="2181431" cy="7146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613119" y="3824609"/>
                <a:ext cx="8844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800" b="1" dirty="0">
                    <a:solidFill>
                      <a:srgbClr val="0070C0"/>
                    </a:solidFill>
                  </a:rPr>
                  <a:t>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𝐶𝑃</m:t>
                        </m:r>
                      </m:e>
                      <m:sub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s-AR" sz="1800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19" y="3824609"/>
                <a:ext cx="884464" cy="369332"/>
              </a:xfrm>
              <a:prstGeom prst="rect">
                <a:avLst/>
              </a:prstGeom>
              <a:blipFill>
                <a:blip r:embed="rId12"/>
                <a:stretch>
                  <a:fillRect l="-2069" t="-8197" b="-2459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/>
              <p:cNvSpPr/>
              <p:nvPr/>
            </p:nvSpPr>
            <p:spPr>
              <a:xfrm>
                <a:off x="1550190" y="3631277"/>
                <a:ext cx="9119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sz="1800" i="1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s-AR" sz="1800" i="1">
                              <a:latin typeface="Cambria Math"/>
                            </a:rPr>
                            <m:t>𝑧</m:t>
                          </m:r>
                        </m:sub>
                        <m:sup>
                          <m:r>
                            <a:rPr lang="es-AR" sz="1800" i="1">
                              <a:latin typeface="Cambria Math"/>
                            </a:rPr>
                            <m:t>3</m:t>
                          </m:r>
                        </m:sup>
                      </m:sSubSup>
                      <m:r>
                        <a:rPr lang="es-AR" sz="1800" i="1">
                          <a:latin typeface="Cambria Math"/>
                        </a:rPr>
                        <m:t>=</m:t>
                      </m:r>
                      <m:r>
                        <a:rPr lang="es-AR" sz="18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14" name="Rectá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190" y="3631277"/>
                <a:ext cx="91191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/>
              <p:cNvSpPr/>
              <p:nvPr/>
            </p:nvSpPr>
            <p:spPr>
              <a:xfrm>
                <a:off x="1550192" y="3931974"/>
                <a:ext cx="1218475" cy="5051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8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s-AR" sz="18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s-AR" sz="1800" i="1">
                          <a:latin typeface="Cambria Math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1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MX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s-MX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15" name="Rectá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192" y="3931974"/>
                <a:ext cx="1218475" cy="50513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brir llave 15"/>
          <p:cNvSpPr/>
          <p:nvPr/>
        </p:nvSpPr>
        <p:spPr>
          <a:xfrm>
            <a:off x="1397994" y="3656859"/>
            <a:ext cx="206514" cy="757462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cxnSp>
        <p:nvCxnSpPr>
          <p:cNvPr id="18" name="Conector recto de flecha 17"/>
          <p:cNvCxnSpPr/>
          <p:nvPr/>
        </p:nvCxnSpPr>
        <p:spPr>
          <a:xfrm>
            <a:off x="2418817" y="3824608"/>
            <a:ext cx="32409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ángulo 18"/>
              <p:cNvSpPr/>
              <p:nvPr/>
            </p:nvSpPr>
            <p:spPr>
              <a:xfrm>
                <a:off x="343194" y="4667832"/>
                <a:ext cx="4681814" cy="8494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s-AR" sz="1800" i="1">
                              <a:latin typeface="Cambria Math"/>
                            </a:rPr>
                            <m:t>𝐴</m:t>
                          </m:r>
                        </m:den>
                      </m:f>
                      <m:r>
                        <a:rPr lang="es-AR" sz="18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sz="1800" i="1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s-AR" sz="1800" i="1">
                                  <a:latin typeface="Cambria Math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r>
                        <a:rPr lang="es-AR" sz="1800" i="1"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s-AR" sz="18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s-AR" sz="1800" i="1">
                          <a:latin typeface="Cambria Math"/>
                        </a:rPr>
                        <m:t>=</m:t>
                      </m:r>
                      <m:r>
                        <a:rPr lang="es-AR" sz="1800" i="1">
                          <a:latin typeface="Cambria Math"/>
                        </a:rPr>
                        <m:t>0</m:t>
                      </m:r>
                      <m:r>
                        <a:rPr lang="es-AR" sz="1800" i="1">
                          <a:latin typeface="Cambria Math"/>
                        </a:rPr>
                        <m:t>⇒</m:t>
                      </m:r>
                      <m:sSubSup>
                        <m:sSubSup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sz="1800" i="1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s-AR" sz="1800" i="1"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s-AR" sz="1800" i="1">
                              <a:latin typeface="Cambria Math"/>
                            </a:rPr>
                            <m:t>3</m:t>
                          </m:r>
                        </m:sup>
                      </m:sSubSup>
                      <m:r>
                        <a:rPr lang="es-AR" sz="18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s-AR" sz="1800" i="1">
                              <a:latin typeface="Cambria Math"/>
                            </a:rPr>
                            <m:t>𝐴</m:t>
                          </m:r>
                          <m:r>
                            <a:rPr lang="es-AR" sz="1800" i="1">
                              <a:latin typeface="Cambria Math"/>
                            </a:rPr>
                            <m:t>∙</m:t>
                          </m:r>
                          <m:f>
                            <m:fPr>
                              <m:type m:val="skw"/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8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s-AR" sz="1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AR" sz="18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19" name="Rectá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94" y="4667832"/>
                <a:ext cx="4681814" cy="8494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ángulo 19"/>
              <p:cNvSpPr/>
              <p:nvPr/>
            </p:nvSpPr>
            <p:spPr>
              <a:xfrm>
                <a:off x="848544" y="5645647"/>
                <a:ext cx="2418804" cy="8082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800" i="1">
                              <a:latin typeface="Cambria Math"/>
                            </a:rPr>
                            <m:t>𝐶𝑃</m:t>
                          </m:r>
                        </m:e>
                        <m:sub>
                          <m:r>
                            <a:rPr lang="es-AR" sz="18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s-AR" sz="18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18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800" i="1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s-AR" sz="1800" i="1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AR" sz="18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s-AR" sz="1800" i="1">
                                  <a:latin typeface="Cambria Math"/>
                                </a:rPr>
                                <m:t>∙</m:t>
                              </m:r>
                              <m:f>
                                <m:fPr>
                                  <m:type m:val="skw"/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A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sz="1800" i="1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s-AR" sz="18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AR" sz="18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den>
                          </m:f>
                          <m:r>
                            <a:rPr lang="es-AR" sz="1800" i="1">
                              <a:latin typeface="Cambria Math"/>
                            </a:rPr>
                            <m:t>;</m:t>
                          </m:r>
                          <m:r>
                            <a:rPr lang="es-AR" sz="1800" i="1">
                              <a:latin typeface="Cambria Math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20" name="Rectá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44" y="5645647"/>
                <a:ext cx="2418804" cy="80823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/>
              <p:cNvSpPr txBox="1"/>
              <p:nvPr/>
            </p:nvSpPr>
            <p:spPr>
              <a:xfrm>
                <a:off x="2832814" y="3557081"/>
                <a:ext cx="36323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s-MX" sz="1800" dirty="0"/>
                  <a:t>Lo sabemos ya que conocemos la ubicación de 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𝐿𝐹</m:t>
                        </m:r>
                      </m:e>
                      <m:sub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s-AR" sz="1800" dirty="0"/>
              </a:p>
            </p:txBody>
          </p:sp>
        </mc:Choice>
        <mc:Fallback xmlns="">
          <p:sp>
            <p:nvSpPr>
              <p:cNvPr id="23" name="Cuadro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814" y="3557081"/>
                <a:ext cx="3632354" cy="646331"/>
              </a:xfrm>
              <a:prstGeom prst="rect">
                <a:avLst/>
              </a:prstGeom>
              <a:blipFill>
                <a:blip r:embed="rId17"/>
                <a:stretch>
                  <a:fillRect l="-1510" t="-5660" b="-1415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91DCB-EC6C-7344-AF45-E11C4A4C6FD3}" type="slidenum">
              <a:rPr lang="es-ES" smtClean="0"/>
              <a:pPr/>
              <a:t>26</a:t>
            </a:fld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57B4B925-3F22-4E9E-810A-92EB4DEE1F3C}"/>
                  </a:ext>
                </a:extLst>
              </p:cNvPr>
              <p:cNvSpPr/>
              <p:nvPr/>
            </p:nvSpPr>
            <p:spPr>
              <a:xfrm>
                <a:off x="5568742" y="244501"/>
                <a:ext cx="3344698" cy="8082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18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sz="1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𝑐𝑝</m:t>
                                  </m:r>
                                </m:sup>
                              </m:sSubSup>
                              <m:r>
                                <a:rPr lang="es-AR" sz="180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𝑐𝑝</m:t>
                                  </m:r>
                                </m:sup>
                              </m:sSubSup>
                              <m:r>
                                <a:rPr lang="es-AR" sz="180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den>
                          </m:f>
                          <m:r>
                            <a:rPr lang="es-A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s-MX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57B4B925-3F22-4E9E-810A-92EB4DEE1F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742" y="244501"/>
                <a:ext cx="3344698" cy="80823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Google Shape;319;g71e89dcb6f_0_86">
            <a:extLst>
              <a:ext uri="{FF2B5EF4-FFF2-40B4-BE49-F238E27FC236}">
                <a16:creationId xmlns:a16="http://schemas.microsoft.com/office/drawing/2014/main" id="{5B328858-43E5-4A6F-9EAD-C02B556F5AA9}"/>
              </a:ext>
            </a:extLst>
          </p:cNvPr>
          <p:cNvSpPr txBox="1"/>
          <p:nvPr/>
        </p:nvSpPr>
        <p:spPr>
          <a:xfrm rot="-5400000">
            <a:off x="-3224250" y="3224250"/>
            <a:ext cx="68580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/>
              <a:t>Solicitación por Flexión</a:t>
            </a:r>
          </a:p>
        </p:txBody>
      </p:sp>
    </p:spTree>
    <p:extLst>
      <p:ext uri="{BB962C8B-B14F-4D97-AF65-F5344CB8AC3E}">
        <p14:creationId xmlns:p14="http://schemas.microsoft.com/office/powerpoint/2010/main" val="304509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8" grpId="0"/>
      <p:bldP spid="9" grpId="0"/>
      <p:bldP spid="13" grpId="0"/>
      <p:bldP spid="14" grpId="0"/>
      <p:bldP spid="15" grpId="0"/>
      <p:bldP spid="16" grpId="0" animBg="1"/>
      <p:bldP spid="19" grpId="0"/>
      <p:bldP spid="20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642541" y="597996"/>
                <a:ext cx="8844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800" b="1" dirty="0">
                    <a:solidFill>
                      <a:srgbClr val="0070C0"/>
                    </a:solidFill>
                  </a:rPr>
                  <a:t>4)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𝐶𝑃</m:t>
                        </m:r>
                      </m:e>
                      <m:sub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s-AR" sz="1800" dirty="0"/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41" y="597996"/>
                <a:ext cx="884464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690" t="-8197" b="-2459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1579612" y="404664"/>
                <a:ext cx="9119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sz="1800" i="1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s-AR" sz="1800" i="1">
                              <a:latin typeface="Cambria Math"/>
                            </a:rPr>
                            <m:t>𝑧</m:t>
                          </m:r>
                        </m:sub>
                        <m:sup>
                          <m:r>
                            <a:rPr lang="es-AR" sz="1800" i="1">
                              <a:latin typeface="Cambria Math"/>
                            </a:rPr>
                            <m:t>4</m:t>
                          </m:r>
                        </m:sup>
                      </m:sSubSup>
                      <m:r>
                        <a:rPr lang="es-AR" sz="18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612" y="404664"/>
                <a:ext cx="91191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1579613" y="751883"/>
                <a:ext cx="1420197" cy="5051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8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s-AR" sz="180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s-AR" sz="1800" i="1">
                          <a:latin typeface="Cambria Math"/>
                        </a:rPr>
                        <m:t>=−</m:t>
                      </m:r>
                      <m:f>
                        <m:fPr>
                          <m:type m:val="skw"/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1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MX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s-MX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613" y="751883"/>
                <a:ext cx="1420197" cy="5051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brir llave 4"/>
          <p:cNvSpPr/>
          <p:nvPr/>
        </p:nvSpPr>
        <p:spPr>
          <a:xfrm>
            <a:off x="1427416" y="430246"/>
            <a:ext cx="206514" cy="757462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2750422" y="404664"/>
                <a:ext cx="21305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sz="1800" dirty="0"/>
                  <a:t>Porque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𝐿𝐹</m:t>
                        </m:r>
                      </m:e>
                      <m:sub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A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s-A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𝐿𝐹</m:t>
                        </m:r>
                      </m:e>
                      <m:sub>
                        <m:r>
                          <a:rPr lang="es-MX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s-AR" sz="1800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422" y="404664"/>
                <a:ext cx="2130570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ctor recto de flecha 6"/>
          <p:cNvCxnSpPr/>
          <p:nvPr/>
        </p:nvCxnSpPr>
        <p:spPr>
          <a:xfrm>
            <a:off x="2448239" y="597995"/>
            <a:ext cx="32409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760787" y="1412776"/>
                <a:ext cx="4120205" cy="848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s-AR" sz="1800" i="1">
                              <a:latin typeface="Cambria Math"/>
                            </a:rPr>
                            <m:t>𝐴</m:t>
                          </m:r>
                        </m:den>
                      </m:f>
                      <m:r>
                        <a:rPr lang="es-AR" sz="18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sz="1800" i="1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s-AR" sz="1800" i="1">
                                  <a:latin typeface="Cambria Math"/>
                                </a:rPr>
                                <m:t>4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r>
                        <a:rPr lang="es-AR" sz="1800" i="1">
                          <a:latin typeface="Cambria Math"/>
                        </a:rPr>
                        <m:t>∙</m:t>
                      </m:r>
                      <m:d>
                        <m:d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18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8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s-AR" sz="1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AR" sz="18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s-AR" sz="1800" i="1">
                          <a:latin typeface="Cambria Math"/>
                        </a:rPr>
                        <m:t>=0⇒</m:t>
                      </m:r>
                      <m:sSubSup>
                        <m:sSubSup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sz="1800" i="1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s-AR" sz="1800" i="1"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s-AR" sz="1800" i="1">
                              <a:latin typeface="Cambria Math"/>
                            </a:rPr>
                            <m:t>4</m:t>
                          </m:r>
                        </m:sup>
                      </m:sSubSup>
                      <m:r>
                        <a:rPr lang="es-AR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s-AR" sz="1800" i="1">
                              <a:latin typeface="Cambria Math"/>
                            </a:rPr>
                            <m:t>𝐴</m:t>
                          </m:r>
                          <m:r>
                            <a:rPr lang="es-AR" sz="1800" i="1">
                              <a:latin typeface="Cambria Math"/>
                            </a:rPr>
                            <m:t>∙</m:t>
                          </m:r>
                          <m:f>
                            <m:fPr>
                              <m:type m:val="skw"/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8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s-AR" sz="1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AR" sz="18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87" y="1412776"/>
                <a:ext cx="4120205" cy="848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797111" y="2276872"/>
                <a:ext cx="2197333" cy="8082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800" i="1">
                              <a:latin typeface="Cambria Math"/>
                            </a:rPr>
                            <m:t>𝐶𝑃</m:t>
                          </m:r>
                        </m:e>
                        <m:sub>
                          <m:r>
                            <a:rPr lang="es-AR" sz="180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s-AR" sz="18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800" i="1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s-AR" sz="1800" i="1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AR" sz="18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s-AR" sz="1800" i="1">
                                  <a:latin typeface="Cambria Math"/>
                                </a:rPr>
                                <m:t>∙</m:t>
                              </m:r>
                              <m:f>
                                <m:fPr>
                                  <m:type m:val="skw"/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A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sz="1800" i="1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s-AR" sz="18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AR" sz="18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den>
                          </m:f>
                          <m:r>
                            <a:rPr lang="es-AR" sz="1800" i="1">
                              <a:latin typeface="Cambria Math"/>
                            </a:rPr>
                            <m:t>;0</m:t>
                          </m:r>
                        </m:e>
                      </m:d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111" y="2276872"/>
                <a:ext cx="2197333" cy="8082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560512" y="3708301"/>
                <a:ext cx="11102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800" b="1" dirty="0">
                    <a:solidFill>
                      <a:srgbClr val="0070C0"/>
                    </a:solidFill>
                  </a:rPr>
                  <a:t>5)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𝐶𝑃</m:t>
                        </m:r>
                      </m:e>
                      <m:sub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s-AR" sz="1800" dirty="0"/>
                  <a:t> </a:t>
                </a:r>
              </a:p>
              <a:p>
                <a:r>
                  <a:rPr lang="es-AR" sz="1800" b="1" dirty="0">
                    <a:solidFill>
                      <a:srgbClr val="0070C0"/>
                    </a:solidFill>
                  </a:rPr>
                  <a:t>6)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𝐶𝑃</m:t>
                        </m:r>
                      </m:e>
                      <m:sub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es-AR" sz="1800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12" y="3708301"/>
                <a:ext cx="1110211" cy="646331"/>
              </a:xfrm>
              <a:prstGeom prst="rect">
                <a:avLst/>
              </a:prstGeom>
              <a:blipFill>
                <a:blip r:embed="rId9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Imagen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935" y="4437112"/>
            <a:ext cx="1578489" cy="21166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ángulo 22"/>
              <p:cNvSpPr/>
              <p:nvPr/>
            </p:nvSpPr>
            <p:spPr>
              <a:xfrm>
                <a:off x="992560" y="5013176"/>
                <a:ext cx="2837026" cy="8082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AR" sz="1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s-AR" sz="18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AR"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;−</m:t>
                          </m:r>
                          <m:d>
                            <m:d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s-AR" sz="18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s-AR" sz="18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23" name="Rectá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560" y="5013176"/>
                <a:ext cx="2837026" cy="80823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ángulo 23"/>
              <p:cNvSpPr/>
              <p:nvPr/>
            </p:nvSpPr>
            <p:spPr>
              <a:xfrm>
                <a:off x="4076656" y="5054760"/>
                <a:ext cx="1685341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AR" sz="1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s-AR" sz="1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AR"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24" name="Rectá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656" y="5054760"/>
                <a:ext cx="1685341" cy="7146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/>
              <p:cNvSpPr txBox="1"/>
              <p:nvPr/>
            </p:nvSpPr>
            <p:spPr>
              <a:xfrm>
                <a:off x="1894974" y="3627601"/>
                <a:ext cx="432604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/>
                  <a:t>Como no es sencillo conocer alguna de las coordenadas de cada </a:t>
                </a:r>
                <a14:m>
                  <m:oMath xmlns:m="http://schemas.openxmlformats.org/officeDocument/2006/math">
                    <m:r>
                      <a:rPr lang="es-MX" i="1">
                        <a:latin typeface="Cambria Math" panose="02040503050406030204" pitchFamily="18" charset="0"/>
                      </a:rPr>
                      <m:t>𝐶𝑃</m:t>
                    </m:r>
                  </m:oMath>
                </a14:m>
                <a:r>
                  <a:rPr lang="es-AR" dirty="0"/>
                  <a:t>, debemos resolver un sistema de </a:t>
                </a:r>
                <a14:m>
                  <m:oMath xmlns:m="http://schemas.openxmlformats.org/officeDocument/2006/math">
                    <m:r>
                      <a:rPr lang="es-MX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s-MX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</m:oMath>
                </a14:m>
                <a:r>
                  <a:rPr lang="es-AR" dirty="0"/>
                  <a:t> para cada uno, reemplazando las coordenadas de dos puntos conocidos por los que pasa su respectiva </a:t>
                </a:r>
                <a14:m>
                  <m:oMath xmlns:m="http://schemas.openxmlformats.org/officeDocument/2006/math">
                    <m:r>
                      <a:rPr lang="es-MX" i="1">
                        <a:latin typeface="Cambria Math" panose="02040503050406030204" pitchFamily="18" charset="0"/>
                      </a:rPr>
                      <m:t>𝐿𝑁</m:t>
                    </m:r>
                  </m:oMath>
                </a14:m>
                <a:r>
                  <a:rPr lang="es-AR" dirty="0"/>
                  <a:t> en la ecuación.</a:t>
                </a:r>
              </a:p>
            </p:txBody>
          </p:sp>
        </mc:Choice>
        <mc:Fallback xmlns="">
          <p:sp>
            <p:nvSpPr>
              <p:cNvPr id="25" name="Cuadro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974" y="3627601"/>
                <a:ext cx="4326042" cy="1169551"/>
              </a:xfrm>
              <a:prstGeom prst="rect">
                <a:avLst/>
              </a:prstGeom>
              <a:blipFill>
                <a:blip r:embed="rId13"/>
                <a:stretch>
                  <a:fillRect t="-1042" b="-468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ector recto de flecha 25"/>
          <p:cNvCxnSpPr/>
          <p:nvPr/>
        </p:nvCxnSpPr>
        <p:spPr>
          <a:xfrm>
            <a:off x="1570885" y="4063176"/>
            <a:ext cx="32409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ángulo 29"/>
              <p:cNvSpPr/>
              <p:nvPr/>
            </p:nvSpPr>
            <p:spPr>
              <a:xfrm>
                <a:off x="992560" y="5861125"/>
                <a:ext cx="2990610" cy="8082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800" i="1">
                          <a:solidFill>
                            <a:srgbClr val="FF0000"/>
                          </a:solidFill>
                          <a:latin typeface="Cambria Math"/>
                        </a:rPr>
                        <m:t>𝐶</m:t>
                      </m:r>
                      <m:r>
                        <a:rPr lang="es-AR" sz="18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18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8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s-AR" sz="1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AR" sz="18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s-AR" sz="1800" i="1">
                              <a:latin typeface="Cambria Math"/>
                            </a:rPr>
                            <m:t>;−</m:t>
                          </m:r>
                          <m:d>
                            <m:d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sz="1800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s-AR" sz="18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800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s-AR" sz="1800" i="1">
                                      <a:latin typeface="Cambria Math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s-AR" sz="1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AR" sz="1800" i="1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30" name="Rectá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560" y="5861125"/>
                <a:ext cx="2990610" cy="80823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ángulo 30"/>
              <p:cNvSpPr/>
              <p:nvPr/>
            </p:nvSpPr>
            <p:spPr>
              <a:xfrm>
                <a:off x="4122127" y="5917238"/>
                <a:ext cx="1766977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800" i="1">
                          <a:solidFill>
                            <a:srgbClr val="FF0000"/>
                          </a:solidFill>
                          <a:latin typeface="Cambria Math"/>
                        </a:rPr>
                        <m:t>𝐷</m:t>
                      </m:r>
                      <m:r>
                        <a:rPr lang="es-AR" sz="18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18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8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s-AR" sz="1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AR" sz="18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s-AR" sz="1800" i="1"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31" name="Rectá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127" y="5917238"/>
                <a:ext cx="1766977" cy="71468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Imagen 3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110" y="4449578"/>
            <a:ext cx="1532322" cy="2091678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91DCB-EC6C-7344-AF45-E11C4A4C6FD3}" type="slidenum">
              <a:rPr lang="es-ES" smtClean="0"/>
              <a:pPr/>
              <a:t>27</a:t>
            </a:fld>
            <a:endParaRPr lang="es-ES" dirty="0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E75D8BBB-983E-40B1-8C74-437826035C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671" y="1141888"/>
            <a:ext cx="2743200" cy="296545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2FF19A10-C0D9-48DB-BA55-DDE5D917916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305" y="1141888"/>
            <a:ext cx="2736850" cy="295275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2A842ED-02E6-4FA3-BC09-665C2683342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06" y="1124744"/>
            <a:ext cx="2755900" cy="297815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06976E64-ABB7-48CD-8708-95E08F6E570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06" y="1132888"/>
            <a:ext cx="2743200" cy="2965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AE7981CA-69D7-4C79-A888-0BEA3787353E}"/>
                  </a:ext>
                </a:extLst>
              </p:cNvPr>
              <p:cNvSpPr/>
              <p:nvPr/>
            </p:nvSpPr>
            <p:spPr>
              <a:xfrm>
                <a:off x="5568742" y="244501"/>
                <a:ext cx="3344698" cy="8082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18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sz="1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𝑐𝑝</m:t>
                                  </m:r>
                                </m:sup>
                              </m:sSubSup>
                              <m:r>
                                <a:rPr lang="es-AR" sz="180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𝑐𝑝</m:t>
                                  </m:r>
                                </m:sup>
                              </m:sSubSup>
                              <m:r>
                                <a:rPr lang="es-AR" sz="180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den>
                          </m:f>
                          <m:r>
                            <a:rPr lang="es-A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s-MX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AE7981CA-69D7-4C79-A888-0BEA378735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742" y="244501"/>
                <a:ext cx="3344698" cy="80823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Google Shape;319;g71e89dcb6f_0_86">
            <a:extLst>
              <a:ext uri="{FF2B5EF4-FFF2-40B4-BE49-F238E27FC236}">
                <a16:creationId xmlns:a16="http://schemas.microsoft.com/office/drawing/2014/main" id="{1456EDD8-BF67-4EAB-B3B5-60C07F43FF16}"/>
              </a:ext>
            </a:extLst>
          </p:cNvPr>
          <p:cNvSpPr txBox="1"/>
          <p:nvPr/>
        </p:nvSpPr>
        <p:spPr>
          <a:xfrm rot="-5400000">
            <a:off x="-3224250" y="3224250"/>
            <a:ext cx="68580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/>
              <a:t>Solicitación por Flexión</a:t>
            </a:r>
          </a:p>
        </p:txBody>
      </p:sp>
    </p:spTree>
    <p:extLst>
      <p:ext uri="{BB962C8B-B14F-4D97-AF65-F5344CB8AC3E}">
        <p14:creationId xmlns:p14="http://schemas.microsoft.com/office/powerpoint/2010/main" val="185188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8" grpId="0"/>
      <p:bldP spid="9" grpId="0"/>
      <p:bldP spid="12" grpId="0"/>
      <p:bldP spid="23" grpId="0"/>
      <p:bldP spid="24" grpId="0"/>
      <p:bldP spid="25" grpId="0"/>
      <p:bldP spid="30" grpId="0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/>
          <p:cNvSpPr txBox="1"/>
          <p:nvPr/>
        </p:nvSpPr>
        <p:spPr>
          <a:xfrm>
            <a:off x="560512" y="476672"/>
            <a:ext cx="6855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1800" dirty="0"/>
              <a:t>Las infinitas líneas que pivotean respecto a los vértices generan los infinitos puntos entre los vértices del núcleo central.</a:t>
            </a:r>
            <a:endParaRPr lang="es-AR" sz="1800" dirty="0"/>
          </a:p>
        </p:txBody>
      </p:sp>
      <p:sp>
        <p:nvSpPr>
          <p:cNvPr id="19" name="Flecha derecha 18"/>
          <p:cNvSpPr/>
          <p:nvPr/>
        </p:nvSpPr>
        <p:spPr>
          <a:xfrm>
            <a:off x="2737151" y="2687335"/>
            <a:ext cx="483513" cy="171743"/>
          </a:xfrm>
          <a:prstGeom prst="rightArrow">
            <a:avLst/>
          </a:prstGeom>
          <a:solidFill>
            <a:schemeClr val="tx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5559634" y="2199020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/>
              <a:t>El núcleo central es el área definida por los puntos que, tomados como centro de presión, originan tensiones de un mismo signo en la sección.</a:t>
            </a:r>
            <a:endParaRPr lang="es-AR" sz="18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645135" y="4813121"/>
            <a:ext cx="3029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>
                <a:solidFill>
                  <a:srgbClr val="FF0000"/>
                </a:solidFill>
              </a:rPr>
              <a:t>¡Observación!</a:t>
            </a:r>
          </a:p>
          <a:p>
            <a:pPr algn="ctr"/>
            <a:endParaRPr lang="es-MX" sz="800" dirty="0"/>
          </a:p>
          <a:p>
            <a:pPr algn="ctr"/>
            <a:r>
              <a:rPr lang="es-MX" sz="1800" dirty="0"/>
              <a:t>El baricentro siempre debe estar contenido dentro del núcleo central.</a:t>
            </a:r>
            <a:endParaRPr lang="es-AR" sz="1800" dirty="0"/>
          </a:p>
        </p:txBody>
      </p:sp>
      <p:sp>
        <p:nvSpPr>
          <p:cNvPr id="23" name="Flecha derecha 22"/>
          <p:cNvSpPr/>
          <p:nvPr/>
        </p:nvSpPr>
        <p:spPr>
          <a:xfrm>
            <a:off x="3849892" y="5592481"/>
            <a:ext cx="599052" cy="212783"/>
          </a:xfrm>
          <a:prstGeom prst="rightArrow">
            <a:avLst/>
          </a:prstGeom>
          <a:solidFill>
            <a:schemeClr val="tx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/>
              <p:cNvSpPr txBox="1"/>
              <p:nvPr/>
            </p:nvSpPr>
            <p:spPr>
              <a:xfrm>
                <a:off x="4611798" y="5241974"/>
                <a:ext cx="509701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sz="1800" dirty="0"/>
                  <a:t>Recordemos que cuando </a:t>
                </a:r>
                <a14:m>
                  <m:oMath xmlns:m="http://schemas.openxmlformats.org/officeDocument/2006/math">
                    <m:r>
                      <a:rPr lang="es-MX" sz="18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s-MX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MX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s-MX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s-MX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𝐿𝑁</m:t>
                    </m:r>
                    <m:r>
                      <a:rPr lang="es-MX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s-MX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s-AR" sz="1800" dirty="0"/>
                  <a:t> y estaremos ante una solicitación axil pura, por lo tanto, tendremos tensiones de un solo signo.</a:t>
                </a:r>
              </a:p>
            </p:txBody>
          </p:sp>
        </mc:Choice>
        <mc:Fallback xmlns="">
          <p:sp>
            <p:nvSpPr>
              <p:cNvPr id="24" name="Cuadro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798" y="5241974"/>
                <a:ext cx="5097016" cy="923330"/>
              </a:xfrm>
              <a:prstGeom prst="rect">
                <a:avLst/>
              </a:prstGeom>
              <a:blipFill>
                <a:blip r:embed="rId5"/>
                <a:stretch>
                  <a:fillRect l="-239" t="-3974" r="-1316" b="-993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91DCB-EC6C-7344-AF45-E11C4A4C6FD3}" type="slidenum">
              <a:rPr lang="es-ES" smtClean="0"/>
              <a:pPr/>
              <a:t>28</a:t>
            </a:fld>
            <a:endParaRPr lang="es-E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6DEDB0B-CED4-473E-AF29-2B52C54A2A85}"/>
              </a:ext>
            </a:extLst>
          </p:cNvPr>
          <p:cNvSpPr txBox="1"/>
          <p:nvPr/>
        </p:nvSpPr>
        <p:spPr>
          <a:xfrm>
            <a:off x="645135" y="6237312"/>
            <a:ext cx="3029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/>
              <a:t>¿Por que?</a:t>
            </a:r>
            <a:endParaRPr lang="es-AR" sz="1800" dirty="0"/>
          </a:p>
        </p:txBody>
      </p:sp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B5B123BC-0F53-4ABC-978B-9073B2BF2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0" y="1712501"/>
            <a:ext cx="1654425" cy="2052000"/>
          </a:xfrm>
          <a:prstGeom prst="rect">
            <a:avLst/>
          </a:prstGeom>
        </p:spPr>
      </p:pic>
      <p:pic>
        <p:nvPicPr>
          <p:cNvPr id="6" name="Imagen 5" descr="Gráfico&#10;&#10;Descripción generada automáticamente">
            <a:extLst>
              <a:ext uri="{FF2B5EF4-FFF2-40B4-BE49-F238E27FC236}">
                <a16:creationId xmlns:a16="http://schemas.microsoft.com/office/drawing/2014/main" id="{1CD858A8-ECD3-4B5C-BBB4-1E35C3219F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89" y="1712501"/>
            <a:ext cx="1648012" cy="2052000"/>
          </a:xfrm>
          <a:prstGeom prst="rect">
            <a:avLst/>
          </a:prstGeom>
        </p:spPr>
      </p:pic>
      <p:sp>
        <p:nvSpPr>
          <p:cNvPr id="13" name="Google Shape;319;g71e89dcb6f_0_86">
            <a:extLst>
              <a:ext uri="{FF2B5EF4-FFF2-40B4-BE49-F238E27FC236}">
                <a16:creationId xmlns:a16="http://schemas.microsoft.com/office/drawing/2014/main" id="{31D4AAB5-A725-4685-8664-FAAB12527308}"/>
              </a:ext>
            </a:extLst>
          </p:cNvPr>
          <p:cNvSpPr txBox="1"/>
          <p:nvPr/>
        </p:nvSpPr>
        <p:spPr>
          <a:xfrm rot="-5400000">
            <a:off x="-3224250" y="3224250"/>
            <a:ext cx="68580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/>
              <a:t>Solicitación por Flexión</a:t>
            </a:r>
          </a:p>
        </p:txBody>
      </p:sp>
    </p:spTree>
    <p:extLst>
      <p:ext uri="{BB962C8B-B14F-4D97-AF65-F5344CB8AC3E}">
        <p14:creationId xmlns:p14="http://schemas.microsoft.com/office/powerpoint/2010/main" val="48663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2" grpId="0"/>
      <p:bldP spid="23" grpId="0" animBg="1"/>
      <p:bldP spid="2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89CB3CD-A64C-4552-9CFD-6D4136869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04" y="836712"/>
            <a:ext cx="8866454" cy="5873175"/>
          </a:xfrm>
          <a:prstGeom prst="rect">
            <a:avLst/>
          </a:prstGeom>
        </p:spPr>
      </p:pic>
      <p:sp>
        <p:nvSpPr>
          <p:cNvPr id="5" name="Google Shape;319;g71e89dcb6f_0_86">
            <a:extLst>
              <a:ext uri="{FF2B5EF4-FFF2-40B4-BE49-F238E27FC236}">
                <a16:creationId xmlns:a16="http://schemas.microsoft.com/office/drawing/2014/main" id="{BE9F30DF-C489-43FD-AF82-7FB1D68D2494}"/>
              </a:ext>
            </a:extLst>
          </p:cNvPr>
          <p:cNvSpPr txBox="1"/>
          <p:nvPr/>
        </p:nvSpPr>
        <p:spPr>
          <a:xfrm rot="-5400000">
            <a:off x="-3224250" y="3224250"/>
            <a:ext cx="68580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/>
              <a:t>Solicitación por Flexión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C175DE-C5FE-42F8-9DDB-E9FD39404916}"/>
              </a:ext>
            </a:extLst>
          </p:cNvPr>
          <p:cNvSpPr txBox="1">
            <a:spLocks/>
          </p:cNvSpPr>
          <p:nvPr/>
        </p:nvSpPr>
        <p:spPr>
          <a:xfrm>
            <a:off x="-34885" y="6453189"/>
            <a:ext cx="428231" cy="26828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9pPr>
          </a:lstStyle>
          <a:p>
            <a:pPr algn="r"/>
            <a:fld id="{61F91DCB-EC6C-7344-AF45-E11C4A4C6FD3}" type="slidenum">
              <a:rPr lang="es-ES" smtClean="0"/>
              <a:pPr algn="r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4096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092" y="2204863"/>
            <a:ext cx="4132051" cy="1637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3256" y="2262012"/>
            <a:ext cx="3838216" cy="11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124" y="4076258"/>
            <a:ext cx="3458937" cy="12964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77939" y="1235177"/>
            <a:ext cx="4106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Viga simplemente apoyada</a:t>
            </a:r>
            <a:endParaRPr lang="es-AR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881155" y="4017838"/>
            <a:ext cx="3703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/>
              <a:t>Realizamos el diagrama de momentos para conocer la sección más solicitada de la viga:</a:t>
            </a:r>
            <a:endParaRPr lang="es-AR" sz="1800" dirty="0"/>
          </a:p>
        </p:txBody>
      </p:sp>
      <p:sp>
        <p:nvSpPr>
          <p:cNvPr id="14" name="Google Shape;102;p21"/>
          <p:cNvSpPr txBox="1"/>
          <p:nvPr/>
        </p:nvSpPr>
        <p:spPr>
          <a:xfrm>
            <a:off x="504028" y="181496"/>
            <a:ext cx="2864796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lvl="0" algn="l"/>
            <a:r>
              <a:rPr lang="es-ES" sz="3200" u="sng" dirty="0">
                <a:solidFill>
                  <a:srgbClr val="009644"/>
                </a:solidFill>
              </a:rPr>
              <a:t>Flexión simple</a:t>
            </a:r>
            <a:endParaRPr sz="3200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114" y="4074996"/>
            <a:ext cx="3458939" cy="1441656"/>
          </a:xfrm>
          <a:prstGeom prst="rect">
            <a:avLst/>
          </a:prstGeom>
        </p:spPr>
      </p:pic>
      <p:sp>
        <p:nvSpPr>
          <p:cNvPr id="13" name="Google Shape;319;g71e89dcb6f_0_86">
            <a:extLst>
              <a:ext uri="{FF2B5EF4-FFF2-40B4-BE49-F238E27FC236}">
                <a16:creationId xmlns:a16="http://schemas.microsoft.com/office/drawing/2014/main" id="{7C718F56-99ED-42FF-B46A-AD323A6EFC83}"/>
              </a:ext>
            </a:extLst>
          </p:cNvPr>
          <p:cNvSpPr txBox="1"/>
          <p:nvPr/>
        </p:nvSpPr>
        <p:spPr>
          <a:xfrm rot="-5400000">
            <a:off x="-3224250" y="3224250"/>
            <a:ext cx="68580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/>
              <a:t>Solicitación por Flexión</a:t>
            </a:r>
          </a:p>
        </p:txBody>
      </p:sp>
      <p:pic>
        <p:nvPicPr>
          <p:cNvPr id="104" name="Google Shape;104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954615" y="4022562"/>
            <a:ext cx="750913" cy="55856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91DCB-EC6C-7344-AF45-E11C4A4C6FD3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387" y="2659796"/>
            <a:ext cx="1442047" cy="135426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20" y="2970715"/>
            <a:ext cx="620706" cy="85895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92217" y="2728577"/>
            <a:ext cx="3396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/>
              <a:t>Tomando una sección cualquiera de la viga, ponemos en evidencia las solicitaciones:</a:t>
            </a:r>
            <a:endParaRPr lang="es-AR" sz="1800" dirty="0"/>
          </a:p>
        </p:txBody>
      </p:sp>
      <p:sp>
        <p:nvSpPr>
          <p:cNvPr id="23" name="Google Shape;102;p21"/>
          <p:cNvSpPr txBox="1"/>
          <p:nvPr/>
        </p:nvSpPr>
        <p:spPr>
          <a:xfrm>
            <a:off x="504027" y="181496"/>
            <a:ext cx="4015359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lvl="0" algn="l"/>
            <a:r>
              <a:rPr lang="es-ES" sz="3200" u="sng" dirty="0">
                <a:solidFill>
                  <a:srgbClr val="009644"/>
                </a:solidFill>
              </a:rPr>
              <a:t>Flexión simple recta</a:t>
            </a:r>
            <a:endParaRPr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91DCB-EC6C-7344-AF45-E11C4A4C6FD3}" type="slidenum">
              <a:rPr lang="es-ES" smtClean="0"/>
              <a:pPr/>
              <a:t>5</a:t>
            </a:fld>
            <a:endParaRPr lang="es-ES"/>
          </a:p>
        </p:txBody>
      </p:sp>
      <p:pic>
        <p:nvPicPr>
          <p:cNvPr id="22" name="Google Shape;103;p21">
            <a:extLst>
              <a:ext uri="{FF2B5EF4-FFF2-40B4-BE49-F238E27FC236}">
                <a16:creationId xmlns:a16="http://schemas.microsoft.com/office/drawing/2014/main" id="{7951F652-1220-41F5-9DE4-F592A44DE38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4968" y="1340768"/>
            <a:ext cx="3838216" cy="1168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AFC7D5D4-A104-4BD9-A4BC-02F98AE0AC4C}"/>
              </a:ext>
            </a:extLst>
          </p:cNvPr>
          <p:cNvSpPr txBox="1"/>
          <p:nvPr/>
        </p:nvSpPr>
        <p:spPr>
          <a:xfrm>
            <a:off x="584079" y="1525441"/>
            <a:ext cx="372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/>
              <a:t>Viga simplemente apoyada</a:t>
            </a:r>
            <a:endParaRPr lang="es-AR" sz="1800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BC27665-0B6F-44AF-95FE-6BBD7000EA8B}"/>
              </a:ext>
            </a:extLst>
          </p:cNvPr>
          <p:cNvSpPr txBox="1"/>
          <p:nvPr/>
        </p:nvSpPr>
        <p:spPr>
          <a:xfrm>
            <a:off x="694497" y="4963228"/>
            <a:ext cx="37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/>
              <a:t>¿Como sería en un voladizo (balcón)?</a:t>
            </a:r>
            <a:endParaRPr lang="es-AR" sz="1800" dirty="0"/>
          </a:p>
        </p:txBody>
      </p:sp>
      <p:sp>
        <p:nvSpPr>
          <p:cNvPr id="29" name="Google Shape;319;g71e89dcb6f_0_86">
            <a:extLst>
              <a:ext uri="{FF2B5EF4-FFF2-40B4-BE49-F238E27FC236}">
                <a16:creationId xmlns:a16="http://schemas.microsoft.com/office/drawing/2014/main" id="{04C1F222-F2F3-4EFD-B81F-A9B8434F103A}"/>
              </a:ext>
            </a:extLst>
          </p:cNvPr>
          <p:cNvSpPr txBox="1"/>
          <p:nvPr/>
        </p:nvSpPr>
        <p:spPr>
          <a:xfrm rot="-5400000">
            <a:off x="-3224250" y="3224250"/>
            <a:ext cx="68580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/>
              <a:t>Solicitación por Flexión</a:t>
            </a:r>
          </a:p>
        </p:txBody>
      </p:sp>
    </p:spTree>
    <p:extLst>
      <p:ext uri="{BB962C8B-B14F-4D97-AF65-F5344CB8AC3E}">
        <p14:creationId xmlns:p14="http://schemas.microsoft.com/office/powerpoint/2010/main" val="40736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276" y="3309272"/>
            <a:ext cx="1184611" cy="203727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848" y="3319268"/>
            <a:ext cx="1157648" cy="2024266"/>
          </a:xfrm>
          <a:prstGeom prst="rect">
            <a:avLst/>
          </a:prstGeom>
        </p:spPr>
      </p:pic>
      <p:pic>
        <p:nvPicPr>
          <p:cNvPr id="114" name="Google Shape;11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6936" y="3308483"/>
            <a:ext cx="1748457" cy="2039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473" y="2904091"/>
            <a:ext cx="299799" cy="30888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274" y="2904091"/>
            <a:ext cx="345224" cy="30888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387" y="1484784"/>
            <a:ext cx="1442047" cy="135426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20" y="1795703"/>
            <a:ext cx="620706" cy="85895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216" y="1833165"/>
            <a:ext cx="917133" cy="67748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92217" y="1835532"/>
            <a:ext cx="3396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/>
              <a:t>Teniendo en evidencia las solicitaciones:</a:t>
            </a:r>
            <a:endParaRPr lang="es-AR" sz="1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416496" y="3866243"/>
            <a:ext cx="3797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/>
              <a:t>Trazamos los diagramas de tensiones y deformaciones de la sección analizada:</a:t>
            </a:r>
            <a:endParaRPr lang="es-AR" sz="1800" dirty="0"/>
          </a:p>
        </p:txBody>
      </p:sp>
      <p:cxnSp>
        <p:nvCxnSpPr>
          <p:cNvPr id="96" name="95 Conector recto"/>
          <p:cNvCxnSpPr/>
          <p:nvPr/>
        </p:nvCxnSpPr>
        <p:spPr bwMode="auto">
          <a:xfrm>
            <a:off x="8838672" y="3359401"/>
            <a:ext cx="0" cy="19440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33 Conector recto"/>
          <p:cNvCxnSpPr/>
          <p:nvPr/>
        </p:nvCxnSpPr>
        <p:spPr bwMode="auto">
          <a:xfrm>
            <a:off x="7241381" y="3350131"/>
            <a:ext cx="0" cy="19440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Google Shape;102;p21"/>
          <p:cNvSpPr txBox="1"/>
          <p:nvPr/>
        </p:nvSpPr>
        <p:spPr>
          <a:xfrm>
            <a:off x="504027" y="181496"/>
            <a:ext cx="4015359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lvl="0" algn="l"/>
            <a:r>
              <a:rPr lang="es-ES" sz="3200" u="sng" dirty="0">
                <a:solidFill>
                  <a:srgbClr val="009644"/>
                </a:solidFill>
              </a:rPr>
              <a:t>Flexión simple recta</a:t>
            </a:r>
            <a:endParaRPr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91DCB-EC6C-7344-AF45-E11C4A4C6FD3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B91C4A0-7E09-40DE-A0A7-7452D642B625}"/>
              </a:ext>
            </a:extLst>
          </p:cNvPr>
          <p:cNvSpPr txBox="1"/>
          <p:nvPr/>
        </p:nvSpPr>
        <p:spPr>
          <a:xfrm>
            <a:off x="737473" y="5578854"/>
            <a:ext cx="4326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800" b="1" dirty="0">
                <a:solidFill>
                  <a:srgbClr val="0070C0"/>
                </a:solidFill>
              </a:rPr>
              <a:t>Hipótesis de flexión: </a:t>
            </a:r>
            <a:r>
              <a:rPr lang="es-AR" sz="1800" dirty="0"/>
              <a:t>Bernoulli – Navier</a:t>
            </a:r>
            <a:endParaRPr lang="en-US" sz="18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F3207DF-800A-44D2-95A8-CB166C12472A}"/>
              </a:ext>
            </a:extLst>
          </p:cNvPr>
          <p:cNvSpPr txBox="1"/>
          <p:nvPr/>
        </p:nvSpPr>
        <p:spPr>
          <a:xfrm>
            <a:off x="648044" y="6023029"/>
            <a:ext cx="8913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/>
              <a:t>“Las secciones planas y normales al eje de la pieza se mantienen planas y normales al eje de la pieza, girando en torno a un eje denominado eje neutro”</a:t>
            </a:r>
            <a:endParaRPr lang="en-US" sz="18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494E174-D5AA-42D7-9A89-C64233B3D023}"/>
              </a:ext>
            </a:extLst>
          </p:cNvPr>
          <p:cNvSpPr txBox="1"/>
          <p:nvPr/>
        </p:nvSpPr>
        <p:spPr>
          <a:xfrm>
            <a:off x="6151471" y="5588464"/>
            <a:ext cx="258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/>
              <a:t>Deformaciones lineales</a:t>
            </a:r>
            <a:endParaRPr lang="es-AR" sz="1800" dirty="0"/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1657F730-7311-43BC-83C0-C6540E0F3561}"/>
              </a:ext>
            </a:extLst>
          </p:cNvPr>
          <p:cNvCxnSpPr>
            <a:cxnSpLocks/>
          </p:cNvCxnSpPr>
          <p:nvPr/>
        </p:nvCxnSpPr>
        <p:spPr bwMode="auto">
          <a:xfrm>
            <a:off x="5205128" y="5772312"/>
            <a:ext cx="900000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Google Shape;319;g71e89dcb6f_0_86">
            <a:extLst>
              <a:ext uri="{FF2B5EF4-FFF2-40B4-BE49-F238E27FC236}">
                <a16:creationId xmlns:a16="http://schemas.microsoft.com/office/drawing/2014/main" id="{51147D38-EC06-4C51-AD29-58713C45194B}"/>
              </a:ext>
            </a:extLst>
          </p:cNvPr>
          <p:cNvSpPr txBox="1"/>
          <p:nvPr/>
        </p:nvSpPr>
        <p:spPr>
          <a:xfrm rot="-5400000">
            <a:off x="-3224250" y="3224250"/>
            <a:ext cx="68580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/>
              <a:t>Solicitación por Flexión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102;p21"/>
          <p:cNvSpPr txBox="1"/>
          <p:nvPr/>
        </p:nvSpPr>
        <p:spPr>
          <a:xfrm>
            <a:off x="504027" y="181496"/>
            <a:ext cx="4015359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lvl="0" algn="l"/>
            <a:r>
              <a:rPr lang="es-ES" sz="3200" u="sng" dirty="0">
                <a:solidFill>
                  <a:srgbClr val="009644"/>
                </a:solidFill>
              </a:rPr>
              <a:t>Flexión simple recta</a:t>
            </a:r>
            <a:endParaRPr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91DCB-EC6C-7344-AF45-E11C4A4C6FD3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DF14DA8-3F9B-45E0-9EA0-E966749CDB1F}"/>
              </a:ext>
            </a:extLst>
          </p:cNvPr>
          <p:cNvSpPr txBox="1"/>
          <p:nvPr/>
        </p:nvSpPr>
        <p:spPr>
          <a:xfrm>
            <a:off x="409499" y="980728"/>
            <a:ext cx="7018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/>
              <a:t>Ejemplo realista de una viga de hormigón (edificio de viviendas)</a:t>
            </a:r>
            <a:endParaRPr lang="es-AR" sz="1800" dirty="0"/>
          </a:p>
        </p:txBody>
      </p:sp>
      <p:pic>
        <p:nvPicPr>
          <p:cNvPr id="26" name="Imagen 24">
            <a:extLst>
              <a:ext uri="{FF2B5EF4-FFF2-40B4-BE49-F238E27FC236}">
                <a16:creationId xmlns:a16="http://schemas.microsoft.com/office/drawing/2014/main" id="{D7D679DB-DA5A-40E3-8D1A-72EE78A83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801" y="2034718"/>
            <a:ext cx="1184611" cy="2037273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C109AC32-3B37-4A6F-8A81-CD155B1B9A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373" y="2044714"/>
            <a:ext cx="1157648" cy="2024266"/>
          </a:xfrm>
          <a:prstGeom prst="rect">
            <a:avLst/>
          </a:prstGeom>
        </p:spPr>
      </p:pic>
      <p:pic>
        <p:nvPicPr>
          <p:cNvPr id="28" name="Google Shape;114;p22">
            <a:extLst>
              <a:ext uri="{FF2B5EF4-FFF2-40B4-BE49-F238E27FC236}">
                <a16:creationId xmlns:a16="http://schemas.microsoft.com/office/drawing/2014/main" id="{29790A14-D163-4709-A619-BF2BA1F6A79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7461" y="2033929"/>
            <a:ext cx="1748457" cy="2039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08A91397-6BA7-4FA2-8998-61609CBDA8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998" y="1629537"/>
            <a:ext cx="299799" cy="308885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8740DBC9-DBD5-4D23-9230-DD43299F1F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799" y="1629537"/>
            <a:ext cx="345224" cy="308885"/>
          </a:xfrm>
          <a:prstGeom prst="rect">
            <a:avLst/>
          </a:prstGeom>
        </p:spPr>
      </p:pic>
      <p:cxnSp>
        <p:nvCxnSpPr>
          <p:cNvPr id="31" name="95 Conector recto">
            <a:extLst>
              <a:ext uri="{FF2B5EF4-FFF2-40B4-BE49-F238E27FC236}">
                <a16:creationId xmlns:a16="http://schemas.microsoft.com/office/drawing/2014/main" id="{8035554E-B315-4E55-8CB4-CF58D6FA0E37}"/>
              </a:ext>
            </a:extLst>
          </p:cNvPr>
          <p:cNvCxnSpPr/>
          <p:nvPr/>
        </p:nvCxnSpPr>
        <p:spPr bwMode="auto">
          <a:xfrm>
            <a:off x="6849197" y="2084847"/>
            <a:ext cx="0" cy="19440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33 Conector recto">
            <a:extLst>
              <a:ext uri="{FF2B5EF4-FFF2-40B4-BE49-F238E27FC236}">
                <a16:creationId xmlns:a16="http://schemas.microsoft.com/office/drawing/2014/main" id="{23157E09-AB69-4E81-8274-12D70664B868}"/>
              </a:ext>
            </a:extLst>
          </p:cNvPr>
          <p:cNvCxnSpPr/>
          <p:nvPr/>
        </p:nvCxnSpPr>
        <p:spPr bwMode="auto">
          <a:xfrm>
            <a:off x="5251906" y="2075577"/>
            <a:ext cx="0" cy="19440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17606A9B-2128-429A-9B84-09441D6878A0}"/>
                  </a:ext>
                </a:extLst>
              </p:cNvPr>
              <p:cNvSpPr/>
              <p:nvPr/>
            </p:nvSpPr>
            <p:spPr>
              <a:xfrm>
                <a:off x="6469309" y="4373699"/>
                <a:ext cx="1507785" cy="6962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sub>
                      </m:sSub>
                      <m:r>
                        <a:rPr lang="es-AR" sz="1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17606A9B-2128-429A-9B84-09441D6878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309" y="4373699"/>
                <a:ext cx="1507785" cy="6962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ángulo 34">
                <a:extLst>
                  <a:ext uri="{FF2B5EF4-FFF2-40B4-BE49-F238E27FC236}">
                    <a16:creationId xmlns:a16="http://schemas.microsoft.com/office/drawing/2014/main" id="{74A1B8DA-C3F3-42E7-B70F-E2BAAA5547FC}"/>
                  </a:ext>
                </a:extLst>
              </p:cNvPr>
              <p:cNvSpPr/>
              <p:nvPr/>
            </p:nvSpPr>
            <p:spPr>
              <a:xfrm>
                <a:off x="6034377" y="5094757"/>
                <a:ext cx="2519023" cy="747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AR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s-ES" sz="1800" i="1"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</m:sub>
                          </m:sSub>
                        </m:e>
                      </m:d>
                      <m:r>
                        <a:rPr lang="es-AR" sz="1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s-E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800" b="0" i="1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s-E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s-E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E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35" name="Rectángulo 34">
                <a:extLst>
                  <a:ext uri="{FF2B5EF4-FFF2-40B4-BE49-F238E27FC236}">
                    <a16:creationId xmlns:a16="http://schemas.microsoft.com/office/drawing/2014/main" id="{74A1B8DA-C3F3-42E7-B70F-E2BAAA5547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377" y="5094757"/>
                <a:ext cx="2519023" cy="7477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0" name="Entrada de lápiz 189">
                <a:extLst>
                  <a:ext uri="{FF2B5EF4-FFF2-40B4-BE49-F238E27FC236}">
                    <a16:creationId xmlns:a16="http://schemas.microsoft.com/office/drawing/2014/main" id="{821E12B7-E357-4E96-87DF-0E2A2D2A81C0}"/>
                  </a:ext>
                </a:extLst>
              </p14:cNvPr>
              <p14:cNvContentPartPr/>
              <p14:nvPr/>
            </p14:nvContentPartPr>
            <p14:xfrm>
              <a:off x="6268204" y="5001008"/>
              <a:ext cx="8640" cy="25920"/>
            </p14:xfrm>
          </p:contentPart>
        </mc:Choice>
        <mc:Fallback xmlns="">
          <p:pic>
            <p:nvPicPr>
              <p:cNvPr id="190" name="Entrada de lápiz 189">
                <a:extLst>
                  <a:ext uri="{FF2B5EF4-FFF2-40B4-BE49-F238E27FC236}">
                    <a16:creationId xmlns:a16="http://schemas.microsoft.com/office/drawing/2014/main" id="{821E12B7-E357-4E96-87DF-0E2A2D2A81C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59564" y="4992008"/>
                <a:ext cx="26280" cy="43560"/>
              </a:xfrm>
              <a:prstGeom prst="rect">
                <a:avLst/>
              </a:prstGeom>
            </p:spPr>
          </p:pic>
        </mc:Fallback>
      </mc:AlternateContent>
      <p:cxnSp>
        <p:nvCxnSpPr>
          <p:cNvPr id="203" name="Conector recto de flecha 202">
            <a:extLst>
              <a:ext uri="{FF2B5EF4-FFF2-40B4-BE49-F238E27FC236}">
                <a16:creationId xmlns:a16="http://schemas.microsoft.com/office/drawing/2014/main" id="{F087CCE7-9396-467A-877C-EC0AA81D7B48}"/>
              </a:ext>
            </a:extLst>
          </p:cNvPr>
          <p:cNvCxnSpPr/>
          <p:nvPr/>
        </p:nvCxnSpPr>
        <p:spPr bwMode="auto">
          <a:xfrm>
            <a:off x="2786522" y="1936974"/>
            <a:ext cx="1288080" cy="1404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4" name="Conector recto de flecha 203">
            <a:extLst>
              <a:ext uri="{FF2B5EF4-FFF2-40B4-BE49-F238E27FC236}">
                <a16:creationId xmlns:a16="http://schemas.microsoft.com/office/drawing/2014/main" id="{2E62B310-39FB-4BDC-BE3B-CB7855825FBD}"/>
              </a:ext>
            </a:extLst>
          </p:cNvPr>
          <p:cNvCxnSpPr>
            <a:cxnSpLocks/>
          </p:cNvCxnSpPr>
          <p:nvPr/>
        </p:nvCxnSpPr>
        <p:spPr bwMode="auto">
          <a:xfrm>
            <a:off x="2261436" y="2068393"/>
            <a:ext cx="0" cy="195118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CuadroTexto 205">
                <a:extLst>
                  <a:ext uri="{FF2B5EF4-FFF2-40B4-BE49-F238E27FC236}">
                    <a16:creationId xmlns:a16="http://schemas.microsoft.com/office/drawing/2014/main" id="{E7ED8CD5-855C-4EBA-B54E-41F522456E78}"/>
                  </a:ext>
                </a:extLst>
              </p:cNvPr>
              <p:cNvSpPr txBox="1"/>
              <p:nvPr/>
            </p:nvSpPr>
            <p:spPr>
              <a:xfrm>
                <a:off x="2912112" y="1578278"/>
                <a:ext cx="11226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s-ES" sz="16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i="1" dirty="0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s-ES" sz="1600" i="1" dirty="0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AU" sz="1600" dirty="0"/>
              </a:p>
            </p:txBody>
          </p:sp>
        </mc:Choice>
        <mc:Fallback xmlns="">
          <p:sp>
            <p:nvSpPr>
              <p:cNvPr id="206" name="CuadroTexto 205">
                <a:extLst>
                  <a:ext uri="{FF2B5EF4-FFF2-40B4-BE49-F238E27FC236}">
                    <a16:creationId xmlns:a16="http://schemas.microsoft.com/office/drawing/2014/main" id="{E7ED8CD5-855C-4EBA-B54E-41F522456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112" y="1578278"/>
                <a:ext cx="1122615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CuadroTexto 207">
                <a:extLst>
                  <a:ext uri="{FF2B5EF4-FFF2-40B4-BE49-F238E27FC236}">
                    <a16:creationId xmlns:a16="http://schemas.microsoft.com/office/drawing/2014/main" id="{B85E56E9-FC91-4461-A624-047AEDEA747B}"/>
                  </a:ext>
                </a:extLst>
              </p:cNvPr>
              <p:cNvSpPr txBox="1"/>
              <p:nvPr/>
            </p:nvSpPr>
            <p:spPr>
              <a:xfrm>
                <a:off x="1208584" y="2771471"/>
                <a:ext cx="11248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s-ES" sz="16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s-ES" sz="160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ES" sz="1600" i="1" dirty="0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AU" sz="1600" dirty="0"/>
              </a:p>
            </p:txBody>
          </p:sp>
        </mc:Choice>
        <mc:Fallback xmlns="">
          <p:sp>
            <p:nvSpPr>
              <p:cNvPr id="208" name="CuadroTexto 207">
                <a:extLst>
                  <a:ext uri="{FF2B5EF4-FFF2-40B4-BE49-F238E27FC236}">
                    <a16:creationId xmlns:a16="http://schemas.microsoft.com/office/drawing/2014/main" id="{B85E56E9-FC91-4461-A624-047AEDEA7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584" y="2771471"/>
                <a:ext cx="1124860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CuadroTexto 208">
                <a:extLst>
                  <a:ext uri="{FF2B5EF4-FFF2-40B4-BE49-F238E27FC236}">
                    <a16:creationId xmlns:a16="http://schemas.microsoft.com/office/drawing/2014/main" id="{7B6E306C-F2EE-4B57-8F52-4CC97FC3AB7C}"/>
                  </a:ext>
                </a:extLst>
              </p:cNvPr>
              <p:cNvSpPr txBox="1"/>
              <p:nvPr/>
            </p:nvSpPr>
            <p:spPr>
              <a:xfrm>
                <a:off x="8140932" y="1709386"/>
                <a:ext cx="9997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1800" b="0" i="0" dirty="0" smtClean="0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s-ES" sz="1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800" b="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s-ES" sz="180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AU" sz="1800" dirty="0"/>
              </a:p>
            </p:txBody>
          </p:sp>
        </mc:Choice>
        <mc:Fallback xmlns="">
          <p:sp>
            <p:nvSpPr>
              <p:cNvPr id="209" name="CuadroTexto 208">
                <a:extLst>
                  <a:ext uri="{FF2B5EF4-FFF2-40B4-BE49-F238E27FC236}">
                    <a16:creationId xmlns:a16="http://schemas.microsoft.com/office/drawing/2014/main" id="{7B6E306C-F2EE-4B57-8F52-4CC97FC3A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0932" y="1709386"/>
                <a:ext cx="999761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CuadroTexto 209">
                <a:extLst>
                  <a:ext uri="{FF2B5EF4-FFF2-40B4-BE49-F238E27FC236}">
                    <a16:creationId xmlns:a16="http://schemas.microsoft.com/office/drawing/2014/main" id="{15B51BFC-DD47-412F-8675-660C4126F51E}"/>
                  </a:ext>
                </a:extLst>
              </p:cNvPr>
              <p:cNvSpPr txBox="1"/>
              <p:nvPr/>
            </p:nvSpPr>
            <p:spPr>
              <a:xfrm>
                <a:off x="8140932" y="2153225"/>
                <a:ext cx="1272336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1800" b="0" i="0" dirty="0" smtClean="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s-ES" sz="1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800" b="0" i="1" dirty="0" smtClean="0">
                          <a:latin typeface="Cambria Math" panose="02040503050406030204" pitchFamily="18" charset="0"/>
                        </a:rPr>
                        <m:t>10</m:t>
                      </m:r>
                      <m:f>
                        <m:fPr>
                          <m:ctrlPr>
                            <a:rPr lang="es-ES" sz="1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800" b="0" i="1" dirty="0" smtClean="0"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r>
                            <a:rPr lang="es-ES" sz="1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AU" sz="1800" dirty="0"/>
              </a:p>
            </p:txBody>
          </p:sp>
        </mc:Choice>
        <mc:Fallback xmlns="">
          <p:sp>
            <p:nvSpPr>
              <p:cNvPr id="210" name="CuadroTexto 209">
                <a:extLst>
                  <a:ext uri="{FF2B5EF4-FFF2-40B4-BE49-F238E27FC236}">
                    <a16:creationId xmlns:a16="http://schemas.microsoft.com/office/drawing/2014/main" id="{15B51BFC-DD47-412F-8675-660C4126F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0932" y="2153225"/>
                <a:ext cx="1272336" cy="61824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CuadroTexto 210">
                <a:extLst>
                  <a:ext uri="{FF2B5EF4-FFF2-40B4-BE49-F238E27FC236}">
                    <a16:creationId xmlns:a16="http://schemas.microsoft.com/office/drawing/2014/main" id="{3808096D-6010-4E66-A869-E52384ED4FB7}"/>
                  </a:ext>
                </a:extLst>
              </p:cNvPr>
              <p:cNvSpPr txBox="1"/>
              <p:nvPr/>
            </p:nvSpPr>
            <p:spPr>
              <a:xfrm>
                <a:off x="8049344" y="3140968"/>
                <a:ext cx="1386149" cy="1174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ES" sz="180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8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s-ES" sz="1800" b="0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s-ES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800" b="0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s-ES" sz="18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ES" sz="18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s-ES" sz="1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800" b="0" i="1" dirty="0" smtClean="0">
                          <a:latin typeface="Cambria Math" panose="02040503050406030204" pitchFamily="18" charset="0"/>
                        </a:rPr>
                        <m:t>31</m:t>
                      </m:r>
                      <m:r>
                        <a:rPr lang="es-ES" sz="1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800" b="0" i="1" dirty="0" smtClean="0">
                          <a:latin typeface="Cambria Math" panose="02040503050406030204" pitchFamily="18" charset="0"/>
                        </a:rPr>
                        <m:t>25</m:t>
                      </m:r>
                      <m:f>
                        <m:fPr>
                          <m:ctrlPr>
                            <a:rPr lang="es-ES" sz="1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800" b="0" i="1" dirty="0" smtClean="0"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r>
                            <a:rPr lang="es-ES" sz="1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AU" sz="1800" dirty="0"/>
              </a:p>
            </p:txBody>
          </p:sp>
        </mc:Choice>
        <mc:Fallback xmlns="">
          <p:sp>
            <p:nvSpPr>
              <p:cNvPr id="211" name="CuadroTexto 210">
                <a:extLst>
                  <a:ext uri="{FF2B5EF4-FFF2-40B4-BE49-F238E27FC236}">
                    <a16:creationId xmlns:a16="http://schemas.microsoft.com/office/drawing/2014/main" id="{3808096D-6010-4E66-A869-E52384ED4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344" y="3140968"/>
                <a:ext cx="1386149" cy="117403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CuadroTexto 211">
                <a:extLst>
                  <a:ext uri="{FF2B5EF4-FFF2-40B4-BE49-F238E27FC236}">
                    <a16:creationId xmlns:a16="http://schemas.microsoft.com/office/drawing/2014/main" id="{1D0F45C6-2FD4-4C19-90F1-01B8A1781CA5}"/>
                  </a:ext>
                </a:extLst>
              </p:cNvPr>
              <p:cNvSpPr txBox="1"/>
              <p:nvPr/>
            </p:nvSpPr>
            <p:spPr>
              <a:xfrm>
                <a:off x="1072626" y="4265772"/>
                <a:ext cx="30019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S" sz="1800" b="0" i="0" dirty="0" smtClean="0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sz="1800" b="0" i="0" dirty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  <m:r>
                        <a:rPr lang="es-ES" sz="1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80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8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s-ES" sz="18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s-ES" sz="1800" b="0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s-ES" sz="18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s-ES" sz="1800" b="0" i="1" dirty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s-ES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800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s-ES" sz="1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800" b="0" i="1" dirty="0" smtClean="0">
                          <a:latin typeface="Cambria Math" panose="02040503050406030204" pitchFamily="18" charset="0"/>
                        </a:rPr>
                        <m:t>56</m:t>
                      </m:r>
                      <m:r>
                        <a:rPr lang="es-ES" sz="18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s-ES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8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s-ES" sz="1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s-ES" sz="18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s-ES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s-ES" sz="1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AU" sz="1800" dirty="0"/>
              </a:p>
            </p:txBody>
          </p:sp>
        </mc:Choice>
        <mc:Fallback xmlns="">
          <p:sp>
            <p:nvSpPr>
              <p:cNvPr id="212" name="CuadroTexto 211">
                <a:extLst>
                  <a:ext uri="{FF2B5EF4-FFF2-40B4-BE49-F238E27FC236}">
                    <a16:creationId xmlns:a16="http://schemas.microsoft.com/office/drawing/2014/main" id="{1D0F45C6-2FD4-4C19-90F1-01B8A1781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626" y="4265772"/>
                <a:ext cx="3001976" cy="646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CuadroTexto 212">
                <a:extLst>
                  <a:ext uri="{FF2B5EF4-FFF2-40B4-BE49-F238E27FC236}">
                    <a16:creationId xmlns:a16="http://schemas.microsoft.com/office/drawing/2014/main" id="{6C285D8C-1A96-4C2B-80EF-9C0F7FA27A03}"/>
                  </a:ext>
                </a:extLst>
              </p:cNvPr>
              <p:cNvSpPr txBox="1"/>
              <p:nvPr/>
            </p:nvSpPr>
            <p:spPr>
              <a:xfrm>
                <a:off x="1072626" y="5094757"/>
                <a:ext cx="2782108" cy="618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S" sz="1800" b="0" i="0" dirty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sz="1800" b="0" i="0" dirty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  <m:r>
                        <a:rPr lang="es-ES" sz="1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80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800" b="0" i="1" dirty="0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ES" sz="18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s-ES" sz="1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s-ES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800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s-ES" sz="1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800" b="0" i="1" dirty="0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s-ES" sz="18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s-ES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8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s-ES" sz="1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s-ES" sz="18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s-ES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s-ES" sz="1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AU" sz="1800" dirty="0"/>
              </a:p>
            </p:txBody>
          </p:sp>
        </mc:Choice>
        <mc:Fallback xmlns="">
          <p:sp>
            <p:nvSpPr>
              <p:cNvPr id="213" name="CuadroTexto 212">
                <a:extLst>
                  <a:ext uri="{FF2B5EF4-FFF2-40B4-BE49-F238E27FC236}">
                    <a16:creationId xmlns:a16="http://schemas.microsoft.com/office/drawing/2014/main" id="{6C285D8C-1A96-4C2B-80EF-9C0F7FA27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626" y="5094757"/>
                <a:ext cx="2782108" cy="61843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4" name="CuadroTexto 213">
            <a:extLst>
              <a:ext uri="{FF2B5EF4-FFF2-40B4-BE49-F238E27FC236}">
                <a16:creationId xmlns:a16="http://schemas.microsoft.com/office/drawing/2014/main" id="{91EA471B-9D8E-4CB4-A8D2-637985EA9BD0}"/>
              </a:ext>
            </a:extLst>
          </p:cNvPr>
          <p:cNvSpPr txBox="1"/>
          <p:nvPr/>
        </p:nvSpPr>
        <p:spPr>
          <a:xfrm>
            <a:off x="1934235" y="6268523"/>
            <a:ext cx="6355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/>
              <a:t>¿Si giramos la viga 90º es mejor o peor?</a:t>
            </a:r>
            <a:endParaRPr lang="es-AR" sz="1800" dirty="0"/>
          </a:p>
        </p:txBody>
      </p:sp>
      <p:sp>
        <p:nvSpPr>
          <p:cNvPr id="215" name="Google Shape;319;g71e89dcb6f_0_86">
            <a:extLst>
              <a:ext uri="{FF2B5EF4-FFF2-40B4-BE49-F238E27FC236}">
                <a16:creationId xmlns:a16="http://schemas.microsoft.com/office/drawing/2014/main" id="{A732DE5F-AF46-4C42-915E-681ACE33267A}"/>
              </a:ext>
            </a:extLst>
          </p:cNvPr>
          <p:cNvSpPr txBox="1"/>
          <p:nvPr/>
        </p:nvSpPr>
        <p:spPr>
          <a:xfrm rot="-5400000">
            <a:off x="-3224250" y="3224250"/>
            <a:ext cx="68580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/>
              <a:t>Solicitación por Flexión</a:t>
            </a:r>
          </a:p>
        </p:txBody>
      </p:sp>
    </p:spTree>
    <p:extLst>
      <p:ext uri="{BB962C8B-B14F-4D97-AF65-F5344CB8AC3E}">
        <p14:creationId xmlns:p14="http://schemas.microsoft.com/office/powerpoint/2010/main" val="261479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209" grpId="0"/>
      <p:bldP spid="210" grpId="0"/>
      <p:bldP spid="211" grpId="0"/>
      <p:bldP spid="212" grpId="0"/>
      <p:bldP spid="213" grpId="0"/>
      <p:bldP spid="2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42" y="3304531"/>
            <a:ext cx="1501411" cy="173789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27062" y="5962703"/>
            <a:ext cx="9250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/>
              <a:t>Al trabajar con una flexión oblicua, es conveniente descomponer en dos flexiones rectas</a:t>
            </a:r>
            <a:endParaRPr lang="es-AR" sz="1800" dirty="0"/>
          </a:p>
        </p:txBody>
      </p:sp>
      <p:sp>
        <p:nvSpPr>
          <p:cNvPr id="20" name="Google Shape;102;p21"/>
          <p:cNvSpPr txBox="1"/>
          <p:nvPr/>
        </p:nvSpPr>
        <p:spPr>
          <a:xfrm>
            <a:off x="504027" y="181496"/>
            <a:ext cx="4414213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lvl="0" algn="l"/>
            <a:r>
              <a:rPr lang="es-ES" sz="3200" u="sng" dirty="0">
                <a:solidFill>
                  <a:srgbClr val="009644"/>
                </a:solidFill>
              </a:rPr>
              <a:t>Flexión simple oblicua</a:t>
            </a:r>
            <a:endParaRPr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91DCB-EC6C-7344-AF45-E11C4A4C6FD3}" type="slidenum">
              <a:rPr lang="es-ES" smtClean="0"/>
              <a:pPr/>
              <a:t>8</a:t>
            </a:fld>
            <a:endParaRPr lang="es-ES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7801EA8F-47F9-4092-BB97-9915C1C404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387" y="1282643"/>
            <a:ext cx="1442047" cy="135426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6C2B158-8F90-479D-BFDF-2564808E11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20" y="1593562"/>
            <a:ext cx="620706" cy="858958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BEC74104-F081-4F48-9B3F-CA5063C52397}"/>
              </a:ext>
            </a:extLst>
          </p:cNvPr>
          <p:cNvSpPr txBox="1"/>
          <p:nvPr/>
        </p:nvSpPr>
        <p:spPr>
          <a:xfrm>
            <a:off x="692217" y="1351424"/>
            <a:ext cx="3544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/>
              <a:t>Lo que nos cambia es que la LF ya no es sobre un eje principal</a:t>
            </a:r>
            <a:endParaRPr lang="es-AR" sz="1800" dirty="0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D532D7E0-9E7F-480A-B692-ECE0F82E3C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6127" y="1511615"/>
            <a:ext cx="942975" cy="83820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DC37A0C-9ADB-4F1A-89E3-E7E3C574F484}"/>
              </a:ext>
            </a:extLst>
          </p:cNvPr>
          <p:cNvCxnSpPr/>
          <p:nvPr/>
        </p:nvCxnSpPr>
        <p:spPr bwMode="auto">
          <a:xfrm>
            <a:off x="927557" y="3339518"/>
            <a:ext cx="1728000" cy="1728000"/>
          </a:xfrm>
          <a:prstGeom prst="line">
            <a:avLst/>
          </a:prstGeom>
          <a:ln>
            <a:solidFill>
              <a:srgbClr val="BE6C14"/>
            </a:solidFill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68606E81-56BC-4DA3-BD6C-DC8BCE6E0AF0}"/>
                  </a:ext>
                </a:extLst>
              </p:cNvPr>
              <p:cNvSpPr/>
              <p:nvPr/>
            </p:nvSpPr>
            <p:spPr>
              <a:xfrm>
                <a:off x="779098" y="2982518"/>
                <a:ext cx="4956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AR" sz="1800" b="0" i="0" smtClean="0">
                          <a:solidFill>
                            <a:srgbClr val="C66602"/>
                          </a:solidFill>
                          <a:latin typeface="Cambria Math" panose="02040503050406030204" pitchFamily="18" charset="0"/>
                        </a:rPr>
                        <m:t>LF</m:t>
                      </m:r>
                    </m:oMath>
                  </m:oMathPara>
                </a14:m>
                <a:endParaRPr lang="es-AR" sz="1800" dirty="0">
                  <a:solidFill>
                    <a:srgbClr val="C66602"/>
                  </a:solidFill>
                </a:endParaRPr>
              </a:p>
            </p:txBody>
          </p:sp>
        </mc:Choice>
        <mc:Fallback xmlns=""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68606E81-56BC-4DA3-BD6C-DC8BCE6E0A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98" y="2982518"/>
                <a:ext cx="49564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B29F4397-23D8-48B7-8A89-6BC9DD9B335E}"/>
                  </a:ext>
                </a:extLst>
              </p:cNvPr>
              <p:cNvSpPr txBox="1"/>
              <p:nvPr/>
            </p:nvSpPr>
            <p:spPr>
              <a:xfrm>
                <a:off x="7021027" y="4371448"/>
                <a:ext cx="2483453" cy="5729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s-A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s-A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s-A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𝑠𝑒𝑛</m:t>
                          </m:r>
                          <m:r>
                            <a:rPr lang="es-A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s-A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s-A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AR" sz="1800" b="0" i="1" smtClean="0">
                                  <a:latin typeface="Cambria Math" panose="02040503050406030204" pitchFamily="18" charset="0"/>
                                </a:rPr>
                                <m:t>𝐿𝑁</m:t>
                              </m:r>
                            </m:sub>
                          </m:sSub>
                        </m:den>
                      </m:f>
                      <m:r>
                        <a:rPr lang="es-A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s-E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s-E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𝐿𝑁</m:t>
                          </m:r>
                        </m:sub>
                      </m:sSub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B29F4397-23D8-48B7-8A89-6BC9DD9B3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027" y="4371448"/>
                <a:ext cx="2483453" cy="5729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upo 42">
            <a:extLst>
              <a:ext uri="{FF2B5EF4-FFF2-40B4-BE49-F238E27FC236}">
                <a16:creationId xmlns:a16="http://schemas.microsoft.com/office/drawing/2014/main" id="{E0574721-C6FB-4D87-AEF7-14EF466AC539}"/>
              </a:ext>
            </a:extLst>
          </p:cNvPr>
          <p:cNvGrpSpPr/>
          <p:nvPr/>
        </p:nvGrpSpPr>
        <p:grpSpPr>
          <a:xfrm>
            <a:off x="2949265" y="3046100"/>
            <a:ext cx="3732706" cy="2471132"/>
            <a:chOff x="370523" y="1046645"/>
            <a:chExt cx="6917058" cy="4411043"/>
          </a:xfrm>
        </p:grpSpPr>
        <p:pic>
          <p:nvPicPr>
            <p:cNvPr id="44" name="Imagen 43" descr="Imagen que contiene alambre, negro, tabla, blanco&#10;&#10;Descripción generada automáticamente">
              <a:extLst>
                <a:ext uri="{FF2B5EF4-FFF2-40B4-BE49-F238E27FC236}">
                  <a16:creationId xmlns:a16="http://schemas.microsoft.com/office/drawing/2014/main" id="{2F816153-FD9A-4D5C-8960-6925B75B8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8395" y="1229496"/>
              <a:ext cx="3309186" cy="3898895"/>
            </a:xfrm>
            <a:prstGeom prst="rect">
              <a:avLst/>
            </a:prstGeom>
          </p:spPr>
        </p:pic>
        <p:pic>
          <p:nvPicPr>
            <p:cNvPr id="45" name="Imagen 44" descr="Imagen que contiene competencia de atletismo&#10;&#10;Descripción generada automáticamente">
              <a:extLst>
                <a:ext uri="{FF2B5EF4-FFF2-40B4-BE49-F238E27FC236}">
                  <a16:creationId xmlns:a16="http://schemas.microsoft.com/office/drawing/2014/main" id="{1BD8CF4B-0B2A-4D8B-A484-7AC5A968F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476" y="1228160"/>
              <a:ext cx="3309186" cy="390023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CuadroTexto 45">
                  <a:extLst>
                    <a:ext uri="{FF2B5EF4-FFF2-40B4-BE49-F238E27FC236}">
                      <a16:creationId xmlns:a16="http://schemas.microsoft.com/office/drawing/2014/main" id="{47C53EF7-6E3C-4F34-A74D-8D3E6824E424}"/>
                    </a:ext>
                  </a:extLst>
                </p:cNvPr>
                <p:cNvSpPr txBox="1"/>
                <p:nvPr/>
              </p:nvSpPr>
              <p:spPr>
                <a:xfrm>
                  <a:off x="1791374" y="3572087"/>
                  <a:ext cx="549774" cy="6592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sz="18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s-AR" sz="1800" dirty="0"/>
                </a:p>
              </p:txBody>
            </p:sp>
          </mc:Choice>
          <mc:Fallback xmlns="">
            <p:sp>
              <p:nvSpPr>
                <p:cNvPr id="46" name="CuadroTexto 45">
                  <a:extLst>
                    <a:ext uri="{FF2B5EF4-FFF2-40B4-BE49-F238E27FC236}">
                      <a16:creationId xmlns:a16="http://schemas.microsoft.com/office/drawing/2014/main" id="{47C53EF7-6E3C-4F34-A74D-8D3E6824E4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1374" y="3572087"/>
                  <a:ext cx="549774" cy="659268"/>
                </a:xfrm>
                <a:prstGeom prst="rect">
                  <a:avLst/>
                </a:prstGeom>
                <a:blipFill>
                  <a:blip r:embed="rId11"/>
                  <a:stretch>
                    <a:fillRect l="-22917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CuadroTexto 46">
                  <a:extLst>
                    <a:ext uri="{FF2B5EF4-FFF2-40B4-BE49-F238E27FC236}">
                      <a16:creationId xmlns:a16="http://schemas.microsoft.com/office/drawing/2014/main" id="{302875D9-0D99-4BAA-8E44-A338D997B37D}"/>
                    </a:ext>
                  </a:extLst>
                </p:cNvPr>
                <p:cNvSpPr txBox="1"/>
                <p:nvPr/>
              </p:nvSpPr>
              <p:spPr>
                <a:xfrm>
                  <a:off x="1548319" y="2381315"/>
                  <a:ext cx="720079" cy="6592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s-ES" sz="1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s-ES" sz="1800" b="0" i="0" dirty="0">
                      <a:solidFill>
                        <a:srgbClr val="FF0000"/>
                      </a:solidFill>
                      <a:latin typeface="+mj-lt"/>
                      <a:ea typeface="Cambria Math" panose="02040503050406030204" pitchFamily="18" charset="0"/>
                    </a:rPr>
                    <a:t>  </a:t>
                  </a:r>
                  <a:endParaRPr lang="es-AR" sz="18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7" name="CuadroTexto 46">
                  <a:extLst>
                    <a:ext uri="{FF2B5EF4-FFF2-40B4-BE49-F238E27FC236}">
                      <a16:creationId xmlns:a16="http://schemas.microsoft.com/office/drawing/2014/main" id="{302875D9-0D99-4BAA-8E44-A338D997B3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8319" y="2381315"/>
                  <a:ext cx="720079" cy="65926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CuadroTexto 47">
                  <a:extLst>
                    <a:ext uri="{FF2B5EF4-FFF2-40B4-BE49-F238E27FC236}">
                      <a16:creationId xmlns:a16="http://schemas.microsoft.com/office/drawing/2014/main" id="{761F2290-47D0-42E6-8203-00E59C22309A}"/>
                    </a:ext>
                  </a:extLst>
                </p:cNvPr>
                <p:cNvSpPr txBox="1"/>
                <p:nvPr/>
              </p:nvSpPr>
              <p:spPr>
                <a:xfrm>
                  <a:off x="2910343" y="3344827"/>
                  <a:ext cx="1306728" cy="49445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s-E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s-ES" sz="1800" b="0" i="1" smtClean="0">
                              <a:latin typeface="Cambria Math" panose="02040503050406030204" pitchFamily="18" charset="0"/>
                            </a:rPr>
                            <m:t>𝐿𝑁</m:t>
                          </m:r>
                        </m:sub>
                      </m:sSub>
                    </m:oMath>
                  </a14:m>
                  <a:r>
                    <a:rPr lang="es-AR" sz="1800" dirty="0"/>
                    <a:t> </a:t>
                  </a:r>
                </a:p>
              </p:txBody>
            </p:sp>
          </mc:Choice>
          <mc:Fallback xmlns="">
            <p:sp>
              <p:nvSpPr>
                <p:cNvPr id="48" name="CuadroTexto 47">
                  <a:extLst>
                    <a:ext uri="{FF2B5EF4-FFF2-40B4-BE49-F238E27FC236}">
                      <a16:creationId xmlns:a16="http://schemas.microsoft.com/office/drawing/2014/main" id="{761F2290-47D0-42E6-8203-00E59C2230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0343" y="3344827"/>
                  <a:ext cx="1306728" cy="494451"/>
                </a:xfrm>
                <a:prstGeom prst="rect">
                  <a:avLst/>
                </a:prstGeom>
                <a:blipFill>
                  <a:blip r:embed="rId13"/>
                  <a:stretch>
                    <a:fillRect b="-17778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CuadroTexto 48">
                  <a:extLst>
                    <a:ext uri="{FF2B5EF4-FFF2-40B4-BE49-F238E27FC236}">
                      <a16:creationId xmlns:a16="http://schemas.microsoft.com/office/drawing/2014/main" id="{C766AD77-E302-4F83-9DFA-4C2BF5B2847A}"/>
                    </a:ext>
                  </a:extLst>
                </p:cNvPr>
                <p:cNvSpPr txBox="1"/>
                <p:nvPr/>
              </p:nvSpPr>
              <p:spPr>
                <a:xfrm>
                  <a:off x="1248529" y="1046645"/>
                  <a:ext cx="896375" cy="6592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sz="1800" i="1" dirty="0" smtClean="0">
                            <a:latin typeface="Cambria Math" panose="02040503050406030204" pitchFamily="18" charset="0"/>
                          </a:rPr>
                          <m:t>𝐿𝐹</m:t>
                        </m:r>
                      </m:oMath>
                    </m:oMathPara>
                  </a14:m>
                  <a:endParaRPr lang="es-AR" sz="1800" dirty="0"/>
                </a:p>
              </p:txBody>
            </p:sp>
          </mc:Choice>
          <mc:Fallback xmlns="">
            <p:sp>
              <p:nvSpPr>
                <p:cNvPr id="49" name="CuadroTexto 48">
                  <a:extLst>
                    <a:ext uri="{FF2B5EF4-FFF2-40B4-BE49-F238E27FC236}">
                      <a16:creationId xmlns:a16="http://schemas.microsoft.com/office/drawing/2014/main" id="{C766AD77-E302-4F83-9DFA-4C2BF5B284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8529" y="1046645"/>
                  <a:ext cx="896375" cy="659268"/>
                </a:xfrm>
                <a:prstGeom prst="rect">
                  <a:avLst/>
                </a:prstGeom>
                <a:blipFill>
                  <a:blip r:embed="rId14"/>
                  <a:stretch>
                    <a:fillRect l="-2532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CuadroTexto 49">
                  <a:extLst>
                    <a:ext uri="{FF2B5EF4-FFF2-40B4-BE49-F238E27FC236}">
                      <a16:creationId xmlns:a16="http://schemas.microsoft.com/office/drawing/2014/main" id="{C9842C23-7225-47B1-9419-F82E24B86CDB}"/>
                    </a:ext>
                  </a:extLst>
                </p:cNvPr>
                <p:cNvSpPr txBox="1"/>
                <p:nvPr/>
              </p:nvSpPr>
              <p:spPr>
                <a:xfrm>
                  <a:off x="370523" y="2866015"/>
                  <a:ext cx="896375" cy="6592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sz="1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𝐿𝑁</m:t>
                        </m:r>
                      </m:oMath>
                    </m:oMathPara>
                  </a14:m>
                  <a:endParaRPr lang="es-AR" sz="1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CuadroTexto 49">
                  <a:extLst>
                    <a:ext uri="{FF2B5EF4-FFF2-40B4-BE49-F238E27FC236}">
                      <a16:creationId xmlns:a16="http://schemas.microsoft.com/office/drawing/2014/main" id="{C9842C23-7225-47B1-9419-F82E24B86C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523" y="2866015"/>
                  <a:ext cx="896375" cy="659268"/>
                </a:xfrm>
                <a:prstGeom prst="rect">
                  <a:avLst/>
                </a:prstGeom>
                <a:blipFill>
                  <a:blip r:embed="rId15"/>
                  <a:stretch>
                    <a:fillRect l="-5063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ángulo 50">
                  <a:extLst>
                    <a:ext uri="{FF2B5EF4-FFF2-40B4-BE49-F238E27FC236}">
                      <a16:creationId xmlns:a16="http://schemas.microsoft.com/office/drawing/2014/main" id="{6610E108-6C68-4943-90FD-99013BF3C261}"/>
                    </a:ext>
                  </a:extLst>
                </p:cNvPr>
                <p:cNvSpPr/>
                <p:nvPr/>
              </p:nvSpPr>
              <p:spPr>
                <a:xfrm>
                  <a:off x="5809435" y="4996023"/>
                  <a:ext cx="45666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s-AR" sz="2400" dirty="0"/>
                </a:p>
              </p:txBody>
            </p:sp>
          </mc:Choice>
          <mc:Fallback xmlns="">
            <p:sp>
              <p:nvSpPr>
                <p:cNvPr id="29" name="Rectángulo 28">
                  <a:extLst>
                    <a:ext uri="{FF2B5EF4-FFF2-40B4-BE49-F238E27FC236}">
                      <a16:creationId xmlns:a16="http://schemas.microsoft.com/office/drawing/2014/main" id="{567F12CA-4683-4A52-9CB5-A9DEA10C00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9435" y="4996023"/>
                  <a:ext cx="456663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ángulo 51">
                  <a:extLst>
                    <a:ext uri="{FF2B5EF4-FFF2-40B4-BE49-F238E27FC236}">
                      <a16:creationId xmlns:a16="http://schemas.microsoft.com/office/drawing/2014/main" id="{9DA6737B-2A2C-4E0D-8B10-6323D7072E85}"/>
                    </a:ext>
                  </a:extLst>
                </p:cNvPr>
                <p:cNvSpPr/>
                <p:nvPr/>
              </p:nvSpPr>
              <p:spPr>
                <a:xfrm>
                  <a:off x="4401934" y="4861934"/>
                  <a:ext cx="41883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s-AR" sz="24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0" name="Rectángulo 29">
                  <a:extLst>
                    <a:ext uri="{FF2B5EF4-FFF2-40B4-BE49-F238E27FC236}">
                      <a16:creationId xmlns:a16="http://schemas.microsoft.com/office/drawing/2014/main" id="{E0AF80DA-71B3-46D3-BD1D-C0E7C201D0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1934" y="4861934"/>
                  <a:ext cx="418833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Título 4">
            <a:extLst>
              <a:ext uri="{FF2B5EF4-FFF2-40B4-BE49-F238E27FC236}">
                <a16:creationId xmlns:a16="http://schemas.microsoft.com/office/drawing/2014/main" id="{7F4DBBA9-E10B-434A-AABA-9DEC4913D50D}"/>
              </a:ext>
            </a:extLst>
          </p:cNvPr>
          <p:cNvSpPr txBox="1">
            <a:spLocks/>
          </p:cNvSpPr>
          <p:nvPr/>
        </p:nvSpPr>
        <p:spPr bwMode="auto">
          <a:xfrm>
            <a:off x="7009667" y="3342880"/>
            <a:ext cx="2483453" cy="32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79125" tIns="39550" rIns="79125" bIns="39550" numCol="1" anchor="t" anchorCtr="0" compatLnSpc="1">
            <a:prstTxWarp prst="textNoShape">
              <a:avLst/>
            </a:prstTxWarp>
            <a:noAutofit/>
          </a:bodyPr>
          <a:lstStyle>
            <a:lvl1pPr lvl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32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lvl="1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  <a:ea typeface="ＭＳ Ｐゴシック" charset="-128"/>
                <a:cs typeface="ＭＳ Ｐゴシック" charset="-128"/>
              </a:defRPr>
            </a:lvl2pPr>
            <a:lvl3pPr lvl="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  <a:ea typeface="ＭＳ Ｐゴシック" charset="-128"/>
                <a:cs typeface="ＭＳ Ｐゴシック" charset="-128"/>
              </a:defRPr>
            </a:lvl3pPr>
            <a:lvl4pPr lvl="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  <a:ea typeface="ＭＳ Ｐゴシック" charset="-128"/>
                <a:cs typeface="ＭＳ Ｐゴシック" charset="-128"/>
              </a:defRPr>
            </a:lvl4pPr>
            <a:lvl5pPr lvl="4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  <a:ea typeface="ＭＳ Ｐゴシック" charset="-128"/>
                <a:cs typeface="ＭＳ Ｐゴシック" charset="-128"/>
              </a:defRPr>
            </a:lvl5pPr>
            <a:lvl6pPr marL="457200" lvl="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</a:defRPr>
            </a:lvl6pPr>
            <a:lvl7pPr marL="914400" lvl="6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</a:defRPr>
            </a:lvl7pPr>
            <a:lvl8pPr marL="1371600" lvl="7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</a:defRPr>
            </a:lvl8pPr>
            <a:lvl9pPr marL="1828800" lvl="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>
                <a:solidFill>
                  <a:schemeClr val="tx2"/>
                </a:solidFill>
                <a:latin typeface="Arial" pitchFamily="-110" charset="0"/>
              </a:defRPr>
            </a:lvl9pPr>
          </a:lstStyle>
          <a:p>
            <a:pPr algn="ctr"/>
            <a:r>
              <a:rPr lang="es-AR" sz="1800" kern="0" dirty="0">
                <a:latin typeface="+mn-lt"/>
              </a:rPr>
              <a:t>LN y LF son ejes conjugados de inercia</a:t>
            </a:r>
          </a:p>
        </p:txBody>
      </p:sp>
      <p:sp>
        <p:nvSpPr>
          <p:cNvPr id="2" name="Arco 1">
            <a:extLst>
              <a:ext uri="{FF2B5EF4-FFF2-40B4-BE49-F238E27FC236}">
                <a16:creationId xmlns:a16="http://schemas.microsoft.com/office/drawing/2014/main" id="{D3B5EF5B-B8FB-4926-B0DD-1147D49A5C50}"/>
              </a:ext>
            </a:extLst>
          </p:cNvPr>
          <p:cNvSpPr/>
          <p:nvPr/>
        </p:nvSpPr>
        <p:spPr bwMode="auto">
          <a:xfrm>
            <a:off x="3878556" y="4003661"/>
            <a:ext cx="296678" cy="326915"/>
          </a:xfrm>
          <a:prstGeom prst="arc">
            <a:avLst>
              <a:gd name="adj1" fmla="val 10485845"/>
              <a:gd name="adj2" fmla="val 1475015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itchFamily="-110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815531EE-622E-4C36-95A3-32B15D06DF9D}"/>
                  </a:ext>
                </a:extLst>
              </p14:cNvPr>
              <p14:cNvContentPartPr/>
              <p14:nvPr/>
            </p14:nvContentPartPr>
            <p14:xfrm>
              <a:off x="1805746" y="4179531"/>
              <a:ext cx="8640" cy="1296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815531EE-622E-4C36-95A3-32B15D06DF9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97106" y="4170891"/>
                <a:ext cx="26280" cy="3060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Google Shape;319;g71e89dcb6f_0_86">
            <a:extLst>
              <a:ext uri="{FF2B5EF4-FFF2-40B4-BE49-F238E27FC236}">
                <a16:creationId xmlns:a16="http://schemas.microsoft.com/office/drawing/2014/main" id="{D83CB5E7-5277-4B3A-89D7-35F9CF13C55C}"/>
              </a:ext>
            </a:extLst>
          </p:cNvPr>
          <p:cNvSpPr txBox="1"/>
          <p:nvPr/>
        </p:nvSpPr>
        <p:spPr>
          <a:xfrm rot="-5400000">
            <a:off x="-3224250" y="3224250"/>
            <a:ext cx="68580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/>
              <a:t>Solicitación por Flexión</a:t>
            </a:r>
          </a:p>
        </p:txBody>
      </p:sp>
    </p:spTree>
    <p:extLst>
      <p:ext uri="{BB962C8B-B14F-4D97-AF65-F5344CB8AC3E}">
        <p14:creationId xmlns:p14="http://schemas.microsoft.com/office/powerpoint/2010/main" val="391260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/>
      <p:bldP spid="29" grpId="0"/>
      <p:bldP spid="42" grpId="0"/>
      <p:bldP spid="53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158" y="3656306"/>
            <a:ext cx="998226" cy="174550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652" y="5604840"/>
            <a:ext cx="1188832" cy="992512"/>
          </a:xfrm>
          <a:prstGeom prst="rect">
            <a:avLst/>
          </a:prstGeom>
        </p:spPr>
      </p:pic>
      <p:pic>
        <p:nvPicPr>
          <p:cNvPr id="130" name="Google Shape;13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2633" y="3656304"/>
            <a:ext cx="1474871" cy="172689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1770786" y="5181056"/>
                <a:ext cx="2144177" cy="6962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8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s-AR" sz="1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s-AR" sz="1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s-AR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sz="1800" dirty="0"/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786" y="5181056"/>
                <a:ext cx="2144177" cy="6962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/>
          <p:cNvSpPr txBox="1"/>
          <p:nvPr/>
        </p:nvSpPr>
        <p:spPr>
          <a:xfrm>
            <a:off x="1619816" y="3791364"/>
            <a:ext cx="2493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/>
              <a:t>Las tensiones  totales las calculamos con la ecuación: </a:t>
            </a:r>
            <a:endParaRPr lang="es-AR" sz="1800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645" y="3284984"/>
            <a:ext cx="257699" cy="230573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565" y="5987689"/>
            <a:ext cx="257699" cy="2305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241" y="1115040"/>
            <a:ext cx="1501411" cy="173789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328809" y="1412776"/>
            <a:ext cx="3028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/>
              <a:t>Al trabajar con una flexión oblicua, la descomponemos en dos flexiones rectas:</a:t>
            </a:r>
            <a:endParaRPr lang="es-AR" sz="1800" dirty="0"/>
          </a:p>
        </p:txBody>
      </p:sp>
      <p:pic>
        <p:nvPicPr>
          <p:cNvPr id="17" name="Google Shape;13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1139" y="1115040"/>
            <a:ext cx="1484269" cy="173789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6661637" y="1866662"/>
                <a:ext cx="52361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s-AR" sz="2800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637" y="1866662"/>
                <a:ext cx="523611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Marcador de número de diapositiva 7">
            <a:extLst>
              <a:ext uri="{FF2B5EF4-FFF2-40B4-BE49-F238E27FC236}">
                <a16:creationId xmlns:a16="http://schemas.microsoft.com/office/drawing/2014/main" id="{D9521738-69CB-4DAE-AC3F-00655308F0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117563" y="6473081"/>
            <a:ext cx="428231" cy="268287"/>
          </a:xfrm>
        </p:spPr>
        <p:txBody>
          <a:bodyPr/>
          <a:lstStyle/>
          <a:p>
            <a:r>
              <a:rPr lang="es-ES" dirty="0"/>
              <a:t>4</a:t>
            </a:r>
          </a:p>
        </p:txBody>
      </p:sp>
      <p:cxnSp>
        <p:nvCxnSpPr>
          <p:cNvPr id="22" name="21 Conector recto"/>
          <p:cNvCxnSpPr/>
          <p:nvPr/>
        </p:nvCxnSpPr>
        <p:spPr bwMode="auto">
          <a:xfrm>
            <a:off x="7905328" y="3691750"/>
            <a:ext cx="0" cy="16560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10 Conector recto"/>
          <p:cNvCxnSpPr/>
          <p:nvPr/>
        </p:nvCxnSpPr>
        <p:spPr bwMode="auto">
          <a:xfrm>
            <a:off x="5847116" y="6098333"/>
            <a:ext cx="10800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Google Shape;102;p21">
            <a:extLst>
              <a:ext uri="{FF2B5EF4-FFF2-40B4-BE49-F238E27FC236}">
                <a16:creationId xmlns:a16="http://schemas.microsoft.com/office/drawing/2014/main" id="{B65E5AD8-8561-4543-9792-9D29BE44994D}"/>
              </a:ext>
            </a:extLst>
          </p:cNvPr>
          <p:cNvSpPr txBox="1"/>
          <p:nvPr/>
        </p:nvSpPr>
        <p:spPr>
          <a:xfrm>
            <a:off x="504027" y="181496"/>
            <a:ext cx="4414213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lvl="0" algn="l"/>
            <a:r>
              <a:rPr lang="es-ES" sz="3200" u="sng" dirty="0">
                <a:solidFill>
                  <a:srgbClr val="009644"/>
                </a:solidFill>
              </a:rPr>
              <a:t>Flexión simple oblicua</a:t>
            </a:r>
            <a:endParaRPr sz="3200" dirty="0"/>
          </a:p>
        </p:txBody>
      </p:sp>
      <p:sp>
        <p:nvSpPr>
          <p:cNvPr id="50" name="Google Shape;319;g71e89dcb6f_0_86">
            <a:extLst>
              <a:ext uri="{FF2B5EF4-FFF2-40B4-BE49-F238E27FC236}">
                <a16:creationId xmlns:a16="http://schemas.microsoft.com/office/drawing/2014/main" id="{FCC0B801-0F5B-47B7-B2F5-745623F119EA}"/>
              </a:ext>
            </a:extLst>
          </p:cNvPr>
          <p:cNvSpPr txBox="1"/>
          <p:nvPr/>
        </p:nvSpPr>
        <p:spPr>
          <a:xfrm rot="-5400000">
            <a:off x="-3224250" y="3224250"/>
            <a:ext cx="68580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/>
              <a:t>Solicitación por Flexión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1_FIUBA">
  <a:themeElements>
    <a:clrScheme name="FIUB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UB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FIUB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UB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UB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UB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UB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UB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UB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UB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UB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UB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UB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UB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RK-FIUBA Template.potx" id="{4C681D33-F809-4758-8A1F-4563DF4CD5B3}" vid="{8D050CA1-62EA-4856-A2BB-47AEC364DCDB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4070</TotalTime>
  <Words>1720</Words>
  <Application>Microsoft Office PowerPoint</Application>
  <PresentationFormat>A4 (210 x 297 mm)</PresentationFormat>
  <Paragraphs>313</Paragraphs>
  <Slides>28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1" baseType="lpstr">
      <vt:lpstr>Arial</vt:lpstr>
      <vt:lpstr>Cambria Math</vt:lpstr>
      <vt:lpstr>1_FIUBA</vt:lpstr>
      <vt:lpstr>Solicitación por Flexión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Alejo Sfriso</dc:creator>
  <cp:lastModifiedBy>Felipe Lopez Rivarola</cp:lastModifiedBy>
  <cp:revision>289</cp:revision>
  <cp:lastPrinted>2009-03-15T23:15:31Z</cp:lastPrinted>
  <dcterms:created xsi:type="dcterms:W3CDTF">2018-06-16T12:13:47Z</dcterms:created>
  <dcterms:modified xsi:type="dcterms:W3CDTF">2021-11-14T02:23:10Z</dcterms:modified>
</cp:coreProperties>
</file>