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0" r:id="rId4"/>
    <p:sldId id="330" r:id="rId5"/>
    <p:sldId id="332" r:id="rId6"/>
    <p:sldId id="340" r:id="rId7"/>
    <p:sldId id="343" r:id="rId8"/>
    <p:sldId id="345" r:id="rId9"/>
    <p:sldId id="344" r:id="rId10"/>
    <p:sldId id="347" r:id="rId11"/>
    <p:sldId id="346" r:id="rId12"/>
    <p:sldId id="338" r:id="rId13"/>
    <p:sldId id="348" r:id="rId14"/>
    <p:sldId id="349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CD41A"/>
    <a:srgbClr val="266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0" autoAdjust="0"/>
    <p:restoredTop sz="94680" autoAdjust="0"/>
  </p:normalViewPr>
  <p:slideViewPr>
    <p:cSldViewPr>
      <p:cViewPr>
        <p:scale>
          <a:sx n="100" d="100"/>
          <a:sy n="100" d="100"/>
        </p:scale>
        <p:origin x="-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B6103-6365-43C3-869D-5A73235107DF}" type="datetimeFigureOut">
              <a:rPr lang="es-AR" smtClean="0"/>
              <a:t>1/7/2021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1A787-C627-4AF8-B049-5E2239F0C1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3775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2F878-C0A3-4E98-9846-F7731612121E}" type="datetimeFigureOut">
              <a:rPr lang="es-AR" smtClean="0"/>
              <a:t>1/7/2021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B5A9-18AF-412C-A964-CCAE5A8093D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55805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CB5A9-18AF-412C-A964-CCAE5A8093D5}" type="slidenum">
              <a:rPr lang="es-AR" smtClean="0"/>
              <a:t>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Inga. Graciela Ladaga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799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91578-2BF9-4A45-A1A2-4DD05ADB696F}" type="datetime1">
              <a:rPr lang="es-AR" smtClean="0"/>
              <a:t>1/7/2021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91F49-A69B-48A0-9916-E9CD7992D2E8}" type="datetime1">
              <a:rPr lang="es-AR" smtClean="0"/>
              <a:t>1/7/2021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C5D52-36E1-41A5-8C03-36A33390D230}" type="datetime1">
              <a:rPr lang="es-AR" smtClean="0"/>
              <a:t>1/7/2021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051D3-78C6-4E36-B5C9-DEBD62138ABB}" type="datetime1">
              <a:rPr lang="es-AR" smtClean="0"/>
              <a:t>1/7/2021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61F54-155E-46B6-BDB0-C82F2966E991}" type="datetime1">
              <a:rPr lang="es-AR" smtClean="0"/>
              <a:t>1/7/2021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9AD56-5962-4B75-886D-0AFA48799211}" type="datetime1">
              <a:rPr lang="es-AR" smtClean="0"/>
              <a:t>1/7/2021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02365F-D6FD-422A-A007-BA3323840E91}" type="datetime1">
              <a:rPr lang="es-AR" smtClean="0"/>
              <a:t>1/7/2021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F8EF9-0C01-4971-8C17-FEDE88A4E99E}" type="datetime1">
              <a:rPr lang="es-AR" smtClean="0"/>
              <a:t>1/7/2021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CA511-E16D-4D93-B50C-30D55A56C498}" type="datetime1">
              <a:rPr lang="es-AR" smtClean="0"/>
              <a:t>1/7/2021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F46434-6EED-4C56-8CF0-EBB6A7A8BB5D}" type="datetime1">
              <a:rPr lang="es-AR" smtClean="0"/>
              <a:t>1/7/2021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2E739-DA7B-44DD-88E9-497EEE903531}" type="datetime1">
              <a:rPr lang="es-AR" smtClean="0"/>
              <a:t>1/7/2021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82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69E993-100E-4086-BB27-01FD6422DCDB}" type="datetime1">
              <a:rPr lang="es-AR" smtClean="0"/>
              <a:t>1/7/2021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1.png"/><Relationship Id="rId18" Type="http://schemas.openxmlformats.org/officeDocument/2006/relationships/image" Target="../media/image106.png"/><Relationship Id="rId3" Type="http://schemas.openxmlformats.org/officeDocument/2006/relationships/image" Target="../media/image92.png"/><Relationship Id="rId7" Type="http://schemas.openxmlformats.org/officeDocument/2006/relationships/image" Target="../media/image33.png"/><Relationship Id="rId12" Type="http://schemas.openxmlformats.org/officeDocument/2006/relationships/image" Target="../media/image100.png"/><Relationship Id="rId17" Type="http://schemas.openxmlformats.org/officeDocument/2006/relationships/image" Target="../media/image105.png"/><Relationship Id="rId2" Type="http://schemas.openxmlformats.org/officeDocument/2006/relationships/image" Target="../media/image95.png"/><Relationship Id="rId16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99.png"/><Relationship Id="rId5" Type="http://schemas.openxmlformats.org/officeDocument/2006/relationships/image" Target="../media/image21.png"/><Relationship Id="rId15" Type="http://schemas.openxmlformats.org/officeDocument/2006/relationships/image" Target="../media/image103.png"/><Relationship Id="rId10" Type="http://schemas.openxmlformats.org/officeDocument/2006/relationships/image" Target="../media/image98.png"/><Relationship Id="rId4" Type="http://schemas.openxmlformats.org/officeDocument/2006/relationships/image" Target="../media/image12.png"/><Relationship Id="rId9" Type="http://schemas.openxmlformats.org/officeDocument/2006/relationships/image" Target="../media/image83.png"/><Relationship Id="rId14" Type="http://schemas.openxmlformats.org/officeDocument/2006/relationships/image" Target="../media/image10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image" Target="../media/image116.png"/><Relationship Id="rId18" Type="http://schemas.openxmlformats.org/officeDocument/2006/relationships/image" Target="../media/image121.png"/><Relationship Id="rId3" Type="http://schemas.openxmlformats.org/officeDocument/2006/relationships/image" Target="../media/image108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17" Type="http://schemas.openxmlformats.org/officeDocument/2006/relationships/image" Target="../media/image120.png"/><Relationship Id="rId2" Type="http://schemas.openxmlformats.org/officeDocument/2006/relationships/image" Target="../media/image107.png"/><Relationship Id="rId16" Type="http://schemas.openxmlformats.org/officeDocument/2006/relationships/image" Target="../media/image119.png"/><Relationship Id="rId20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114.png"/><Relationship Id="rId5" Type="http://schemas.openxmlformats.org/officeDocument/2006/relationships/image" Target="../media/image109.png"/><Relationship Id="rId15" Type="http://schemas.openxmlformats.org/officeDocument/2006/relationships/image" Target="../media/image118.png"/><Relationship Id="rId10" Type="http://schemas.openxmlformats.org/officeDocument/2006/relationships/image" Target="../media/image113.png"/><Relationship Id="rId19" Type="http://schemas.openxmlformats.org/officeDocument/2006/relationships/image" Target="../media/image122.png"/><Relationship Id="rId4" Type="http://schemas.openxmlformats.org/officeDocument/2006/relationships/image" Target="../media/image70.png"/><Relationship Id="rId9" Type="http://schemas.openxmlformats.org/officeDocument/2006/relationships/image" Target="../media/image112.png"/><Relationship Id="rId14" Type="http://schemas.openxmlformats.org/officeDocument/2006/relationships/image" Target="../media/image1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33.png"/><Relationship Id="rId3" Type="http://schemas.openxmlformats.org/officeDocument/2006/relationships/image" Target="../media/image125.png"/><Relationship Id="rId7" Type="http://schemas.openxmlformats.org/officeDocument/2006/relationships/image" Target="../media/image127.png"/><Relationship Id="rId12" Type="http://schemas.openxmlformats.org/officeDocument/2006/relationships/image" Target="../media/image132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31.png"/><Relationship Id="rId5" Type="http://schemas.openxmlformats.org/officeDocument/2006/relationships/image" Target="../media/image18.png"/><Relationship Id="rId10" Type="http://schemas.openxmlformats.org/officeDocument/2006/relationships/image" Target="../media/image130.png"/><Relationship Id="rId9" Type="http://schemas.openxmlformats.org/officeDocument/2006/relationships/image" Target="../media/image129.png"/><Relationship Id="rId14" Type="http://schemas.openxmlformats.org/officeDocument/2006/relationships/image" Target="../media/image13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37.png"/><Relationship Id="rId7" Type="http://schemas.openxmlformats.org/officeDocument/2006/relationships/image" Target="../media/image127.png"/><Relationship Id="rId12" Type="http://schemas.openxmlformats.org/officeDocument/2006/relationships/image" Target="../media/image136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33.png"/><Relationship Id="rId5" Type="http://schemas.openxmlformats.org/officeDocument/2006/relationships/image" Target="../media/image18.png"/><Relationship Id="rId10" Type="http://schemas.openxmlformats.org/officeDocument/2006/relationships/image" Target="../media/image130.png"/><Relationship Id="rId9" Type="http://schemas.openxmlformats.org/officeDocument/2006/relationships/image" Target="../media/image1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40.png"/><Relationship Id="rId7" Type="http://schemas.openxmlformats.org/officeDocument/2006/relationships/image" Target="../media/image127.png"/><Relationship Id="rId12" Type="http://schemas.openxmlformats.org/officeDocument/2006/relationships/image" Target="../media/image139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33.png"/><Relationship Id="rId5" Type="http://schemas.openxmlformats.org/officeDocument/2006/relationships/image" Target="../media/image18.png"/><Relationship Id="rId10" Type="http://schemas.openxmlformats.org/officeDocument/2006/relationships/image" Target="../media/image130.png"/><Relationship Id="rId9" Type="http://schemas.openxmlformats.org/officeDocument/2006/relationships/image" Target="../media/image1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6.png"/><Relationship Id="rId12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6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54.png"/><Relationship Id="rId3" Type="http://schemas.openxmlformats.org/officeDocument/2006/relationships/image" Target="../media/image18.png"/><Relationship Id="rId21" Type="http://schemas.openxmlformats.org/officeDocument/2006/relationships/image" Target="../media/image49.png"/><Relationship Id="rId34" Type="http://schemas.openxmlformats.org/officeDocument/2006/relationships/image" Target="../media/image62.png"/><Relationship Id="rId7" Type="http://schemas.openxmlformats.org/officeDocument/2006/relationships/image" Target="../media/image32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3.png"/><Relationship Id="rId33" Type="http://schemas.openxmlformats.org/officeDocument/2006/relationships/image" Target="../media/image61.png"/><Relationship Id="rId2" Type="http://schemas.openxmlformats.org/officeDocument/2006/relationships/image" Target="../media/image23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9.png"/><Relationship Id="rId24" Type="http://schemas.openxmlformats.org/officeDocument/2006/relationships/image" Target="../media/image52.png"/><Relationship Id="rId32" Type="http://schemas.openxmlformats.org/officeDocument/2006/relationships/image" Target="../media/image60.png"/><Relationship Id="rId5" Type="http://schemas.openxmlformats.org/officeDocument/2006/relationships/image" Target="../media/image36.png"/><Relationship Id="rId15" Type="http://schemas.openxmlformats.org/officeDocument/2006/relationships/image" Target="../media/image43.png"/><Relationship Id="rId23" Type="http://schemas.openxmlformats.org/officeDocument/2006/relationships/image" Target="../media/image51.png"/><Relationship Id="rId28" Type="http://schemas.openxmlformats.org/officeDocument/2006/relationships/image" Target="../media/image56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59.png"/><Relationship Id="rId4" Type="http://schemas.openxmlformats.org/officeDocument/2006/relationships/image" Target="../media/image19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50.png"/><Relationship Id="rId27" Type="http://schemas.openxmlformats.org/officeDocument/2006/relationships/image" Target="../media/image55.png"/><Relationship Id="rId30" Type="http://schemas.openxmlformats.org/officeDocument/2006/relationships/image" Target="../media/image58.png"/><Relationship Id="rId8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8.png"/><Relationship Id="rId18" Type="http://schemas.openxmlformats.org/officeDocument/2006/relationships/image" Target="../media/image35.png"/><Relationship Id="rId3" Type="http://schemas.openxmlformats.org/officeDocument/2006/relationships/image" Target="../media/image9.png"/><Relationship Id="rId21" Type="http://schemas.openxmlformats.org/officeDocument/2006/relationships/image" Target="../media/image65.png"/><Relationship Id="rId7" Type="http://schemas.openxmlformats.org/officeDocument/2006/relationships/image" Target="../media/image20.png"/><Relationship Id="rId12" Type="http://schemas.openxmlformats.org/officeDocument/2006/relationships/image" Target="../media/image26.png"/><Relationship Id="rId17" Type="http://schemas.openxmlformats.org/officeDocument/2006/relationships/image" Target="../media/image34.png"/><Relationship Id="rId2" Type="http://schemas.openxmlformats.org/officeDocument/2006/relationships/image" Target="../media/image8.png"/><Relationship Id="rId16" Type="http://schemas.openxmlformats.org/officeDocument/2006/relationships/image" Target="../media/image33.png"/><Relationship Id="rId20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5.png"/><Relationship Id="rId5" Type="http://schemas.openxmlformats.org/officeDocument/2006/relationships/image" Target="../media/image11.png"/><Relationship Id="rId15" Type="http://schemas.openxmlformats.org/officeDocument/2006/relationships/image" Target="../media/image30.png"/><Relationship Id="rId10" Type="http://schemas.openxmlformats.org/officeDocument/2006/relationships/image" Target="../media/image24.png"/><Relationship Id="rId19" Type="http://schemas.openxmlformats.org/officeDocument/2006/relationships/image" Target="../media/image63.png"/><Relationship Id="rId4" Type="http://schemas.openxmlformats.org/officeDocument/2006/relationships/image" Target="../media/image10.png"/><Relationship Id="rId9" Type="http://schemas.openxmlformats.org/officeDocument/2006/relationships/image" Target="../media/image22.png"/><Relationship Id="rId14" Type="http://schemas.openxmlformats.org/officeDocument/2006/relationships/image" Target="../media/image29.png"/><Relationship Id="rId22" Type="http://schemas.openxmlformats.org/officeDocument/2006/relationships/image" Target="../media/image6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18" Type="http://schemas.openxmlformats.org/officeDocument/2006/relationships/image" Target="../media/image83.png"/><Relationship Id="rId3" Type="http://schemas.openxmlformats.org/officeDocument/2006/relationships/image" Target="../media/image68.png"/><Relationship Id="rId21" Type="http://schemas.openxmlformats.org/officeDocument/2006/relationships/image" Target="../media/image86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17" Type="http://schemas.openxmlformats.org/officeDocument/2006/relationships/image" Target="../media/image82.png"/><Relationship Id="rId2" Type="http://schemas.openxmlformats.org/officeDocument/2006/relationships/image" Target="../media/image67.png"/><Relationship Id="rId16" Type="http://schemas.openxmlformats.org/officeDocument/2006/relationships/image" Target="../media/image81.png"/><Relationship Id="rId20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5" Type="http://schemas.openxmlformats.org/officeDocument/2006/relationships/image" Target="../media/image80.png"/><Relationship Id="rId10" Type="http://schemas.openxmlformats.org/officeDocument/2006/relationships/image" Target="../media/image75.png"/><Relationship Id="rId19" Type="http://schemas.openxmlformats.org/officeDocument/2006/relationships/image" Target="../media/image84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92.png"/><Relationship Id="rId3" Type="http://schemas.openxmlformats.org/officeDocument/2006/relationships/image" Target="../media/image88.png"/><Relationship Id="rId7" Type="http://schemas.openxmlformats.org/officeDocument/2006/relationships/image" Target="../media/image89.png"/><Relationship Id="rId12" Type="http://schemas.openxmlformats.org/officeDocument/2006/relationships/image" Target="../media/image33.png"/><Relationship Id="rId2" Type="http://schemas.openxmlformats.org/officeDocument/2006/relationships/image" Target="../media/image87.png"/><Relationship Id="rId16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30.png"/><Relationship Id="rId5" Type="http://schemas.openxmlformats.org/officeDocument/2006/relationships/image" Target="../media/image20.png"/><Relationship Id="rId15" Type="http://schemas.openxmlformats.org/officeDocument/2006/relationships/image" Target="../media/image93.png"/><Relationship Id="rId10" Type="http://schemas.openxmlformats.org/officeDocument/2006/relationships/image" Target="../media/image91.png"/><Relationship Id="rId4" Type="http://schemas.openxmlformats.org/officeDocument/2006/relationships/image" Target="../media/image28.png"/><Relationship Id="rId9" Type="http://schemas.openxmlformats.org/officeDocument/2006/relationships/image" Target="../media/image90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ESTATICA Y RESISTENCIA DE LOS MATERIALES</a:t>
            </a:r>
            <a:endParaRPr lang="es-AR" b="1" dirty="0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76256" y="6525344"/>
            <a:ext cx="2895600" cy="256456"/>
          </a:xfrm>
        </p:spPr>
        <p:txBody>
          <a:bodyPr/>
          <a:lstStyle/>
          <a:p>
            <a:r>
              <a:rPr lang="es-AR" sz="1000" dirty="0" smtClean="0"/>
              <a:t>ERM CURSO 2 - LADAGA</a:t>
            </a:r>
            <a:endParaRPr lang="es-AR" sz="1000" dirty="0"/>
          </a:p>
        </p:txBody>
      </p:sp>
      <p:sp>
        <p:nvSpPr>
          <p:cNvPr id="6" name="AutoShape 2" descr="Ensay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56813"/>
            <a:ext cx="3942643" cy="3888432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406" y="1783473"/>
            <a:ext cx="3820190" cy="2865143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56813"/>
            <a:ext cx="3076560" cy="461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54871" y="906608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1800" b="1" dirty="0" smtClean="0"/>
              <a:t>Tensiones.</a:t>
            </a:r>
            <a:r>
              <a:rPr lang="es-AR" sz="2000" b="1" dirty="0" smtClean="0"/>
              <a:t> 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2709097" y="976508"/>
                <a:ext cx="3684514" cy="482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>
                    <a:sym typeface="Symbol"/>
                  </a:rPr>
                  <a:t></a:t>
                </a:r>
                <a:r>
                  <a:rPr lang="es-AR" sz="1600" dirty="0">
                    <a:sym typeface="Symbol"/>
                  </a:rPr>
                  <a:t>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/>
                  <a:t>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x</m:t>
                    </m:r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097" y="976508"/>
                <a:ext cx="3684514" cy="482248"/>
              </a:xfrm>
              <a:prstGeom prst="rect">
                <a:avLst/>
              </a:prstGeom>
              <a:blipFill rotWithShape="1">
                <a:blip r:embed="rId2"/>
                <a:stretch>
                  <a:fillRect l="-826" b="-63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 OBLICUA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76 CuadroTexto"/>
              <p:cNvSpPr txBox="1"/>
              <p:nvPr/>
            </p:nvSpPr>
            <p:spPr>
              <a:xfrm>
                <a:off x="1992566" y="3006582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𝑀𝑦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7" name="7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566" y="3006582"/>
                <a:ext cx="72712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11 Grupo"/>
          <p:cNvGrpSpPr/>
          <p:nvPr/>
        </p:nvGrpSpPr>
        <p:grpSpPr>
          <a:xfrm>
            <a:off x="1619672" y="1988840"/>
            <a:ext cx="1509464" cy="2258830"/>
            <a:chOff x="2843808" y="1988840"/>
            <a:chExt cx="1509464" cy="2258830"/>
          </a:xfrm>
        </p:grpSpPr>
        <p:sp>
          <p:nvSpPr>
            <p:cNvPr id="4" name="3 Rectángulo"/>
            <p:cNvSpPr/>
            <p:nvPr/>
          </p:nvSpPr>
          <p:spPr>
            <a:xfrm>
              <a:off x="2843808" y="2519670"/>
              <a:ext cx="1080000" cy="172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7" name="6 Conector recto de flecha"/>
            <p:cNvCxnSpPr>
              <a:stCxn id="4" idx="2"/>
            </p:cNvCxnSpPr>
            <p:nvPr/>
          </p:nvCxnSpPr>
          <p:spPr>
            <a:xfrm flipV="1">
              <a:off x="3383808" y="1988840"/>
              <a:ext cx="0" cy="22588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>
              <a:stCxn id="4" idx="1"/>
            </p:cNvCxnSpPr>
            <p:nvPr/>
          </p:nvCxnSpPr>
          <p:spPr>
            <a:xfrm>
              <a:off x="2843808" y="3383670"/>
              <a:ext cx="15094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59 CuadroTexto"/>
              <p:cNvSpPr txBox="1"/>
              <p:nvPr/>
            </p:nvSpPr>
            <p:spPr>
              <a:xfrm>
                <a:off x="2987824" y="3394497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0" name="5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394497"/>
                <a:ext cx="282624" cy="208799"/>
              </a:xfrm>
              <a:prstGeom prst="rect">
                <a:avLst/>
              </a:prstGeom>
              <a:blipFill rotWithShape="1">
                <a:blip r:embed="rId4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65 CuadroTexto"/>
              <p:cNvSpPr txBox="1"/>
              <p:nvPr/>
            </p:nvSpPr>
            <p:spPr>
              <a:xfrm>
                <a:off x="1923651" y="2046256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6" name="6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651" y="2046256"/>
                <a:ext cx="282624" cy="208799"/>
              </a:xfrm>
              <a:prstGeom prst="rect">
                <a:avLst/>
              </a:prstGeom>
              <a:blipFill rotWithShape="1">
                <a:blip r:embed="rId5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Elipse"/>
          <p:cNvSpPr>
            <a:spLocks noChangeAspect="1"/>
          </p:cNvSpPr>
          <p:nvPr/>
        </p:nvSpPr>
        <p:spPr>
          <a:xfrm>
            <a:off x="2411768" y="2780936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73 CuadroTexto"/>
              <p:cNvSpPr txBox="1"/>
              <p:nvPr/>
            </p:nvSpPr>
            <p:spPr>
              <a:xfrm>
                <a:off x="2141734" y="245843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𝐶𝑃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4" name="7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734" y="2458432"/>
                <a:ext cx="61206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75 Grupo"/>
          <p:cNvGrpSpPr/>
          <p:nvPr/>
        </p:nvGrpSpPr>
        <p:grpSpPr>
          <a:xfrm flipH="1">
            <a:off x="1691620" y="3394497"/>
            <a:ext cx="468052" cy="92156"/>
            <a:chOff x="2375756" y="2292481"/>
            <a:chExt cx="648072" cy="0"/>
          </a:xfrm>
        </p:grpSpPr>
        <p:cxnSp>
          <p:nvCxnSpPr>
            <p:cNvPr id="78" name="77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79 CuadroTexto"/>
              <p:cNvSpPr txBox="1"/>
              <p:nvPr/>
            </p:nvSpPr>
            <p:spPr>
              <a:xfrm>
                <a:off x="1450908" y="3464279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0" name="7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08" y="3464279"/>
                <a:ext cx="72712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80 Grupo"/>
          <p:cNvGrpSpPr>
            <a:grpSpLocks noChangeAspect="1"/>
          </p:cNvGrpSpPr>
          <p:nvPr/>
        </p:nvGrpSpPr>
        <p:grpSpPr>
          <a:xfrm rot="5400000" flipH="1">
            <a:off x="1900570" y="3114393"/>
            <a:ext cx="468052" cy="92156"/>
            <a:chOff x="2375756" y="2292481"/>
            <a:chExt cx="648072" cy="0"/>
          </a:xfrm>
        </p:grpSpPr>
        <p:cxnSp>
          <p:nvCxnSpPr>
            <p:cNvPr id="82" name="81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82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83 CuadroTexto"/>
              <p:cNvSpPr txBox="1"/>
              <p:nvPr/>
            </p:nvSpPr>
            <p:spPr>
              <a:xfrm>
                <a:off x="6404300" y="912984"/>
                <a:ext cx="1728192" cy="1207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dirty="0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1600" i="1" dirty="0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1600" b="0" i="1" dirty="0" smtClean="0">
                            <a:latin typeface="Cambria Math"/>
                            <a:sym typeface="Symbol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s-AR" sz="1600" dirty="0">
                    <a:sym typeface="Symbol"/>
                  </a:rPr>
                  <a:t>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s-AR" sz="1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dirty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1600" i="1" dirty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1600" b="0" i="1" dirty="0" smtClean="0">
                            <a:latin typeface="Cambria Math"/>
                            <a:sym typeface="Symbol"/>
                          </a:rPr>
                          <m:t>𝑀𝑥</m:t>
                        </m:r>
                      </m:sub>
                    </m:sSub>
                  </m:oMath>
                </a14:m>
                <a:r>
                  <a:rPr lang="es-AR" sz="1600" b="1" dirty="0" smtClean="0">
                    <a:latin typeface="Symath"/>
                    <a:cs typeface="Symath"/>
                    <a:sym typeface="Symbol"/>
                  </a:rPr>
                  <a:t>=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endParaRPr lang="es-AR" sz="1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dirty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1600" i="1" dirty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1600" i="1" dirty="0">
                            <a:latin typeface="Cambria Math"/>
                            <a:sym typeface="Symbol"/>
                          </a:rPr>
                          <m:t>𝑀</m:t>
                        </m:r>
                        <m:r>
                          <a:rPr lang="es-AR" sz="1600" b="0" i="1" dirty="0" smtClean="0">
                            <a:latin typeface="Cambria Math"/>
                            <a:sym typeface="Symbol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s-AR" sz="1600" dirty="0" smtClean="0"/>
                  <a:t>=</a:t>
                </a:r>
                <a:r>
                  <a:rPr lang="es-AR" sz="1600" dirty="0"/>
                  <a:t> </a:t>
                </a:r>
                <a:r>
                  <a:rPr lang="es-AR" sz="1600" b="1" dirty="0" smtClean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x</m:t>
                    </m:r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84" name="8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300" y="912984"/>
                <a:ext cx="1728192" cy="1207638"/>
              </a:xfrm>
              <a:prstGeom prst="rect">
                <a:avLst/>
              </a:prstGeom>
              <a:blipFill rotWithShape="1">
                <a:blip r:embed="rId8"/>
                <a:stretch>
                  <a:fillRect b="-202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84 CuadroTexto"/>
              <p:cNvSpPr txBox="1"/>
              <p:nvPr/>
            </p:nvSpPr>
            <p:spPr>
              <a:xfrm>
                <a:off x="4323456" y="2150655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𝑀𝑥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5" name="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456" y="2150655"/>
                <a:ext cx="63648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6" name="85 Grupo"/>
          <p:cNvGrpSpPr/>
          <p:nvPr/>
        </p:nvGrpSpPr>
        <p:grpSpPr>
          <a:xfrm rot="108000000" flipH="1">
            <a:off x="4354301" y="2466030"/>
            <a:ext cx="1027718" cy="1776725"/>
            <a:chOff x="4806588" y="1464700"/>
            <a:chExt cx="823900" cy="875892"/>
          </a:xfrm>
        </p:grpSpPr>
        <p:grpSp>
          <p:nvGrpSpPr>
            <p:cNvPr id="87" name="86 Grupo"/>
            <p:cNvGrpSpPr/>
            <p:nvPr/>
          </p:nvGrpSpPr>
          <p:grpSpPr>
            <a:xfrm>
              <a:off x="4806588" y="1485754"/>
              <a:ext cx="823900" cy="854838"/>
              <a:chOff x="3131840" y="1566289"/>
              <a:chExt cx="1143744" cy="1440160"/>
            </a:xfr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grpSpPr>
          <p:sp>
            <p:nvSpPr>
              <p:cNvPr id="90" name="89 Triángulo rectángulo"/>
              <p:cNvSpPr/>
              <p:nvPr/>
            </p:nvSpPr>
            <p:spPr>
              <a:xfrm flipH="1">
                <a:off x="3131840" y="2276655"/>
                <a:ext cx="504056" cy="729794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91" name="90 Triángulo rectángulo"/>
              <p:cNvSpPr/>
              <p:nvPr/>
            </p:nvSpPr>
            <p:spPr>
              <a:xfrm flipV="1">
                <a:off x="3635896" y="1566289"/>
                <a:ext cx="639688" cy="703063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88" name="87 CuadroTexto"/>
            <p:cNvSpPr txBox="1"/>
            <p:nvPr/>
          </p:nvSpPr>
          <p:spPr>
            <a:xfrm>
              <a:off x="5173488" y="1464700"/>
              <a:ext cx="282857" cy="182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4891433" y="2026151"/>
              <a:ext cx="282857" cy="182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-</a:t>
              </a:r>
              <a:endParaRPr lang="es-AR" dirty="0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3439775" y="2101166"/>
            <a:ext cx="636484" cy="2134957"/>
            <a:chOff x="4663911" y="2101166"/>
            <a:chExt cx="636484" cy="2134957"/>
          </a:xfrm>
        </p:grpSpPr>
        <p:sp>
          <p:nvSpPr>
            <p:cNvPr id="16" name="15 Rectángulo"/>
            <p:cNvSpPr/>
            <p:nvPr/>
          </p:nvSpPr>
          <p:spPr>
            <a:xfrm>
              <a:off x="4663911" y="2508123"/>
              <a:ext cx="540000" cy="1728000"/>
            </a:xfrm>
            <a:prstGeom prst="rect">
              <a:avLst/>
            </a:prstGeo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91 CuadroTexto"/>
                <p:cNvSpPr txBox="1"/>
                <p:nvPr/>
              </p:nvSpPr>
              <p:spPr>
                <a:xfrm>
                  <a:off x="4663911" y="2101166"/>
                  <a:ext cx="63648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400" i="1" smtClean="0">
                                <a:latin typeface="Cambria Math"/>
                                <a:cs typeface="Syastro" pitchFamily="2" charset="0"/>
                              </a:rPr>
                            </m:ctrlPr>
                          </m:sSubPr>
                          <m:e>
                            <m:r>
                              <a:rPr lang="es-AR" sz="1400" i="1" smtClean="0">
                                <a:latin typeface="Cambria Math"/>
                                <a:ea typeface="Cambria Math"/>
                                <a:cs typeface="Syastro" pitchFamily="2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92" name="9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3911" y="2101166"/>
                  <a:ext cx="636484" cy="3077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4" name="93 CuadroTexto"/>
            <p:cNvSpPr txBox="1"/>
            <p:nvPr/>
          </p:nvSpPr>
          <p:spPr>
            <a:xfrm flipH="1">
              <a:off x="4803263" y="3187457"/>
              <a:ext cx="261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p:grpSp>
        <p:nvGrpSpPr>
          <p:cNvPr id="95" name="94 Grupo"/>
          <p:cNvGrpSpPr>
            <a:grpSpLocks noChangeAspect="1"/>
          </p:cNvGrpSpPr>
          <p:nvPr/>
        </p:nvGrpSpPr>
        <p:grpSpPr>
          <a:xfrm rot="5400000" flipH="1">
            <a:off x="1638675" y="4325529"/>
            <a:ext cx="1027718" cy="1106869"/>
            <a:chOff x="4806588" y="1464700"/>
            <a:chExt cx="823900" cy="875892"/>
          </a:xfrm>
        </p:grpSpPr>
        <p:grpSp>
          <p:nvGrpSpPr>
            <p:cNvPr id="96" name="95 Grupo"/>
            <p:cNvGrpSpPr/>
            <p:nvPr/>
          </p:nvGrpSpPr>
          <p:grpSpPr>
            <a:xfrm>
              <a:off x="4806588" y="1485754"/>
              <a:ext cx="823900" cy="854838"/>
              <a:chOff x="3131840" y="1566289"/>
              <a:chExt cx="1143744" cy="1440160"/>
            </a:xfr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grpSpPr>
          <p:sp>
            <p:nvSpPr>
              <p:cNvPr id="99" name="98 Triángulo rectángulo"/>
              <p:cNvSpPr/>
              <p:nvPr/>
            </p:nvSpPr>
            <p:spPr>
              <a:xfrm flipH="1">
                <a:off x="3131840" y="2276655"/>
                <a:ext cx="504056" cy="729794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00" name="99 Triángulo rectángulo"/>
              <p:cNvSpPr/>
              <p:nvPr/>
            </p:nvSpPr>
            <p:spPr>
              <a:xfrm flipV="1">
                <a:off x="3635896" y="1566289"/>
                <a:ext cx="639688" cy="703063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97" name="96 CuadroTexto"/>
            <p:cNvSpPr txBox="1"/>
            <p:nvPr/>
          </p:nvSpPr>
          <p:spPr>
            <a:xfrm>
              <a:off x="5173488" y="1464700"/>
              <a:ext cx="282857" cy="182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4891433" y="2026151"/>
              <a:ext cx="282857" cy="182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-</a:t>
              </a:r>
              <a:endParaRPr lang="es-A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100 CuadroTexto"/>
              <p:cNvSpPr txBox="1"/>
              <p:nvPr/>
            </p:nvSpPr>
            <p:spPr>
              <a:xfrm>
                <a:off x="971600" y="5012472"/>
                <a:ext cx="636484" cy="32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𝑀𝑦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01" name="10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012472"/>
                <a:ext cx="636484" cy="32476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101 CuadroTexto"/>
          <p:cNvSpPr txBox="1"/>
          <p:nvPr/>
        </p:nvSpPr>
        <p:spPr>
          <a:xfrm flipH="1">
            <a:off x="4223653" y="3209831"/>
            <a:ext cx="261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+</a:t>
            </a:r>
            <a:endParaRPr lang="es-A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5019558" y="853166"/>
                <a:ext cx="1440160" cy="1279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s-AR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s-A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/>
                            </a:rPr>
                            <m:t>𝑀𝑦</m:t>
                          </m:r>
                        </m:num>
                        <m:den>
                          <m:r>
                            <a:rPr lang="es-AR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s-AR" dirty="0" smtClean="0"/>
              </a:p>
              <a:p>
                <a:endParaRPr lang="es-AR" sz="1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s-AR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s-A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/>
                            </a:rPr>
                            <m:t>𝑀</m:t>
                          </m:r>
                          <m:r>
                            <a:rPr lang="es-AR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s-AR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558" y="853166"/>
                <a:ext cx="1440160" cy="12797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Rectángulo"/>
              <p:cNvSpPr/>
              <p:nvPr/>
            </p:nvSpPr>
            <p:spPr>
              <a:xfrm>
                <a:off x="6110785" y="2212027"/>
                <a:ext cx="4043413" cy="1209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b="1" dirty="0" smtClean="0">
                    <a:sym typeface="Symbol"/>
                  </a:rPr>
                  <a:t>Eje Neutro: </a:t>
                </a:r>
              </a:p>
              <a:p>
                <a:r>
                  <a:rPr lang="es-AR" dirty="0" smtClean="0">
                    <a:sym typeface="Symbol"/>
                  </a:rPr>
                  <a:t>0</a:t>
                </a:r>
                <a:r>
                  <a:rPr lang="es-AR" dirty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dirty="0">
                    <a:latin typeface="Symath"/>
                    <a:cs typeface="Symath"/>
                    <a:sym typeface="Symbol"/>
                  </a:rPr>
                  <a:t>.(1+</a:t>
                </a:r>
                <a:r>
                  <a:rPr lang="es-AR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i="1" dirty="0">
                        <a:latin typeface="Cambria Math"/>
                      </a:rPr>
                      <m:t>.</m:t>
                    </m:r>
                    <m:r>
                      <a:rPr lang="es-AR" i="1" dirty="0">
                        <a:latin typeface="Cambria Math"/>
                      </a:rPr>
                      <m:t>𝑦</m:t>
                    </m:r>
                    <m:r>
                      <m:rPr>
                        <m:nor/>
                      </m:rPr>
                      <a:rPr lang="es-AR" dirty="0">
                        <a:latin typeface="Symath"/>
                        <a:cs typeface="Symath"/>
                        <a:sym typeface="Symbol"/>
                      </a:rPr>
                      <m:t>+</m:t>
                    </m:r>
                    <m:r>
                      <m:rPr>
                        <m:nor/>
                      </m:rPr>
                      <a:rPr lang="es-AR" dirty="0">
                        <a:sym typeface="Symbol"/>
                      </a:rPr>
                      <m:t> </m:t>
                    </m:r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𝑖𝑦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i="1" dirty="0">
                        <a:latin typeface="Cambria Math"/>
                      </a:rPr>
                      <m:t>.</m:t>
                    </m:r>
                    <m:r>
                      <a:rPr lang="es-AR" i="1" dirty="0">
                        <a:latin typeface="Cambria Math"/>
                      </a:rPr>
                      <m:t>𝑥</m:t>
                    </m:r>
                    <m:r>
                      <a:rPr lang="es-AR" i="1" dirty="0">
                        <a:latin typeface="Cambria Math"/>
                      </a:rPr>
                      <m:t>)</m:t>
                    </m:r>
                  </m:oMath>
                </a14:m>
                <a:endParaRPr lang="es-AR" dirty="0" smtClean="0"/>
              </a:p>
              <a:p>
                <a:r>
                  <a:rPr lang="es-AR" dirty="0">
                    <a:sym typeface="Symbol"/>
                  </a:rPr>
                  <a:t>0= </a:t>
                </a:r>
                <a:r>
                  <a:rPr lang="es-AR" dirty="0" smtClean="0">
                    <a:latin typeface="Symath"/>
                    <a:cs typeface="Symath"/>
                    <a:sym typeface="Symbol"/>
                  </a:rPr>
                  <a:t>1</a:t>
                </a:r>
                <a:r>
                  <a:rPr lang="es-AR" dirty="0">
                    <a:latin typeface="Symath"/>
                    <a:cs typeface="Symath"/>
                    <a:sym typeface="Symbol"/>
                  </a:rPr>
                  <a:t>+</a:t>
                </a:r>
                <a:r>
                  <a:rPr lang="es-AR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i="1" dirty="0">
                        <a:latin typeface="Cambria Math"/>
                      </a:rPr>
                      <m:t>.</m:t>
                    </m:r>
                    <m:r>
                      <a:rPr lang="es-AR" i="1" dirty="0">
                        <a:latin typeface="Cambria Math"/>
                      </a:rPr>
                      <m:t>𝑦</m:t>
                    </m:r>
                    <m:r>
                      <m:rPr>
                        <m:nor/>
                      </m:rPr>
                      <a:rPr lang="es-AR" dirty="0">
                        <a:latin typeface="Symath"/>
                        <a:cs typeface="Symath"/>
                        <a:sym typeface="Symbol"/>
                      </a:rPr>
                      <m:t>+</m:t>
                    </m:r>
                    <m:r>
                      <m:rPr>
                        <m:nor/>
                      </m:rPr>
                      <a:rPr lang="es-AR" dirty="0">
                        <a:sym typeface="Symbol"/>
                      </a:rPr>
                      <m:t> </m:t>
                    </m:r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𝑖𝑦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i="1" dirty="0">
                        <a:latin typeface="Cambria Math"/>
                      </a:rPr>
                      <m:t>.</m:t>
                    </m:r>
                    <m:r>
                      <a:rPr lang="es-AR" i="1" dirty="0">
                        <a:latin typeface="Cambria Math"/>
                      </a:rPr>
                      <m:t>𝑥</m:t>
                    </m:r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785" y="2212027"/>
                <a:ext cx="4043413" cy="1209818"/>
              </a:xfrm>
              <a:prstGeom prst="rect">
                <a:avLst/>
              </a:prstGeom>
              <a:blipFill rotWithShape="1">
                <a:blip r:embed="rId13"/>
                <a:stretch>
                  <a:fillRect l="-1205" t="-2525" b="-30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6343316" y="3462156"/>
                <a:ext cx="1971309" cy="105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AR" dirty="0">
                    <a:sym typeface="Symbol"/>
                  </a:rPr>
                  <a:t>Para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/>
                      </a:rPr>
                      <m:t>𝑥</m:t>
                    </m:r>
                  </m:oMath>
                </a14:m>
                <a:r>
                  <a:rPr lang="es-AR" dirty="0">
                    <a:sym typeface="Symbol"/>
                  </a:rPr>
                  <a:t>=0  y=-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dirty="0"/>
                  <a:t>  </a:t>
                </a:r>
                <a:r>
                  <a:rPr lang="es-AR" dirty="0" smtClean="0"/>
                  <a:t>,</a:t>
                </a:r>
              </a:p>
              <a:p>
                <a:r>
                  <a:rPr lang="es-AR" dirty="0" smtClean="0"/>
                  <a:t> </a:t>
                </a:r>
                <a:r>
                  <a:rPr lang="es-AR" dirty="0"/>
                  <a:t>para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/>
                      </a:rPr>
                      <m:t>𝑦</m:t>
                    </m:r>
                  </m:oMath>
                </a14:m>
                <a:r>
                  <a:rPr lang="es-AR" dirty="0">
                    <a:sym typeface="Symbol"/>
                  </a:rPr>
                  <a:t>=0 x=-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s-AR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𝑖𝑦</m:t>
                            </m:r>
                          </m:e>
                          <m:sub/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316" y="3462156"/>
                <a:ext cx="1971309" cy="1052339"/>
              </a:xfrm>
              <a:prstGeom prst="rect">
                <a:avLst/>
              </a:prstGeom>
              <a:blipFill rotWithShape="1">
                <a:blip r:embed="rId14"/>
                <a:stretch>
                  <a:fillRect l="-2786" r="-12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26 Conector recto"/>
          <p:cNvCxnSpPr/>
          <p:nvPr/>
        </p:nvCxnSpPr>
        <p:spPr>
          <a:xfrm>
            <a:off x="1252751" y="2816936"/>
            <a:ext cx="4362278" cy="400506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102 CuadroTexto"/>
              <p:cNvSpPr txBox="1"/>
              <p:nvPr/>
            </p:nvSpPr>
            <p:spPr>
              <a:xfrm rot="2765726">
                <a:off x="934509" y="2394146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03" name="10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65726">
                <a:off x="934509" y="2394146"/>
                <a:ext cx="63648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103 Conector recto"/>
          <p:cNvCxnSpPr/>
          <p:nvPr/>
        </p:nvCxnSpPr>
        <p:spPr>
          <a:xfrm flipV="1">
            <a:off x="1450908" y="1916832"/>
            <a:ext cx="1464908" cy="28419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104 CuadroTexto"/>
              <p:cNvSpPr txBox="1"/>
              <p:nvPr/>
            </p:nvSpPr>
            <p:spPr>
              <a:xfrm rot="17956044">
                <a:off x="2409360" y="1846451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𝐿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𝐹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05" name="10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956044">
                <a:off x="2409360" y="1846451"/>
                <a:ext cx="636484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106 Conector recto"/>
          <p:cNvCxnSpPr/>
          <p:nvPr/>
        </p:nvCxnSpPr>
        <p:spPr>
          <a:xfrm>
            <a:off x="1861779" y="1769524"/>
            <a:ext cx="4362278" cy="400506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Conector recto"/>
          <p:cNvCxnSpPr/>
          <p:nvPr/>
        </p:nvCxnSpPr>
        <p:spPr>
          <a:xfrm>
            <a:off x="336172" y="3045136"/>
            <a:ext cx="4362278" cy="400506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110 Grupo"/>
          <p:cNvGrpSpPr/>
          <p:nvPr/>
        </p:nvGrpSpPr>
        <p:grpSpPr>
          <a:xfrm>
            <a:off x="3862397" y="4281436"/>
            <a:ext cx="1041188" cy="2304860"/>
            <a:chOff x="3862397" y="4281436"/>
            <a:chExt cx="1041188" cy="2304860"/>
          </a:xfrm>
          <a:pattFill prst="lt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grpSpPr>
        <p:sp>
          <p:nvSpPr>
            <p:cNvPr id="109" name="108 Triángulo rectángulo"/>
            <p:cNvSpPr/>
            <p:nvPr/>
          </p:nvSpPr>
          <p:spPr>
            <a:xfrm rot="13354680">
              <a:off x="3862397" y="4281436"/>
              <a:ext cx="1041188" cy="1209282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10" name="109 Triángulo rectángulo"/>
            <p:cNvSpPr/>
            <p:nvPr/>
          </p:nvSpPr>
          <p:spPr>
            <a:xfrm rot="13354680" flipH="1" flipV="1">
              <a:off x="4009376" y="5825705"/>
              <a:ext cx="702920" cy="760591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12" name="111 CuadroTexto"/>
          <p:cNvSpPr txBox="1"/>
          <p:nvPr/>
        </p:nvSpPr>
        <p:spPr>
          <a:xfrm rot="2124703" flipH="1">
            <a:off x="4510153" y="4721012"/>
            <a:ext cx="352831" cy="23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113" name="112 CuadroTexto"/>
          <p:cNvSpPr txBox="1"/>
          <p:nvPr/>
        </p:nvSpPr>
        <p:spPr>
          <a:xfrm rot="2484625" flipH="1">
            <a:off x="4027515" y="6090955"/>
            <a:ext cx="352831" cy="23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113 CuadroTexto"/>
              <p:cNvSpPr txBox="1"/>
              <p:nvPr/>
            </p:nvSpPr>
            <p:spPr>
              <a:xfrm rot="2431365">
                <a:off x="4950298" y="4323333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14" name="1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31365">
                <a:off x="4950298" y="4323333"/>
                <a:ext cx="63648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114 CuadroTexto"/>
              <p:cNvSpPr txBox="1"/>
              <p:nvPr/>
            </p:nvSpPr>
            <p:spPr>
              <a:xfrm rot="2431365">
                <a:off x="3469897" y="6344356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15" name="1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31365">
                <a:off x="3469897" y="6344356"/>
                <a:ext cx="63648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494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84" grpId="0"/>
      <p:bldP spid="85" grpId="0"/>
      <p:bldP spid="101" grpId="0"/>
      <p:bldP spid="102" grpId="0"/>
      <p:bldP spid="18" grpId="0"/>
      <p:bldP spid="19" grpId="0"/>
      <p:bldP spid="20" grpId="0"/>
      <p:bldP spid="103" grpId="0"/>
      <p:bldP spid="105" grpId="0"/>
      <p:bldP spid="112" grpId="0"/>
      <p:bldP spid="113" grpId="0"/>
      <p:bldP spid="114" grpId="0"/>
      <p:bldP spid="1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63 Decisión"/>
          <p:cNvSpPr/>
          <p:nvPr/>
        </p:nvSpPr>
        <p:spPr>
          <a:xfrm>
            <a:off x="5660183" y="2352985"/>
            <a:ext cx="620886" cy="703571"/>
          </a:xfrm>
          <a:prstGeom prst="flowChartDecision">
            <a:avLst/>
          </a:prstGeom>
          <a:pattFill prst="pct10">
            <a:fgClr>
              <a:srgbClr val="FF0000"/>
            </a:fgClr>
            <a:bgClr>
              <a:schemeClr val="bg1"/>
            </a:bgClr>
          </a:patt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1800" b="1" dirty="0" smtClean="0"/>
              <a:t>Núcleo Central</a:t>
            </a: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1070008" y="1492097"/>
                <a:ext cx="3702801" cy="23209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>
                    <a:latin typeface="Cambria Math"/>
                  </a:rPr>
                  <a:t>Área dentro de la cual debe ubicarse el CP para que el diagrama de Tensiones sea de un solo signo.</a:t>
                </a:r>
              </a:p>
              <a:p>
                <a:endParaRPr lang="es-AR" sz="1600" b="0" i="1" dirty="0" smtClean="0">
                  <a:latin typeface="Cambria Math"/>
                </a:endParaRPr>
              </a:p>
              <a:p>
                <a:r>
                  <a:rPr lang="es-AR" sz="1600" dirty="0" smtClean="0">
                    <a:sym typeface="Symbol"/>
                  </a:rPr>
                  <a:t>0=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b="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dirty="0">
                    <a:latin typeface="Symath"/>
                    <a:cs typeface="Symath"/>
                    <a:sym typeface="Symbol"/>
                  </a:rPr>
                  <a:t>.(1+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1600" b="0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sz="1600" b="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sz="1600" b="0" i="1" dirty="0">
                        <a:latin typeface="Cambria Math"/>
                      </a:rPr>
                      <m:t>.</m:t>
                    </m:r>
                    <m:r>
                      <a:rPr lang="es-AR" sz="1600" b="0" i="1" dirty="0">
                        <a:latin typeface="Cambria Math"/>
                      </a:rPr>
                      <m:t>𝑦</m:t>
                    </m:r>
                    <m:r>
                      <m:rPr>
                        <m:nor/>
                      </m:rPr>
                      <a:rPr lang="es-AR" sz="1600" dirty="0">
                        <a:latin typeface="Symath"/>
                        <a:cs typeface="Symath"/>
                        <a:sym typeface="Symbol"/>
                      </a:rPr>
                      <m:t>+</m:t>
                    </m:r>
                    <m:r>
                      <m:rPr>
                        <m:nor/>
                      </m:rPr>
                      <a:rPr lang="es-AR" sz="1600" dirty="0">
                        <a:sym typeface="Symbol"/>
                      </a:rPr>
                      <m:t> </m:t>
                    </m:r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1600" i="1" dirty="0">
                                <a:latin typeface="Cambria Math"/>
                              </a:rPr>
                              <m:t>𝑖𝑦</m:t>
                            </m:r>
                          </m:e>
                          <m:sub/>
                          <m:sup>
                            <m:r>
                              <a:rPr lang="es-AR" sz="160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sz="1600" i="1" dirty="0">
                        <a:latin typeface="Cambria Math"/>
                      </a:rPr>
                      <m:t>.</m:t>
                    </m:r>
                    <m:r>
                      <a:rPr lang="es-AR" sz="1600" i="1" dirty="0">
                        <a:latin typeface="Cambria Math"/>
                      </a:rPr>
                      <m:t>𝑥</m:t>
                    </m:r>
                    <m:r>
                      <a:rPr lang="es-AR" sz="1600" b="0" i="1" dirty="0">
                        <a:latin typeface="Cambria Math"/>
                      </a:rPr>
                      <m:t>)</m:t>
                    </m:r>
                  </m:oMath>
                </a14:m>
                <a:endParaRPr lang="es-AR" sz="1600" dirty="0"/>
              </a:p>
              <a:p>
                <a:endParaRPr lang="es-AR" sz="1200" dirty="0" smtClean="0"/>
              </a:p>
              <a:p>
                <a:r>
                  <a:rPr lang="es-AR" sz="1600" dirty="0" smtClean="0">
                    <a:sym typeface="Symbol"/>
                  </a:rPr>
                  <a:t>Para </a:t>
                </a:r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s-AR" sz="1600" dirty="0" smtClean="0">
                    <a:sym typeface="Symbol"/>
                  </a:rPr>
                  <a:t>=0  y=-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1600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sz="160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sz="1600" dirty="0" smtClean="0"/>
                  <a:t>  , para </a:t>
                </a:r>
                <a14:m>
                  <m:oMath xmlns:m="http://schemas.openxmlformats.org/officeDocument/2006/math">
                    <m:r>
                      <a:rPr lang="es-AR" sz="160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s-AR" sz="1600" dirty="0">
                    <a:sym typeface="Symbol"/>
                  </a:rPr>
                  <a:t>=0 </a:t>
                </a:r>
                <a:r>
                  <a:rPr lang="es-AR" sz="1600" dirty="0" smtClean="0">
                    <a:sym typeface="Symbol"/>
                  </a:rPr>
                  <a:t>x=-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16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s-AR" sz="1600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s-AR" sz="160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sz="2000" dirty="0"/>
                  <a:t> </a:t>
                </a:r>
              </a:p>
              <a:p>
                <a:endParaRPr lang="es-AR" sz="1600" dirty="0" smtClean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008" y="1492097"/>
                <a:ext cx="3702801" cy="2320956"/>
              </a:xfrm>
              <a:prstGeom prst="rect">
                <a:avLst/>
              </a:prstGeom>
              <a:blipFill rotWithShape="1">
                <a:blip r:embed="rId2"/>
                <a:stretch>
                  <a:fillRect l="-988" t="-10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 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99897" y="656264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79" name="78 Rectángulo"/>
          <p:cNvSpPr/>
          <p:nvPr/>
        </p:nvSpPr>
        <p:spPr>
          <a:xfrm rot="5400000">
            <a:off x="4905006" y="1840772"/>
            <a:ext cx="2160000" cy="172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2" name="91 Conector recto"/>
          <p:cNvCxnSpPr/>
          <p:nvPr/>
        </p:nvCxnSpPr>
        <p:spPr>
          <a:xfrm flipH="1">
            <a:off x="4772809" y="1622286"/>
            <a:ext cx="2270150" cy="248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CuadroTexto"/>
              <p:cNvSpPr txBox="1"/>
              <p:nvPr/>
            </p:nvSpPr>
            <p:spPr>
              <a:xfrm>
                <a:off x="5708803" y="1607729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𝐾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1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0" name="8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803" y="1607729"/>
                <a:ext cx="73973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80 CuadroTexto"/>
              <p:cNvSpPr txBox="1"/>
              <p:nvPr/>
            </p:nvSpPr>
            <p:spPr>
              <a:xfrm>
                <a:off x="7686809" y="2843054"/>
                <a:ext cx="341575" cy="259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1" name="8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809" y="2843054"/>
                <a:ext cx="341575" cy="2593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5907884" y="1232712"/>
                <a:ext cx="341575" cy="259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884" y="1232712"/>
                <a:ext cx="341575" cy="259385"/>
              </a:xfrm>
              <a:prstGeom prst="rect">
                <a:avLst/>
              </a:prstGeom>
              <a:blipFill rotWithShape="1">
                <a:blip r:embed="rId5"/>
                <a:stretch>
                  <a:fillRect b="-1860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5493006" y="2648757"/>
                <a:ext cx="739736" cy="3823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𝑮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006" y="2648757"/>
                <a:ext cx="739736" cy="38234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102 Elipse"/>
          <p:cNvSpPr/>
          <p:nvPr/>
        </p:nvSpPr>
        <p:spPr>
          <a:xfrm>
            <a:off x="5941497" y="1580050"/>
            <a:ext cx="87018" cy="89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137 CuadroTexto"/>
              <p:cNvSpPr txBox="1"/>
              <p:nvPr/>
            </p:nvSpPr>
            <p:spPr>
              <a:xfrm>
                <a:off x="1070007" y="3645024"/>
                <a:ext cx="6616802" cy="3449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>
                    <a:latin typeface="Cambria Math"/>
                  </a:rPr>
                  <a:t>Hallar el Núcleo Central – </a:t>
                </a:r>
              </a:p>
              <a:p>
                <a:r>
                  <a:rPr lang="es-AR" sz="1600" dirty="0" smtClean="0">
                    <a:latin typeface="Cambria Math"/>
                  </a:rPr>
                  <a:t>Sección Rectangular – Datos: b y h</a:t>
                </a:r>
              </a:p>
              <a:p>
                <a:pPr marL="342900" indent="-342900">
                  <a:buAutoNum type="arabicPeriod"/>
                </a:pPr>
                <a:r>
                  <a:rPr lang="es-AR" sz="1600" dirty="0" smtClean="0">
                    <a:latin typeface="Cambria Math"/>
                  </a:rPr>
                  <a:t>Elegimos recta AB como eje neutro. </a:t>
                </a:r>
              </a:p>
              <a:p>
                <a:pPr marL="342900" indent="-342900">
                  <a:buAutoNum type="arabicPeriod"/>
                </a:pPr>
                <a:r>
                  <a:rPr lang="es-AR" sz="1600" dirty="0" smtClean="0">
                    <a:latin typeface="Cambria Math"/>
                  </a:rPr>
                  <a:t>Elijo punto K1 (0; h/2). Encuentro centro de presiones para n1-n1: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                 </m:t>
                    </m:r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𝑦</m:t>
                        </m:r>
                        <m:r>
                          <a:rPr lang="es-AR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 smtClean="0">
                    <a:latin typeface="Cambria Math"/>
                  </a:rPr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2.</m:t>
                        </m:r>
                        <m:sSup>
                          <m:sSupPr>
                            <m:ctrlPr>
                              <a:rPr lang="es-AR" sz="16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s-AR" sz="16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12.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es-AR" sz="1600" dirty="0" smtClean="0">
                    <a:latin typeface="Cambria Math"/>
                  </a:rPr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s-AR" sz="1600" dirty="0" smtClean="0">
                  <a:latin typeface="Cambria Math"/>
                </a:endParaRPr>
              </a:p>
              <a:p>
                <a:pPr lvl="1"/>
                <a:endParaRPr lang="es-AR" sz="1000" dirty="0" smtClean="0">
                  <a:latin typeface="Cambria Math"/>
                </a:endParaRPr>
              </a:p>
              <a:p>
                <a:r>
                  <a:rPr lang="es-AR" sz="1600" dirty="0" smtClean="0">
                    <a:latin typeface="Cambria Math"/>
                  </a:rPr>
                  <a:t>3. Elijo Recta BC y el punto K2(b/2;0):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  </m:t>
                        </m:r>
                        <m:r>
                          <a:rPr lang="es-AR" sz="1600" i="1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𝑥</m:t>
                        </m:r>
                        <m:r>
                          <a:rPr lang="es-AR" sz="1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>
                    <a:latin typeface="Cambria Math"/>
                  </a:rPr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2.</m:t>
                        </m:r>
                        <m:sSup>
                          <m:s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s-AR" sz="16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12.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s-AR" sz="1600" dirty="0">
                    <a:latin typeface="Cambria Math"/>
                  </a:rPr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s-AR" sz="1600" dirty="0" smtClean="0"/>
              </a:p>
              <a:p>
                <a:endParaRPr lang="es-AR" sz="1600" dirty="0"/>
              </a:p>
              <a:p>
                <a:r>
                  <a:rPr lang="es-AR" sz="1600" dirty="0" smtClean="0">
                    <a:latin typeface="Cambria Math"/>
                  </a:rPr>
                  <a:t>4. Repito procedimiento y encuentro los CP para K3(0;-h/2); K4(-b/2;0)</a:t>
                </a:r>
              </a:p>
              <a:p>
                <a:endParaRPr lang="es-AR" sz="1600" b="1" dirty="0">
                  <a:latin typeface="Cambria Math"/>
                </a:endParaRPr>
              </a:p>
              <a:p>
                <a:r>
                  <a:rPr lang="es-AR" sz="1600" b="1" dirty="0" smtClean="0">
                    <a:latin typeface="Cambria Math"/>
                  </a:rPr>
                  <a:t>5. Para K5(b/2;h/2) </a:t>
                </a:r>
                <a:r>
                  <a:rPr lang="es-AR" sz="1600" b="1" dirty="0" smtClean="0">
                    <a:latin typeface="Symath"/>
                    <a:cs typeface="Symath"/>
                    <a:sym typeface="Symbol"/>
                  </a:rPr>
                  <a:t>1-</a:t>
                </a:r>
                <a:r>
                  <a:rPr lang="es-AR" sz="1600" b="1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b="1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1" i="1" smtClean="0">
                                <a:latin typeface="Cambria Math"/>
                              </a:rPr>
                              <m:t>𝟔</m:t>
                            </m:r>
                            <m:r>
                              <a:rPr lang="es-AR" sz="1600" b="1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b="1" i="1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1600" b="1" i="1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r>
                          <a:rPr lang="es-AR" sz="1600" b="1" i="1" dirty="0" smtClean="0">
                            <a:latin typeface="Cambria Math"/>
                          </a:rPr>
                          <m:t>𝒉</m:t>
                        </m:r>
                      </m:den>
                    </m:f>
                    <m:r>
                      <m:rPr>
                        <m:nor/>
                      </m:rPr>
                      <a:rPr lang="es-AR" sz="1600" b="1" dirty="0">
                        <a:latin typeface="Symath"/>
                        <a:cs typeface="Symath"/>
                        <a:sym typeface="Symbol"/>
                      </a:rPr>
                      <m:t>+</m:t>
                    </m:r>
                    <m:r>
                      <m:rPr>
                        <m:nor/>
                      </m:rPr>
                      <a:rPr lang="es-AR" sz="1600" b="1" dirty="0">
                        <a:sym typeface="Symbol"/>
                      </a:rPr>
                      <m:t> </m:t>
                    </m:r>
                    <m:f>
                      <m:fPr>
                        <m:ctrlPr>
                          <a:rPr lang="es-AR" sz="1600" b="1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1" i="1" smtClean="0">
                                <a:latin typeface="Cambria Math"/>
                              </a:rPr>
                              <m:t>𝟔</m:t>
                            </m:r>
                            <m:r>
                              <a:rPr lang="es-AR" sz="1600" b="1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b="1" i="1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1600" b="1" i="1"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</m:num>
                      <m:den>
                        <m:r>
                          <a:rPr lang="es-AR" sz="1600" b="1" i="1" dirty="0" smtClean="0"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s-AR" sz="1600" b="1" dirty="0" smtClean="0"/>
                  <a:t>=0 Ecuación de una recta.</a:t>
                </a:r>
              </a:p>
              <a:p>
                <a:endParaRPr lang="es-AR" sz="1600" dirty="0" smtClean="0"/>
              </a:p>
            </p:txBody>
          </p:sp>
        </mc:Choice>
        <mc:Fallback xmlns="">
          <p:sp>
            <p:nvSpPr>
              <p:cNvPr id="138" name="1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007" y="3645024"/>
                <a:ext cx="6616802" cy="3449791"/>
              </a:xfrm>
              <a:prstGeom prst="rect">
                <a:avLst/>
              </a:prstGeom>
              <a:blipFill rotWithShape="1">
                <a:blip r:embed="rId7"/>
                <a:stretch>
                  <a:fillRect l="-553" t="-70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138 CuadroTexto"/>
              <p:cNvSpPr txBox="1"/>
              <p:nvPr/>
            </p:nvSpPr>
            <p:spPr>
              <a:xfrm>
                <a:off x="4495800" y="1362404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𝐴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39" name="1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362404"/>
                <a:ext cx="73973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139 CuadroTexto"/>
              <p:cNvSpPr txBox="1"/>
              <p:nvPr/>
            </p:nvSpPr>
            <p:spPr>
              <a:xfrm>
                <a:off x="6681233" y="1338208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𝐵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40" name="1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233" y="1338208"/>
                <a:ext cx="73973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7380312" y="1362404"/>
                <a:ext cx="1728192" cy="1184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4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s-AR" sz="14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s-AR" sz="1400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s-AR" sz="1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AR" sz="1400" i="1">
                                <a:latin typeface="Cambria Math"/>
                              </a:rPr>
                              <m:t>𝐽𝑥</m:t>
                            </m:r>
                          </m:num>
                          <m:den>
                            <m:r>
                              <a:rPr lang="es-AR" sz="1400" i="1">
                                <a:latin typeface="Cambria Math"/>
                              </a:rPr>
                              <m:t>𝐴</m:t>
                            </m:r>
                          </m:den>
                        </m:f>
                      </m:e>
                    </m:rad>
                  </m:oMath>
                </a14:m>
                <a:r>
                  <a:rPr lang="es-AR" sz="1400" dirty="0">
                    <a:latin typeface="Cambria Math"/>
                  </a:rPr>
                  <a:t>=</a:t>
                </a:r>
                <a:r>
                  <a:rPr lang="es-AR" sz="140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sz="1400" i="1" dirty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AR" sz="1400" i="1" dirty="0">
                                <a:latin typeface="Cambria Math"/>
                              </a:rPr>
                              <m:t>𝑏</m:t>
                            </m:r>
                            <m:sSup>
                              <m:sSupPr>
                                <m:ctrlPr>
                                  <a:rPr lang="es-AR" sz="14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AR" sz="1400" i="1" dirty="0"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s-AR" sz="1400" i="1" dirty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s-AR" sz="1400" i="1" dirty="0">
                                <a:latin typeface="Cambria Math"/>
                              </a:rPr>
                              <m:t>12.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𝑏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.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rad>
                  </m:oMath>
                </a14:m>
                <a:r>
                  <a:rPr lang="es-AR" sz="1400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sz="1400" i="1" dirty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 dirty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4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AR" sz="1400" i="1" dirty="0"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s-AR" sz="1400" i="1" dirty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s-AR" sz="1400" i="1" dirty="0">
                                <a:latin typeface="Cambria Math"/>
                              </a:rPr>
                              <m:t>12</m:t>
                            </m:r>
                          </m:den>
                        </m:f>
                      </m:e>
                    </m:rad>
                  </m:oMath>
                </a14:m>
                <a:endParaRPr lang="es-AR" sz="1400" dirty="0" smtClean="0"/>
              </a:p>
              <a:p>
                <a:endParaRPr lang="es-AR" sz="1400" dirty="0"/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1362404"/>
                <a:ext cx="1728192" cy="118455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23 Conector recto"/>
          <p:cNvCxnSpPr>
            <a:endCxn id="79" idx="3"/>
          </p:cNvCxnSpPr>
          <p:nvPr/>
        </p:nvCxnSpPr>
        <p:spPr>
          <a:xfrm>
            <a:off x="5970626" y="1000644"/>
            <a:ext cx="14380" cy="2784128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79" idx="2"/>
          </p:cNvCxnSpPr>
          <p:nvPr/>
        </p:nvCxnSpPr>
        <p:spPr>
          <a:xfrm>
            <a:off x="5121006" y="2704772"/>
            <a:ext cx="2736590" cy="0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5985006" y="2704772"/>
            <a:ext cx="0" cy="360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171 CuadroTexto"/>
              <p:cNvSpPr txBox="1"/>
              <p:nvPr/>
            </p:nvSpPr>
            <p:spPr>
              <a:xfrm>
                <a:off x="5076056" y="1338208"/>
                <a:ext cx="8847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1−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1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72" name="1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338208"/>
                <a:ext cx="88478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172 CuadroTexto"/>
              <p:cNvSpPr txBox="1"/>
              <p:nvPr/>
            </p:nvSpPr>
            <p:spPr>
              <a:xfrm>
                <a:off x="5869915" y="2889720"/>
                <a:ext cx="7590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h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/6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73" name="17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915" y="2889720"/>
                <a:ext cx="759087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173 CuadroTexto"/>
              <p:cNvSpPr txBox="1"/>
              <p:nvPr/>
            </p:nvSpPr>
            <p:spPr>
              <a:xfrm>
                <a:off x="7380312" y="3167297"/>
                <a:ext cx="1728192" cy="1184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4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s-AR" sz="14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s-AR" sz="1400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s-AR" sz="1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AR" sz="1400" i="1">
                                <a:latin typeface="Cambria Math"/>
                              </a:rPr>
                              <m:t>𝐽</m:t>
                            </m:r>
                            <m:r>
                              <a:rPr lang="es-AR" sz="1400" b="0" i="1" smtClean="0">
                                <a:latin typeface="Cambria Math"/>
                              </a:rPr>
                              <m:t>𝑦</m:t>
                            </m:r>
                          </m:num>
                          <m:den>
                            <m:r>
                              <a:rPr lang="es-AR" sz="1400" i="1">
                                <a:latin typeface="Cambria Math"/>
                              </a:rPr>
                              <m:t>𝐴</m:t>
                            </m:r>
                          </m:den>
                        </m:f>
                      </m:e>
                    </m:rad>
                  </m:oMath>
                </a14:m>
                <a:r>
                  <a:rPr lang="es-AR" sz="1400" dirty="0">
                    <a:latin typeface="Cambria Math"/>
                  </a:rPr>
                  <a:t>=</a:t>
                </a:r>
                <a:r>
                  <a:rPr lang="es-AR" sz="140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sz="1400" i="1" dirty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AR" sz="1400" b="0" i="1" dirty="0" smtClean="0">
                                <a:latin typeface="Cambria Math"/>
                              </a:rPr>
                              <m:t>h</m:t>
                            </m:r>
                            <m:sSup>
                              <m:sSupPr>
                                <m:ctrlPr>
                                  <a:rPr lang="es-AR" sz="14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AR" sz="1400" b="0" i="1" dirty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AR" sz="1400" i="1" dirty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s-AR" sz="1400" i="1" dirty="0">
                                <a:latin typeface="Cambria Math"/>
                              </a:rPr>
                              <m:t>12.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𝑏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.</m:t>
                            </m:r>
                            <m:r>
                              <a:rPr lang="es-AR" sz="1400" i="1" dirty="0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rad>
                  </m:oMath>
                </a14:m>
                <a:r>
                  <a:rPr lang="es-AR" sz="1400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sz="1400" i="1" dirty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AR" sz="1400" i="1" dirty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4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AR" sz="1400" b="0" i="1" dirty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AR" sz="1400" i="1" dirty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s-AR" sz="1400" i="1" dirty="0">
                                <a:latin typeface="Cambria Math"/>
                              </a:rPr>
                              <m:t>12</m:t>
                            </m:r>
                          </m:den>
                        </m:f>
                      </m:e>
                    </m:rad>
                  </m:oMath>
                </a14:m>
                <a:endParaRPr lang="es-AR" sz="1400" dirty="0" smtClean="0"/>
              </a:p>
              <a:p>
                <a:endParaRPr lang="es-AR" sz="1400" dirty="0"/>
              </a:p>
            </p:txBody>
          </p:sp>
        </mc:Choice>
        <mc:Fallback xmlns="">
          <p:sp>
            <p:nvSpPr>
              <p:cNvPr id="174" name="17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3167297"/>
                <a:ext cx="1728192" cy="118455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57 Conector recto"/>
          <p:cNvCxnSpPr/>
          <p:nvPr/>
        </p:nvCxnSpPr>
        <p:spPr>
          <a:xfrm>
            <a:off x="5672845" y="2714882"/>
            <a:ext cx="288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6849006" y="1492096"/>
            <a:ext cx="0" cy="25849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180 CuadroTexto"/>
              <p:cNvSpPr txBox="1"/>
              <p:nvPr/>
            </p:nvSpPr>
            <p:spPr>
              <a:xfrm>
                <a:off x="6640576" y="3615307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𝐶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81" name="18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576" y="3615307"/>
                <a:ext cx="73973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181 CuadroTexto"/>
              <p:cNvSpPr txBox="1"/>
              <p:nvPr/>
            </p:nvSpPr>
            <p:spPr>
              <a:xfrm>
                <a:off x="5076056" y="2706046"/>
                <a:ext cx="7271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𝑏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/6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82" name="18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706046"/>
                <a:ext cx="727149" cy="307777"/>
              </a:xfrm>
              <a:prstGeom prst="rect">
                <a:avLst/>
              </a:prstGeom>
              <a:blipFill rotWithShape="1"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182 CuadroTexto"/>
              <p:cNvSpPr txBox="1"/>
              <p:nvPr/>
            </p:nvSpPr>
            <p:spPr>
              <a:xfrm rot="16200000">
                <a:off x="6560500" y="2205455"/>
                <a:ext cx="8847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2−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2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83" name="18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60500" y="2205455"/>
                <a:ext cx="884789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4" name="183 Conector recto"/>
          <p:cNvCxnSpPr/>
          <p:nvPr/>
        </p:nvCxnSpPr>
        <p:spPr>
          <a:xfrm>
            <a:off x="5985006" y="2714882"/>
            <a:ext cx="288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5970626" y="2344772"/>
            <a:ext cx="0" cy="360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185 CuadroTexto"/>
              <p:cNvSpPr txBox="1"/>
              <p:nvPr/>
            </p:nvSpPr>
            <p:spPr>
              <a:xfrm>
                <a:off x="6640575" y="2735832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𝐾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2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86" name="1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575" y="2735832"/>
                <a:ext cx="739736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187 CuadroTexto"/>
              <p:cNvSpPr txBox="1"/>
              <p:nvPr/>
            </p:nvSpPr>
            <p:spPr>
              <a:xfrm>
                <a:off x="6081279" y="2428055"/>
                <a:ext cx="7271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𝑏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/6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88" name="1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79" y="2428055"/>
                <a:ext cx="727149" cy="307777"/>
              </a:xfrm>
              <a:prstGeom prst="rect">
                <a:avLst/>
              </a:prstGeom>
              <a:blipFill rotWithShape="1">
                <a:blip r:embed="rId1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190 CuadroTexto"/>
              <p:cNvSpPr txBox="1"/>
              <p:nvPr/>
            </p:nvSpPr>
            <p:spPr>
              <a:xfrm>
                <a:off x="5907884" y="2089648"/>
                <a:ext cx="7590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h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/6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91" name="1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884" y="2089648"/>
                <a:ext cx="759087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191 CuadroTexto"/>
              <p:cNvSpPr txBox="1"/>
              <p:nvPr/>
            </p:nvSpPr>
            <p:spPr>
              <a:xfrm>
                <a:off x="6732240" y="1618235"/>
                <a:ext cx="7397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𝐾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5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92" name="19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618235"/>
                <a:ext cx="739736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3" name="192 Elipse"/>
          <p:cNvSpPr/>
          <p:nvPr/>
        </p:nvSpPr>
        <p:spPr>
          <a:xfrm>
            <a:off x="6815851" y="1590556"/>
            <a:ext cx="87018" cy="89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11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90" grpId="0"/>
      <p:bldP spid="103" grpId="0" animBg="1"/>
      <p:bldP spid="139" grpId="0"/>
      <p:bldP spid="140" grpId="0"/>
      <p:bldP spid="22" grpId="0"/>
      <p:bldP spid="172" grpId="0"/>
      <p:bldP spid="173" grpId="0"/>
      <p:bldP spid="174" grpId="0"/>
      <p:bldP spid="181" grpId="0"/>
      <p:bldP spid="182" grpId="0"/>
      <p:bldP spid="183" grpId="0"/>
      <p:bldP spid="186" grpId="0"/>
      <p:bldP spid="188" grpId="0"/>
      <p:bldP spid="191" grpId="0"/>
      <p:bldP spid="192" grpId="0"/>
      <p:bldP spid="1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199 CuadroTexto"/>
              <p:cNvSpPr txBox="1"/>
              <p:nvPr/>
            </p:nvSpPr>
            <p:spPr>
              <a:xfrm>
                <a:off x="7116047" y="595071"/>
                <a:ext cx="3735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200" name="19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047" y="595071"/>
                <a:ext cx="37350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92 Triángulo rectángulo"/>
          <p:cNvSpPr/>
          <p:nvPr/>
        </p:nvSpPr>
        <p:spPr>
          <a:xfrm rot="10800000">
            <a:off x="6179943" y="5157192"/>
            <a:ext cx="1886615" cy="648072"/>
          </a:xfrm>
          <a:prstGeom prst="rtTriangle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Rectángulo"/>
          <p:cNvSpPr/>
          <p:nvPr/>
        </p:nvSpPr>
        <p:spPr>
          <a:xfrm>
            <a:off x="6164959" y="1381306"/>
            <a:ext cx="252028" cy="123747"/>
          </a:xfrm>
          <a:prstGeom prst="rect">
            <a:avLst/>
          </a:prstGeom>
          <a:pattFill prst="pct30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2000" b="1" dirty="0" smtClean="0"/>
              <a:t>Dimensionar la zapata.</a:t>
            </a:r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Datos:</a:t>
                </a:r>
              </a:p>
              <a:p>
                <a:r>
                  <a:rPr lang="es-AR" dirty="0" smtClean="0">
                    <a:sym typeface="Symbol"/>
                  </a:rPr>
                  <a:t>terreno= </a:t>
                </a:r>
                <a14:m>
                  <m:oMath xmlns:m="http://schemas.openxmlformats.org/officeDocument/2006/math">
                    <m:r>
                      <a:rPr lang="es-AR" b="0" i="0" dirty="0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s-AR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𝑘𝑔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𝑐𝑚</m:t>
                        </m:r>
                        <m:r>
                          <a:rPr lang="es-AR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AR" b="0" dirty="0" smtClean="0"/>
              </a:p>
              <a:p>
                <a:r>
                  <a:rPr lang="es-AR" dirty="0" smtClean="0"/>
                  <a:t>N=20 t</a:t>
                </a:r>
              </a:p>
              <a:p>
                <a:r>
                  <a:rPr lang="es-AR" dirty="0" smtClean="0"/>
                  <a:t>M=5 </a:t>
                </a:r>
                <a:r>
                  <a:rPr lang="es-AR" dirty="0" err="1" smtClean="0"/>
                  <a:t>tm</a:t>
                </a:r>
                <a:r>
                  <a:rPr lang="es-AR" dirty="0" smtClean="0"/>
                  <a:t>      </a:t>
                </a: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blipFill rotWithShape="1">
                <a:blip r:embed="rId3"/>
                <a:stretch>
                  <a:fillRect l="-3147" t="-2304" b="-64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9 Conector recto"/>
          <p:cNvCxnSpPr/>
          <p:nvPr/>
        </p:nvCxnSpPr>
        <p:spPr>
          <a:xfrm>
            <a:off x="6164959" y="138130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8397207" y="1278617"/>
            <a:ext cx="6738" cy="1574318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12 Grupo"/>
          <p:cNvGrpSpPr/>
          <p:nvPr/>
        </p:nvGrpSpPr>
        <p:grpSpPr>
          <a:xfrm>
            <a:off x="6264871" y="1124744"/>
            <a:ext cx="349478" cy="256562"/>
            <a:chOff x="6290973" y="1110015"/>
            <a:chExt cx="1204575" cy="256562"/>
          </a:xfrm>
        </p:grpSpPr>
        <p:cxnSp>
          <p:nvCxnSpPr>
            <p:cNvPr id="7" name="6 Conector recto de flecha"/>
            <p:cNvCxnSpPr/>
            <p:nvPr/>
          </p:nvCxnSpPr>
          <p:spPr>
            <a:xfrm>
              <a:off x="6290973" y="1110015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290973" y="1110015"/>
              <a:ext cx="1204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6133467" y="90428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NTN=0,00</a:t>
            </a:r>
            <a:endParaRPr lang="es-AR" sz="1200" dirty="0"/>
          </a:p>
        </p:txBody>
      </p:sp>
      <p:grpSp>
        <p:nvGrpSpPr>
          <p:cNvPr id="99" name="98 Grupo"/>
          <p:cNvGrpSpPr/>
          <p:nvPr/>
        </p:nvGrpSpPr>
        <p:grpSpPr>
          <a:xfrm>
            <a:off x="6164959" y="1278617"/>
            <a:ext cx="1872208" cy="1574319"/>
            <a:chOff x="6164959" y="1278617"/>
            <a:chExt cx="1872208" cy="1574319"/>
          </a:xfrm>
        </p:grpSpPr>
        <p:sp>
          <p:nvSpPr>
            <p:cNvPr id="41" name="40 Rectángulo"/>
            <p:cNvSpPr/>
            <p:nvPr/>
          </p:nvSpPr>
          <p:spPr>
            <a:xfrm>
              <a:off x="6164959" y="2204864"/>
              <a:ext cx="1872208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6884363" y="1278617"/>
              <a:ext cx="433400" cy="9262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7" name="46 CuadroTexto"/>
          <p:cNvSpPr txBox="1"/>
          <p:nvPr/>
        </p:nvSpPr>
        <p:spPr>
          <a:xfrm rot="16200000">
            <a:off x="7725388" y="142789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H=2,10</a:t>
            </a:r>
            <a:endParaRPr lang="es-AR" sz="1200" dirty="0"/>
          </a:p>
        </p:txBody>
      </p:sp>
      <p:grpSp>
        <p:nvGrpSpPr>
          <p:cNvPr id="49" name="48 Grupo"/>
          <p:cNvGrpSpPr/>
          <p:nvPr/>
        </p:nvGrpSpPr>
        <p:grpSpPr>
          <a:xfrm>
            <a:off x="5433029" y="2596373"/>
            <a:ext cx="340550" cy="256562"/>
            <a:chOff x="4770022" y="1124744"/>
            <a:chExt cx="340550" cy="256562"/>
          </a:xfrm>
        </p:grpSpPr>
        <p:cxnSp>
          <p:nvCxnSpPr>
            <p:cNvPr id="59" name="58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60 CuadroTexto"/>
          <p:cNvSpPr txBox="1"/>
          <p:nvPr/>
        </p:nvSpPr>
        <p:spPr>
          <a:xfrm>
            <a:off x="5320491" y="235946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NF=-2,00</a:t>
            </a:r>
            <a:endParaRPr lang="es-AR" sz="1200" dirty="0"/>
          </a:p>
        </p:txBody>
      </p:sp>
      <p:cxnSp>
        <p:nvCxnSpPr>
          <p:cNvPr id="62" name="61 Conector recto"/>
          <p:cNvCxnSpPr/>
          <p:nvPr/>
        </p:nvCxnSpPr>
        <p:spPr>
          <a:xfrm>
            <a:off x="6957047" y="1273083"/>
            <a:ext cx="1811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63 Grupo"/>
          <p:cNvGrpSpPr/>
          <p:nvPr/>
        </p:nvGrpSpPr>
        <p:grpSpPr>
          <a:xfrm>
            <a:off x="7924898" y="1029680"/>
            <a:ext cx="340550" cy="256562"/>
            <a:chOff x="4770022" y="1124744"/>
            <a:chExt cx="340550" cy="256562"/>
          </a:xfrm>
        </p:grpSpPr>
        <p:cxnSp>
          <p:nvCxnSpPr>
            <p:cNvPr id="65" name="64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CuadroTexto"/>
          <p:cNvSpPr txBox="1"/>
          <p:nvPr/>
        </p:nvSpPr>
        <p:spPr>
          <a:xfrm>
            <a:off x="7812360" y="7927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NST=0,10</a:t>
            </a:r>
            <a:endParaRPr lang="es-AR" sz="1200" dirty="0"/>
          </a:p>
        </p:txBody>
      </p:sp>
      <p:cxnSp>
        <p:nvCxnSpPr>
          <p:cNvPr id="68" name="67 Conector recto"/>
          <p:cNvCxnSpPr/>
          <p:nvPr/>
        </p:nvCxnSpPr>
        <p:spPr>
          <a:xfrm flipV="1">
            <a:off x="8312968" y="2205105"/>
            <a:ext cx="0" cy="648071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68 CuadroTexto"/>
              <p:cNvSpPr txBox="1"/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69" name="6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69 Conector recto"/>
          <p:cNvCxnSpPr/>
          <p:nvPr/>
        </p:nvCxnSpPr>
        <p:spPr>
          <a:xfrm flipV="1">
            <a:off x="5999047" y="1425503"/>
            <a:ext cx="0" cy="1427673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 rot="16200000">
            <a:off x="5294395" y="166369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H=2,00</a:t>
            </a:r>
            <a:endParaRPr lang="es-AR" sz="1200" dirty="0"/>
          </a:p>
        </p:txBody>
      </p:sp>
      <p:cxnSp>
        <p:nvCxnSpPr>
          <p:cNvPr id="76" name="75 Conector recto"/>
          <p:cNvCxnSpPr/>
          <p:nvPr/>
        </p:nvCxnSpPr>
        <p:spPr>
          <a:xfrm flipV="1">
            <a:off x="8319791" y="3321147"/>
            <a:ext cx="2597" cy="105383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76 CuadroTexto"/>
              <p:cNvSpPr txBox="1"/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77" name="7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77 Conector recto"/>
          <p:cNvCxnSpPr/>
          <p:nvPr/>
        </p:nvCxnSpPr>
        <p:spPr>
          <a:xfrm>
            <a:off x="5215880" y="285317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6164959" y="3481920"/>
            <a:ext cx="1872208" cy="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28 Grupo"/>
          <p:cNvGrpSpPr/>
          <p:nvPr/>
        </p:nvGrpSpPr>
        <p:grpSpPr>
          <a:xfrm>
            <a:off x="6179943" y="3134993"/>
            <a:ext cx="1872208" cy="1574485"/>
            <a:chOff x="6179943" y="2800491"/>
            <a:chExt cx="1872208" cy="1574485"/>
          </a:xfrm>
        </p:grpSpPr>
        <p:sp>
          <p:nvSpPr>
            <p:cNvPr id="74" name="73 Rectángulo"/>
            <p:cNvSpPr/>
            <p:nvPr/>
          </p:nvSpPr>
          <p:spPr>
            <a:xfrm>
              <a:off x="6179943" y="3321146"/>
              <a:ext cx="1872208" cy="10538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6899347" y="3632061"/>
              <a:ext cx="433400" cy="432000"/>
            </a:xfrm>
            <a:prstGeom prst="rect">
              <a:avLst/>
            </a:prstGeom>
            <a:pattFill prst="lt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79 CuadroTexto"/>
                <p:cNvSpPr txBox="1"/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AR" sz="1600" dirty="0"/>
                </a:p>
              </p:txBody>
            </p:sp>
          </mc:Choice>
          <mc:Fallback xmlns="">
            <p:sp>
              <p:nvSpPr>
                <p:cNvPr id="80" name="7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" name="81 CuadroTexto"/>
          <p:cNvSpPr txBox="1"/>
          <p:nvPr/>
        </p:nvSpPr>
        <p:spPr>
          <a:xfrm>
            <a:off x="7384838" y="16636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Tronco</a:t>
            </a:r>
          </a:p>
          <a:p>
            <a:r>
              <a:rPr lang="es-AR" sz="1200" dirty="0" smtClean="0"/>
              <a:t>0,3mx0,3m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1503884" y="2996952"/>
                <a:ext cx="2132012" cy="48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</a:rPr>
                      <m:t>𝑒</m:t>
                    </m:r>
                    <m:r>
                      <a:rPr lang="es-A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𝑀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s-A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5</m:t>
                        </m:r>
                        <m:r>
                          <a:rPr lang="es-AR" b="0" i="1" dirty="0" smtClean="0">
                            <a:latin typeface="Cambria Math"/>
                          </a:rPr>
                          <m:t>𝑡𝑚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20</m:t>
                        </m:r>
                        <m:r>
                          <a:rPr lang="es-AR" b="0" i="1" dirty="0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s-AR" dirty="0" smtClean="0"/>
                  <a:t>= 0,25m</a:t>
                </a:r>
                <a:endParaRPr lang="es-AR" dirty="0"/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84" y="2996952"/>
                <a:ext cx="2132012" cy="487954"/>
              </a:xfrm>
              <a:prstGeom prst="rect">
                <a:avLst/>
              </a:prstGeom>
              <a:blipFill rotWithShape="1">
                <a:blip r:embed="rId9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82 Conector recto de flecha"/>
          <p:cNvCxnSpPr/>
          <p:nvPr/>
        </p:nvCxnSpPr>
        <p:spPr>
          <a:xfrm>
            <a:off x="7116047" y="792772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6933746" y="515773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</a:t>
            </a:r>
            <a:endParaRPr lang="es-AR" sz="1200" dirty="0"/>
          </a:p>
        </p:txBody>
      </p:sp>
      <p:sp>
        <p:nvSpPr>
          <p:cNvPr id="85" name="84 Flecha circular"/>
          <p:cNvSpPr/>
          <p:nvPr/>
        </p:nvSpPr>
        <p:spPr>
          <a:xfrm rot="1321624">
            <a:off x="6827946" y="778664"/>
            <a:ext cx="580650" cy="528236"/>
          </a:xfrm>
          <a:prstGeom prst="circularArrow">
            <a:avLst>
              <a:gd name="adj1" fmla="val 3031"/>
              <a:gd name="adj2" fmla="val 1142319"/>
              <a:gd name="adj3" fmla="val 21194507"/>
              <a:gd name="adj4" fmla="val 9321612"/>
              <a:gd name="adj5" fmla="val 1826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7332747" y="76741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</a:t>
            </a:r>
            <a:endParaRPr lang="es-AR" sz="1200" dirty="0"/>
          </a:p>
        </p:txBody>
      </p:sp>
      <p:cxnSp>
        <p:nvCxnSpPr>
          <p:cNvPr id="89" name="88 Conector recto de flecha"/>
          <p:cNvCxnSpPr/>
          <p:nvPr/>
        </p:nvCxnSpPr>
        <p:spPr>
          <a:xfrm>
            <a:off x="7467650" y="792772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7384838" y="490415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</a:t>
            </a:r>
            <a:endParaRPr lang="es-AR" sz="1200" dirty="0"/>
          </a:p>
        </p:txBody>
      </p:sp>
      <p:cxnSp>
        <p:nvCxnSpPr>
          <p:cNvPr id="92" name="91 Conector recto"/>
          <p:cNvCxnSpPr/>
          <p:nvPr/>
        </p:nvCxnSpPr>
        <p:spPr>
          <a:xfrm>
            <a:off x="7467650" y="1253025"/>
            <a:ext cx="0" cy="455223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 flipV="1">
            <a:off x="7467650" y="4936985"/>
            <a:ext cx="0" cy="544243"/>
          </a:xfrm>
          <a:prstGeom prst="straightConnector1">
            <a:avLst/>
          </a:prstGeom>
          <a:ln w="381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CuadroTexto"/>
          <p:cNvSpPr txBox="1"/>
          <p:nvPr/>
        </p:nvSpPr>
        <p:spPr>
          <a:xfrm>
            <a:off x="7560124" y="4880193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Nt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96 CuadroTexto"/>
              <p:cNvSpPr txBox="1"/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97" name="9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r="-114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99 Grupo"/>
          <p:cNvGrpSpPr/>
          <p:nvPr/>
        </p:nvGrpSpPr>
        <p:grpSpPr>
          <a:xfrm rot="587494">
            <a:off x="6255582" y="1762856"/>
            <a:ext cx="1872208" cy="1574319"/>
            <a:chOff x="6164959" y="1278617"/>
            <a:chExt cx="1872208" cy="1574319"/>
          </a:xfrm>
        </p:grpSpPr>
        <p:sp>
          <p:nvSpPr>
            <p:cNvPr id="101" name="100 Rectángulo"/>
            <p:cNvSpPr/>
            <p:nvPr/>
          </p:nvSpPr>
          <p:spPr>
            <a:xfrm>
              <a:off x="6164959" y="2204864"/>
              <a:ext cx="1872208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6884363" y="1278617"/>
              <a:ext cx="433400" cy="9262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1708607" y="4286072"/>
            <a:ext cx="2992933" cy="1513315"/>
            <a:chOff x="1445545" y="4704302"/>
            <a:chExt cx="2992933" cy="1513315"/>
          </a:xfrm>
        </p:grpSpPr>
        <p:grpSp>
          <p:nvGrpSpPr>
            <p:cNvPr id="131" name="130 Grupo"/>
            <p:cNvGrpSpPr/>
            <p:nvPr/>
          </p:nvGrpSpPr>
          <p:grpSpPr>
            <a:xfrm>
              <a:off x="1445545" y="4704302"/>
              <a:ext cx="2992933" cy="1513315"/>
              <a:chOff x="1835695" y="4126499"/>
              <a:chExt cx="2992933" cy="1513315"/>
            </a:xfrm>
          </p:grpSpPr>
          <p:cxnSp>
            <p:nvCxnSpPr>
              <p:cNvPr id="110" name="109 Conector recto"/>
              <p:cNvCxnSpPr/>
              <p:nvPr/>
            </p:nvCxnSpPr>
            <p:spPr>
              <a:xfrm flipV="1">
                <a:off x="1835695" y="4126500"/>
                <a:ext cx="1106317" cy="861416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0" name="129 Grupo"/>
              <p:cNvGrpSpPr/>
              <p:nvPr/>
            </p:nvGrpSpPr>
            <p:grpSpPr>
              <a:xfrm>
                <a:off x="1835696" y="4126499"/>
                <a:ext cx="2992932" cy="1513315"/>
                <a:chOff x="1835696" y="4126499"/>
                <a:chExt cx="2992932" cy="1513315"/>
              </a:xfrm>
            </p:grpSpPr>
            <p:sp>
              <p:nvSpPr>
                <p:cNvPr id="109" name="108 Triángulo rectángulo"/>
                <p:cNvSpPr/>
                <p:nvPr/>
              </p:nvSpPr>
              <p:spPr>
                <a:xfrm rot="10800000">
                  <a:off x="2931403" y="4130326"/>
                  <a:ext cx="1886615" cy="648072"/>
                </a:xfrm>
                <a:prstGeom prst="rtTriangle">
                  <a:avLst/>
                </a:prstGeom>
                <a:noFill/>
                <a:ln>
                  <a:solidFill>
                    <a:srgbClr val="002060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grpSp>
              <p:nvGrpSpPr>
                <p:cNvPr id="129" name="128 Grupo"/>
                <p:cNvGrpSpPr/>
                <p:nvPr/>
              </p:nvGrpSpPr>
              <p:grpSpPr>
                <a:xfrm>
                  <a:off x="1835696" y="4126499"/>
                  <a:ext cx="2992932" cy="1513315"/>
                  <a:chOff x="1835696" y="4126499"/>
                  <a:chExt cx="2992932" cy="1513315"/>
                </a:xfrm>
              </p:grpSpPr>
              <p:grpSp>
                <p:nvGrpSpPr>
                  <p:cNvPr id="111" name="110 Grupo"/>
                  <p:cNvGrpSpPr/>
                  <p:nvPr/>
                </p:nvGrpSpPr>
                <p:grpSpPr>
                  <a:xfrm>
                    <a:off x="1835696" y="4126499"/>
                    <a:ext cx="2992932" cy="1513315"/>
                    <a:chOff x="1835696" y="4126499"/>
                    <a:chExt cx="2992932" cy="1513315"/>
                  </a:xfrm>
                </p:grpSpPr>
                <p:sp>
                  <p:nvSpPr>
                    <p:cNvPr id="98" name="97 Triángulo rectángulo"/>
                    <p:cNvSpPr/>
                    <p:nvPr/>
                  </p:nvSpPr>
                  <p:spPr>
                    <a:xfrm rot="10800000">
                      <a:off x="1835696" y="4987915"/>
                      <a:ext cx="1886615" cy="648072"/>
                    </a:xfrm>
                    <a:prstGeom prst="rtTriangle">
                      <a:avLst/>
                    </a:prstGeom>
                    <a:noFill/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  <p:cxnSp>
                  <p:nvCxnSpPr>
                    <p:cNvPr id="104" name="103 Conector recto"/>
                    <p:cNvCxnSpPr>
                      <a:stCxn id="98" idx="2"/>
                    </p:cNvCxnSpPr>
                    <p:nvPr/>
                  </p:nvCxnSpPr>
                  <p:spPr>
                    <a:xfrm flipV="1">
                      <a:off x="3722311" y="4126499"/>
                      <a:ext cx="1106317" cy="861416"/>
                    </a:xfrm>
                    <a:prstGeom prst="line">
                      <a:avLst/>
                    </a:prstGeom>
                    <a:ln w="190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104 Conector recto"/>
                    <p:cNvCxnSpPr/>
                    <p:nvPr/>
                  </p:nvCxnSpPr>
                  <p:spPr>
                    <a:xfrm flipV="1">
                      <a:off x="3722310" y="4778398"/>
                      <a:ext cx="1106317" cy="861416"/>
                    </a:xfrm>
                    <a:prstGeom prst="line">
                      <a:avLst/>
                    </a:prstGeom>
                    <a:ln w="190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105 Conector recto"/>
                    <p:cNvCxnSpPr/>
                    <p:nvPr/>
                  </p:nvCxnSpPr>
                  <p:spPr>
                    <a:xfrm flipV="1">
                      <a:off x="4572001" y="4321502"/>
                      <a:ext cx="1" cy="65189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3" name="112 Conector recto"/>
                  <p:cNvCxnSpPr/>
                  <p:nvPr/>
                </p:nvCxnSpPr>
                <p:spPr>
                  <a:xfrm flipV="1">
                    <a:off x="3923928" y="4829330"/>
                    <a:ext cx="1" cy="651898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115 Conector recto"/>
                  <p:cNvCxnSpPr/>
                  <p:nvPr/>
                </p:nvCxnSpPr>
                <p:spPr>
                  <a:xfrm flipV="1">
                    <a:off x="4139952" y="4674571"/>
                    <a:ext cx="1" cy="651898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116 Conector recto"/>
                  <p:cNvCxnSpPr/>
                  <p:nvPr/>
                </p:nvCxnSpPr>
                <p:spPr>
                  <a:xfrm flipV="1">
                    <a:off x="4355976" y="4503381"/>
                    <a:ext cx="1" cy="651898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117 Conector recto"/>
                  <p:cNvCxnSpPr/>
                  <p:nvPr/>
                </p:nvCxnSpPr>
                <p:spPr>
                  <a:xfrm flipV="1">
                    <a:off x="3419873" y="4978745"/>
                    <a:ext cx="0" cy="564588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119 Conector recto"/>
                  <p:cNvCxnSpPr/>
                  <p:nvPr/>
                </p:nvCxnSpPr>
                <p:spPr>
                  <a:xfrm flipV="1">
                    <a:off x="3131840" y="4987915"/>
                    <a:ext cx="0" cy="442381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121 Conector recto"/>
                  <p:cNvCxnSpPr/>
                  <p:nvPr/>
                </p:nvCxnSpPr>
                <p:spPr>
                  <a:xfrm flipV="1">
                    <a:off x="2843808" y="4987916"/>
                    <a:ext cx="0" cy="338553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124 Conector recto"/>
                  <p:cNvCxnSpPr/>
                  <p:nvPr/>
                </p:nvCxnSpPr>
                <p:spPr>
                  <a:xfrm flipV="1">
                    <a:off x="2585716" y="4973400"/>
                    <a:ext cx="0" cy="287639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127 Conector recto"/>
                  <p:cNvCxnSpPr/>
                  <p:nvPr/>
                </p:nvCxnSpPr>
                <p:spPr>
                  <a:xfrm flipV="1">
                    <a:off x="4818017" y="4128413"/>
                    <a:ext cx="1" cy="651898"/>
                  </a:xfrm>
                  <a:prstGeom prst="line">
                    <a:avLst/>
                  </a:prstGeom>
                  <a:ln w="12700">
                    <a:solidFill>
                      <a:srgbClr val="002060"/>
                    </a:solidFill>
                    <a:headEnd type="none"/>
                    <a:tailEnd type="stealt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132" name="131 Conector recto"/>
            <p:cNvCxnSpPr>
              <a:stCxn id="109" idx="2"/>
              <a:endCxn id="109" idx="4"/>
            </p:cNvCxnSpPr>
            <p:nvPr/>
          </p:nvCxnSpPr>
          <p:spPr>
            <a:xfrm flipH="1">
              <a:off x="2541253" y="4708129"/>
              <a:ext cx="1886615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162 Grupo"/>
          <p:cNvGrpSpPr/>
          <p:nvPr/>
        </p:nvGrpSpPr>
        <p:grpSpPr>
          <a:xfrm>
            <a:off x="1717487" y="4266666"/>
            <a:ext cx="2992933" cy="1532721"/>
            <a:chOff x="2139429" y="3085740"/>
            <a:chExt cx="2992933" cy="1532721"/>
          </a:xfrm>
        </p:grpSpPr>
        <p:grpSp>
          <p:nvGrpSpPr>
            <p:cNvPr id="162" name="161 Grupo"/>
            <p:cNvGrpSpPr/>
            <p:nvPr/>
          </p:nvGrpSpPr>
          <p:grpSpPr>
            <a:xfrm>
              <a:off x="2139429" y="3085740"/>
              <a:ext cx="2992933" cy="1513315"/>
              <a:chOff x="2139429" y="3085740"/>
              <a:chExt cx="2992933" cy="1513315"/>
            </a:xfrm>
          </p:grpSpPr>
          <p:grpSp>
            <p:nvGrpSpPr>
              <p:cNvPr id="136" name="135 Grupo"/>
              <p:cNvGrpSpPr/>
              <p:nvPr/>
            </p:nvGrpSpPr>
            <p:grpSpPr>
              <a:xfrm>
                <a:off x="2139429" y="3085740"/>
                <a:ext cx="2992933" cy="1513315"/>
                <a:chOff x="1445545" y="4704302"/>
                <a:chExt cx="2992933" cy="1513315"/>
              </a:xfrm>
            </p:grpSpPr>
            <p:grpSp>
              <p:nvGrpSpPr>
                <p:cNvPr id="137" name="136 Grupo"/>
                <p:cNvGrpSpPr/>
                <p:nvPr/>
              </p:nvGrpSpPr>
              <p:grpSpPr>
                <a:xfrm>
                  <a:off x="1445545" y="4704302"/>
                  <a:ext cx="2992933" cy="1513315"/>
                  <a:chOff x="1835695" y="4126499"/>
                  <a:chExt cx="2992933" cy="1513315"/>
                </a:xfrm>
              </p:grpSpPr>
              <p:cxnSp>
                <p:nvCxnSpPr>
                  <p:cNvPr id="139" name="138 Conector recto"/>
                  <p:cNvCxnSpPr/>
                  <p:nvPr/>
                </p:nvCxnSpPr>
                <p:spPr>
                  <a:xfrm flipV="1">
                    <a:off x="1835695" y="4126500"/>
                    <a:ext cx="1106317" cy="861416"/>
                  </a:xfrm>
                  <a:prstGeom prst="line">
                    <a:avLst/>
                  </a:prstGeom>
                  <a:ln w="190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42" name="141 Grupo"/>
                  <p:cNvGrpSpPr/>
                  <p:nvPr/>
                </p:nvGrpSpPr>
                <p:grpSpPr>
                  <a:xfrm>
                    <a:off x="1835696" y="4126499"/>
                    <a:ext cx="2992932" cy="1513315"/>
                    <a:chOff x="1835696" y="4126499"/>
                    <a:chExt cx="2992932" cy="1513315"/>
                  </a:xfrm>
                </p:grpSpPr>
                <p:grpSp>
                  <p:nvGrpSpPr>
                    <p:cNvPr id="143" name="142 Grupo"/>
                    <p:cNvGrpSpPr/>
                    <p:nvPr/>
                  </p:nvGrpSpPr>
                  <p:grpSpPr>
                    <a:xfrm>
                      <a:off x="1835696" y="4126499"/>
                      <a:ext cx="2992932" cy="1513315"/>
                      <a:chOff x="1835696" y="4126499"/>
                      <a:chExt cx="2992932" cy="1513315"/>
                    </a:xfrm>
                  </p:grpSpPr>
                  <p:sp>
                    <p:nvSpPr>
                      <p:cNvPr id="152" name="151 Triángulo rectángulo"/>
                      <p:cNvSpPr/>
                      <p:nvPr/>
                    </p:nvSpPr>
                    <p:spPr>
                      <a:xfrm rot="10800000">
                        <a:off x="1835696" y="4987915"/>
                        <a:ext cx="1886615" cy="648072"/>
                      </a:xfrm>
                      <a:prstGeom prst="rtTriangle">
                        <a:avLst/>
                      </a:prstGeom>
                      <a:noFill/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AR"/>
                      </a:p>
                    </p:txBody>
                  </p:sp>
                  <p:cxnSp>
                    <p:nvCxnSpPr>
                      <p:cNvPr id="153" name="152 Conector recto"/>
                      <p:cNvCxnSpPr>
                        <a:stCxn id="152" idx="2"/>
                      </p:cNvCxnSpPr>
                      <p:nvPr/>
                    </p:nvCxnSpPr>
                    <p:spPr>
                      <a:xfrm flipV="1">
                        <a:off x="3722311" y="4126499"/>
                        <a:ext cx="1106317" cy="861416"/>
                      </a:xfrm>
                      <a:prstGeom prst="line">
                        <a:avLst/>
                      </a:prstGeom>
                      <a:ln w="190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4" name="153 Conector recto"/>
                      <p:cNvCxnSpPr/>
                      <p:nvPr/>
                    </p:nvCxnSpPr>
                    <p:spPr>
                      <a:xfrm flipV="1">
                        <a:off x="3722310" y="4778398"/>
                        <a:ext cx="1106317" cy="861416"/>
                      </a:xfrm>
                      <a:prstGeom prst="line">
                        <a:avLst/>
                      </a:prstGeom>
                      <a:ln w="190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5" name="154 Conector recto"/>
                      <p:cNvCxnSpPr/>
                      <p:nvPr/>
                    </p:nvCxnSpPr>
                    <p:spPr>
                      <a:xfrm flipV="1">
                        <a:off x="4572001" y="4321502"/>
                        <a:ext cx="1" cy="651898"/>
                      </a:xfrm>
                      <a:prstGeom prst="line">
                        <a:avLst/>
                      </a:prstGeom>
                      <a:ln w="12700">
                        <a:solidFill>
                          <a:srgbClr val="002060"/>
                        </a:solidFill>
                        <a:headEnd type="none"/>
                        <a:tailEnd type="stealt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4" name="143 Conector recto"/>
                    <p:cNvCxnSpPr/>
                    <p:nvPr/>
                  </p:nvCxnSpPr>
                  <p:spPr>
                    <a:xfrm flipV="1">
                      <a:off x="3923928" y="4829330"/>
                      <a:ext cx="1" cy="65189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144 Conector recto"/>
                    <p:cNvCxnSpPr/>
                    <p:nvPr/>
                  </p:nvCxnSpPr>
                  <p:spPr>
                    <a:xfrm flipV="1">
                      <a:off x="4139952" y="4674571"/>
                      <a:ext cx="1" cy="65189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145 Conector recto"/>
                    <p:cNvCxnSpPr/>
                    <p:nvPr/>
                  </p:nvCxnSpPr>
                  <p:spPr>
                    <a:xfrm flipV="1">
                      <a:off x="4355976" y="4503381"/>
                      <a:ext cx="1" cy="65189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146 Conector recto"/>
                    <p:cNvCxnSpPr/>
                    <p:nvPr/>
                  </p:nvCxnSpPr>
                  <p:spPr>
                    <a:xfrm flipV="1">
                      <a:off x="3419873" y="4978745"/>
                      <a:ext cx="0" cy="56458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147 Conector recto"/>
                    <p:cNvCxnSpPr/>
                    <p:nvPr/>
                  </p:nvCxnSpPr>
                  <p:spPr>
                    <a:xfrm flipV="1">
                      <a:off x="3131840" y="4987915"/>
                      <a:ext cx="0" cy="442381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148 Conector recto"/>
                    <p:cNvCxnSpPr/>
                    <p:nvPr/>
                  </p:nvCxnSpPr>
                  <p:spPr>
                    <a:xfrm flipV="1">
                      <a:off x="2843808" y="4987916"/>
                      <a:ext cx="0" cy="338553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149 Conector recto"/>
                    <p:cNvCxnSpPr/>
                    <p:nvPr/>
                  </p:nvCxnSpPr>
                  <p:spPr>
                    <a:xfrm flipV="1">
                      <a:off x="2585716" y="4973400"/>
                      <a:ext cx="0" cy="287639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150 Conector recto"/>
                    <p:cNvCxnSpPr/>
                    <p:nvPr/>
                  </p:nvCxnSpPr>
                  <p:spPr>
                    <a:xfrm flipV="1">
                      <a:off x="4818017" y="4128413"/>
                      <a:ext cx="1" cy="651898"/>
                    </a:xfrm>
                    <a:prstGeom prst="line">
                      <a:avLst/>
                    </a:prstGeom>
                    <a:ln w="12700">
                      <a:solidFill>
                        <a:srgbClr val="002060"/>
                      </a:solidFill>
                      <a:headEnd type="none"/>
                      <a:tailEnd type="stealt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38" name="137 Conector recto"/>
                <p:cNvCxnSpPr/>
                <p:nvPr/>
              </p:nvCxnSpPr>
              <p:spPr>
                <a:xfrm flipH="1">
                  <a:off x="2541253" y="4708129"/>
                  <a:ext cx="188661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155 Rectángulo"/>
              <p:cNvSpPr/>
              <p:nvPr/>
            </p:nvSpPr>
            <p:spPr>
              <a:xfrm>
                <a:off x="2139429" y="3966563"/>
                <a:ext cx="1886615" cy="6286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cxnSp>
          <p:nvCxnSpPr>
            <p:cNvPr id="157" name="156 Conector recto"/>
            <p:cNvCxnSpPr/>
            <p:nvPr/>
          </p:nvCxnSpPr>
          <p:spPr>
            <a:xfrm flipV="1">
              <a:off x="2525080" y="3935701"/>
              <a:ext cx="1" cy="651898"/>
            </a:xfrm>
            <a:prstGeom prst="line">
              <a:avLst/>
            </a:prstGeom>
            <a:ln w="12700">
              <a:solidFill>
                <a:srgbClr val="00206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flipV="1">
              <a:off x="2987824" y="3966563"/>
              <a:ext cx="1" cy="651898"/>
            </a:xfrm>
            <a:prstGeom prst="line">
              <a:avLst/>
            </a:prstGeom>
            <a:ln w="12700">
              <a:solidFill>
                <a:srgbClr val="00206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158 Conector recto"/>
            <p:cNvCxnSpPr/>
            <p:nvPr/>
          </p:nvCxnSpPr>
          <p:spPr>
            <a:xfrm flipV="1">
              <a:off x="3459218" y="3966563"/>
              <a:ext cx="1" cy="651898"/>
            </a:xfrm>
            <a:prstGeom prst="line">
              <a:avLst/>
            </a:prstGeom>
            <a:ln w="12700">
              <a:solidFill>
                <a:srgbClr val="00206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159 Conector recto"/>
            <p:cNvCxnSpPr/>
            <p:nvPr/>
          </p:nvCxnSpPr>
          <p:spPr>
            <a:xfrm flipV="1">
              <a:off x="3746204" y="3966563"/>
              <a:ext cx="1" cy="651898"/>
            </a:xfrm>
            <a:prstGeom prst="line">
              <a:avLst/>
            </a:prstGeom>
            <a:ln w="12700">
              <a:solidFill>
                <a:srgbClr val="00206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4" name="163 Conector recto"/>
          <p:cNvCxnSpPr/>
          <p:nvPr/>
        </p:nvCxnSpPr>
        <p:spPr>
          <a:xfrm>
            <a:off x="2854749" y="3966563"/>
            <a:ext cx="1872208" cy="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164 CuadroTexto"/>
              <p:cNvSpPr txBox="1"/>
              <p:nvPr/>
            </p:nvSpPr>
            <p:spPr>
              <a:xfrm>
                <a:off x="3569752" y="3582840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165" name="16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752" y="3582840"/>
                <a:ext cx="3735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6" name="165 Conector recto"/>
          <p:cNvCxnSpPr/>
          <p:nvPr/>
        </p:nvCxnSpPr>
        <p:spPr>
          <a:xfrm flipV="1">
            <a:off x="1501005" y="4161622"/>
            <a:ext cx="1118728" cy="873582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167 CuadroTexto"/>
              <p:cNvSpPr txBox="1"/>
              <p:nvPr/>
            </p:nvSpPr>
            <p:spPr>
              <a:xfrm rot="19262237">
                <a:off x="1709341" y="4331631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168" name="16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62237">
                <a:off x="1709341" y="4331631"/>
                <a:ext cx="3735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169 CuadroTexto"/>
              <p:cNvSpPr txBox="1"/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 smtClean="0"/>
                  <a:t>=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170" name="16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170 CuadroTexto"/>
              <p:cNvSpPr txBox="1"/>
              <p:nvPr/>
            </p:nvSpPr>
            <p:spPr>
              <a:xfrm>
                <a:off x="4758573" y="4375795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𝑡𝑚𝑎𝑥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171" name="17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573" y="4375795"/>
                <a:ext cx="373500" cy="338554"/>
              </a:xfrm>
              <a:prstGeom prst="rect">
                <a:avLst/>
              </a:prstGeom>
              <a:blipFill rotWithShape="1">
                <a:blip r:embed="rId14"/>
                <a:stretch>
                  <a:fillRect r="-721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3" name="172 Conector recto"/>
          <p:cNvCxnSpPr/>
          <p:nvPr/>
        </p:nvCxnSpPr>
        <p:spPr>
          <a:xfrm>
            <a:off x="2823804" y="4270493"/>
            <a:ext cx="776714" cy="87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174 Conector recto"/>
          <p:cNvCxnSpPr>
            <a:stCxn id="152" idx="4"/>
          </p:cNvCxnSpPr>
          <p:nvPr/>
        </p:nvCxnSpPr>
        <p:spPr>
          <a:xfrm flipV="1">
            <a:off x="1717488" y="4270493"/>
            <a:ext cx="2982321" cy="85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178 Conector recto de flecha"/>
          <p:cNvCxnSpPr/>
          <p:nvPr/>
        </p:nvCxnSpPr>
        <p:spPr>
          <a:xfrm flipV="1">
            <a:off x="3212161" y="4153132"/>
            <a:ext cx="0" cy="544243"/>
          </a:xfrm>
          <a:prstGeom prst="straightConnector1">
            <a:avLst/>
          </a:prstGeom>
          <a:ln w="381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179 CuadroTexto"/>
          <p:cNvSpPr txBox="1"/>
          <p:nvPr/>
        </p:nvSpPr>
        <p:spPr>
          <a:xfrm>
            <a:off x="3325683" y="4329123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Nt</a:t>
            </a:r>
            <a:endParaRPr lang="es-AR" sz="1200" dirty="0"/>
          </a:p>
        </p:txBody>
      </p:sp>
      <p:cxnSp>
        <p:nvCxnSpPr>
          <p:cNvPr id="181" name="180 Conector recto de flecha"/>
          <p:cNvCxnSpPr/>
          <p:nvPr/>
        </p:nvCxnSpPr>
        <p:spPr>
          <a:xfrm>
            <a:off x="3641522" y="4244985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CuadroTexto"/>
          <p:cNvSpPr txBox="1"/>
          <p:nvPr/>
        </p:nvSpPr>
        <p:spPr>
          <a:xfrm>
            <a:off x="3592822" y="4080276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</a:t>
            </a:r>
            <a:endParaRPr lang="es-AR" sz="1200" dirty="0"/>
          </a:p>
        </p:txBody>
      </p:sp>
      <p:cxnSp>
        <p:nvCxnSpPr>
          <p:cNvPr id="183" name="182 Conector recto"/>
          <p:cNvCxnSpPr/>
          <p:nvPr/>
        </p:nvCxnSpPr>
        <p:spPr>
          <a:xfrm>
            <a:off x="2405740" y="4643548"/>
            <a:ext cx="1689752" cy="70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CuadroTexto"/>
          <p:cNvSpPr txBox="1"/>
          <p:nvPr/>
        </p:nvSpPr>
        <p:spPr>
          <a:xfrm>
            <a:off x="4034321" y="3473547"/>
            <a:ext cx="1472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No sirve</a:t>
            </a:r>
            <a:endParaRPr lang="es-AR" dirty="0"/>
          </a:p>
        </p:txBody>
      </p:sp>
      <p:cxnSp>
        <p:nvCxnSpPr>
          <p:cNvPr id="187" name="186 Conector recto de flecha"/>
          <p:cNvCxnSpPr/>
          <p:nvPr/>
        </p:nvCxnSpPr>
        <p:spPr>
          <a:xfrm flipV="1">
            <a:off x="3662853" y="4242133"/>
            <a:ext cx="0" cy="544243"/>
          </a:xfrm>
          <a:prstGeom prst="straightConnector1">
            <a:avLst/>
          </a:prstGeom>
          <a:ln w="381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193 Conector recto"/>
          <p:cNvCxnSpPr/>
          <p:nvPr/>
        </p:nvCxnSpPr>
        <p:spPr>
          <a:xfrm>
            <a:off x="7125883" y="836712"/>
            <a:ext cx="331444" cy="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200 Conector recto"/>
          <p:cNvCxnSpPr/>
          <p:nvPr/>
        </p:nvCxnSpPr>
        <p:spPr>
          <a:xfrm>
            <a:off x="7112925" y="1088562"/>
            <a:ext cx="0" cy="455223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9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/>
      <p:bldP spid="93" grpId="0" animBg="1"/>
      <p:bldP spid="35" grpId="0"/>
      <p:bldP spid="84" grpId="0"/>
      <p:bldP spid="85" grpId="0" animBg="1"/>
      <p:bldP spid="86" grpId="0"/>
      <p:bldP spid="90" grpId="0"/>
      <p:bldP spid="95" grpId="0"/>
      <p:bldP spid="97" grpId="0"/>
      <p:bldP spid="165" grpId="0"/>
      <p:bldP spid="168" grpId="0"/>
      <p:bldP spid="170" grpId="0"/>
      <p:bldP spid="171" grpId="0"/>
      <p:bldP spid="180" grpId="0"/>
      <p:bldP spid="182" grpId="0"/>
      <p:bldP spid="186" grpId="0"/>
      <p:bldP spid="18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92 Triángulo rectángulo"/>
          <p:cNvSpPr/>
          <p:nvPr/>
        </p:nvSpPr>
        <p:spPr>
          <a:xfrm rot="10800000">
            <a:off x="6179943" y="5157192"/>
            <a:ext cx="1886615" cy="648072"/>
          </a:xfrm>
          <a:prstGeom prst="rtTriangle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Rectángulo"/>
          <p:cNvSpPr/>
          <p:nvPr/>
        </p:nvSpPr>
        <p:spPr>
          <a:xfrm>
            <a:off x="6164959" y="1381306"/>
            <a:ext cx="252028" cy="123747"/>
          </a:xfrm>
          <a:prstGeom prst="rect">
            <a:avLst/>
          </a:prstGeom>
          <a:pattFill prst="pct30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2000" b="1" dirty="0" smtClean="0"/>
              <a:t>Dimensionar la zapata.</a:t>
            </a:r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Datos:</a:t>
                </a:r>
              </a:p>
              <a:p>
                <a:r>
                  <a:rPr lang="es-AR" dirty="0" smtClean="0">
                    <a:sym typeface="Symbol"/>
                  </a:rPr>
                  <a:t>terreno= </a:t>
                </a:r>
                <a14:m>
                  <m:oMath xmlns:m="http://schemas.openxmlformats.org/officeDocument/2006/math">
                    <m:r>
                      <a:rPr lang="es-AR" b="0" i="0" dirty="0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s-AR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𝑘𝑔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𝑐𝑚</m:t>
                        </m:r>
                        <m:r>
                          <a:rPr lang="es-AR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AR" b="0" dirty="0" smtClean="0"/>
              </a:p>
              <a:p>
                <a:r>
                  <a:rPr lang="es-AR" dirty="0" smtClean="0"/>
                  <a:t>N=20 t</a:t>
                </a:r>
              </a:p>
              <a:p>
                <a:r>
                  <a:rPr lang="es-AR" dirty="0" smtClean="0"/>
                  <a:t>M=5 </a:t>
                </a:r>
                <a:r>
                  <a:rPr lang="es-AR" dirty="0" err="1" smtClean="0"/>
                  <a:t>tm</a:t>
                </a:r>
                <a:r>
                  <a:rPr lang="es-AR" dirty="0" smtClean="0"/>
                  <a:t>      </a:t>
                </a: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blipFill rotWithShape="1">
                <a:blip r:embed="rId2"/>
                <a:stretch>
                  <a:fillRect l="-3147" t="-2304" b="-64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9 Conector recto"/>
          <p:cNvCxnSpPr/>
          <p:nvPr/>
        </p:nvCxnSpPr>
        <p:spPr>
          <a:xfrm>
            <a:off x="6164959" y="138130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8397207" y="1278617"/>
            <a:ext cx="6738" cy="1574318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12 Grupo"/>
          <p:cNvGrpSpPr/>
          <p:nvPr/>
        </p:nvGrpSpPr>
        <p:grpSpPr>
          <a:xfrm>
            <a:off x="6264871" y="1124744"/>
            <a:ext cx="349478" cy="256562"/>
            <a:chOff x="6290973" y="1110015"/>
            <a:chExt cx="1204575" cy="256562"/>
          </a:xfrm>
        </p:grpSpPr>
        <p:cxnSp>
          <p:nvCxnSpPr>
            <p:cNvPr id="7" name="6 Conector recto de flecha"/>
            <p:cNvCxnSpPr/>
            <p:nvPr/>
          </p:nvCxnSpPr>
          <p:spPr>
            <a:xfrm>
              <a:off x="6290973" y="1110015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290973" y="1110015"/>
              <a:ext cx="1204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6133467" y="90428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NTN=0,00</a:t>
            </a:r>
            <a:endParaRPr lang="es-AR" sz="1200" dirty="0"/>
          </a:p>
        </p:txBody>
      </p:sp>
      <p:grpSp>
        <p:nvGrpSpPr>
          <p:cNvPr id="99" name="98 Grupo"/>
          <p:cNvGrpSpPr/>
          <p:nvPr/>
        </p:nvGrpSpPr>
        <p:grpSpPr>
          <a:xfrm>
            <a:off x="6164959" y="1278617"/>
            <a:ext cx="1872208" cy="1574319"/>
            <a:chOff x="6164959" y="1278617"/>
            <a:chExt cx="1872208" cy="1574319"/>
          </a:xfrm>
        </p:grpSpPr>
        <p:sp>
          <p:nvSpPr>
            <p:cNvPr id="41" name="40 Rectángulo"/>
            <p:cNvSpPr/>
            <p:nvPr/>
          </p:nvSpPr>
          <p:spPr>
            <a:xfrm>
              <a:off x="6164959" y="2204864"/>
              <a:ext cx="1872208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6884363" y="1278617"/>
              <a:ext cx="433400" cy="9262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7" name="46 CuadroTexto"/>
          <p:cNvSpPr txBox="1"/>
          <p:nvPr/>
        </p:nvSpPr>
        <p:spPr>
          <a:xfrm rot="16200000">
            <a:off x="7725388" y="142789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H=2,10</a:t>
            </a:r>
            <a:endParaRPr lang="es-AR" sz="1200" dirty="0"/>
          </a:p>
        </p:txBody>
      </p:sp>
      <p:grpSp>
        <p:nvGrpSpPr>
          <p:cNvPr id="49" name="48 Grupo"/>
          <p:cNvGrpSpPr/>
          <p:nvPr/>
        </p:nvGrpSpPr>
        <p:grpSpPr>
          <a:xfrm>
            <a:off x="5433029" y="2596373"/>
            <a:ext cx="340550" cy="256562"/>
            <a:chOff x="4770022" y="1124744"/>
            <a:chExt cx="340550" cy="256562"/>
          </a:xfrm>
        </p:grpSpPr>
        <p:cxnSp>
          <p:nvCxnSpPr>
            <p:cNvPr id="59" name="58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60 CuadroTexto"/>
          <p:cNvSpPr txBox="1"/>
          <p:nvPr/>
        </p:nvSpPr>
        <p:spPr>
          <a:xfrm>
            <a:off x="5320491" y="235946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NF=-2,00</a:t>
            </a:r>
            <a:endParaRPr lang="es-AR" sz="1200" dirty="0"/>
          </a:p>
        </p:txBody>
      </p:sp>
      <p:cxnSp>
        <p:nvCxnSpPr>
          <p:cNvPr id="62" name="61 Conector recto"/>
          <p:cNvCxnSpPr/>
          <p:nvPr/>
        </p:nvCxnSpPr>
        <p:spPr>
          <a:xfrm>
            <a:off x="6957047" y="1273083"/>
            <a:ext cx="1811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63 Grupo"/>
          <p:cNvGrpSpPr/>
          <p:nvPr/>
        </p:nvGrpSpPr>
        <p:grpSpPr>
          <a:xfrm>
            <a:off x="7924898" y="1029680"/>
            <a:ext cx="340550" cy="256562"/>
            <a:chOff x="4770022" y="1124744"/>
            <a:chExt cx="340550" cy="256562"/>
          </a:xfrm>
        </p:grpSpPr>
        <p:cxnSp>
          <p:nvCxnSpPr>
            <p:cNvPr id="65" name="64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CuadroTexto"/>
          <p:cNvSpPr txBox="1"/>
          <p:nvPr/>
        </p:nvSpPr>
        <p:spPr>
          <a:xfrm>
            <a:off x="7812360" y="7927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NST=0,10</a:t>
            </a:r>
            <a:endParaRPr lang="es-AR" sz="1200" dirty="0"/>
          </a:p>
        </p:txBody>
      </p:sp>
      <p:cxnSp>
        <p:nvCxnSpPr>
          <p:cNvPr id="68" name="67 Conector recto"/>
          <p:cNvCxnSpPr/>
          <p:nvPr/>
        </p:nvCxnSpPr>
        <p:spPr>
          <a:xfrm flipV="1">
            <a:off x="8312968" y="2205105"/>
            <a:ext cx="0" cy="648071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68 CuadroTexto"/>
              <p:cNvSpPr txBox="1"/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69" name="6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69 Conector recto"/>
          <p:cNvCxnSpPr/>
          <p:nvPr/>
        </p:nvCxnSpPr>
        <p:spPr>
          <a:xfrm flipV="1">
            <a:off x="5999047" y="1425503"/>
            <a:ext cx="0" cy="1427673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 rot="16200000">
            <a:off x="5294395" y="166369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H=2,00</a:t>
            </a:r>
            <a:endParaRPr lang="es-AR" sz="1200" dirty="0"/>
          </a:p>
        </p:txBody>
      </p:sp>
      <p:cxnSp>
        <p:nvCxnSpPr>
          <p:cNvPr id="76" name="75 Conector recto"/>
          <p:cNvCxnSpPr/>
          <p:nvPr/>
        </p:nvCxnSpPr>
        <p:spPr>
          <a:xfrm flipV="1">
            <a:off x="8319791" y="3321147"/>
            <a:ext cx="2597" cy="105383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76 CuadroTexto"/>
              <p:cNvSpPr txBox="1"/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77" name="7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77 Conector recto"/>
          <p:cNvCxnSpPr/>
          <p:nvPr/>
        </p:nvCxnSpPr>
        <p:spPr>
          <a:xfrm>
            <a:off x="5215880" y="285317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6164959" y="3481920"/>
            <a:ext cx="1872208" cy="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28 Grupo"/>
          <p:cNvGrpSpPr/>
          <p:nvPr/>
        </p:nvGrpSpPr>
        <p:grpSpPr>
          <a:xfrm>
            <a:off x="6179943" y="3134993"/>
            <a:ext cx="1872208" cy="1574485"/>
            <a:chOff x="6179943" y="2800491"/>
            <a:chExt cx="1872208" cy="1574485"/>
          </a:xfrm>
        </p:grpSpPr>
        <p:sp>
          <p:nvSpPr>
            <p:cNvPr id="74" name="73 Rectángulo"/>
            <p:cNvSpPr/>
            <p:nvPr/>
          </p:nvSpPr>
          <p:spPr>
            <a:xfrm>
              <a:off x="6179943" y="3321146"/>
              <a:ext cx="1872208" cy="10538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6899347" y="3632061"/>
              <a:ext cx="433400" cy="432000"/>
            </a:xfrm>
            <a:prstGeom prst="rect">
              <a:avLst/>
            </a:prstGeom>
            <a:pattFill prst="lt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79 CuadroTexto"/>
                <p:cNvSpPr txBox="1"/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AR" sz="1600" dirty="0"/>
                </a:p>
              </p:txBody>
            </p:sp>
          </mc:Choice>
          <mc:Fallback xmlns="">
            <p:sp>
              <p:nvSpPr>
                <p:cNvPr id="80" name="7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" name="81 CuadroTexto"/>
          <p:cNvSpPr txBox="1"/>
          <p:nvPr/>
        </p:nvSpPr>
        <p:spPr>
          <a:xfrm>
            <a:off x="7384838" y="16636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Tronco</a:t>
            </a:r>
          </a:p>
          <a:p>
            <a:r>
              <a:rPr lang="es-AR" sz="1200" dirty="0" smtClean="0"/>
              <a:t>0,3mx0,3m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1459074" y="2752975"/>
                <a:ext cx="3756806" cy="2707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s-AR" dirty="0" smtClean="0">
                    <a:latin typeface="+mj-lt"/>
                  </a:rPr>
                  <a:t>Equilibrio de Fuerzas</a:t>
                </a:r>
              </a:p>
              <a:p>
                <a:r>
                  <a:rPr lang="es-AR" b="0" dirty="0">
                    <a:latin typeface="+mj-lt"/>
                  </a:rPr>
                  <a:t> </a:t>
                </a:r>
                <a:r>
                  <a:rPr lang="es-AR" b="0" dirty="0" smtClean="0">
                    <a:latin typeface="+mj-lt"/>
                  </a:rPr>
                  <a:t>     Carga Total:</a:t>
                </a:r>
              </a:p>
              <a:p>
                <a:r>
                  <a:rPr lang="es-AR" b="0" dirty="0" smtClean="0">
                    <a:latin typeface="+mj-lt"/>
                  </a:rPr>
                  <a:t>                        N1= </a:t>
                </a:r>
                <a:r>
                  <a:rPr lang="es-AR" b="0" dirty="0" err="1" smtClean="0">
                    <a:latin typeface="+mj-lt"/>
                  </a:rPr>
                  <a:t>N+Gb+Gt</a:t>
                </a:r>
                <a:endParaRPr lang="es-AR" b="0" dirty="0" smtClean="0">
                  <a:latin typeface="+mj-lt"/>
                </a:endParaRPr>
              </a:p>
              <a:p>
                <a:r>
                  <a:rPr lang="es-AR" dirty="0">
                    <a:latin typeface="+mj-lt"/>
                  </a:rPr>
                  <a:t> </a:t>
                </a:r>
                <a:r>
                  <a:rPr lang="es-AR" dirty="0" smtClean="0">
                    <a:latin typeface="+mj-lt"/>
                  </a:rPr>
                  <a:t>        Estimamos 20%</a:t>
                </a:r>
              </a:p>
              <a:p>
                <a:r>
                  <a:rPr lang="es-AR" b="0" dirty="0">
                    <a:latin typeface="+mj-lt"/>
                  </a:rPr>
                  <a:t> </a:t>
                </a:r>
                <a:r>
                  <a:rPr lang="es-AR" b="0" dirty="0" smtClean="0">
                    <a:latin typeface="+mj-lt"/>
                  </a:rPr>
                  <a:t>                       N1= 1,20 N =24 t</a:t>
                </a:r>
              </a:p>
              <a:p>
                <a:endParaRPr lang="es-AR" b="0" dirty="0" smtClean="0">
                  <a:latin typeface="+mj-lt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b="1" i="1" smtClean="0">
                          <a:latin typeface="Cambria Math"/>
                        </a:rPr>
                        <m:t>𝑵</m:t>
                      </m:r>
                      <m:r>
                        <a:rPr lang="es-AR" b="1" i="1" smtClean="0">
                          <a:latin typeface="Cambria Math"/>
                        </a:rPr>
                        <m:t>𝟏</m:t>
                      </m:r>
                      <m:r>
                        <a:rPr lang="es-AR" b="1" i="1" smtClean="0">
                          <a:latin typeface="Cambria Math"/>
                        </a:rPr>
                        <m:t>+</m:t>
                      </m:r>
                      <m:r>
                        <a:rPr lang="es-AR" b="1" i="1" smtClean="0">
                          <a:latin typeface="Cambria Math"/>
                        </a:rPr>
                        <m:t>𝑵𝒕</m:t>
                      </m:r>
                      <m:r>
                        <a:rPr lang="es-AR" b="1" i="1" smtClean="0">
                          <a:latin typeface="Cambria Math"/>
                        </a:rPr>
                        <m:t>=</m:t>
                      </m:r>
                      <m:r>
                        <a:rPr lang="es-AR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AR" b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s-AR" b="1" i="1">
                        <a:latin typeface="Cambria Math"/>
                      </a:rPr>
                      <m:t>𝑵</m:t>
                    </m:r>
                    <m:r>
                      <a:rPr lang="es-AR" b="1" i="1">
                        <a:latin typeface="Cambria Math"/>
                      </a:rPr>
                      <m:t>𝟏</m:t>
                    </m:r>
                    <m:r>
                      <a:rPr lang="es-AR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A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s-AR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s-AR" b="1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AR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i="1">
                            <a:latin typeface="Cambria Math"/>
                          </a:rPr>
                          <m:t>𝑡𝑚𝑎𝑥</m:t>
                        </m:r>
                      </m:sub>
                    </m:sSub>
                    <m:r>
                      <a:rPr lang="es-AR" b="1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AR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s-AR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s-AR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/>
                          </a:rPr>
                          <m:t>∗</m:t>
                        </m:r>
                        <m:r>
                          <a:rPr lang="es-AR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AR" b="1" i="1">
                        <a:latin typeface="Cambria Math"/>
                      </a:rPr>
                      <m:t>=</m:t>
                    </m:r>
                    <m:r>
                      <a:rPr lang="es-AR" b="1" i="1">
                        <a:latin typeface="Cambria Math"/>
                      </a:rPr>
                      <m:t>𝟎</m:t>
                    </m:r>
                  </m:oMath>
                </a14:m>
                <a:r>
                  <a:rPr lang="es-AR" b="1" dirty="0" smtClean="0"/>
                  <a:t> </a:t>
                </a:r>
              </a:p>
              <a:p>
                <a:endParaRPr lang="es-AR" b="1" dirty="0"/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074" y="2752975"/>
                <a:ext cx="3756806" cy="2707088"/>
              </a:xfrm>
              <a:prstGeom prst="rect">
                <a:avLst/>
              </a:prstGeom>
              <a:blipFill rotWithShape="1">
                <a:blip r:embed="rId9"/>
                <a:stretch>
                  <a:fillRect l="-1135" t="-112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88 Conector recto de flecha"/>
          <p:cNvCxnSpPr/>
          <p:nvPr/>
        </p:nvCxnSpPr>
        <p:spPr>
          <a:xfrm>
            <a:off x="7116047" y="783661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7033235" y="48130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</a:t>
            </a:r>
            <a:endParaRPr lang="es-AR" sz="1200" dirty="0"/>
          </a:p>
        </p:txBody>
      </p:sp>
      <p:cxnSp>
        <p:nvCxnSpPr>
          <p:cNvPr id="92" name="91 Conector recto"/>
          <p:cNvCxnSpPr/>
          <p:nvPr/>
        </p:nvCxnSpPr>
        <p:spPr>
          <a:xfrm>
            <a:off x="7467650" y="1253025"/>
            <a:ext cx="0" cy="455223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 flipV="1">
            <a:off x="7467650" y="4936985"/>
            <a:ext cx="0" cy="544243"/>
          </a:xfrm>
          <a:prstGeom prst="straightConnector1">
            <a:avLst/>
          </a:prstGeom>
          <a:ln w="381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CuadroTexto"/>
          <p:cNvSpPr txBox="1"/>
          <p:nvPr/>
        </p:nvSpPr>
        <p:spPr>
          <a:xfrm>
            <a:off x="7560124" y="4880193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Nt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96 CuadroTexto"/>
              <p:cNvSpPr txBox="1"/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97" name="9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r="-114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169 CuadroTexto"/>
              <p:cNvSpPr txBox="1"/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 smtClean="0"/>
                  <a:t>=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170" name="16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118 Conector recto"/>
          <p:cNvCxnSpPr/>
          <p:nvPr/>
        </p:nvCxnSpPr>
        <p:spPr>
          <a:xfrm flipH="1">
            <a:off x="7112925" y="748960"/>
            <a:ext cx="3122" cy="489184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7112950" y="1996180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CuadroTexto"/>
          <p:cNvSpPr txBox="1"/>
          <p:nvPr/>
        </p:nvSpPr>
        <p:spPr>
          <a:xfrm>
            <a:off x="7213587" y="2252141"/>
            <a:ext cx="54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Gb</a:t>
            </a:r>
            <a:endParaRPr lang="es-AR" sz="1200" dirty="0"/>
          </a:p>
        </p:txBody>
      </p:sp>
      <p:sp>
        <p:nvSpPr>
          <p:cNvPr id="9" name="8 Rectángulo"/>
          <p:cNvSpPr/>
          <p:nvPr/>
        </p:nvSpPr>
        <p:spPr>
          <a:xfrm>
            <a:off x="6164960" y="1377824"/>
            <a:ext cx="719404" cy="82704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7" name="126 Rectángulo"/>
          <p:cNvSpPr/>
          <p:nvPr/>
        </p:nvSpPr>
        <p:spPr>
          <a:xfrm>
            <a:off x="7332747" y="1377824"/>
            <a:ext cx="719404" cy="82704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3" name="132 Conector recto de flecha"/>
          <p:cNvCxnSpPr/>
          <p:nvPr/>
        </p:nvCxnSpPr>
        <p:spPr>
          <a:xfrm>
            <a:off x="6525316" y="1802196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CuadroTexto"/>
          <p:cNvSpPr txBox="1"/>
          <p:nvPr/>
        </p:nvSpPr>
        <p:spPr>
          <a:xfrm>
            <a:off x="6442504" y="1499839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Gt</a:t>
            </a:r>
            <a:endParaRPr lang="es-AR" sz="1200" dirty="0"/>
          </a:p>
        </p:txBody>
      </p:sp>
      <p:cxnSp>
        <p:nvCxnSpPr>
          <p:cNvPr id="140" name="139 Conector recto de flecha"/>
          <p:cNvCxnSpPr/>
          <p:nvPr/>
        </p:nvCxnSpPr>
        <p:spPr>
          <a:xfrm>
            <a:off x="7682354" y="1811651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CuadroTexto"/>
          <p:cNvSpPr txBox="1"/>
          <p:nvPr/>
        </p:nvSpPr>
        <p:spPr>
          <a:xfrm>
            <a:off x="7599542" y="150929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Gt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160 CuadroTexto"/>
              <p:cNvSpPr txBox="1"/>
              <p:nvPr/>
            </p:nvSpPr>
            <p:spPr>
              <a:xfrm>
                <a:off x="1603089" y="5326469"/>
                <a:ext cx="4231365" cy="1593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+mj-lt"/>
                  </a:rPr>
                  <a:t>2. Equilibrio de Momentos:</a:t>
                </a:r>
                <a:r>
                  <a:rPr lang="es-AR" b="0" dirty="0" smtClean="0">
                    <a:latin typeface="+mj-lt"/>
                  </a:rPr>
                  <a:t> M- N1*e=0</a:t>
                </a:r>
              </a:p>
              <a:p>
                <a:endParaRPr lang="es-AR" b="0" dirty="0" smtClean="0">
                  <a:latin typeface="+mj-lt"/>
                </a:endParaRPr>
              </a:p>
              <a:p>
                <a:r>
                  <a:rPr lang="es-AR" dirty="0" err="1" smtClean="0">
                    <a:latin typeface="+mj-lt"/>
                  </a:rPr>
                  <a:t>Nt</a:t>
                </a:r>
                <a:r>
                  <a:rPr lang="es-AR" dirty="0" smtClean="0">
                    <a:latin typeface="+mj-lt"/>
                  </a:rPr>
                  <a:t> está ubicada: 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</a:rPr>
                      <m:t>𝑒</m:t>
                    </m:r>
                    <m:r>
                      <a:rPr lang="es-A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𝑎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s-AR" dirty="0" smtClean="0">
                    <a:latin typeface="+mj-lt"/>
                  </a:rPr>
                  <a:t> </a:t>
                </a:r>
                <a:r>
                  <a:rPr lang="es-AR" dirty="0" smtClean="0">
                    <a:latin typeface="+mj-lt"/>
                    <a:sym typeface="Symbol"/>
                  </a:rPr>
                  <a:t> </a:t>
                </a:r>
                <a:endParaRPr lang="es-AR" dirty="0" smtClean="0">
                  <a:latin typeface="+mj-lt"/>
                </a:endParaRPr>
              </a:p>
              <a:p>
                <a:endParaRPr lang="es-AR" b="1" dirty="0" smtClean="0"/>
              </a:p>
              <a:p>
                <a:endParaRPr lang="es-AR" b="1" dirty="0"/>
              </a:p>
            </p:txBody>
          </p:sp>
        </mc:Choice>
        <mc:Fallback xmlns="">
          <p:sp>
            <p:nvSpPr>
              <p:cNvPr id="161" name="16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089" y="5326469"/>
                <a:ext cx="4231365" cy="1593193"/>
              </a:xfrm>
              <a:prstGeom prst="rect">
                <a:avLst/>
              </a:prstGeom>
              <a:blipFill rotWithShape="1">
                <a:blip r:embed="rId12"/>
                <a:stretch>
                  <a:fillRect l="-1297" t="-191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166 Flecha circular"/>
          <p:cNvSpPr/>
          <p:nvPr/>
        </p:nvSpPr>
        <p:spPr>
          <a:xfrm rot="1321624">
            <a:off x="6827946" y="778664"/>
            <a:ext cx="580650" cy="528236"/>
          </a:xfrm>
          <a:prstGeom prst="circularArrow">
            <a:avLst>
              <a:gd name="adj1" fmla="val 3031"/>
              <a:gd name="adj2" fmla="val 1142319"/>
              <a:gd name="adj3" fmla="val 21194507"/>
              <a:gd name="adj4" fmla="val 9321612"/>
              <a:gd name="adj5" fmla="val 1826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69" name="168 CuadroTexto"/>
          <p:cNvSpPr txBox="1"/>
          <p:nvPr/>
        </p:nvSpPr>
        <p:spPr>
          <a:xfrm>
            <a:off x="7332747" y="76741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4278669" y="5796590"/>
                <a:ext cx="1152128" cy="656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/>
                        </a:rPr>
                        <m:t>=6</m:t>
                      </m:r>
                      <m:f>
                        <m:fPr>
                          <m:ctrlPr>
                            <a:rPr lang="es-A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/>
                            </a:rPr>
                            <m:t>𝑀</m:t>
                          </m:r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669" y="5796590"/>
                <a:ext cx="1152128" cy="6562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9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9" grpId="0" animBg="1"/>
      <p:bldP spid="127" grpId="0" animBg="1"/>
      <p:bldP spid="134" grpId="0"/>
      <p:bldP spid="141" grpId="0"/>
      <p:bldP spid="169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92 Triángulo rectángulo"/>
          <p:cNvSpPr/>
          <p:nvPr/>
        </p:nvSpPr>
        <p:spPr>
          <a:xfrm rot="10800000">
            <a:off x="6179943" y="5157192"/>
            <a:ext cx="1886615" cy="648072"/>
          </a:xfrm>
          <a:prstGeom prst="rtTriangle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Rectángulo"/>
          <p:cNvSpPr/>
          <p:nvPr/>
        </p:nvSpPr>
        <p:spPr>
          <a:xfrm>
            <a:off x="6164959" y="1381306"/>
            <a:ext cx="252028" cy="123747"/>
          </a:xfrm>
          <a:prstGeom prst="rect">
            <a:avLst/>
          </a:prstGeom>
          <a:pattFill prst="pct30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2000" b="1" dirty="0" smtClean="0"/>
              <a:t>Dimensionar la zapata.</a:t>
            </a:r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Datos:</a:t>
                </a:r>
              </a:p>
              <a:p>
                <a:r>
                  <a:rPr lang="es-AR" dirty="0" smtClean="0">
                    <a:sym typeface="Symbol"/>
                  </a:rPr>
                  <a:t>terreno= </a:t>
                </a:r>
                <a14:m>
                  <m:oMath xmlns:m="http://schemas.openxmlformats.org/officeDocument/2006/math">
                    <m:r>
                      <a:rPr lang="es-AR" b="0" i="0" dirty="0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s-AR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𝑘𝑔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𝑐𝑚</m:t>
                        </m:r>
                        <m:r>
                          <a:rPr lang="es-AR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AR" b="0" dirty="0" smtClean="0"/>
              </a:p>
              <a:p>
                <a:r>
                  <a:rPr lang="es-AR" dirty="0" smtClean="0"/>
                  <a:t>N=20 t</a:t>
                </a:r>
              </a:p>
              <a:p>
                <a:r>
                  <a:rPr lang="es-AR" dirty="0" smtClean="0"/>
                  <a:t>M=5 </a:t>
                </a:r>
                <a:r>
                  <a:rPr lang="es-AR" dirty="0" err="1" smtClean="0"/>
                  <a:t>tm</a:t>
                </a:r>
                <a:r>
                  <a:rPr lang="es-AR" dirty="0" smtClean="0"/>
                  <a:t>      </a:t>
                </a: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84" y="1377824"/>
                <a:ext cx="1745448" cy="1322285"/>
              </a:xfrm>
              <a:prstGeom prst="rect">
                <a:avLst/>
              </a:prstGeom>
              <a:blipFill rotWithShape="1">
                <a:blip r:embed="rId2"/>
                <a:stretch>
                  <a:fillRect l="-3147" t="-2304" b="-64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9 Conector recto"/>
          <p:cNvCxnSpPr/>
          <p:nvPr/>
        </p:nvCxnSpPr>
        <p:spPr>
          <a:xfrm>
            <a:off x="6164959" y="138130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8397207" y="1278617"/>
            <a:ext cx="6738" cy="1574318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12 Grupo"/>
          <p:cNvGrpSpPr/>
          <p:nvPr/>
        </p:nvGrpSpPr>
        <p:grpSpPr>
          <a:xfrm>
            <a:off x="6264871" y="1124744"/>
            <a:ext cx="349478" cy="256562"/>
            <a:chOff x="6290973" y="1110015"/>
            <a:chExt cx="1204575" cy="256562"/>
          </a:xfrm>
        </p:grpSpPr>
        <p:cxnSp>
          <p:nvCxnSpPr>
            <p:cNvPr id="7" name="6 Conector recto de flecha"/>
            <p:cNvCxnSpPr/>
            <p:nvPr/>
          </p:nvCxnSpPr>
          <p:spPr>
            <a:xfrm>
              <a:off x="6290973" y="1110015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290973" y="1110015"/>
              <a:ext cx="1204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6133467" y="90428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NTN=0,00</a:t>
            </a:r>
            <a:endParaRPr lang="es-AR" sz="1200" dirty="0"/>
          </a:p>
        </p:txBody>
      </p:sp>
      <p:grpSp>
        <p:nvGrpSpPr>
          <p:cNvPr id="99" name="98 Grupo"/>
          <p:cNvGrpSpPr/>
          <p:nvPr/>
        </p:nvGrpSpPr>
        <p:grpSpPr>
          <a:xfrm>
            <a:off x="6164959" y="1278617"/>
            <a:ext cx="1872208" cy="1574319"/>
            <a:chOff x="6164959" y="1278617"/>
            <a:chExt cx="1872208" cy="1574319"/>
          </a:xfrm>
        </p:grpSpPr>
        <p:sp>
          <p:nvSpPr>
            <p:cNvPr id="41" name="40 Rectángulo"/>
            <p:cNvSpPr/>
            <p:nvPr/>
          </p:nvSpPr>
          <p:spPr>
            <a:xfrm>
              <a:off x="6164959" y="2204864"/>
              <a:ext cx="1872208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6884363" y="1278617"/>
              <a:ext cx="433400" cy="9262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7" name="46 CuadroTexto"/>
          <p:cNvSpPr txBox="1"/>
          <p:nvPr/>
        </p:nvSpPr>
        <p:spPr>
          <a:xfrm rot="16200000">
            <a:off x="7725388" y="142789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H=2,10</a:t>
            </a:r>
            <a:endParaRPr lang="es-AR" sz="1200" dirty="0"/>
          </a:p>
        </p:txBody>
      </p:sp>
      <p:grpSp>
        <p:nvGrpSpPr>
          <p:cNvPr id="49" name="48 Grupo"/>
          <p:cNvGrpSpPr/>
          <p:nvPr/>
        </p:nvGrpSpPr>
        <p:grpSpPr>
          <a:xfrm>
            <a:off x="5433029" y="2596373"/>
            <a:ext cx="340550" cy="256562"/>
            <a:chOff x="4770022" y="1124744"/>
            <a:chExt cx="340550" cy="256562"/>
          </a:xfrm>
        </p:grpSpPr>
        <p:cxnSp>
          <p:nvCxnSpPr>
            <p:cNvPr id="59" name="58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60 CuadroTexto"/>
          <p:cNvSpPr txBox="1"/>
          <p:nvPr/>
        </p:nvSpPr>
        <p:spPr>
          <a:xfrm>
            <a:off x="5320491" y="235946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NF=-2,00</a:t>
            </a:r>
            <a:endParaRPr lang="es-AR" sz="1200" dirty="0"/>
          </a:p>
        </p:txBody>
      </p:sp>
      <p:cxnSp>
        <p:nvCxnSpPr>
          <p:cNvPr id="62" name="61 Conector recto"/>
          <p:cNvCxnSpPr/>
          <p:nvPr/>
        </p:nvCxnSpPr>
        <p:spPr>
          <a:xfrm>
            <a:off x="6957047" y="1273083"/>
            <a:ext cx="1811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63 Grupo"/>
          <p:cNvGrpSpPr/>
          <p:nvPr/>
        </p:nvGrpSpPr>
        <p:grpSpPr>
          <a:xfrm>
            <a:off x="7924898" y="1029680"/>
            <a:ext cx="340550" cy="256562"/>
            <a:chOff x="4770022" y="1124744"/>
            <a:chExt cx="340550" cy="256562"/>
          </a:xfrm>
        </p:grpSpPr>
        <p:cxnSp>
          <p:nvCxnSpPr>
            <p:cNvPr id="65" name="64 Conector recto de flecha"/>
            <p:cNvCxnSpPr/>
            <p:nvPr/>
          </p:nvCxnSpPr>
          <p:spPr>
            <a:xfrm>
              <a:off x="4770022" y="1124744"/>
              <a:ext cx="0" cy="2565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770022" y="1124744"/>
              <a:ext cx="3405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CuadroTexto"/>
          <p:cNvSpPr txBox="1"/>
          <p:nvPr/>
        </p:nvSpPr>
        <p:spPr>
          <a:xfrm>
            <a:off x="7812360" y="7927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NST=0,10</a:t>
            </a:r>
            <a:endParaRPr lang="es-AR" sz="1200" dirty="0"/>
          </a:p>
        </p:txBody>
      </p:sp>
      <p:cxnSp>
        <p:nvCxnSpPr>
          <p:cNvPr id="68" name="67 Conector recto"/>
          <p:cNvCxnSpPr/>
          <p:nvPr/>
        </p:nvCxnSpPr>
        <p:spPr>
          <a:xfrm flipV="1">
            <a:off x="8312968" y="2205105"/>
            <a:ext cx="0" cy="648071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68 CuadroTexto"/>
              <p:cNvSpPr txBox="1"/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69" name="6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63764" y="2357926"/>
                <a:ext cx="3735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69 Conector recto"/>
          <p:cNvCxnSpPr/>
          <p:nvPr/>
        </p:nvCxnSpPr>
        <p:spPr>
          <a:xfrm flipV="1">
            <a:off x="5999047" y="1425503"/>
            <a:ext cx="0" cy="1427673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 rot="16200000">
            <a:off x="5294395" y="166369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H=2,00</a:t>
            </a:r>
            <a:endParaRPr lang="es-AR" sz="1200" dirty="0"/>
          </a:p>
        </p:txBody>
      </p:sp>
      <p:cxnSp>
        <p:nvCxnSpPr>
          <p:cNvPr id="76" name="75 Conector recto"/>
          <p:cNvCxnSpPr/>
          <p:nvPr/>
        </p:nvCxnSpPr>
        <p:spPr>
          <a:xfrm flipV="1">
            <a:off x="8319791" y="3321147"/>
            <a:ext cx="2597" cy="105383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76 CuadroTexto"/>
              <p:cNvSpPr txBox="1"/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77" name="7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96393" y="3673122"/>
                <a:ext cx="3735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77 Conector recto"/>
          <p:cNvCxnSpPr/>
          <p:nvPr/>
        </p:nvCxnSpPr>
        <p:spPr>
          <a:xfrm>
            <a:off x="5215880" y="2853176"/>
            <a:ext cx="2450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6164959" y="3481920"/>
            <a:ext cx="1872208" cy="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28 Grupo"/>
          <p:cNvGrpSpPr/>
          <p:nvPr/>
        </p:nvGrpSpPr>
        <p:grpSpPr>
          <a:xfrm>
            <a:off x="6179943" y="3134993"/>
            <a:ext cx="1872208" cy="1574485"/>
            <a:chOff x="6179943" y="2800491"/>
            <a:chExt cx="1872208" cy="1574485"/>
          </a:xfrm>
        </p:grpSpPr>
        <p:sp>
          <p:nvSpPr>
            <p:cNvPr id="74" name="73 Rectángulo"/>
            <p:cNvSpPr/>
            <p:nvPr/>
          </p:nvSpPr>
          <p:spPr>
            <a:xfrm>
              <a:off x="6179943" y="3321146"/>
              <a:ext cx="1872208" cy="10538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6899347" y="3632061"/>
              <a:ext cx="433400" cy="432000"/>
            </a:xfrm>
            <a:prstGeom prst="rect">
              <a:avLst/>
            </a:prstGeom>
            <a:pattFill prst="lt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79 CuadroTexto"/>
                <p:cNvSpPr txBox="1"/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AR" sz="1600" dirty="0"/>
                </a:p>
              </p:txBody>
            </p:sp>
          </mc:Choice>
          <mc:Fallback xmlns="">
            <p:sp>
              <p:nvSpPr>
                <p:cNvPr id="80" name="7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9297" y="2800491"/>
                  <a:ext cx="373500" cy="3385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" name="81 CuadroTexto"/>
          <p:cNvSpPr txBox="1"/>
          <p:nvPr/>
        </p:nvSpPr>
        <p:spPr>
          <a:xfrm>
            <a:off x="7384838" y="16636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Tronco</a:t>
            </a:r>
          </a:p>
          <a:p>
            <a:r>
              <a:rPr lang="es-AR" sz="1200" dirty="0" smtClean="0"/>
              <a:t>0,3mx0,3m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1459074" y="2752975"/>
                <a:ext cx="3756806" cy="2218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latin typeface="Cambria Math"/>
                        </a:rPr>
                        <m:t>𝑵</m:t>
                      </m:r>
                      <m:r>
                        <a:rPr lang="es-AR" b="1" i="1" smtClean="0">
                          <a:latin typeface="Cambria Math"/>
                        </a:rPr>
                        <m:t>𝟏</m:t>
                      </m:r>
                      <m:r>
                        <a:rPr lang="es-AR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AR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AR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AR" b="1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i="1">
                              <a:latin typeface="Cambria Math"/>
                            </a:rPr>
                            <m:t>𝑡𝑚𝑎𝑥</m:t>
                          </m:r>
                        </m:sub>
                      </m:sSub>
                      <m:r>
                        <a:rPr lang="es-AR" b="1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s-AR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AR" b="1" i="1">
                          <a:latin typeface="Cambria Math"/>
                        </a:rPr>
                        <m:t>=</m:t>
                      </m:r>
                      <m:r>
                        <a:rPr lang="es-AR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AR" b="1" dirty="0" smtClean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>
                          <a:latin typeface="Cambria Math"/>
                        </a:rPr>
                        <m:t>𝑵</m:t>
                      </m:r>
                      <m:r>
                        <a:rPr lang="es-AR" b="1" i="1">
                          <a:latin typeface="Cambria Math"/>
                        </a:rPr>
                        <m:t>𝟏</m:t>
                      </m:r>
                      <m:r>
                        <a:rPr lang="es-AR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AR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AR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AR" b="1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i="1">
                              <a:latin typeface="Cambria Math"/>
                            </a:rPr>
                            <m:t>𝑡𝑚𝑎𝑥</m:t>
                          </m:r>
                        </m:sub>
                      </m:sSub>
                      <m:r>
                        <a:rPr lang="es-AR" b="1" i="1">
                          <a:latin typeface="Cambria Math"/>
                        </a:rPr>
                        <m:t>∗</m:t>
                      </m:r>
                      <m:r>
                        <a:rPr lang="es-AR" i="1">
                          <a:latin typeface="Cambria Math"/>
                        </a:rPr>
                        <m:t>6</m:t>
                      </m:r>
                      <m:f>
                        <m:fPr>
                          <m:ctrlPr>
                            <a:rPr lang="es-A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/>
                            </a:rPr>
                            <m:t>𝑀</m:t>
                          </m:r>
                        </m:num>
                        <m:den>
                          <m:sSub>
                            <m:sSubPr>
                              <m:ctrlPr>
                                <a:rPr lang="es-A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A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/>
                            </a:rPr>
                            <m:t>∗</m:t>
                          </m:r>
                          <m:r>
                            <a:rPr lang="es-AR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AR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AR" b="1" i="1">
                          <a:latin typeface="Cambria Math"/>
                        </a:rPr>
                        <m:t>=</m:t>
                      </m:r>
                      <m:r>
                        <a:rPr lang="es-AR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AR" b="1" dirty="0" smtClean="0"/>
              </a:p>
              <a:p>
                <a:pPr lvl="1"/>
                <a:endParaRPr lang="es-AR" b="1" dirty="0"/>
              </a:p>
              <a:p>
                <a:pPr lvl="1"/>
                <a:r>
                  <a:rPr lang="es-AR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/>
                      </a:rPr>
                      <m:t>=</m:t>
                    </m:r>
                    <m:r>
                      <a:rPr lang="es-AR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s-A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AR" b="1" i="1" dirty="0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AR" b="1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AR" b="1" i="1" dirty="0">
                                    <a:latin typeface="Cambria Math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s-AR" b="1" i="1" dirty="0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  <m:sup>
                            <m:r>
                              <a:rPr lang="es-AR" b="1" i="1" dirty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s-A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/>
                              </a:rPr>
                              <m:t>3.</m:t>
                            </m:r>
                            <m:r>
                              <a:rPr lang="es-AR" i="1" smtClean="0">
                                <a:latin typeface="Cambria Math"/>
                                <a:sym typeface="Symbol"/>
                              </a:rPr>
                              <m:t>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/>
                              </a:rPr>
                              <m:t>𝑡𝑚𝑎𝑥</m:t>
                            </m:r>
                          </m:sub>
                        </m:sSub>
                        <m:r>
                          <a:rPr lang="es-AR" b="0" i="1" smtClean="0">
                            <a:latin typeface="Cambria Math"/>
                          </a:rPr>
                          <m:t>.</m:t>
                        </m:r>
                        <m:r>
                          <a:rPr lang="es-AR" b="0" i="1" smtClean="0">
                            <a:latin typeface="Cambria Math"/>
                          </a:rPr>
                          <m:t>𝑀</m:t>
                        </m:r>
                      </m:den>
                    </m:f>
                  </m:oMath>
                </a14:m>
                <a:r>
                  <a:rPr lang="es-AR" b="1" dirty="0" smtClean="0"/>
                  <a:t>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/>
                      </a:rPr>
                      <m:t>=0,96</m:t>
                    </m:r>
                    <m:r>
                      <m:rPr>
                        <m:sty m:val="p"/>
                      </m:rPr>
                      <a:rPr lang="es-AR">
                        <a:latin typeface="Cambria Math"/>
                      </a:rPr>
                      <m:t>m</m:t>
                    </m:r>
                  </m:oMath>
                </a14:m>
                <a:endParaRPr lang="es-AR" b="1" dirty="0" smtClean="0"/>
              </a:p>
              <a:p>
                <a:endParaRPr lang="es-AR" b="1" dirty="0"/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074" y="2752975"/>
                <a:ext cx="3756806" cy="221817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88 Conector recto de flecha"/>
          <p:cNvCxnSpPr/>
          <p:nvPr/>
        </p:nvCxnSpPr>
        <p:spPr>
          <a:xfrm>
            <a:off x="7116047" y="783661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7033235" y="48130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</a:t>
            </a:r>
            <a:endParaRPr lang="es-AR" sz="1200" dirty="0"/>
          </a:p>
        </p:txBody>
      </p:sp>
      <p:cxnSp>
        <p:nvCxnSpPr>
          <p:cNvPr id="92" name="91 Conector recto"/>
          <p:cNvCxnSpPr/>
          <p:nvPr/>
        </p:nvCxnSpPr>
        <p:spPr>
          <a:xfrm>
            <a:off x="7467650" y="1253025"/>
            <a:ext cx="0" cy="455223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 flipV="1">
            <a:off x="7467650" y="4936985"/>
            <a:ext cx="0" cy="544243"/>
          </a:xfrm>
          <a:prstGeom prst="straightConnector1">
            <a:avLst/>
          </a:prstGeom>
          <a:ln w="381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CuadroTexto"/>
          <p:cNvSpPr txBox="1"/>
          <p:nvPr/>
        </p:nvSpPr>
        <p:spPr>
          <a:xfrm>
            <a:off x="7560124" y="4880193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Nt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96 CuadroTexto"/>
              <p:cNvSpPr txBox="1"/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latin typeface="Cambria Math"/>
                              <a:sym typeface="Symbol"/>
                            </a:rPr>
                            <m:t>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97" name="9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67" y="4987915"/>
                <a:ext cx="3735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r="-114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169 CuadroTexto"/>
              <p:cNvSpPr txBox="1"/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 smtClean="0"/>
                  <a:t>=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  <a:sym typeface="Symbol"/>
                          </a:rPr>
                          <m:t>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𝑡</m:t>
                        </m:r>
                        <m:r>
                          <a:rPr lang="es-AR" sz="1600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170" name="16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558" y="5240792"/>
                <a:ext cx="1197580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118 Conector recto"/>
          <p:cNvCxnSpPr/>
          <p:nvPr/>
        </p:nvCxnSpPr>
        <p:spPr>
          <a:xfrm flipH="1">
            <a:off x="7112925" y="748960"/>
            <a:ext cx="3122" cy="489184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7112950" y="1996180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CuadroTexto"/>
          <p:cNvSpPr txBox="1"/>
          <p:nvPr/>
        </p:nvSpPr>
        <p:spPr>
          <a:xfrm>
            <a:off x="7213587" y="2252141"/>
            <a:ext cx="54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Gb</a:t>
            </a:r>
            <a:endParaRPr lang="es-AR" sz="1200" dirty="0"/>
          </a:p>
        </p:txBody>
      </p:sp>
      <p:sp>
        <p:nvSpPr>
          <p:cNvPr id="9" name="8 Rectángulo"/>
          <p:cNvSpPr/>
          <p:nvPr/>
        </p:nvSpPr>
        <p:spPr>
          <a:xfrm>
            <a:off x="6164960" y="1377824"/>
            <a:ext cx="719404" cy="82704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7" name="126 Rectángulo"/>
          <p:cNvSpPr/>
          <p:nvPr/>
        </p:nvSpPr>
        <p:spPr>
          <a:xfrm>
            <a:off x="7332747" y="1377824"/>
            <a:ext cx="719404" cy="82704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3" name="132 Conector recto de flecha"/>
          <p:cNvCxnSpPr/>
          <p:nvPr/>
        </p:nvCxnSpPr>
        <p:spPr>
          <a:xfrm>
            <a:off x="6525316" y="1802196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CuadroTexto"/>
          <p:cNvSpPr txBox="1"/>
          <p:nvPr/>
        </p:nvSpPr>
        <p:spPr>
          <a:xfrm>
            <a:off x="6442504" y="1499839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Gt</a:t>
            </a:r>
            <a:endParaRPr lang="es-AR" sz="1200" dirty="0"/>
          </a:p>
        </p:txBody>
      </p:sp>
      <p:cxnSp>
        <p:nvCxnSpPr>
          <p:cNvPr id="140" name="139 Conector recto de flecha"/>
          <p:cNvCxnSpPr/>
          <p:nvPr/>
        </p:nvCxnSpPr>
        <p:spPr>
          <a:xfrm>
            <a:off x="7682354" y="1811651"/>
            <a:ext cx="0" cy="469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CuadroTexto"/>
          <p:cNvSpPr txBox="1"/>
          <p:nvPr/>
        </p:nvSpPr>
        <p:spPr>
          <a:xfrm>
            <a:off x="7599542" y="150929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err="1" smtClean="0"/>
              <a:t>Gt</a:t>
            </a:r>
            <a:endParaRPr lang="es-AR" sz="1200" dirty="0"/>
          </a:p>
        </p:txBody>
      </p:sp>
      <p:sp>
        <p:nvSpPr>
          <p:cNvPr id="167" name="166 Flecha circular"/>
          <p:cNvSpPr/>
          <p:nvPr/>
        </p:nvSpPr>
        <p:spPr>
          <a:xfrm rot="1321624">
            <a:off x="6827946" y="778664"/>
            <a:ext cx="580650" cy="528236"/>
          </a:xfrm>
          <a:prstGeom prst="circularArrow">
            <a:avLst>
              <a:gd name="adj1" fmla="val 3031"/>
              <a:gd name="adj2" fmla="val 1142319"/>
              <a:gd name="adj3" fmla="val 21194507"/>
              <a:gd name="adj4" fmla="val 9321612"/>
              <a:gd name="adj5" fmla="val 1826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69" name="168 CuadroTexto"/>
          <p:cNvSpPr txBox="1"/>
          <p:nvPr/>
        </p:nvSpPr>
        <p:spPr>
          <a:xfrm>
            <a:off x="7332747" y="767414"/>
            <a:ext cx="36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</a:t>
            </a:r>
            <a:endParaRPr lang="es-A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1807704" y="4912689"/>
                <a:ext cx="26202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s-A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AR" b="1" i="1" smtClean="0">
                          <a:latin typeface="Cambria Math"/>
                        </a:rPr>
                        <m:t>=</m:t>
                      </m:r>
                      <m:r>
                        <a:rPr lang="es-AR" b="1" i="1" smtClean="0">
                          <a:latin typeface="Cambria Math"/>
                        </a:rPr>
                        <m:t>𝟏</m:t>
                      </m:r>
                      <m:r>
                        <a:rPr lang="es-AR" b="1" i="1" smtClean="0">
                          <a:latin typeface="Cambria Math"/>
                        </a:rPr>
                        <m:t>,</m:t>
                      </m:r>
                      <m:r>
                        <a:rPr lang="es-AR" b="1" i="1" smtClean="0">
                          <a:latin typeface="Cambria Math"/>
                        </a:rPr>
                        <m:t>𝟓</m:t>
                      </m:r>
                      <m:r>
                        <a:rPr lang="es-AR" b="1" i="1" smtClean="0">
                          <a:latin typeface="Cambria Math"/>
                        </a:rPr>
                        <m:t> </m:t>
                      </m:r>
                      <m:r>
                        <a:rPr lang="es-AR" b="1" i="1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s-AR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b="1" i="1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s-A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s-AR" b="1" i="1">
                          <a:latin typeface="Cambria Math"/>
                        </a:rPr>
                        <m:t>=</m:t>
                      </m:r>
                      <m:r>
                        <a:rPr lang="es-AR" b="1" i="1" smtClean="0">
                          <a:latin typeface="Cambria Math"/>
                        </a:rPr>
                        <m:t>𝟏</m:t>
                      </m:r>
                      <m:r>
                        <a:rPr lang="es-AR" b="1" i="1" smtClean="0">
                          <a:latin typeface="Cambria Math"/>
                        </a:rPr>
                        <m:t> </m:t>
                      </m:r>
                      <m:r>
                        <a:rPr lang="es-AR" b="1" i="0" smtClean="0">
                          <a:latin typeface="Cambria Math"/>
                        </a:rPr>
                        <m:t>𝐦</m:t>
                      </m:r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704" y="4912689"/>
                <a:ext cx="262028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62 CuadroTexto"/>
              <p:cNvSpPr txBox="1"/>
              <p:nvPr/>
            </p:nvSpPr>
            <p:spPr>
              <a:xfrm>
                <a:off x="1876284" y="5644209"/>
                <a:ext cx="3339596" cy="497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s-AR" b="1" i="1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s-AR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s-AR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s-AR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b="1" i="1"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s-AR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s-AR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s-A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b="1" i="1" smtClean="0"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s-AR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s-AR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s-AR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i="1" dirty="0">
                            <a:latin typeface="Cambria Math"/>
                          </a:rPr>
                          <m:t>(</m:t>
                        </m:r>
                        <m:r>
                          <a:rPr lang="es-AR" b="1" i="1" smtClean="0">
                            <a:latin typeface="Cambria Math"/>
                          </a:rPr>
                          <m:t>𝟏</m:t>
                        </m:r>
                        <m:r>
                          <a:rPr lang="es-AR" b="1" i="1" smtClean="0">
                            <a:latin typeface="Cambria Math"/>
                          </a:rPr>
                          <m:t>,</m:t>
                        </m:r>
                        <m:r>
                          <a:rPr lang="es-AR" b="1" i="1" smtClean="0">
                            <a:latin typeface="Cambria Math"/>
                          </a:rPr>
                          <m:t>𝟓</m:t>
                        </m:r>
                        <m:r>
                          <a:rPr lang="es-AR" i="1">
                            <a:latin typeface="Cambria Math"/>
                          </a:rPr>
                          <m:t>−</m:t>
                        </m:r>
                        <m:r>
                          <a:rPr lang="es-AR" b="1" i="1" smtClean="0">
                            <a:latin typeface="Cambria Math"/>
                          </a:rPr>
                          <m:t>𝟎</m:t>
                        </m:r>
                        <m:r>
                          <a:rPr lang="es-AR" b="1" i="1" smtClean="0">
                            <a:latin typeface="Cambria Math"/>
                          </a:rPr>
                          <m:t>,</m:t>
                        </m:r>
                        <m:r>
                          <a:rPr lang="es-AR" b="1" i="1" smtClean="0">
                            <a:latin typeface="Cambria Math"/>
                          </a:rPr>
                          <m:t>𝟑</m:t>
                        </m:r>
                        <m:r>
                          <a:rPr lang="es-AR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AR" i="1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s-AR" b="0" i="1" dirty="0" smtClean="0">
                        <a:latin typeface="Cambria Math"/>
                      </a:rPr>
                      <m:t>=0,4</m:t>
                    </m:r>
                    <m:r>
                      <a:rPr lang="es-AR" b="0" i="1" dirty="0" smtClean="0">
                        <a:latin typeface="Cambria Math"/>
                      </a:rPr>
                      <m:t>𝑚</m:t>
                    </m:r>
                  </m:oMath>
                </a14:m>
                <a:endParaRPr lang="es-AR" dirty="0" smtClean="0"/>
              </a:p>
            </p:txBody>
          </p:sp>
        </mc:Choice>
        <mc:Fallback xmlns="">
          <p:sp>
            <p:nvSpPr>
              <p:cNvPr id="63" name="6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284" y="5644209"/>
                <a:ext cx="3339596" cy="497765"/>
              </a:xfrm>
              <a:prstGeom prst="rect">
                <a:avLst/>
              </a:prstGeom>
              <a:blipFill rotWithShape="1"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3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  <p:bldP spid="14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>
                <a:effectLst/>
              </a:rPr>
              <a:t>HIPOTESIS ADOPTADAS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475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r>
              <a:rPr lang="es-AR" dirty="0" smtClean="0"/>
              <a:t>MATERIAL HOMOGENEO</a:t>
            </a:r>
          </a:p>
          <a:p>
            <a:endParaRPr lang="es-AR" dirty="0" smtClean="0"/>
          </a:p>
          <a:p>
            <a:r>
              <a:rPr lang="es-AR" dirty="0" smtClean="0"/>
              <a:t>PRINCIPIO DE SAINT – VENANT: 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Analizamos las secciones alejadas de los puntos de aplicación de las cargas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b="1" dirty="0" smtClean="0"/>
              <a:t>HIPOTESIS DE BERNOULLI NAVIER</a:t>
            </a:r>
            <a:r>
              <a:rPr lang="es-AR" dirty="0" smtClean="0"/>
              <a:t>: </a:t>
            </a:r>
            <a:endParaRPr lang="es-AR" dirty="0"/>
          </a:p>
          <a:p>
            <a:pPr marL="82296" indent="0">
              <a:buNone/>
            </a:pPr>
            <a:r>
              <a:rPr lang="es-AR" dirty="0"/>
              <a:t>    </a:t>
            </a:r>
            <a:r>
              <a:rPr lang="es-ES" dirty="0"/>
              <a:t>Las secciones planas y perpendiculares al eje de la viga antes de la deformación, </a:t>
            </a:r>
            <a:r>
              <a:rPr lang="es-ES" dirty="0" smtClean="0"/>
              <a:t>siguen</a:t>
            </a:r>
          </a:p>
          <a:p>
            <a:pPr marL="82296" indent="0">
              <a:buNone/>
            </a:pPr>
            <a:r>
              <a:rPr lang="es-ES" dirty="0" smtClean="0"/>
              <a:t>     siendo </a:t>
            </a:r>
            <a:r>
              <a:rPr lang="es-ES" dirty="0"/>
              <a:t>planas y perpendiculares al eje de la viga después de la deformación</a:t>
            </a:r>
            <a:r>
              <a:rPr lang="es-AR" dirty="0"/>
              <a:t>.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LINEALIDAD MECANICA</a:t>
            </a:r>
          </a:p>
          <a:p>
            <a:pPr marL="356616" lvl="1" indent="0">
              <a:buNone/>
            </a:pPr>
            <a:r>
              <a:rPr lang="es-AR" dirty="0" smtClean="0"/>
              <a:t>	Relación Lineal entre Carga aplicada y Desplazamientos.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ESTATICA</a:t>
            </a:r>
          </a:p>
          <a:p>
            <a:pPr marL="356616" lvl="1" indent="0">
              <a:buNone/>
            </a:pPr>
            <a:r>
              <a:rPr lang="es-AR" dirty="0" smtClean="0"/>
              <a:t>	Las cargas están aplicadas en su posición original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GEOMETRICA</a:t>
            </a:r>
          </a:p>
          <a:p>
            <a:pPr marL="82296" indent="0">
              <a:buNone/>
            </a:pPr>
            <a:r>
              <a:rPr lang="es-AR" dirty="0" smtClean="0"/>
              <a:t>	Pequeños desplazamientos.</a:t>
            </a:r>
          </a:p>
          <a:p>
            <a:pPr marL="82296" indent="0">
              <a:buNone/>
            </a:pPr>
            <a:r>
              <a:rPr lang="es-AR" dirty="0"/>
              <a:t>	</a:t>
            </a:r>
            <a:r>
              <a:rPr lang="es-AR" dirty="0" err="1" smtClean="0"/>
              <a:t>tg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err="1" smtClean="0"/>
              <a:t>sen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/>
              <a:t> </a:t>
            </a:r>
            <a:r>
              <a:rPr lang="es-AR" dirty="0" smtClean="0">
                <a:latin typeface="Symbol" pitchFamily="18" charset="2"/>
              </a:rPr>
              <a:t>a</a:t>
            </a:r>
            <a:endParaRPr lang="es-AR" dirty="0">
              <a:latin typeface="Symbol" pitchFamily="18" charset="2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453336"/>
            <a:ext cx="2895600" cy="328464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61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pPr>
              <a:buFont typeface="Wingdings 2" pitchFamily="18" charset="2"/>
              <a:buChar char=""/>
            </a:pPr>
            <a:r>
              <a:rPr lang="es-AR" dirty="0" smtClean="0"/>
              <a:t>SOLICITACION AXIL</a:t>
            </a:r>
          </a:p>
          <a:p>
            <a:pPr marL="82296" indent="0">
              <a:buNone/>
            </a:pPr>
            <a:r>
              <a:rPr lang="es-AR" dirty="0" smtClean="0"/>
              <a:t>                                                   NORMAL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     PURA                   OBLICUA</a:t>
            </a:r>
            <a:endParaRPr lang="es-AR" dirty="0"/>
          </a:p>
          <a:p>
            <a:r>
              <a:rPr lang="es-AR" dirty="0"/>
              <a:t>FLEXION     </a:t>
            </a:r>
            <a:endParaRPr lang="es-AR" dirty="0" smtClean="0"/>
          </a:p>
          <a:p>
            <a:pPr marL="82296" indent="0">
              <a:buNone/>
            </a:pPr>
            <a:r>
              <a:rPr lang="es-AR" dirty="0" smtClean="0"/>
              <a:t>                                                   NORMAL</a:t>
            </a:r>
            <a:endParaRPr lang="es-AR" dirty="0"/>
          </a:p>
          <a:p>
            <a:pPr marL="82296" indent="0">
              <a:buNone/>
            </a:pPr>
            <a:r>
              <a:rPr lang="es-AR" dirty="0" smtClean="0"/>
              <a:t>                      </a:t>
            </a:r>
            <a:r>
              <a:rPr lang="es-AR" dirty="0"/>
              <a:t>COMPUESTA  </a:t>
            </a:r>
            <a:r>
              <a:rPr lang="es-AR" dirty="0" smtClean="0"/>
              <a:t>      OBLICUA</a:t>
            </a:r>
          </a:p>
          <a:p>
            <a:pPr marL="82296" indent="0">
              <a:buNone/>
            </a:pPr>
            <a:endParaRPr lang="es-AR" dirty="0" smtClean="0"/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FLEXION TRASVERSAL O FLEXION Y CORTE</a:t>
            </a:r>
          </a:p>
          <a:p>
            <a:endParaRPr lang="es-AR" dirty="0" smtClean="0"/>
          </a:p>
          <a:p>
            <a:r>
              <a:rPr lang="es-AR" dirty="0" smtClean="0"/>
              <a:t>TORSION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PANDEO</a:t>
            </a:r>
          </a:p>
          <a:p>
            <a:pPr marL="82296" indent="0">
              <a:buNone/>
            </a:pPr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11" name="10 Abrir corchete"/>
          <p:cNvSpPr/>
          <p:nvPr/>
        </p:nvSpPr>
        <p:spPr>
          <a:xfrm>
            <a:off x="5393980" y="1772816"/>
            <a:ext cx="216024" cy="936104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Abrir corchete"/>
          <p:cNvSpPr/>
          <p:nvPr/>
        </p:nvSpPr>
        <p:spPr>
          <a:xfrm>
            <a:off x="5393980" y="2790220"/>
            <a:ext cx="216024" cy="936104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Abrir corchete"/>
          <p:cNvSpPr/>
          <p:nvPr/>
        </p:nvSpPr>
        <p:spPr>
          <a:xfrm>
            <a:off x="3203848" y="2095922"/>
            <a:ext cx="216024" cy="180020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5076056" y="14034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 smtClean="0">
                <a:sym typeface="Symbol"/>
              </a:rPr>
              <a:t>0; M=0 Q=0 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311860" y="24208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N=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03496" y="3491716"/>
            <a:ext cx="199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749340" y="2775302"/>
            <a:ext cx="28162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 smtClean="0">
                <a:sym typeface="Symbol"/>
              </a:rPr>
              <a:t>=0 /My0</a:t>
            </a:r>
            <a:r>
              <a:rPr lang="es-AR" sz="1700" dirty="0">
                <a:sym typeface="Symbol"/>
              </a:rPr>
              <a:t>; </a:t>
            </a:r>
            <a:r>
              <a:rPr lang="es-AR" sz="1700" dirty="0" smtClean="0">
                <a:sym typeface="Symbol"/>
              </a:rPr>
              <a:t>Mx=0 </a:t>
            </a:r>
            <a:endParaRPr lang="es-AR" sz="17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804248" y="3152527"/>
            <a:ext cx="23397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>
                <a:sym typeface="Symbol"/>
              </a:rPr>
              <a:t>  </a:t>
            </a:r>
            <a:r>
              <a:rPr lang="es-AR" sz="1700" dirty="0" smtClean="0">
                <a:sym typeface="Symbol"/>
              </a:rPr>
              <a:t>0</a:t>
            </a:r>
            <a:endParaRPr lang="es-AR" sz="17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596336" y="41397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Q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15464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>
                <a:sym typeface="Symbol"/>
              </a:rPr>
              <a:t>Mz</a:t>
            </a:r>
            <a:r>
              <a:rPr lang="es-AR" dirty="0" smtClean="0">
                <a:sym typeface="Symbol"/>
              </a:rPr>
              <a:t>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  <p:sp>
        <p:nvSpPr>
          <p:cNvPr id="5" name="4 CuadroTexto"/>
          <p:cNvSpPr txBox="1"/>
          <p:nvPr/>
        </p:nvSpPr>
        <p:spPr>
          <a:xfrm>
            <a:off x="3151468" y="2102038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70C0"/>
                </a:solidFill>
                <a:sym typeface="Wingdings 2"/>
              </a:rPr>
              <a:t></a:t>
            </a:r>
            <a:endParaRPr lang="es-A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pPr marL="82296" indent="0">
              <a:buNone/>
            </a:pPr>
            <a:r>
              <a:rPr lang="es-AR" b="1" dirty="0" smtClean="0"/>
              <a:t>PROBLEMAS: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b="1" dirty="0" smtClean="0"/>
              <a:t>Dimensionamiento:</a:t>
            </a:r>
          </a:p>
          <a:p>
            <a:pPr marL="288000" indent="0">
              <a:buNone/>
            </a:pPr>
            <a:r>
              <a:rPr lang="es-AR" sz="2800" dirty="0" smtClean="0"/>
              <a:t>Datos: Cargas – Dimensiones de la estructura.</a:t>
            </a:r>
          </a:p>
          <a:p>
            <a:pPr marL="288000" indent="0">
              <a:buNone/>
            </a:pPr>
            <a:r>
              <a:rPr lang="es-AR" sz="2800" dirty="0" smtClean="0"/>
              <a:t>Hallar la sección que permita cumplir con la función de la pieza:</a:t>
            </a:r>
          </a:p>
          <a:p>
            <a:pPr marL="809208" lvl="2" indent="0">
              <a:buNone/>
            </a:pPr>
            <a:r>
              <a:rPr lang="es-AR" sz="2600" dirty="0" smtClean="0"/>
              <a:t>No se rompa</a:t>
            </a:r>
          </a:p>
          <a:p>
            <a:pPr marL="809208" lvl="2" indent="0">
              <a:buNone/>
            </a:pPr>
            <a:r>
              <a:rPr lang="es-AR" sz="2600" dirty="0" smtClean="0"/>
              <a:t>No se deforme más de lo admisible</a:t>
            </a:r>
          </a:p>
          <a:p>
            <a:pPr marL="288000" indent="0">
              <a:buNone/>
            </a:pPr>
            <a:endParaRPr lang="es-AR" dirty="0" smtClean="0"/>
          </a:p>
          <a:p>
            <a:r>
              <a:rPr lang="es-AR" b="1" dirty="0" smtClean="0"/>
              <a:t>Verificación.</a:t>
            </a:r>
          </a:p>
          <a:p>
            <a:pPr marL="82296" indent="0">
              <a:buNone/>
            </a:pPr>
            <a:r>
              <a:rPr lang="es-AR" dirty="0" smtClean="0"/>
              <a:t>   </a:t>
            </a:r>
            <a:r>
              <a:rPr lang="es-AR" sz="2800" dirty="0" smtClean="0"/>
              <a:t>Datos: Cargas. Dimensiones y Sección.</a:t>
            </a:r>
          </a:p>
          <a:p>
            <a:pPr marL="356616" lvl="1" indent="0">
              <a:buNone/>
            </a:pPr>
            <a:r>
              <a:rPr lang="es-AR" dirty="0" smtClean="0"/>
              <a:t>Verificar si la Pieza:</a:t>
            </a:r>
          </a:p>
          <a:p>
            <a:pPr marL="603504" lvl="2" indent="0">
              <a:buNone/>
            </a:pPr>
            <a:r>
              <a:rPr lang="es-AR" dirty="0" smtClean="0"/>
              <a:t>No se rompe</a:t>
            </a:r>
          </a:p>
          <a:p>
            <a:pPr marL="603504" lvl="2" indent="0">
              <a:buNone/>
            </a:pPr>
            <a:r>
              <a:rPr lang="es-AR" dirty="0" smtClean="0"/>
              <a:t>No se deforma mas allá de lo admisible.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787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2000" b="1" dirty="0" smtClean="0"/>
              <a:t>Relación entre Tensiones y Esfuerzos Internos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5364088" y="1440851"/>
                <a:ext cx="3684514" cy="984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sz="1600" b="0" i="1" smtClean="0">
                          <a:latin typeface="Cambria Math"/>
                        </a:rPr>
                        <m:t>𝑁</m:t>
                      </m:r>
                      <m:r>
                        <a:rPr lang="es-AR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16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160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es-AR" sz="1600" b="0" i="1" smtClean="0">
                              <a:latin typeface="Cambria Math"/>
                              <a:ea typeface="Cambria Math"/>
                            </a:rPr>
                            <m:t>𝑑𝐴</m:t>
                          </m:r>
                          <m:r>
                            <a:rPr lang="es-AR" sz="1600" b="0" i="1" smtClean="0">
                              <a:latin typeface="Cambria Math"/>
                              <a:ea typeface="Cambria Math"/>
                            </a:rPr>
                            <m:t>=0</m:t>
                          </m:r>
                        </m:e>
                      </m:nary>
                      <m:r>
                        <a:rPr lang="es-AR" sz="1600" b="0" i="0" smtClean="0">
                          <a:latin typeface="Cambria Math"/>
                          <a:ea typeface="Cambria Math"/>
                        </a:rPr>
                        <m:t>      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16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1600" i="1">
                              <a:latin typeface="Cambria Math"/>
                            </a:rPr>
                            <m:t>𝑦𝑑𝐴</m:t>
                          </m:r>
                        </m:e>
                      </m:nary>
                      <m:r>
                        <a:rPr lang="es-AR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s-AR" sz="1600" dirty="0" smtClean="0"/>
              </a:p>
              <a:p>
                <a:r>
                  <a:rPr lang="es-AR" sz="1600" b="1" dirty="0" smtClean="0"/>
                  <a:t>El eje neutro pasa por el baricentro. </a:t>
                </a:r>
                <a:endParaRPr lang="es-AR" sz="1600" b="1" dirty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440851"/>
                <a:ext cx="3684514" cy="984437"/>
              </a:xfrm>
              <a:prstGeom prst="rect">
                <a:avLst/>
              </a:prstGeom>
              <a:blipFill rotWithShape="1">
                <a:blip r:embed="rId2"/>
                <a:stretch>
                  <a:fillRect l="-993" b="-67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PURA NORMAL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40" name="39 Grupo"/>
          <p:cNvGrpSpPr/>
          <p:nvPr/>
        </p:nvGrpSpPr>
        <p:grpSpPr>
          <a:xfrm>
            <a:off x="1994043" y="1369894"/>
            <a:ext cx="3153542" cy="2107978"/>
            <a:chOff x="1994043" y="1369894"/>
            <a:chExt cx="3153542" cy="2107978"/>
          </a:xfrm>
        </p:grpSpPr>
        <p:cxnSp>
          <p:nvCxnSpPr>
            <p:cNvPr id="31" name="30 Conector recto de flecha"/>
            <p:cNvCxnSpPr/>
            <p:nvPr/>
          </p:nvCxnSpPr>
          <p:spPr>
            <a:xfrm>
              <a:off x="3653162" y="1973068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1994043" y="1369894"/>
              <a:ext cx="3153542" cy="2107978"/>
              <a:chOff x="2267744" y="2113110"/>
              <a:chExt cx="3153542" cy="2107978"/>
            </a:xfrm>
          </p:grpSpPr>
          <p:cxnSp>
            <p:nvCxnSpPr>
              <p:cNvPr id="23" name="22 Conector recto de flecha"/>
              <p:cNvCxnSpPr/>
              <p:nvPr/>
            </p:nvCxnSpPr>
            <p:spPr>
              <a:xfrm flipH="1" flipV="1">
                <a:off x="3788626" y="2184067"/>
                <a:ext cx="4726" cy="13158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31 Grupo"/>
              <p:cNvGrpSpPr/>
              <p:nvPr/>
            </p:nvGrpSpPr>
            <p:grpSpPr>
              <a:xfrm>
                <a:off x="2267744" y="2113110"/>
                <a:ext cx="3153542" cy="2107978"/>
                <a:chOff x="2267744" y="2113110"/>
                <a:chExt cx="3153542" cy="2107978"/>
              </a:xfrm>
            </p:grpSpPr>
            <p:cxnSp>
              <p:nvCxnSpPr>
                <p:cNvPr id="45" name="44 Conector recto de flecha"/>
                <p:cNvCxnSpPr/>
                <p:nvPr/>
              </p:nvCxnSpPr>
              <p:spPr>
                <a:xfrm>
                  <a:off x="3779912" y="3410491"/>
                  <a:ext cx="1594556" cy="1850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48 Conector recto de flecha"/>
                <p:cNvCxnSpPr/>
                <p:nvPr/>
              </p:nvCxnSpPr>
              <p:spPr>
                <a:xfrm flipV="1">
                  <a:off x="3796235" y="2307388"/>
                  <a:ext cx="1170598" cy="108922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59 CuadroTexto"/>
                    <p:cNvSpPr txBox="1"/>
                    <p:nvPr/>
                  </p:nvSpPr>
                  <p:spPr>
                    <a:xfrm>
                      <a:off x="3538839" y="3020008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0" name="59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38839" y="3020008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60 CuadroTexto"/>
                    <p:cNvSpPr txBox="1"/>
                    <p:nvPr/>
                  </p:nvSpPr>
                  <p:spPr>
                    <a:xfrm>
                      <a:off x="5138662" y="3403189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6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8662" y="3403189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61 CuadroTexto"/>
                    <p:cNvSpPr txBox="1"/>
                    <p:nvPr/>
                  </p:nvSpPr>
                  <p:spPr>
                    <a:xfrm>
                      <a:off x="5024932" y="2113111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6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24932" y="2113111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65 CuadroTexto"/>
                    <p:cNvSpPr txBox="1"/>
                    <p:nvPr/>
                  </p:nvSpPr>
                  <p:spPr>
                    <a:xfrm>
                      <a:off x="4068651" y="2426196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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6" name="65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68651" y="2426196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" name="5 Cubo"/>
                <p:cNvSpPr/>
                <p:nvPr/>
              </p:nvSpPr>
              <p:spPr>
                <a:xfrm>
                  <a:off x="2267744" y="2420888"/>
                  <a:ext cx="1748526" cy="1800200"/>
                </a:xfrm>
                <a:prstGeom prst="cub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9" name="8 Elipse"/>
                <p:cNvSpPr/>
                <p:nvPr/>
              </p:nvSpPr>
              <p:spPr>
                <a:xfrm>
                  <a:off x="3859876" y="2642884"/>
                  <a:ext cx="102899" cy="1538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34 CuadroTexto"/>
                    <p:cNvSpPr txBox="1"/>
                    <p:nvPr/>
                  </p:nvSpPr>
                  <p:spPr>
                    <a:xfrm>
                      <a:off x="3669930" y="2771054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𝑑𝐴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3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69930" y="2771054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40 CuadroTexto"/>
                    <p:cNvSpPr txBox="1"/>
                    <p:nvPr/>
                  </p:nvSpPr>
                  <p:spPr>
                    <a:xfrm>
                      <a:off x="3821463" y="2113110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4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21463" y="2113110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 b="-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8" name="27 Conector recto"/>
                <p:cNvCxnSpPr/>
                <p:nvPr/>
              </p:nvCxnSpPr>
              <p:spPr>
                <a:xfrm>
                  <a:off x="3710236" y="2796772"/>
                  <a:ext cx="0" cy="634310"/>
                </a:xfrm>
                <a:prstGeom prst="line">
                  <a:avLst/>
                </a:prstGeom>
                <a:ln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46 CuadroTexto"/>
                    <p:cNvSpPr txBox="1"/>
                    <p:nvPr/>
                  </p:nvSpPr>
                  <p:spPr>
                    <a:xfrm>
                      <a:off x="3519822" y="3401801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1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𝑮</m:t>
                            </m:r>
                          </m:oMath>
                        </m:oMathPara>
                      </a14:m>
                      <a:endParaRPr lang="es-AR" sz="1400" b="1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46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19822" y="3401801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47 CuadroTexto"/>
              <p:cNvSpPr txBox="1"/>
              <p:nvPr/>
            </p:nvSpPr>
            <p:spPr>
              <a:xfrm>
                <a:off x="1117841" y="3957836"/>
                <a:ext cx="7776864" cy="2736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 </a:t>
                </a:r>
              </a:p>
              <a:p>
                <a:r>
                  <a:rPr lang="es-AR" sz="1600" dirty="0" smtClean="0"/>
                  <a:t>Si M pasa por un eje principal se trata de </a:t>
                </a:r>
                <a:r>
                  <a:rPr lang="es-AR" sz="1600" b="1" dirty="0" smtClean="0"/>
                  <a:t>FLEXION PURA NORMAL</a:t>
                </a:r>
              </a:p>
              <a:p>
                <a:endParaRPr lang="es-AR" sz="1600" b="1" dirty="0" smtClean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𝑀𝑥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𝑦𝑑𝐴</m:t>
                        </m:r>
                      </m:e>
                    </m:nary>
                  </m:oMath>
                </a14:m>
                <a:r>
                  <a:rPr lang="es-AR" sz="1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s-AR" sz="1600" i="1" dirty="0" smtClean="0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s-AR" sz="16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s-AR" sz="16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sz="1600" b="0" i="1" dirty="0" smtClean="0">
                            <a:latin typeface="Cambria Math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s-AR" sz="1600" dirty="0" smtClean="0"/>
                  <a:t> </a:t>
                </a:r>
                <a:r>
                  <a:rPr lang="es-AR" sz="1600" dirty="0" smtClean="0">
                    <a:sym typeface="Symbol"/>
                  </a:rPr>
                  <a:t>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sz="1600" i="1" smtClean="0">
                            <a:latin typeface="Cambria Math"/>
                            <a:ea typeface="Cambria Math"/>
                            <a:sym typeface="Symbol"/>
                          </a:rPr>
                          <m:t>𝜌</m:t>
                        </m:r>
                      </m:den>
                    </m:f>
                  </m:oMath>
                </a14:m>
                <a:r>
                  <a:rPr lang="es-AR" sz="1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𝐸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.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r>
                  <a:rPr lang="es-AR" sz="1600" dirty="0" smtClean="0"/>
                  <a:t> </a:t>
                </a:r>
                <a:r>
                  <a:rPr lang="es-AR" sz="1600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𝐸𝑦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𝐸</m:t>
                        </m:r>
                        <m:r>
                          <a:rPr lang="es-AR" sz="1600" i="1" dirty="0">
                            <a:latin typeface="Cambria Math"/>
                          </a:rPr>
                          <m:t>.</m:t>
                        </m:r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r>
                  <a:rPr lang="es-AR" sz="1600" dirty="0"/>
                  <a:t> </a:t>
                </a:r>
                <a:r>
                  <a:rPr lang="es-AR" sz="1600" dirty="0" smtClean="0">
                    <a:sym typeface="Symbol"/>
                  </a:rPr>
                  <a:t> </a:t>
                </a:r>
                <a:r>
                  <a:rPr lang="es-AR" sz="2000" b="1" dirty="0" smtClean="0">
                    <a:sym typeface="Symbol"/>
                  </a:rPr>
                  <a:t>=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𝑱𝒙</m:t>
                        </m:r>
                      </m:den>
                    </m:f>
                    <m:r>
                      <a:rPr lang="es-AR" sz="2000" b="1" i="0" dirty="0" smtClean="0">
                        <a:latin typeface="Cambria Math"/>
                      </a:rPr>
                      <m:t>.</m:t>
                    </m:r>
                    <m:r>
                      <a:rPr lang="es-AR" sz="2000" b="1" i="0" dirty="0" smtClean="0">
                        <a:latin typeface="Cambria Math"/>
                      </a:rPr>
                      <m:t>𝐲</m:t>
                    </m:r>
                  </m:oMath>
                </a14:m>
                <a:endParaRPr lang="es-AR" sz="2000" b="1" dirty="0" smtClean="0"/>
              </a:p>
              <a:p>
                <a:endParaRPr lang="es-AR" sz="1600" dirty="0"/>
              </a:p>
              <a:p>
                <a:r>
                  <a:rPr lang="es-AR" sz="1600" dirty="0" smtClean="0">
                    <a:sym typeface="Symbol"/>
                  </a:rPr>
                  <a:t></a:t>
                </a:r>
                <a:r>
                  <a:rPr lang="es-AR" sz="1600" dirty="0" err="1" smtClean="0">
                    <a:sym typeface="Symbol"/>
                  </a:rPr>
                  <a:t>max</a:t>
                </a:r>
                <a:r>
                  <a:rPr lang="es-AR" sz="16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 smtClean="0"/>
                  <a:t>max     </a:t>
                </a:r>
                <a:r>
                  <a:rPr lang="es-AR" sz="2000" b="1" dirty="0">
                    <a:sym typeface="Symbol"/>
                  </a:rPr>
                  <a:t></a:t>
                </a:r>
                <a:r>
                  <a:rPr lang="es-AR" sz="2000" b="1" dirty="0" err="1">
                    <a:sym typeface="Symbol"/>
                  </a:rPr>
                  <a:t>max</a:t>
                </a:r>
                <a:r>
                  <a:rPr lang="es-AR" sz="2000" b="1" dirty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s-AR" sz="2000" b="1" dirty="0" smtClean="0"/>
                  <a:t>     </a:t>
                </a:r>
                <a:r>
                  <a:rPr lang="es-AR" sz="1600" dirty="0" smtClean="0"/>
                  <a:t>Wx: Modulo Resistente</a:t>
                </a:r>
                <a:endParaRPr lang="es-AR" sz="1600" dirty="0"/>
              </a:p>
              <a:p>
                <a:endParaRPr lang="es-AR" sz="1600" dirty="0" smtClean="0"/>
              </a:p>
              <a:p>
                <a:endParaRPr lang="es-AR" sz="1600" dirty="0" smtClean="0"/>
              </a:p>
              <a:p>
                <a:r>
                  <a:rPr lang="es-AR" sz="1600" dirty="0"/>
                  <a:t>Plano de M No coincide con un eje </a:t>
                </a:r>
                <a:r>
                  <a:rPr lang="es-AR" sz="1600" dirty="0" smtClean="0"/>
                  <a:t>principal se trata de </a:t>
                </a:r>
                <a:r>
                  <a:rPr lang="es-AR" sz="1600" b="1" dirty="0" smtClean="0"/>
                  <a:t>FLEXION OBLICUA</a:t>
                </a:r>
                <a:endParaRPr lang="es-AR" sz="1600" dirty="0" smtClean="0"/>
              </a:p>
            </p:txBody>
          </p:sp>
        </mc:Choice>
        <mc:Fallback xmlns="">
          <p:sp>
            <p:nvSpPr>
              <p:cNvPr id="48" name="4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841" y="3957836"/>
                <a:ext cx="7776864" cy="2736005"/>
              </a:xfrm>
              <a:prstGeom prst="rect">
                <a:avLst/>
              </a:prstGeom>
              <a:blipFill rotWithShape="1">
                <a:blip r:embed="rId11"/>
                <a:stretch>
                  <a:fillRect l="-392" b="-200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CuadroTexto"/>
          <p:cNvSpPr txBox="1"/>
          <p:nvPr/>
        </p:nvSpPr>
        <p:spPr>
          <a:xfrm>
            <a:off x="6876256" y="5131423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err="1"/>
              <a:t>Jx</a:t>
            </a:r>
            <a:r>
              <a:rPr lang="es-AR" sz="1400" dirty="0"/>
              <a:t>: Momento Inercia de la sección respecto al eje neutro</a:t>
            </a:r>
          </a:p>
          <a:p>
            <a:r>
              <a:rPr lang="es-AR" sz="1400" dirty="0" err="1"/>
              <a:t>E.Jx</a:t>
            </a:r>
            <a:r>
              <a:rPr lang="es-AR" sz="1400" dirty="0"/>
              <a:t>: Rigidez de la barra a flexión.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5119749" y="2438993"/>
                <a:ext cx="3929411" cy="1679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AR" sz="1600" dirty="0" smtClean="0"/>
                      <m:t>Tomamos</m:t>
                    </m:r>
                    <m:r>
                      <m:rPr>
                        <m:nor/>
                      </m:rPr>
                      <a:rPr lang="es-AR" sz="1600" dirty="0" smtClean="0"/>
                      <m:t> </m:t>
                    </m:r>
                    <m:r>
                      <m:rPr>
                        <m:nor/>
                      </m:rPr>
                      <a:rPr lang="es-AR" sz="1600" dirty="0" smtClean="0"/>
                      <m:t>My</m:t>
                    </m:r>
                    <m:r>
                      <m:rPr>
                        <m:nor/>
                      </m:rPr>
                      <a:rPr lang="es-AR" sz="1600" dirty="0" smtClean="0"/>
                      <m:t>=0</m:t>
                    </m:r>
                  </m:oMath>
                </a14:m>
                <a:r>
                  <a:rPr lang="es-AR" sz="1600" dirty="0" smtClean="0"/>
                  <a:t> </a:t>
                </a:r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</a:rPr>
                      <m:t>  </m:t>
                    </m:r>
                    <m:r>
                      <a:rPr lang="es-AR" sz="1600" i="1">
                        <a:latin typeface="Cambria Math"/>
                      </a:rPr>
                      <m:t>𝑀𝑦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𝑥𝑑𝐴</m:t>
                        </m:r>
                      </m:e>
                    </m:nary>
                    <m:r>
                      <m:rPr>
                        <m:nor/>
                      </m:rPr>
                      <a:rPr lang="es-AR" sz="1600" dirty="0"/>
                      <m:t> </m:t>
                    </m:r>
                  </m:oMath>
                </a14:m>
                <a:r>
                  <a:rPr lang="es-AR" sz="1600" dirty="0" smtClean="0"/>
                  <a:t>=0</a:t>
                </a:r>
                <a:endParaRPr lang="es-AR" sz="1600" dirty="0"/>
              </a:p>
              <a:p>
                <a:endParaRPr lang="es-AR" sz="1200" dirty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𝑀𝑦</m:t>
                    </m:r>
                    <m:r>
                      <m:rPr>
                        <m:nor/>
                      </m:rPr>
                      <a:rPr lang="es-AR" sz="1600" dirty="0"/>
                      <m:t>= </m:t>
                    </m:r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 dirty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 dirty="0">
                            <a:latin typeface="Cambria Math"/>
                          </a:rPr>
                          <m:t>𝑥𝑦𝑑𝐴</m:t>
                        </m:r>
                      </m:e>
                    </m:nary>
                    <m:r>
                      <m:rPr>
                        <m:nor/>
                      </m:rPr>
                      <a:rPr lang="es-AR" sz="1600" dirty="0"/>
                      <m:t> </m:t>
                    </m:r>
                    <m:r>
                      <a:rPr lang="es-AR" sz="1600" i="1" dirty="0">
                        <a:latin typeface="Cambria Math"/>
                      </a:rPr>
                      <m:t>=0</m:t>
                    </m:r>
                    <m:r>
                      <m:rPr>
                        <m:nor/>
                      </m:rPr>
                      <a:rPr lang="es-AR" sz="1600" dirty="0"/>
                      <m:t>  </m:t>
                    </m:r>
                    <m:r>
                      <a:rPr lang="es-AR" sz="1600" i="1" dirty="0">
                        <a:latin typeface="Cambria Math"/>
                      </a:rPr>
                      <m:t>𝐽</m:t>
                    </m:r>
                    <m:r>
                      <a:rPr lang="es-AR" sz="1600" i="1" dirty="0" smtClean="0">
                        <a:latin typeface="Cambria Math"/>
                      </a:rPr>
                      <m:t>𝑥𝑦</m:t>
                    </m:r>
                  </m:oMath>
                </a14:m>
                <a:r>
                  <a:rPr lang="es-AR" sz="1600" dirty="0" smtClean="0"/>
                  <a:t>=0</a:t>
                </a:r>
              </a:p>
              <a:p>
                <a:endParaRPr lang="es-AR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AR" sz="1600" b="1" dirty="0"/>
                        <m:t>Curvatura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es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en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el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plano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del</m:t>
                      </m:r>
                      <m:r>
                        <m:rPr>
                          <m:nor/>
                        </m:rPr>
                        <a:rPr lang="es-AR" sz="1600" b="1" dirty="0"/>
                        <m:t> </m:t>
                      </m:r>
                      <m:r>
                        <m:rPr>
                          <m:nor/>
                        </m:rPr>
                        <a:rPr lang="es-AR" sz="1600" b="1" dirty="0"/>
                        <m:t>momento</m:t>
                      </m:r>
                      <m:r>
                        <m:rPr>
                          <m:nor/>
                        </m:rPr>
                        <a:rPr lang="es-AR" sz="1600" b="1" dirty="0"/>
                        <m:t>.</m:t>
                      </m:r>
                    </m:oMath>
                  </m:oMathPara>
                </a14:m>
                <a:endParaRPr lang="es-AR" sz="1600" b="1" dirty="0"/>
              </a:p>
              <a:p>
                <a:endParaRPr lang="es-AR" sz="1600" dirty="0"/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749" y="2438993"/>
                <a:ext cx="3929411" cy="1679562"/>
              </a:xfrm>
              <a:prstGeom prst="rect">
                <a:avLst/>
              </a:prstGeom>
              <a:blipFill rotWithShape="1">
                <a:blip r:embed="rId12"/>
                <a:stretch>
                  <a:fillRect t="-282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08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8" grpId="0"/>
      <p:bldP spid="39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907704" y="1566289"/>
            <a:ext cx="93610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PURA OBLICUA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39" name="38 CuadroTexto"/>
          <p:cNvSpPr txBox="1"/>
          <p:nvPr/>
        </p:nvSpPr>
        <p:spPr>
          <a:xfrm>
            <a:off x="5868144" y="976216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Plano de M No coincide con un eje principal</a:t>
            </a:r>
            <a:r>
              <a:rPr lang="es-AR" dirty="0" smtClean="0"/>
              <a:t>.</a:t>
            </a:r>
          </a:p>
          <a:p>
            <a:r>
              <a:rPr lang="es-AR" dirty="0" smtClean="0"/>
              <a:t>Se analiza como flexión pura en dos ejes principales.</a:t>
            </a:r>
            <a:endParaRPr lang="es-AR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1547664" y="2286369"/>
            <a:ext cx="2549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2375756" y="1206249"/>
            <a:ext cx="0" cy="21602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1475656" y="2061034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061034"/>
                <a:ext cx="282624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1870152" y="2276655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𝑮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152" y="2276655"/>
                <a:ext cx="612068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14 Grupo"/>
          <p:cNvGrpSpPr/>
          <p:nvPr/>
        </p:nvGrpSpPr>
        <p:grpSpPr>
          <a:xfrm>
            <a:off x="3131840" y="1566289"/>
            <a:ext cx="1143744" cy="1440160"/>
            <a:chOff x="3131840" y="1566289"/>
            <a:chExt cx="1143744" cy="1440160"/>
          </a:xfrm>
          <a:pattFill prst="lt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grpSpPr>
        <p:sp>
          <p:nvSpPr>
            <p:cNvPr id="14" name="13 Triángulo rectángulo"/>
            <p:cNvSpPr/>
            <p:nvPr/>
          </p:nvSpPr>
          <p:spPr>
            <a:xfrm flipH="1">
              <a:off x="3131840" y="2276655"/>
              <a:ext cx="504056" cy="729794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0" name="39 Triángulo rectángulo"/>
            <p:cNvSpPr/>
            <p:nvPr/>
          </p:nvSpPr>
          <p:spPr>
            <a:xfrm flipV="1">
              <a:off x="3635896" y="1566289"/>
              <a:ext cx="639688" cy="703063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41 CuadroTexto"/>
              <p:cNvSpPr txBox="1"/>
              <p:nvPr/>
            </p:nvSpPr>
            <p:spPr>
              <a:xfrm>
                <a:off x="3814428" y="1194786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2" name="4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428" y="1194786"/>
                <a:ext cx="282624" cy="307777"/>
              </a:xfrm>
              <a:prstGeom prst="rect">
                <a:avLst/>
              </a:prstGeom>
              <a:blipFill rotWithShape="1">
                <a:blip r:embed="rId5"/>
                <a:stretch>
                  <a:fillRect r="-1956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3673156" y="164907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0" smtClean="0">
                          <a:latin typeface="Cambria Math"/>
                          <a:cs typeface="Syastro" pitchFamily="2" charset="0"/>
                        </a:rPr>
                        <m:t>−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156" y="1649079"/>
                <a:ext cx="28262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3353272" y="2641552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0" smtClean="0">
                          <a:latin typeface="Cambria Math"/>
                          <a:cs typeface="Syastro" pitchFamily="2" charset="0"/>
                        </a:rPr>
                        <m:t>+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272" y="2641552"/>
                <a:ext cx="282624" cy="307777"/>
              </a:xfrm>
              <a:prstGeom prst="rect">
                <a:avLst/>
              </a:prstGeom>
              <a:blipFill rotWithShape="1">
                <a:blip r:embed="rId7"/>
                <a:stretch>
                  <a:fillRect r="-217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16 Grupo"/>
          <p:cNvGrpSpPr/>
          <p:nvPr/>
        </p:nvGrpSpPr>
        <p:grpSpPr>
          <a:xfrm>
            <a:off x="2375756" y="2276655"/>
            <a:ext cx="468052" cy="92156"/>
            <a:chOff x="2375756" y="2292481"/>
            <a:chExt cx="648072" cy="0"/>
          </a:xfrm>
        </p:grpSpPr>
        <p:cxnSp>
          <p:nvCxnSpPr>
            <p:cNvPr id="50" name="49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51 CuadroTexto"/>
              <p:cNvSpPr txBox="1"/>
              <p:nvPr/>
            </p:nvSpPr>
            <p:spPr>
              <a:xfrm>
                <a:off x="2400791" y="1949957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2" name="5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791" y="1949957"/>
                <a:ext cx="44579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1461944" y="327295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944" y="3272959"/>
                <a:ext cx="282624" cy="307777"/>
              </a:xfrm>
              <a:prstGeom prst="rect">
                <a:avLst/>
              </a:prstGeom>
              <a:blipFill rotWithShape="1">
                <a:blip r:embed="rId9"/>
                <a:stretch>
                  <a:fillRect r="-28261"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20 Grupo"/>
          <p:cNvGrpSpPr/>
          <p:nvPr/>
        </p:nvGrpSpPr>
        <p:grpSpPr>
          <a:xfrm rot="3833072">
            <a:off x="2606030" y="3292725"/>
            <a:ext cx="1143744" cy="1440160"/>
            <a:chOff x="4108140" y="1566289"/>
            <a:chExt cx="1143744" cy="1440160"/>
          </a:xfrm>
        </p:grpSpPr>
        <p:grpSp>
          <p:nvGrpSpPr>
            <p:cNvPr id="53" name="52 Grupo"/>
            <p:cNvGrpSpPr/>
            <p:nvPr/>
          </p:nvGrpSpPr>
          <p:grpSpPr>
            <a:xfrm>
              <a:off x="4108140" y="1566289"/>
              <a:ext cx="1143744" cy="1440160"/>
              <a:chOff x="3131840" y="1566289"/>
              <a:chExt cx="1143744" cy="1440160"/>
            </a:xfr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grpSpPr>
          <p:sp>
            <p:nvSpPr>
              <p:cNvPr id="54" name="53 Triángulo rectángulo"/>
              <p:cNvSpPr/>
              <p:nvPr/>
            </p:nvSpPr>
            <p:spPr>
              <a:xfrm flipH="1">
                <a:off x="3131840" y="2276655"/>
                <a:ext cx="504056" cy="729794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5" name="54 Triángulo rectángulo"/>
              <p:cNvSpPr/>
              <p:nvPr/>
            </p:nvSpPr>
            <p:spPr>
              <a:xfrm flipV="1">
                <a:off x="3635896" y="1566289"/>
                <a:ext cx="639688" cy="703063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56 CuadroTexto"/>
                <p:cNvSpPr txBox="1"/>
                <p:nvPr/>
              </p:nvSpPr>
              <p:spPr>
                <a:xfrm>
                  <a:off x="4649416" y="1649079"/>
                  <a:ext cx="28262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0" smtClean="0">
                            <a:latin typeface="Cambria Math"/>
                            <a:cs typeface="Syastro" pitchFamily="2" charset="0"/>
                          </a:rPr>
                          <m:t>−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7" name="5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9416" y="1649079"/>
                  <a:ext cx="282624" cy="3077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57 CuadroTexto"/>
                <p:cNvSpPr txBox="1"/>
                <p:nvPr/>
              </p:nvSpPr>
              <p:spPr>
                <a:xfrm>
                  <a:off x="4329532" y="2641552"/>
                  <a:ext cx="28262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+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8" name="5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9532" y="2641552"/>
                  <a:ext cx="282624" cy="30777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5940152" y="3429000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ym typeface="Symbol"/>
                  </a:rPr>
                  <a:t>= </a:t>
                </a:r>
                <a:r>
                  <a:rPr lang="es-AR" sz="2000" b="1" dirty="0" smtClean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𝑱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𝒚</m:t>
                    </m:r>
                    <m:r>
                      <a:rPr lang="es-AR" sz="2000" b="1" i="1" dirty="0" smtClean="0">
                        <a:latin typeface="Cambria Math"/>
                      </a:rPr>
                      <m:t>± </m:t>
                    </m:r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𝑱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𝒙</m:t>
                    </m:r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520280" cy="573940"/>
              </a:xfrm>
              <a:prstGeom prst="rect">
                <a:avLst/>
              </a:prstGeom>
              <a:blipFill rotWithShape="1">
                <a:blip r:embed="rId12"/>
                <a:stretch>
                  <a:fillRect l="-2415" b="-638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CuadroTexto"/>
              <p:cNvSpPr txBox="1"/>
              <p:nvPr/>
            </p:nvSpPr>
            <p:spPr>
              <a:xfrm>
                <a:off x="4644008" y="3932754"/>
                <a:ext cx="4687311" cy="2087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>
                    <a:sym typeface="Symbol"/>
                  </a:rPr>
                  <a:t>Eje Neutro:        =0</a:t>
                </a:r>
              </a:p>
              <a:p>
                <a:endParaRPr lang="es-AR" sz="1600" dirty="0">
                  <a:sym typeface="Symbol"/>
                </a:endParaRPr>
              </a:p>
              <a:p>
                <a:r>
                  <a:rPr lang="es-AR" sz="1600" b="1" dirty="0">
                    <a:sym typeface="Symbol"/>
                  </a:rPr>
                  <a:t>= </a:t>
                </a:r>
                <a14:m>
                  <m:oMath xmlns:m="http://schemas.openxmlformats.org/officeDocument/2006/math">
                    <m:r>
                      <a:rPr lang="es-AR" sz="1600" b="1" i="1" dirty="0" smtClean="0">
                        <a:latin typeface="Cambria Math"/>
                      </a:rPr>
                      <m:t>𝑴</m:t>
                    </m:r>
                    <m:r>
                      <a:rPr lang="es-AR" sz="1600" b="1" i="0" dirty="0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es-AR" sz="16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1" i="1" dirty="0" smtClean="0">
                            <a:latin typeface="Cambria Math"/>
                          </a:rPr>
                          <m:t>𝒚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 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𝒄𝒐𝒔</m:t>
                        </m:r>
                        <m:r>
                          <a:rPr lang="es-AR" sz="1600" b="1" i="1" dirty="0" smtClean="0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s-AR" sz="1600" b="1" i="1" dirty="0">
                            <a:latin typeface="Cambria Math"/>
                          </a:rPr>
                          <m:t>𝑱𝒙</m:t>
                        </m:r>
                      </m:den>
                    </m:f>
                    <m:r>
                      <a:rPr lang="es-AR" sz="1600" b="1" i="1" dirty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AR" sz="16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1" i="1" dirty="0" smtClean="0">
                            <a:latin typeface="Cambria Math"/>
                          </a:rPr>
                          <m:t>𝒙𝒔𝒊𝒏</m:t>
                        </m:r>
                        <m:r>
                          <a:rPr lang="es-AR" sz="1600" b="1" i="1" dirty="0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s-AR" sz="1600" b="1" i="1" dirty="0">
                            <a:latin typeface="Cambria Math"/>
                          </a:rPr>
                          <m:t>𝑱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𝒚</m:t>
                        </m:r>
                      </m:den>
                    </m:f>
                  </m:oMath>
                </a14:m>
                <a:r>
                  <a:rPr lang="es-AR" sz="1600" dirty="0" smtClean="0">
                    <a:sym typeface="Symbol"/>
                  </a:rPr>
                  <a:t>)=0</a:t>
                </a:r>
              </a:p>
              <a:p>
                <a:r>
                  <a:rPr lang="es-AR" sz="1600" dirty="0" smtClean="0">
                    <a:sym typeface="Symbol"/>
                  </a:rPr>
                  <a:t>y= -x.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𝐽𝑥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𝑐𝑡𝑔</m:t>
                    </m:r>
                    <m:r>
                      <a:rPr lang="es-AR" sz="1600" b="0" i="1" dirty="0" smtClean="0">
                        <a:latin typeface="Cambria Math"/>
                        <a:sym typeface="Symbol"/>
                      </a:rPr>
                      <m:t></m:t>
                    </m:r>
                  </m:oMath>
                </a14:m>
                <a:endParaRPr lang="es-AR" sz="1600" i="1" dirty="0" smtClean="0">
                  <a:latin typeface="Cambria Math"/>
                </a:endParaRPr>
              </a:p>
              <a:p>
                <a:r>
                  <a:rPr lang="es-AR" sz="1600" b="1" dirty="0" smtClean="0"/>
                  <a:t>El eje Neutro No es </a:t>
                </a:r>
                <a:r>
                  <a:rPr lang="es-AR" sz="1600" b="1" dirty="0" smtClean="0">
                    <a:sym typeface="Symbol"/>
                  </a:rPr>
                  <a:t> Plano de M</a:t>
                </a:r>
              </a:p>
              <a:p>
                <a:r>
                  <a:rPr lang="es-AR" sz="1600" b="1" dirty="0" smtClean="0">
                    <a:sym typeface="Symbol"/>
                  </a:rPr>
                  <a:t>La viga se flexiona en el plano donde la rigidez es menor.</a:t>
                </a:r>
                <a:endParaRPr lang="es-AR" sz="1600" b="1" dirty="0" smtClean="0"/>
              </a:p>
            </p:txBody>
          </p:sp>
        </mc:Choice>
        <mc:Fallback xmlns="">
          <p:sp>
            <p:nvSpPr>
              <p:cNvPr id="32" name="3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932754"/>
                <a:ext cx="4687311" cy="2087687"/>
              </a:xfrm>
              <a:prstGeom prst="rect">
                <a:avLst/>
              </a:prstGeom>
              <a:blipFill rotWithShape="1">
                <a:blip r:embed="rId13"/>
                <a:stretch>
                  <a:fillRect l="-780" t="-1166" b="-262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32 Grupo"/>
          <p:cNvGrpSpPr/>
          <p:nvPr/>
        </p:nvGrpSpPr>
        <p:grpSpPr>
          <a:xfrm rot="5400000">
            <a:off x="2048523" y="2468304"/>
            <a:ext cx="481345" cy="172930"/>
            <a:chOff x="2375756" y="2292481"/>
            <a:chExt cx="648072" cy="0"/>
          </a:xfrm>
        </p:grpSpPr>
        <p:cxnSp>
          <p:nvCxnSpPr>
            <p:cNvPr id="35" name="34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1896299" y="2584431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299" y="2584431"/>
                <a:ext cx="445798" cy="307777"/>
              </a:xfrm>
              <a:prstGeom prst="rect">
                <a:avLst/>
              </a:prstGeom>
              <a:blipFill rotWithShape="1"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44 Grupo"/>
          <p:cNvGrpSpPr/>
          <p:nvPr/>
        </p:nvGrpSpPr>
        <p:grpSpPr>
          <a:xfrm rot="3503839">
            <a:off x="2158095" y="2484472"/>
            <a:ext cx="599097" cy="198790"/>
            <a:chOff x="2375756" y="2292481"/>
            <a:chExt cx="648072" cy="0"/>
          </a:xfrm>
        </p:grpSpPr>
        <p:cxnSp>
          <p:nvCxnSpPr>
            <p:cNvPr id="47" name="46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58 CuadroTexto"/>
              <p:cNvSpPr txBox="1"/>
              <p:nvPr/>
            </p:nvSpPr>
            <p:spPr>
              <a:xfrm>
                <a:off x="2689518" y="2438200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9" name="5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18" y="2438200"/>
                <a:ext cx="445798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60 CuadroTexto"/>
              <p:cNvSpPr txBox="1"/>
              <p:nvPr/>
            </p:nvSpPr>
            <p:spPr>
              <a:xfrm>
                <a:off x="5652120" y="2176545"/>
                <a:ext cx="3384376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700" dirty="0" smtClean="0"/>
                  <a:t>Se descompone pone el Momento:</a:t>
                </a:r>
              </a:p>
              <a:p>
                <a:endParaRPr lang="es-AR" sz="17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AR" sz="1700" b="1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s-AR" sz="1700" b="1" i="1" dirty="0" smtClean="0">
                              <a:latin typeface="Cambria Math"/>
                            </a:rPr>
                            <m:t>𝑴𝒙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=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𝑴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s-AR" sz="1700" b="0" i="0" dirty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s-AR" sz="1700" b="0" i="1" dirty="0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s-AR" sz="17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AR" sz="1700" b="1" i="1" dirty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s-AR" sz="1700" b="1" i="1" dirty="0">
                              <a:latin typeface="Cambria Math"/>
                            </a:rPr>
                            <m:t>𝑴𝒚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=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𝑴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s-AR" sz="1700" dirty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s-AR" sz="1700" i="1" dirty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s-AR" sz="1700" b="1" dirty="0"/>
              </a:p>
            </p:txBody>
          </p:sp>
        </mc:Choice>
        <mc:Fallback xmlns="">
          <p:sp>
            <p:nvSpPr>
              <p:cNvPr id="61" name="6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176545"/>
                <a:ext cx="3384376" cy="1138773"/>
              </a:xfrm>
              <a:prstGeom prst="rect">
                <a:avLst/>
              </a:prstGeom>
              <a:blipFill rotWithShape="1">
                <a:blip r:embed="rId16"/>
                <a:stretch>
                  <a:fillRect l="-1081" t="-1604" b="-267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61 CuadroTexto"/>
              <p:cNvSpPr txBox="1"/>
              <p:nvPr/>
            </p:nvSpPr>
            <p:spPr>
              <a:xfrm>
                <a:off x="2560176" y="2276654"/>
                <a:ext cx="28641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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2" name="6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76" y="2276654"/>
                <a:ext cx="286413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H="1">
            <a:off x="3131840" y="2286369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18 Grupo"/>
          <p:cNvGrpSpPr/>
          <p:nvPr/>
        </p:nvGrpSpPr>
        <p:grpSpPr>
          <a:xfrm rot="5400000">
            <a:off x="1944159" y="2957247"/>
            <a:ext cx="826917" cy="925326"/>
            <a:chOff x="2340881" y="3385300"/>
            <a:chExt cx="826917" cy="925326"/>
          </a:xfrm>
        </p:grpSpPr>
        <p:grpSp>
          <p:nvGrpSpPr>
            <p:cNvPr id="18" name="17 Grupo"/>
            <p:cNvGrpSpPr/>
            <p:nvPr/>
          </p:nvGrpSpPr>
          <p:grpSpPr>
            <a:xfrm>
              <a:off x="2403391" y="3385300"/>
              <a:ext cx="764407" cy="925326"/>
              <a:chOff x="2403391" y="3385300"/>
              <a:chExt cx="764407" cy="925326"/>
            </a:xfrm>
          </p:grpSpPr>
          <p:grpSp>
            <p:nvGrpSpPr>
              <p:cNvPr id="65" name="64 Grupo"/>
              <p:cNvGrpSpPr/>
              <p:nvPr/>
            </p:nvGrpSpPr>
            <p:grpSpPr>
              <a:xfrm>
                <a:off x="2403391" y="3436944"/>
                <a:ext cx="764407" cy="860931"/>
                <a:chOff x="3263295" y="1901504"/>
                <a:chExt cx="764407" cy="860931"/>
              </a:xfrm>
              <a:pattFill prst="ltHorz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66" name="65 Triángulo rectángulo"/>
                <p:cNvSpPr/>
                <p:nvPr/>
              </p:nvSpPr>
              <p:spPr>
                <a:xfrm flipH="1">
                  <a:off x="3263295" y="2276655"/>
                  <a:ext cx="372601" cy="485780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67" name="66 Triángulo rectángulo"/>
                <p:cNvSpPr/>
                <p:nvPr/>
              </p:nvSpPr>
              <p:spPr>
                <a:xfrm flipV="1">
                  <a:off x="3635897" y="1901504"/>
                  <a:ext cx="391805" cy="367845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67 CuadroTexto"/>
                  <p:cNvSpPr txBox="1"/>
                  <p:nvPr/>
                </p:nvSpPr>
                <p:spPr>
                  <a:xfrm>
                    <a:off x="2508438" y="4002849"/>
                    <a:ext cx="28262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+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68" name="67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08438" y="4002849"/>
                    <a:ext cx="282624" cy="307777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68 CuadroTexto"/>
                  <p:cNvSpPr txBox="1"/>
                  <p:nvPr/>
                </p:nvSpPr>
                <p:spPr>
                  <a:xfrm>
                    <a:off x="2768374" y="3385300"/>
                    <a:ext cx="28262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0" smtClean="0">
                              <a:latin typeface="Cambria Math"/>
                              <a:cs typeface="Syastro" pitchFamily="2" charset="0"/>
                            </a:rPr>
                            <m:t>−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69" name="68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68374" y="3385300"/>
                    <a:ext cx="282624" cy="307777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0" name="69 Conector recto"/>
            <p:cNvCxnSpPr/>
            <p:nvPr/>
          </p:nvCxnSpPr>
          <p:spPr>
            <a:xfrm rot="16200000" flipV="1">
              <a:off x="2643775" y="3527024"/>
              <a:ext cx="0" cy="6057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70 Conector recto"/>
          <p:cNvCxnSpPr/>
          <p:nvPr/>
        </p:nvCxnSpPr>
        <p:spPr>
          <a:xfrm flipH="1" flipV="1">
            <a:off x="2150596" y="1802967"/>
            <a:ext cx="1269350" cy="2778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 rot="3971401">
                <a:off x="3802346" y="3310481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802346" y="3310481"/>
                <a:ext cx="28262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72 CuadroTexto"/>
              <p:cNvSpPr txBox="1"/>
              <p:nvPr/>
            </p:nvSpPr>
            <p:spPr>
              <a:xfrm rot="3699282">
                <a:off x="2929585" y="3403282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3" name="7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699282">
                <a:off x="2929585" y="3403282"/>
                <a:ext cx="445798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73 CuadroTexto"/>
              <p:cNvSpPr txBox="1"/>
              <p:nvPr/>
            </p:nvSpPr>
            <p:spPr>
              <a:xfrm rot="3923965">
                <a:off x="3267200" y="4217814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4" name="7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23965">
                <a:off x="3267200" y="4217814"/>
                <a:ext cx="445798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80 Conector recto"/>
          <p:cNvCxnSpPr/>
          <p:nvPr/>
        </p:nvCxnSpPr>
        <p:spPr>
          <a:xfrm flipH="1" flipV="1">
            <a:off x="2712962" y="1326813"/>
            <a:ext cx="1296261" cy="277816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flipH="1" flipV="1">
            <a:off x="1461944" y="2067552"/>
            <a:ext cx="1296261" cy="277816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84 CuadroTexto"/>
              <p:cNvSpPr txBox="1"/>
              <p:nvPr/>
            </p:nvSpPr>
            <p:spPr>
              <a:xfrm>
                <a:off x="1140408" y="4976597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 dirty="0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0" i="1" dirty="0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2000" b="0" i="1" dirty="0" smtClean="0">
                            <a:latin typeface="Cambria Math"/>
                            <a:sym typeface="Symbol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s-AR" sz="20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0" i="0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s-AR" sz="2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</m:t>
                        </m:r>
                        <m:r>
                          <a:rPr lang="es-AR" sz="2000" b="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s-AR" sz="2000" b="0" i="1" dirty="0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s-AR" sz="2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</m:t>
                        </m:r>
                        <m:r>
                          <a:rPr lang="es-AR" sz="2000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2000" b="0" i="1" dirty="0">
                        <a:latin typeface="Cambria Math"/>
                      </a:rPr>
                      <m:t> </m:t>
                    </m:r>
                  </m:oMath>
                </a14:m>
                <a:endParaRPr lang="es-AR" sz="20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5" name="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408" y="4976597"/>
                <a:ext cx="2520280" cy="573940"/>
              </a:xfrm>
              <a:prstGeom prst="rect">
                <a:avLst/>
              </a:prstGeom>
              <a:blipFill rotWithShape="1">
                <a:blip r:embed="rId23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1538528" y="125851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𝑨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28" y="1258512"/>
                <a:ext cx="612068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2645320" y="125851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𝑩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320" y="1258512"/>
                <a:ext cx="612068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1140408" y="5553714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 dirty="0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1" i="1" dirty="0" smtClean="0">
                            <a:latin typeface="Cambria Math"/>
                            <a:ea typeface="Cambria Math"/>
                            <a:sym typeface="Symbol"/>
                          </a:rPr>
                          <m:t>𝝈</m:t>
                        </m:r>
                      </m:e>
                      <m:sub>
                        <m:r>
                          <a:rPr lang="es-AR" sz="2000" b="1" i="1" dirty="0" smtClean="0">
                            <a:latin typeface="Cambria Math"/>
                            <a:sym typeface="Symbol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es-AR" sz="2000" b="1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1" i="0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− </m:t>
                    </m:r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𝑾𝒚</m:t>
                        </m:r>
                      </m:den>
                    </m:f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408" y="5553714"/>
                <a:ext cx="2520280" cy="573940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88 CuadroTexto"/>
              <p:cNvSpPr txBox="1"/>
              <p:nvPr/>
            </p:nvSpPr>
            <p:spPr>
              <a:xfrm>
                <a:off x="1095170" y="6127654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 dirty="0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1" i="1" dirty="0" smtClean="0">
                            <a:latin typeface="Cambria Math"/>
                            <a:ea typeface="Cambria Math"/>
                            <a:sym typeface="Symbol"/>
                          </a:rPr>
                          <m:t>𝝈</m:t>
                        </m:r>
                      </m:e>
                      <m:sub>
                        <m:r>
                          <a:rPr lang="es-AR" sz="2000" b="1" i="1" dirty="0" smtClean="0">
                            <a:latin typeface="Cambria Math"/>
                            <a:sym typeface="Symbol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es-AR" sz="2000" b="1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1" dirty="0">
                        <a:latin typeface="Cambria Math"/>
                        <a:sym typeface="Symbol"/>
                      </a:rPr>
                      <m:t>+</m:t>
                    </m:r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𝑾𝒚</m:t>
                        </m:r>
                      </m:den>
                    </m:f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9" name="8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170" y="6127654"/>
                <a:ext cx="2520280" cy="573940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CuadroTexto"/>
              <p:cNvSpPr txBox="1"/>
              <p:nvPr/>
            </p:nvSpPr>
            <p:spPr>
              <a:xfrm>
                <a:off x="1452246" y="2761185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𝑪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0" name="8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246" y="2761185"/>
                <a:ext cx="612068" cy="30777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CuadroTexto"/>
              <p:cNvSpPr txBox="1"/>
              <p:nvPr/>
            </p:nvSpPr>
            <p:spPr>
              <a:xfrm>
                <a:off x="3164848" y="6136448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 dirty="0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0" i="1" dirty="0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2000" b="0" i="1" dirty="0" smtClean="0">
                            <a:latin typeface="Cambria Math"/>
                            <a:sym typeface="Symbol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s-AR" sz="20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0" dirty="0">
                        <a:latin typeface="Cambria Math"/>
                        <a:sym typeface="Symbol"/>
                      </a:rPr>
                      <m:t>+</m:t>
                    </m:r>
                    <m:f>
                      <m:fPr>
                        <m:ctrlPr>
                          <a:rPr lang="es-AR" sz="2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</m:t>
                        </m:r>
                        <m:r>
                          <a:rPr lang="es-AR" sz="2000" b="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s-AR" sz="2000" b="0" i="1" dirty="0" smtClean="0">
                        <a:latin typeface="Cambria Math"/>
                      </a:rPr>
                      <m:t>− </m:t>
                    </m:r>
                    <m:f>
                      <m:fPr>
                        <m:ctrlPr>
                          <a:rPr lang="es-AR" sz="2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</m:t>
                        </m:r>
                        <m:r>
                          <a:rPr lang="es-AR" sz="2000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2000" b="0" i="1" dirty="0">
                        <a:latin typeface="Cambria Math"/>
                      </a:rPr>
                      <m:t> </m:t>
                    </m:r>
                  </m:oMath>
                </a14:m>
                <a:endParaRPr lang="es-AR" sz="20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91" name="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848" y="6136448"/>
                <a:ext cx="2520280" cy="573940"/>
              </a:xfrm>
              <a:prstGeom prst="rect">
                <a:avLst/>
              </a:prstGeom>
              <a:blipFill rotWithShape="1">
                <a:blip r:embed="rId29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91 CuadroTexto"/>
              <p:cNvSpPr txBox="1"/>
              <p:nvPr/>
            </p:nvSpPr>
            <p:spPr>
              <a:xfrm>
                <a:off x="2655354" y="2786908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𝑫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2" name="9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54" y="2786908"/>
                <a:ext cx="612068" cy="307777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92 Conector recto"/>
          <p:cNvCxnSpPr/>
          <p:nvPr/>
        </p:nvCxnSpPr>
        <p:spPr>
          <a:xfrm flipH="1" flipV="1">
            <a:off x="1907706" y="1561069"/>
            <a:ext cx="1269350" cy="277816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94 CuadroTexto"/>
              <p:cNvSpPr txBox="1"/>
              <p:nvPr/>
            </p:nvSpPr>
            <p:spPr>
              <a:xfrm rot="3971401">
                <a:off x="2838600" y="4157545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𝐴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5" name="9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2838600" y="4157545"/>
                <a:ext cx="437721" cy="307777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95 CuadroTexto"/>
              <p:cNvSpPr txBox="1"/>
              <p:nvPr/>
            </p:nvSpPr>
            <p:spPr>
              <a:xfrm rot="3971401">
                <a:off x="3878192" y="3660627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𝐵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6" name="9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878192" y="3660627"/>
                <a:ext cx="437721" cy="307777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96 CuadroTexto"/>
              <p:cNvSpPr txBox="1"/>
              <p:nvPr/>
            </p:nvSpPr>
            <p:spPr>
              <a:xfrm rot="3971401">
                <a:off x="2034215" y="4053011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𝐶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7" name="9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2034215" y="4053011"/>
                <a:ext cx="437721" cy="307777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9" name="98 Conector recto"/>
          <p:cNvCxnSpPr/>
          <p:nvPr/>
        </p:nvCxnSpPr>
        <p:spPr>
          <a:xfrm flipH="1" flipV="1">
            <a:off x="2836071" y="3006452"/>
            <a:ext cx="663236" cy="145159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100 CuadroTexto"/>
              <p:cNvSpPr txBox="1"/>
              <p:nvPr/>
            </p:nvSpPr>
            <p:spPr>
              <a:xfrm rot="3971401">
                <a:off x="3280446" y="4041796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𝐷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01" name="10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280446" y="4041796"/>
                <a:ext cx="437721" cy="307777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55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6" grpId="0"/>
      <p:bldP spid="52" grpId="0"/>
      <p:bldP spid="56" grpId="0"/>
      <p:bldP spid="31" grpId="0"/>
      <p:bldP spid="32" grpId="0"/>
      <p:bldP spid="43" grpId="0"/>
      <p:bldP spid="61" grpId="0"/>
      <p:bldP spid="62" grpId="0"/>
      <p:bldP spid="72" grpId="0"/>
      <p:bldP spid="73" grpId="0"/>
      <p:bldP spid="7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5" grpId="0"/>
      <p:bldP spid="96" grpId="0"/>
      <p:bldP spid="97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1800" b="1" dirty="0" smtClean="0"/>
              <a:t>La resultante de las fuerzas exteriores NO coincide con eje barra.</a:t>
            </a:r>
            <a:r>
              <a:rPr lang="es-AR" sz="2000" b="1" dirty="0" smtClean="0"/>
              <a:t> 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79" name="78 Rectángulo"/>
          <p:cNvSpPr/>
          <p:nvPr/>
        </p:nvSpPr>
        <p:spPr>
          <a:xfrm>
            <a:off x="7568362" y="2648309"/>
            <a:ext cx="1185552" cy="6854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2" name="91 Conector recto"/>
          <p:cNvCxnSpPr/>
          <p:nvPr/>
        </p:nvCxnSpPr>
        <p:spPr>
          <a:xfrm flipH="1" flipV="1">
            <a:off x="8122446" y="2156222"/>
            <a:ext cx="2542" cy="149868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CuadroTexto"/>
              <p:cNvSpPr txBox="1"/>
              <p:nvPr/>
            </p:nvSpPr>
            <p:spPr>
              <a:xfrm>
                <a:off x="7624278" y="2653071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𝐶𝑃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0" name="8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278" y="2653071"/>
                <a:ext cx="612068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95 CuadroTexto"/>
              <p:cNvSpPr txBox="1"/>
              <p:nvPr/>
            </p:nvSpPr>
            <p:spPr>
              <a:xfrm>
                <a:off x="7984431" y="2610467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𝐴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6" name="9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431" y="2610467"/>
                <a:ext cx="612068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1446842" y="1510599"/>
                <a:ext cx="3917246" cy="5129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i="1" dirty="0" smtClean="0">
                    <a:latin typeface="Cambria Math"/>
                  </a:rPr>
                  <a:t>Punto 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𝑥</m:t>
                        </m:r>
                        <m:r>
                          <a:rPr lang="es-AR" sz="1600" b="0" i="1" smtClean="0">
                            <a:latin typeface="Cambria Math"/>
                          </a:rPr>
                          <m:t>; </m:t>
                        </m:r>
                      </m:sub>
                    </m:sSub>
                    <m:r>
                      <a:rPr lang="es-AR" sz="16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s-AR" sz="1600" b="0" i="1" dirty="0" smtClean="0">
                    <a:latin typeface="Cambria Math"/>
                  </a:rPr>
                  <a:t>) aplicación de la Resultante Fuerzas Exteriores</a:t>
                </a:r>
              </a:p>
              <a:p>
                <a:endParaRPr lang="es-AR" sz="1200" b="0" i="1" dirty="0" smtClean="0">
                  <a:latin typeface="Cambria Math"/>
                </a:endParaRPr>
              </a:p>
              <a:p>
                <a:r>
                  <a:rPr lang="es-AR" sz="1600" b="1" i="1" dirty="0">
                    <a:latin typeface="Cambria Math"/>
                  </a:rPr>
                  <a:t>CENTRO DE PRESION</a:t>
                </a:r>
                <a:r>
                  <a:rPr lang="es-AR" sz="1600" b="1" i="1" dirty="0" smtClean="0">
                    <a:latin typeface="Cambria Math"/>
                  </a:rPr>
                  <a:t>:  </a:t>
                </a:r>
                <a:r>
                  <a:rPr lang="es-AR" sz="1600" i="1" dirty="0" smtClean="0">
                    <a:latin typeface="Cambria Math"/>
                  </a:rPr>
                  <a:t>Intersección de Recta </a:t>
                </a:r>
                <a:r>
                  <a:rPr lang="es-AR" sz="1600" i="1" dirty="0" err="1" smtClean="0">
                    <a:latin typeface="Cambria Math"/>
                  </a:rPr>
                  <a:t>Accion</a:t>
                </a:r>
                <a:r>
                  <a:rPr lang="es-AR" sz="1600" i="1" dirty="0">
                    <a:latin typeface="Cambria Math"/>
                  </a:rPr>
                  <a:t> </a:t>
                </a:r>
                <a:r>
                  <a:rPr lang="es-AR" sz="1600" i="1" dirty="0" smtClean="0">
                    <a:latin typeface="Cambria Math"/>
                  </a:rPr>
                  <a:t>Fuerza con el plano de la sección</a:t>
                </a:r>
                <a:endParaRPr lang="es-AR" sz="1600" b="0" i="1" dirty="0" smtClean="0">
                  <a:latin typeface="Cambria Math"/>
                </a:endParaRPr>
              </a:p>
              <a:p>
                <a:endParaRPr lang="es-AR" sz="1200" b="0" i="1" dirty="0" smtClean="0">
                  <a:latin typeface="Cambria Math"/>
                </a:endParaRPr>
              </a:p>
              <a:p>
                <a:r>
                  <a:rPr lang="es-AR" sz="1600" b="1" i="1" dirty="0" smtClean="0">
                    <a:latin typeface="Cambria Math"/>
                  </a:rPr>
                  <a:t>LINEA DE FUERZA:  </a:t>
                </a:r>
                <a:r>
                  <a:rPr lang="es-AR" sz="1600" i="1" dirty="0" smtClean="0">
                    <a:latin typeface="Cambria Math"/>
                  </a:rPr>
                  <a:t>Recta que une el Baricentro de la Sección con el CP</a:t>
                </a:r>
                <a:endParaRPr lang="es-AR" sz="1600" i="1" dirty="0">
                  <a:latin typeface="Cambria Math"/>
                </a:endParaRPr>
              </a:p>
              <a:p>
                <a:endParaRPr lang="es-AR" sz="1600" b="0" i="1" dirty="0" smtClean="0">
                  <a:latin typeface="Cambria Math"/>
                </a:endParaRPr>
              </a:p>
              <a:p>
                <a:r>
                  <a:rPr lang="es-AR" sz="1600" b="0" i="1" dirty="0" smtClean="0">
                    <a:latin typeface="Cambria Math"/>
                  </a:rPr>
                  <a:t>Reduzco el sistema de Fuerzas a los ejes Principales:</a:t>
                </a:r>
              </a:p>
              <a:p>
                <a:r>
                  <a:rPr lang="es-AR" sz="1600" b="0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𝑁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r>
                      <a:rPr lang="es-AR" sz="1600" i="1">
                        <a:latin typeface="Cambria Math"/>
                      </a:rPr>
                      <m:t>𝐹</m:t>
                    </m:r>
                  </m:oMath>
                </a14:m>
                <a:r>
                  <a:rPr lang="es-AR" sz="1600" dirty="0" smtClean="0"/>
                  <a:t>  </a:t>
                </a:r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</a:rPr>
                      <m:t>; </m:t>
                    </m:r>
                    <m:r>
                      <a:rPr lang="es-AR" sz="1600" b="0" i="1" smtClean="0">
                        <a:latin typeface="Cambria Math"/>
                      </a:rPr>
                      <m:t>𝑀𝑥</m:t>
                    </m:r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r>
                      <a:rPr lang="es-AR" sz="1600" b="0" i="1" smtClean="0">
                        <a:latin typeface="Cambria Math"/>
                      </a:rPr>
                      <m:t>𝐹</m:t>
                    </m:r>
                    <m:r>
                      <a:rPr lang="es-AR" sz="1600" b="0" i="1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s-A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s-AR" sz="1600" dirty="0" smtClean="0"/>
                  <a:t>  ; </a:t>
                </a:r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</m:t>
                    </m:r>
                    <m:r>
                      <a:rPr lang="es-AR" sz="1600" b="0" i="1" smtClean="0">
                        <a:latin typeface="Cambria Math"/>
                      </a:rPr>
                      <m:t>𝑦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r>
                      <a:rPr lang="es-AR" sz="1600" b="0" i="1" smtClean="0">
                        <a:latin typeface="Cambria Math"/>
                      </a:rPr>
                      <m:t>0</m:t>
                    </m:r>
                  </m:oMath>
                </a14:m>
                <a:endParaRPr lang="es-AR" sz="1600" dirty="0" smtClean="0"/>
              </a:p>
              <a:p>
                <a:endParaRPr lang="es-AR" sz="1200" dirty="0"/>
              </a:p>
              <a:p>
                <a:r>
                  <a:rPr lang="es-AR" sz="1600" dirty="0" smtClean="0"/>
                  <a:t>En un punto B (x; y) cualquiera:</a:t>
                </a:r>
              </a:p>
              <a:p>
                <a:endParaRPr lang="es-AR" sz="1600" dirty="0"/>
              </a:p>
              <a:p>
                <a:r>
                  <a:rPr lang="es-AR" sz="1600" dirty="0" smtClean="0">
                    <a:sym typeface="Symbol"/>
                  </a:rPr>
                  <a:t>=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 smtClean="0"/>
                  <a:t>  </a:t>
                </a:r>
                <a:r>
                  <a:rPr lang="es-AR" sz="1600" dirty="0" smtClean="0">
                    <a:sym typeface="Symbol"/>
                  </a:rPr>
                  <a:t></a:t>
                </a:r>
                <a:r>
                  <a:rPr lang="es-AR" sz="1600" dirty="0">
                    <a:sym typeface="Symbol"/>
                  </a:rPr>
                  <a:t>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>
                            <a:latin typeface="Cambria Math"/>
                          </a:rPr>
                          <m:t>𝐹</m:t>
                        </m:r>
                        <m:r>
                          <a:rPr lang="es-AR" sz="1600" i="1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16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AR" sz="1600" b="0" i="1" dirty="0" smtClean="0"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s-AR" sz="16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AR" sz="16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sz="1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s-AR" sz="1600" dirty="0"/>
              </a:p>
              <a:p>
                <a:endParaRPr lang="es-AR" sz="1600" dirty="0" smtClean="0"/>
              </a:p>
              <a:p>
                <a:r>
                  <a:rPr lang="es-AR" sz="1600" dirty="0">
                    <a:sym typeface="Symbol"/>
                  </a:rPr>
                  <a:t>=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𝑁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b="0" i="1" smtClean="0">
                            <a:latin typeface="Cambria Math"/>
                          </a:rPr>
                          <m:t>𝐴</m:t>
                        </m:r>
                        <m:r>
                          <a:rPr lang="es-AR" sz="1600" b="0" i="1" smtClean="0">
                            <a:latin typeface="Cambria Math"/>
                          </a:rPr>
                          <m:t>.</m:t>
                        </m:r>
                        <m:sSubSup>
                          <m:sSubSupPr>
                            <m:ctrlPr>
                              <a:rPr lang="es-AR" sz="16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1600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sz="160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842" y="1510599"/>
                <a:ext cx="3917246" cy="5129609"/>
              </a:xfrm>
              <a:prstGeom prst="rect">
                <a:avLst/>
              </a:prstGeom>
              <a:blipFill rotWithShape="1">
                <a:blip r:embed="rId4"/>
                <a:stretch>
                  <a:fillRect l="-778" t="-476" b="-2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 NORMAL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40" name="39 Grupo"/>
          <p:cNvGrpSpPr/>
          <p:nvPr/>
        </p:nvGrpSpPr>
        <p:grpSpPr>
          <a:xfrm>
            <a:off x="5560937" y="1618853"/>
            <a:ext cx="2181095" cy="1738139"/>
            <a:chOff x="2046876" y="1151879"/>
            <a:chExt cx="2181095" cy="2562082"/>
          </a:xfrm>
        </p:grpSpPr>
        <p:cxnSp>
          <p:nvCxnSpPr>
            <p:cNvPr id="31" name="30 Conector recto de flecha"/>
            <p:cNvCxnSpPr/>
            <p:nvPr/>
          </p:nvCxnSpPr>
          <p:spPr>
            <a:xfrm flipV="1">
              <a:off x="3062451" y="1276229"/>
              <a:ext cx="0" cy="72668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2046876" y="1151879"/>
              <a:ext cx="2181095" cy="2562082"/>
              <a:chOff x="2320577" y="1895095"/>
              <a:chExt cx="2181095" cy="2562082"/>
            </a:xfrm>
          </p:grpSpPr>
          <p:cxnSp>
            <p:nvCxnSpPr>
              <p:cNvPr id="23" name="22 Conector recto de flecha"/>
              <p:cNvCxnSpPr/>
              <p:nvPr/>
            </p:nvCxnSpPr>
            <p:spPr>
              <a:xfrm flipV="1">
                <a:off x="3216262" y="1895095"/>
                <a:ext cx="0" cy="9757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31 Grupo"/>
              <p:cNvGrpSpPr/>
              <p:nvPr/>
            </p:nvGrpSpPr>
            <p:grpSpPr>
              <a:xfrm>
                <a:off x="2320577" y="1966986"/>
                <a:ext cx="2181095" cy="2490191"/>
                <a:chOff x="2320577" y="1966986"/>
                <a:chExt cx="2181095" cy="2490191"/>
              </a:xfrm>
            </p:grpSpPr>
            <p:cxnSp>
              <p:nvCxnSpPr>
                <p:cNvPr id="45" name="44 Conector recto de flecha"/>
                <p:cNvCxnSpPr/>
                <p:nvPr/>
              </p:nvCxnSpPr>
              <p:spPr>
                <a:xfrm>
                  <a:off x="3201141" y="2870807"/>
                  <a:ext cx="1300531" cy="1509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48 Conector recto de flecha"/>
                <p:cNvCxnSpPr/>
                <p:nvPr/>
              </p:nvCxnSpPr>
              <p:spPr>
                <a:xfrm flipV="1">
                  <a:off x="3216262" y="2211415"/>
                  <a:ext cx="691878" cy="64378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60 CuadroTexto"/>
                    <p:cNvSpPr txBox="1"/>
                    <p:nvPr/>
                  </p:nvSpPr>
                  <p:spPr>
                    <a:xfrm>
                      <a:off x="2943778" y="1966986"/>
                      <a:ext cx="282624" cy="30777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6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43778" y="1966986"/>
                      <a:ext cx="282624" cy="307778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235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61 CuadroTexto"/>
                    <p:cNvSpPr txBox="1"/>
                    <p:nvPr/>
                  </p:nvSpPr>
                  <p:spPr>
                    <a:xfrm>
                      <a:off x="4214045" y="2490582"/>
                      <a:ext cx="282624" cy="30777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6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14045" y="2490582"/>
                      <a:ext cx="282624" cy="307778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b="-235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" name="5 Cubo"/>
                <p:cNvSpPr/>
                <p:nvPr/>
              </p:nvSpPr>
              <p:spPr>
                <a:xfrm>
                  <a:off x="2320577" y="2656977"/>
                  <a:ext cx="1748526" cy="1800200"/>
                </a:xfrm>
                <a:prstGeom prst="cub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34 CuadroTexto"/>
                    <p:cNvSpPr txBox="1"/>
                    <p:nvPr/>
                  </p:nvSpPr>
                  <p:spPr>
                    <a:xfrm>
                      <a:off x="3256167" y="2617164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𝐴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3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56167" y="2617164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 b="-3235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40 CuadroTexto"/>
                    <p:cNvSpPr txBox="1"/>
                    <p:nvPr/>
                  </p:nvSpPr>
                  <p:spPr>
                    <a:xfrm>
                      <a:off x="3849266" y="1994415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4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49266" y="1994415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 b="-5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46 CuadroTexto"/>
                    <p:cNvSpPr txBox="1"/>
                    <p:nvPr/>
                  </p:nvSpPr>
                  <p:spPr>
                    <a:xfrm>
                      <a:off x="2832504" y="2786455"/>
                      <a:ext cx="612068" cy="4536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1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𝑮</m:t>
                            </m:r>
                          </m:oMath>
                        </m:oMathPara>
                      </a14:m>
                      <a:endParaRPr lang="es-AR" sz="1400" b="1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46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32504" y="2786455"/>
                      <a:ext cx="612068" cy="453675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6461869" y="154932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𝐹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869" y="1549324"/>
                <a:ext cx="61206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6587214" y="4173336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𝐵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214" y="4173336"/>
                <a:ext cx="61206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6092039" y="432869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𝑮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039" y="4328694"/>
                <a:ext cx="61206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2" name="101 Grupo"/>
          <p:cNvGrpSpPr/>
          <p:nvPr/>
        </p:nvGrpSpPr>
        <p:grpSpPr>
          <a:xfrm>
            <a:off x="5580112" y="3068961"/>
            <a:ext cx="2686188" cy="2393165"/>
            <a:chOff x="5580112" y="3068961"/>
            <a:chExt cx="2686188" cy="2393165"/>
          </a:xfrm>
        </p:grpSpPr>
        <p:cxnSp>
          <p:nvCxnSpPr>
            <p:cNvPr id="43" name="42 Conector recto de flecha"/>
            <p:cNvCxnSpPr/>
            <p:nvPr/>
          </p:nvCxnSpPr>
          <p:spPr>
            <a:xfrm flipV="1">
              <a:off x="6475797" y="3723987"/>
              <a:ext cx="0" cy="6619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 de flecha"/>
            <p:cNvCxnSpPr/>
            <p:nvPr/>
          </p:nvCxnSpPr>
          <p:spPr>
            <a:xfrm flipV="1">
              <a:off x="6475797" y="3938582"/>
              <a:ext cx="691878" cy="4367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52 CuadroTexto"/>
                <p:cNvSpPr txBox="1"/>
                <p:nvPr/>
              </p:nvSpPr>
              <p:spPr>
                <a:xfrm>
                  <a:off x="7983676" y="4330908"/>
                  <a:ext cx="282624" cy="2087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𝑥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3" name="5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3676" y="4330908"/>
                  <a:ext cx="282624" cy="20879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55 CuadroTexto"/>
                <p:cNvSpPr txBox="1"/>
                <p:nvPr/>
              </p:nvSpPr>
              <p:spPr>
                <a:xfrm>
                  <a:off x="7309463" y="3783917"/>
                  <a:ext cx="282624" cy="2087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𝑦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6" name="55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9463" y="3783917"/>
                  <a:ext cx="282624" cy="2087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5000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1" name="100 Grupo"/>
            <p:cNvGrpSpPr/>
            <p:nvPr/>
          </p:nvGrpSpPr>
          <p:grpSpPr>
            <a:xfrm>
              <a:off x="5580112" y="3068961"/>
              <a:ext cx="2476313" cy="2393165"/>
              <a:chOff x="5580112" y="3068961"/>
              <a:chExt cx="2476313" cy="2393165"/>
            </a:xfrm>
          </p:grpSpPr>
          <p:cxnSp>
            <p:nvCxnSpPr>
              <p:cNvPr id="46" name="45 Conector recto de flecha"/>
              <p:cNvCxnSpPr/>
              <p:nvPr/>
            </p:nvCxnSpPr>
            <p:spPr>
              <a:xfrm>
                <a:off x="6461869" y="4397172"/>
                <a:ext cx="1594556" cy="1255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51 CuadroTexto"/>
                  <p:cNvSpPr txBox="1"/>
                  <p:nvPr/>
                </p:nvSpPr>
                <p:spPr>
                  <a:xfrm>
                    <a:off x="6489294" y="3678812"/>
                    <a:ext cx="282624" cy="2087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𝑧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52" name="5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89294" y="3678812"/>
                    <a:ext cx="282624" cy="208799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b="-20000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4" name="53 Cubo"/>
              <p:cNvSpPr/>
              <p:nvPr/>
            </p:nvSpPr>
            <p:spPr>
              <a:xfrm>
                <a:off x="5580112" y="4240855"/>
                <a:ext cx="1748526" cy="1221271"/>
              </a:xfrm>
              <a:prstGeom prst="cub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5" name="14 Conector recto"/>
              <p:cNvCxnSpPr/>
              <p:nvPr/>
            </p:nvCxnSpPr>
            <p:spPr>
              <a:xfrm flipV="1">
                <a:off x="5580112" y="3356992"/>
                <a:ext cx="0" cy="118271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Conector recto"/>
              <p:cNvCxnSpPr/>
              <p:nvPr/>
            </p:nvCxnSpPr>
            <p:spPr>
              <a:xfrm flipV="1">
                <a:off x="5868144" y="3356992"/>
                <a:ext cx="0" cy="85924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58 Conector recto"/>
              <p:cNvCxnSpPr/>
              <p:nvPr/>
            </p:nvCxnSpPr>
            <p:spPr>
              <a:xfrm flipV="1">
                <a:off x="7327330" y="3068961"/>
                <a:ext cx="0" cy="117189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3" name="62 Conector recto de flecha"/>
          <p:cNvCxnSpPr/>
          <p:nvPr/>
        </p:nvCxnSpPr>
        <p:spPr>
          <a:xfrm flipV="1">
            <a:off x="6475797" y="3910462"/>
            <a:ext cx="0" cy="4929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CuadroTexto"/>
              <p:cNvSpPr txBox="1"/>
              <p:nvPr/>
            </p:nvSpPr>
            <p:spPr>
              <a:xfrm>
                <a:off x="5820037" y="3901064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𝑁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=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𝐹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4" name="6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037" y="3901064"/>
                <a:ext cx="727129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64 Grupo"/>
          <p:cNvGrpSpPr/>
          <p:nvPr/>
        </p:nvGrpSpPr>
        <p:grpSpPr>
          <a:xfrm flipH="1">
            <a:off x="6009709" y="4394982"/>
            <a:ext cx="468052" cy="92156"/>
            <a:chOff x="2375756" y="2292481"/>
            <a:chExt cx="648072" cy="0"/>
          </a:xfrm>
        </p:grpSpPr>
        <p:cxnSp>
          <p:nvCxnSpPr>
            <p:cNvPr id="67" name="66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>
                <a:off x="5771849" y="4487138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849" y="4487138"/>
                <a:ext cx="727129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Flecha curvada hacia arriba"/>
          <p:cNvSpPr/>
          <p:nvPr/>
        </p:nvSpPr>
        <p:spPr>
          <a:xfrm rot="10800000">
            <a:off x="7372250" y="4263303"/>
            <a:ext cx="252028" cy="2452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74 CuadroTexto"/>
              <p:cNvSpPr txBox="1"/>
              <p:nvPr/>
            </p:nvSpPr>
            <p:spPr>
              <a:xfrm>
                <a:off x="7378468" y="3992716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5" name="7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468" y="3992716"/>
                <a:ext cx="727129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3377648" y="6093296"/>
                <a:ext cx="2442389" cy="71256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ym typeface="Symbol"/>
                  </a:rPr>
                  <a:t>= </a:t>
                </a:r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 smtClean="0">
                            <a:latin typeface="Cambria Math"/>
                          </a:rPr>
                          <m:t>𝑵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𝑨</m:t>
                        </m:r>
                      </m:den>
                    </m:f>
                  </m:oMath>
                </a14:m>
                <a:r>
                  <a:rPr lang="es-AR" sz="2000" b="1" dirty="0" smtClean="0">
                    <a:latin typeface="Symath"/>
                    <a:cs typeface="Symath"/>
                    <a:sym typeface="Symbol"/>
                  </a:rPr>
                  <a:t>.(1+</a:t>
                </a:r>
                <a:r>
                  <a:rPr lang="es-AR" sz="2000" b="1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000" b="1" i="1" smtClean="0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2000" b="1" i="1" smtClean="0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s-AR" sz="2000" i="1" dirty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AR" sz="2000" i="1" dirty="0">
                                <a:latin typeface="Cambria Math"/>
                              </a:rPr>
                              <m:t>𝑖𝑥</m:t>
                            </m:r>
                          </m:e>
                          <m:sub/>
                          <m:sup>
                            <m:r>
                              <a:rPr lang="es-AR" sz="2000" i="1" dirty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.</m:t>
                    </m:r>
                    <m:r>
                      <a:rPr lang="es-AR" sz="2000" b="1" i="1" dirty="0" smtClean="0">
                        <a:latin typeface="Cambria Math"/>
                      </a:rPr>
                      <m:t>𝒚</m:t>
                    </m:r>
                    <m:r>
                      <a:rPr lang="es-AR" sz="2000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s-AR" sz="2000" b="1" dirty="0" smtClean="0"/>
              </a:p>
              <a:p>
                <a:endParaRPr lang="es-AR" sz="1000" b="1" dirty="0"/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648" y="6093296"/>
                <a:ext cx="2442389" cy="712567"/>
              </a:xfrm>
              <a:prstGeom prst="rect">
                <a:avLst/>
              </a:prstGeom>
              <a:blipFill rotWithShape="1">
                <a:blip r:embed="rId18"/>
                <a:stretch>
                  <a:fillRect l="-2233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79 Conector recto de flecha"/>
          <p:cNvCxnSpPr/>
          <p:nvPr/>
        </p:nvCxnSpPr>
        <p:spPr>
          <a:xfrm>
            <a:off x="8105813" y="2991019"/>
            <a:ext cx="9813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80 CuadroTexto"/>
              <p:cNvSpPr txBox="1"/>
              <p:nvPr/>
            </p:nvSpPr>
            <p:spPr>
              <a:xfrm>
                <a:off x="8886860" y="2991020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1" name="8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860" y="2991020"/>
                <a:ext cx="282624" cy="208799"/>
              </a:xfrm>
              <a:prstGeom prst="rect">
                <a:avLst/>
              </a:prstGeom>
              <a:blipFill rotWithShape="1">
                <a:blip r:embed="rId6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84 Conector recto de flecha"/>
          <p:cNvCxnSpPr/>
          <p:nvPr/>
        </p:nvCxnSpPr>
        <p:spPr>
          <a:xfrm flipV="1">
            <a:off x="8124988" y="2329087"/>
            <a:ext cx="0" cy="661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8139080" y="2051822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9080" y="2051822"/>
                <a:ext cx="282624" cy="208799"/>
              </a:xfrm>
              <a:prstGeom prst="rect">
                <a:avLst/>
              </a:prstGeom>
              <a:blipFill rotWithShape="1">
                <a:blip r:embed="rId19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7750391" y="2837131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𝑮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391" y="2837131"/>
                <a:ext cx="61206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88 Elipse"/>
          <p:cNvSpPr/>
          <p:nvPr/>
        </p:nvSpPr>
        <p:spPr>
          <a:xfrm>
            <a:off x="8089138" y="274635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94 CuadroTexto"/>
              <p:cNvSpPr txBox="1"/>
              <p:nvPr/>
            </p:nvSpPr>
            <p:spPr>
              <a:xfrm>
                <a:off x="7964111" y="3416210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solidFill>
                            <a:srgbClr val="FF0000"/>
                          </a:solidFill>
                          <a:latin typeface="Cambria Math"/>
                          <a:cs typeface="Syastro" pitchFamily="2" charset="0"/>
                          <a:sym typeface="Symbol"/>
                        </a:rPr>
                        <m:t>𝐿𝐹</m:t>
                      </m:r>
                    </m:oMath>
                  </m:oMathPara>
                </a14:m>
                <a:endParaRPr lang="es-AR" sz="1400" dirty="0">
                  <a:solidFill>
                    <a:srgbClr val="FF0000"/>
                  </a:solidFill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5" name="9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111" y="3416210"/>
                <a:ext cx="612068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97 Conector recto"/>
          <p:cNvCxnSpPr/>
          <p:nvPr/>
        </p:nvCxnSpPr>
        <p:spPr>
          <a:xfrm>
            <a:off x="8421704" y="2764356"/>
            <a:ext cx="0" cy="226664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98 CuadroTexto"/>
              <p:cNvSpPr txBox="1"/>
              <p:nvPr/>
            </p:nvSpPr>
            <p:spPr>
              <a:xfrm>
                <a:off x="8362459" y="2707375"/>
                <a:ext cx="313997" cy="32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𝑒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9" name="9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459" y="2707375"/>
                <a:ext cx="313997" cy="32476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99 CuadroTexto"/>
              <p:cNvSpPr txBox="1"/>
              <p:nvPr/>
            </p:nvSpPr>
            <p:spPr>
              <a:xfrm>
                <a:off x="6057839" y="5661248"/>
                <a:ext cx="2585865" cy="7083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ym typeface="Symbol"/>
                  </a:rPr>
                  <a:t></a:t>
                </a:r>
                <a:r>
                  <a:rPr lang="es-AR" sz="2000" b="1" dirty="0" err="1" smtClean="0">
                    <a:sym typeface="Symbol"/>
                  </a:rPr>
                  <a:t>max</a:t>
                </a:r>
                <a:r>
                  <a:rPr lang="es-AR" sz="2000" b="1" dirty="0" smtClean="0">
                    <a:sym typeface="Symbol"/>
                  </a:rPr>
                  <a:t>= </a:t>
                </a:r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 smtClean="0">
                            <a:latin typeface="Cambria Math"/>
                          </a:rPr>
                          <m:t>𝑵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𝑨</m:t>
                        </m:r>
                      </m:den>
                    </m:f>
                  </m:oMath>
                </a14:m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2000" b="1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000" b="1" i="1" smtClean="0">
                                <a:latin typeface="Cambria Math"/>
                              </a:rPr>
                              <m:t>𝑵</m:t>
                            </m:r>
                            <m:r>
                              <a:rPr lang="es-AR" sz="20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es-AR" sz="2000" b="1" i="1" smtClean="0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2000" b="1" i="1" smtClean="0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endParaRPr lang="es-AR" sz="2000" b="1" dirty="0" smtClean="0"/>
              </a:p>
              <a:p>
                <a:endParaRPr lang="es-AR" sz="1000" b="1" dirty="0"/>
              </a:p>
            </p:txBody>
          </p:sp>
        </mc:Choice>
        <mc:Fallback xmlns="">
          <p:sp>
            <p:nvSpPr>
              <p:cNvPr id="100" name="9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839" y="5661248"/>
                <a:ext cx="2585865" cy="708399"/>
              </a:xfrm>
              <a:prstGeom prst="rect">
                <a:avLst/>
              </a:prstGeom>
              <a:blipFill rotWithShape="1">
                <a:blip r:embed="rId22"/>
                <a:stretch>
                  <a:fillRect l="-2347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25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55" grpId="0"/>
      <p:bldP spid="57" grpId="0"/>
      <p:bldP spid="64" grpId="0"/>
      <p:bldP spid="72" grpId="0"/>
      <p:bldP spid="24" grpId="0" animBg="1"/>
      <p:bldP spid="75" grpId="0"/>
      <p:bldP spid="26" grpId="0" animBg="1"/>
      <p:bldP spid="89" grpId="0" animBg="1"/>
      <p:bldP spid="95" grpId="0"/>
      <p:bldP spid="1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1800" b="1" dirty="0" smtClean="0"/>
              <a:t>Tensiones</a:t>
            </a:r>
            <a:r>
              <a:rPr lang="es-AR" sz="2000" b="1" dirty="0" smtClean="0"/>
              <a:t> 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1115616" y="1492097"/>
                <a:ext cx="1584176" cy="1732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i="1" dirty="0" smtClean="0">
                    <a:latin typeface="Cambria Math"/>
                  </a:rPr>
                  <a:t>Para F= </a:t>
                </a:r>
                <a:r>
                  <a:rPr lang="es-AR" sz="1600" i="1" dirty="0" err="1" smtClean="0">
                    <a:latin typeface="Cambria Math"/>
                  </a:rPr>
                  <a:t>cte</a:t>
                </a:r>
                <a:endParaRPr lang="es-AR" sz="1600" i="1" dirty="0" smtClean="0">
                  <a:latin typeface="Cambria Math"/>
                </a:endParaRPr>
              </a:p>
              <a:p>
                <a:endParaRPr lang="es-AR" sz="1600" b="0" i="1" dirty="0" smtClean="0">
                  <a:latin typeface="Cambria Math"/>
                </a:endParaRPr>
              </a:p>
              <a:p>
                <a:pPr marL="285750" indent="-285750">
                  <a:buFont typeface="Symbol"/>
                  <a:buChar char="s"/>
                </a:pPr>
                <a:r>
                  <a:rPr lang="es-AR" sz="1600" dirty="0" smtClean="0">
                    <a:sym typeface="Symbol"/>
                  </a:rPr>
                  <a:t>varía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es-AR" sz="1600" b="0" i="1" dirty="0" smtClean="0">
                  <a:latin typeface="Cambria Math"/>
                </a:endParaRPr>
              </a:p>
              <a:p>
                <a:r>
                  <a:rPr lang="es-AR" sz="1600" b="0" i="1" dirty="0" smtClean="0">
                    <a:latin typeface="Cambria Math"/>
                  </a:rPr>
                  <a:t> </a:t>
                </a:r>
              </a:p>
              <a:p>
                <a:r>
                  <a:rPr lang="es-AR" sz="1600" dirty="0" smtClean="0">
                    <a:sym typeface="Symbol"/>
                  </a:rPr>
                  <a:t></a:t>
                </a:r>
                <a:r>
                  <a:rPr lang="es-AR" sz="1600" dirty="0">
                    <a:sym typeface="Symbol"/>
                  </a:rPr>
                  <a:t>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>
                            <a:latin typeface="Cambria Math"/>
                          </a:rPr>
                          <m:t>𝐹</m:t>
                        </m:r>
                        <m:r>
                          <a:rPr lang="es-AR" sz="1600" i="1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endParaRPr lang="es-AR" sz="1600" dirty="0"/>
              </a:p>
              <a:p>
                <a:endParaRPr lang="es-AR" sz="1600" dirty="0" smtClean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92097"/>
                <a:ext cx="1584176" cy="1732782"/>
              </a:xfrm>
              <a:prstGeom prst="rect">
                <a:avLst/>
              </a:prstGeom>
              <a:blipFill rotWithShape="1">
                <a:blip r:embed="rId2"/>
                <a:stretch>
                  <a:fillRect l="-1923" t="-140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 NORMAL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99897" y="656264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4" name="3 Grupo"/>
          <p:cNvGrpSpPr/>
          <p:nvPr/>
        </p:nvGrpSpPr>
        <p:grpSpPr>
          <a:xfrm>
            <a:off x="2871496" y="741845"/>
            <a:ext cx="4435368" cy="2123032"/>
            <a:chOff x="5949276" y="991678"/>
            <a:chExt cx="3669885" cy="1708993"/>
          </a:xfrm>
        </p:grpSpPr>
        <p:sp>
          <p:nvSpPr>
            <p:cNvPr id="79" name="78 Rectángulo"/>
            <p:cNvSpPr/>
            <p:nvPr/>
          </p:nvSpPr>
          <p:spPr>
            <a:xfrm>
              <a:off x="5949276" y="1588165"/>
              <a:ext cx="1185552" cy="68542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92" name="91 Conector recto"/>
            <p:cNvCxnSpPr/>
            <p:nvPr/>
          </p:nvCxnSpPr>
          <p:spPr>
            <a:xfrm flipH="1" flipV="1">
              <a:off x="6503360" y="1096078"/>
              <a:ext cx="2542" cy="1498686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89 CuadroTexto"/>
                <p:cNvSpPr txBox="1"/>
                <p:nvPr/>
              </p:nvSpPr>
              <p:spPr>
                <a:xfrm>
                  <a:off x="6045527" y="1977528"/>
                  <a:ext cx="612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  <a:sym typeface="Symbol"/>
                          </a:rPr>
                          <m:t>𝐶𝑃</m:t>
                        </m:r>
                      </m:oMath>
                    </m:oMathPara>
                  </a14:m>
                  <a:endParaRPr lang="es-AR" sz="1400" dirty="0"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90" name="8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5527" y="1977528"/>
                  <a:ext cx="612068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95 CuadroTexto"/>
                <p:cNvSpPr txBox="1"/>
                <p:nvPr/>
              </p:nvSpPr>
              <p:spPr>
                <a:xfrm>
                  <a:off x="9007093" y="1021444"/>
                  <a:ext cx="612068" cy="2477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  <a:sym typeface="Symbol"/>
                          </a:rPr>
                          <m:t>𝑁</m:t>
                        </m:r>
                      </m:oMath>
                    </m:oMathPara>
                  </a14:m>
                  <a:endParaRPr lang="es-AR" sz="1400" dirty="0"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96" name="95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7093" y="1021444"/>
                  <a:ext cx="612068" cy="2477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79 Conector recto de flecha"/>
            <p:cNvCxnSpPr/>
            <p:nvPr/>
          </p:nvCxnSpPr>
          <p:spPr>
            <a:xfrm>
              <a:off x="6486727" y="1930875"/>
              <a:ext cx="9813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80 CuadroTexto"/>
                <p:cNvSpPr txBox="1"/>
                <p:nvPr/>
              </p:nvSpPr>
              <p:spPr>
                <a:xfrm>
                  <a:off x="7267774" y="1930876"/>
                  <a:ext cx="282624" cy="2087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𝑥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81" name="8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7774" y="1930876"/>
                  <a:ext cx="282624" cy="2087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84 Conector recto de flecha"/>
            <p:cNvCxnSpPr/>
            <p:nvPr/>
          </p:nvCxnSpPr>
          <p:spPr>
            <a:xfrm flipV="1">
              <a:off x="6505902" y="1268943"/>
              <a:ext cx="0" cy="6619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86 CuadroTexto"/>
                <p:cNvSpPr txBox="1"/>
                <p:nvPr/>
              </p:nvSpPr>
              <p:spPr>
                <a:xfrm>
                  <a:off x="6519994" y="991678"/>
                  <a:ext cx="282624" cy="2087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𝑦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87" name="8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9994" y="991678"/>
                  <a:ext cx="282624" cy="2087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21429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87 CuadroTexto"/>
                <p:cNvSpPr txBox="1"/>
                <p:nvPr/>
              </p:nvSpPr>
              <p:spPr>
                <a:xfrm>
                  <a:off x="6131305" y="1776987"/>
                  <a:ext cx="612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1" i="1" smtClean="0">
                            <a:latin typeface="Cambria Math"/>
                            <a:cs typeface="Syastro" pitchFamily="2" charset="0"/>
                            <a:sym typeface="Symbol"/>
                          </a:rPr>
                          <m:t>𝑮</m:t>
                        </m:r>
                      </m:oMath>
                    </m:oMathPara>
                  </a14:m>
                  <a:endParaRPr lang="es-AR" sz="1400" b="1" dirty="0"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88" name="8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1305" y="1776987"/>
                  <a:ext cx="612068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94 CuadroTexto"/>
                <p:cNvSpPr txBox="1"/>
                <p:nvPr/>
              </p:nvSpPr>
              <p:spPr>
                <a:xfrm>
                  <a:off x="6345025" y="2392894"/>
                  <a:ext cx="612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solidFill>
                              <a:srgbClr val="FF0000"/>
                            </a:solidFill>
                            <a:latin typeface="Cambria Math"/>
                            <a:cs typeface="Syastro" pitchFamily="2" charset="0"/>
                            <a:sym typeface="Symbol"/>
                          </a:rPr>
                          <m:t>𝐿𝐹</m:t>
                        </m:r>
                      </m:oMath>
                    </m:oMathPara>
                  </a14:m>
                  <a:endParaRPr lang="es-AR" sz="1400" dirty="0">
                    <a:solidFill>
                      <a:srgbClr val="FF0000"/>
                    </a:solidFill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95" name="9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5025" y="2392894"/>
                  <a:ext cx="612068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69 CuadroTexto"/>
              <p:cNvSpPr txBox="1"/>
              <p:nvPr/>
            </p:nvSpPr>
            <p:spPr>
              <a:xfrm>
                <a:off x="5763413" y="1161165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𝑀𝑥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0" name="6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13" y="1161165"/>
                <a:ext cx="63648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400087" y="1775004"/>
            <a:ext cx="28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grpSp>
        <p:nvGrpSpPr>
          <p:cNvPr id="71" name="70 Grupo"/>
          <p:cNvGrpSpPr/>
          <p:nvPr/>
        </p:nvGrpSpPr>
        <p:grpSpPr>
          <a:xfrm>
            <a:off x="3552924" y="1896684"/>
            <a:ext cx="468052" cy="92156"/>
            <a:chOff x="2375756" y="2292481"/>
            <a:chExt cx="648072" cy="0"/>
          </a:xfrm>
        </p:grpSpPr>
        <p:cxnSp>
          <p:nvCxnSpPr>
            <p:cNvPr id="73" name="72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6 Grupo"/>
          <p:cNvGrpSpPr/>
          <p:nvPr/>
        </p:nvGrpSpPr>
        <p:grpSpPr>
          <a:xfrm rot="108000000" flipH="1">
            <a:off x="5514101" y="1475735"/>
            <a:ext cx="761095" cy="930783"/>
            <a:chOff x="4806588" y="1464700"/>
            <a:chExt cx="823900" cy="930783"/>
          </a:xfrm>
        </p:grpSpPr>
        <p:grpSp>
          <p:nvGrpSpPr>
            <p:cNvPr id="60" name="59 Grupo"/>
            <p:cNvGrpSpPr/>
            <p:nvPr/>
          </p:nvGrpSpPr>
          <p:grpSpPr>
            <a:xfrm>
              <a:off x="4806588" y="1485754"/>
              <a:ext cx="823900" cy="854838"/>
              <a:chOff x="3131840" y="1566289"/>
              <a:chExt cx="1143744" cy="1440160"/>
            </a:xfr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grpSpPr>
          <p:sp>
            <p:nvSpPr>
              <p:cNvPr id="66" name="65 Triángulo rectángulo"/>
              <p:cNvSpPr/>
              <p:nvPr/>
            </p:nvSpPr>
            <p:spPr>
              <a:xfrm flipH="1">
                <a:off x="3131840" y="2276655"/>
                <a:ext cx="504056" cy="729794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69" name="68 Triángulo rectángulo"/>
              <p:cNvSpPr/>
              <p:nvPr/>
            </p:nvSpPr>
            <p:spPr>
              <a:xfrm flipV="1">
                <a:off x="3635896" y="1566289"/>
                <a:ext cx="639688" cy="703063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76" name="75 CuadroTexto"/>
            <p:cNvSpPr txBox="1"/>
            <p:nvPr/>
          </p:nvSpPr>
          <p:spPr>
            <a:xfrm>
              <a:off x="5173488" y="1464700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-</a:t>
              </a:r>
              <a:endParaRPr lang="es-AR" dirty="0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4891433" y="2026151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5032862" y="1497432"/>
            <a:ext cx="288032" cy="873322"/>
            <a:chOff x="5804796" y="1488759"/>
            <a:chExt cx="288032" cy="873322"/>
          </a:xfrm>
        </p:grpSpPr>
        <p:sp>
          <p:nvSpPr>
            <p:cNvPr id="10" name="9 Rectángulo"/>
            <p:cNvSpPr/>
            <p:nvPr/>
          </p:nvSpPr>
          <p:spPr>
            <a:xfrm>
              <a:off x="5804796" y="1488759"/>
              <a:ext cx="288032" cy="873322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5809971" y="1775004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p:sp>
        <p:nvSpPr>
          <p:cNvPr id="83" name="82 CuadroTexto"/>
          <p:cNvSpPr txBox="1"/>
          <p:nvPr/>
        </p:nvSpPr>
        <p:spPr>
          <a:xfrm>
            <a:off x="6372200" y="1730422"/>
            <a:ext cx="28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=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83 CuadroTexto"/>
              <p:cNvSpPr txBox="1"/>
              <p:nvPr/>
            </p:nvSpPr>
            <p:spPr>
              <a:xfrm>
                <a:off x="4911010" y="1154533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 smtClean="0">
                              <a:latin typeface="Cambria Math"/>
                              <a:cs typeface="Syastro" pitchFamily="2" charset="0"/>
                            </a:rPr>
                          </m:ctrlPr>
                        </m:sSubPr>
                        <m:e>
                          <m:r>
                            <a:rPr lang="es-AR" sz="1400" i="1" smtClean="0">
                              <a:latin typeface="Cambria Math"/>
                              <a:ea typeface="Cambria Math"/>
                              <a:cs typeface="Syastro" pitchFamily="2" charset="0"/>
                            </a:rPr>
                            <m:t>𝜎</m:t>
                          </m:r>
                        </m:e>
                        <m:sub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4" name="8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010" y="1154533"/>
                <a:ext cx="63648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3541154" y="1903072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154" y="1903072"/>
                <a:ext cx="44579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Triángulo rectángulo"/>
          <p:cNvSpPr/>
          <p:nvPr/>
        </p:nvSpPr>
        <p:spPr>
          <a:xfrm>
            <a:off x="6948264" y="1488759"/>
            <a:ext cx="360040" cy="875033"/>
          </a:xfrm>
          <a:prstGeom prst="rtTriangle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91" name="90 Grupo"/>
          <p:cNvGrpSpPr/>
          <p:nvPr/>
        </p:nvGrpSpPr>
        <p:grpSpPr>
          <a:xfrm>
            <a:off x="6732236" y="1490470"/>
            <a:ext cx="260318" cy="873322"/>
            <a:chOff x="5804796" y="1488759"/>
            <a:chExt cx="347091" cy="873322"/>
          </a:xfrm>
        </p:grpSpPr>
        <p:sp>
          <p:nvSpPr>
            <p:cNvPr id="93" name="92 Rectángulo"/>
            <p:cNvSpPr/>
            <p:nvPr/>
          </p:nvSpPr>
          <p:spPr>
            <a:xfrm>
              <a:off x="5804796" y="1488759"/>
              <a:ext cx="288032" cy="873322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5869029" y="1839806"/>
              <a:ext cx="282858" cy="369332"/>
            </a:xfrm>
            <a:prstGeom prst="rect">
              <a:avLst/>
            </a:prstGeom>
            <a:noFill/>
            <a:ln w="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6732236" y="1482843"/>
            <a:ext cx="576068" cy="887911"/>
            <a:chOff x="6732236" y="1482843"/>
            <a:chExt cx="576068" cy="887911"/>
          </a:xfrm>
        </p:grpSpPr>
        <p:cxnSp>
          <p:nvCxnSpPr>
            <p:cNvPr id="97" name="96 Conector recto"/>
            <p:cNvCxnSpPr>
              <a:endCxn id="12" idx="4"/>
            </p:cNvCxnSpPr>
            <p:nvPr/>
          </p:nvCxnSpPr>
          <p:spPr>
            <a:xfrm>
              <a:off x="6745657" y="2363792"/>
              <a:ext cx="562647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29 Grupo"/>
            <p:cNvGrpSpPr/>
            <p:nvPr/>
          </p:nvGrpSpPr>
          <p:grpSpPr>
            <a:xfrm>
              <a:off x="6732236" y="1482843"/>
              <a:ext cx="576068" cy="887911"/>
              <a:chOff x="6732236" y="1482843"/>
              <a:chExt cx="576068" cy="887911"/>
            </a:xfrm>
          </p:grpSpPr>
          <p:cxnSp>
            <p:nvCxnSpPr>
              <p:cNvPr id="14" name="13 Conector recto"/>
              <p:cNvCxnSpPr/>
              <p:nvPr/>
            </p:nvCxnSpPr>
            <p:spPr>
              <a:xfrm>
                <a:off x="6732236" y="1488760"/>
                <a:ext cx="216028" cy="0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Conector recto"/>
              <p:cNvCxnSpPr>
                <a:endCxn id="12" idx="4"/>
              </p:cNvCxnSpPr>
              <p:nvPr/>
            </p:nvCxnSpPr>
            <p:spPr>
              <a:xfrm>
                <a:off x="6948260" y="1492097"/>
                <a:ext cx="360044" cy="871695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100 Conector recto"/>
              <p:cNvCxnSpPr/>
              <p:nvPr/>
            </p:nvCxnSpPr>
            <p:spPr>
              <a:xfrm>
                <a:off x="6732236" y="1482843"/>
                <a:ext cx="4" cy="887911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" name="37 Conector recto"/>
          <p:cNvCxnSpPr/>
          <p:nvPr/>
        </p:nvCxnSpPr>
        <p:spPr>
          <a:xfrm flipV="1">
            <a:off x="6732240" y="968728"/>
            <a:ext cx="0" cy="52174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>
            <a:stCxn id="12" idx="4"/>
          </p:cNvCxnSpPr>
          <p:nvPr/>
        </p:nvCxnSpPr>
        <p:spPr>
          <a:xfrm flipH="1" flipV="1">
            <a:off x="6732236" y="968728"/>
            <a:ext cx="576068" cy="139506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Elipse"/>
          <p:cNvSpPr/>
          <p:nvPr/>
        </p:nvSpPr>
        <p:spPr>
          <a:xfrm>
            <a:off x="3488986" y="1988840"/>
            <a:ext cx="87018" cy="89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5" name="104 Conector recto"/>
          <p:cNvCxnSpPr/>
          <p:nvPr/>
        </p:nvCxnSpPr>
        <p:spPr>
          <a:xfrm flipH="1">
            <a:off x="2762197" y="987496"/>
            <a:ext cx="4438914" cy="0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243 Grupo"/>
          <p:cNvGrpSpPr/>
          <p:nvPr/>
        </p:nvGrpSpPr>
        <p:grpSpPr>
          <a:xfrm>
            <a:off x="2871496" y="2673706"/>
            <a:ext cx="4435368" cy="2077282"/>
            <a:chOff x="2871496" y="2673706"/>
            <a:chExt cx="4435368" cy="2077282"/>
          </a:xfrm>
        </p:grpSpPr>
        <p:grpSp>
          <p:nvGrpSpPr>
            <p:cNvPr id="106" name="105 Grupo"/>
            <p:cNvGrpSpPr/>
            <p:nvPr/>
          </p:nvGrpSpPr>
          <p:grpSpPr>
            <a:xfrm>
              <a:off x="2871496" y="2673706"/>
              <a:ext cx="4435368" cy="2077282"/>
              <a:chOff x="5949276" y="991678"/>
              <a:chExt cx="3669885" cy="16721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115 CuadroTexto"/>
                  <p:cNvSpPr txBox="1"/>
                  <p:nvPr/>
                </p:nvSpPr>
                <p:spPr>
                  <a:xfrm>
                    <a:off x="6345025" y="2356066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𝐿𝐹</m:t>
                          </m:r>
                        </m:oMath>
                      </m:oMathPara>
                    </a14:m>
                    <a:endParaRPr lang="es-AR" sz="1400" dirty="0">
                      <a:solidFill>
                        <a:srgbClr val="FF0000"/>
                      </a:solidFill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16" name="115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45025" y="2356066"/>
                    <a:ext cx="612068" cy="307777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7" name="106 Rectángulo"/>
              <p:cNvSpPr/>
              <p:nvPr/>
            </p:nvSpPr>
            <p:spPr>
              <a:xfrm>
                <a:off x="5949276" y="1588165"/>
                <a:ext cx="1185552" cy="68542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108 CuadroTexto"/>
                  <p:cNvSpPr txBox="1"/>
                  <p:nvPr/>
                </p:nvSpPr>
                <p:spPr>
                  <a:xfrm>
                    <a:off x="6107452" y="1995230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𝐶𝑃</m:t>
                          </m:r>
                        </m:oMath>
                      </m:oMathPara>
                    </a14:m>
                    <a:endParaRPr lang="es-AR" sz="1400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09" name="108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07452" y="1995230"/>
                    <a:ext cx="612068" cy="307777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109 CuadroTexto"/>
                  <p:cNvSpPr txBox="1"/>
                  <p:nvPr/>
                </p:nvSpPr>
                <p:spPr>
                  <a:xfrm>
                    <a:off x="9007093" y="1323883"/>
                    <a:ext cx="612068" cy="2477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𝑁</m:t>
                          </m:r>
                        </m:oMath>
                      </m:oMathPara>
                    </a14:m>
                    <a:endParaRPr lang="es-AR" sz="1400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10" name="10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07093" y="1323883"/>
                    <a:ext cx="612068" cy="247754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1" name="110 Conector recto de flecha"/>
              <p:cNvCxnSpPr/>
              <p:nvPr/>
            </p:nvCxnSpPr>
            <p:spPr>
              <a:xfrm>
                <a:off x="6486727" y="1930875"/>
                <a:ext cx="98137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111 CuadroTexto"/>
                  <p:cNvSpPr txBox="1"/>
                  <p:nvPr/>
                </p:nvSpPr>
                <p:spPr>
                  <a:xfrm>
                    <a:off x="7267774" y="1930876"/>
                    <a:ext cx="282624" cy="2087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𝑥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12" name="11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67774" y="1930876"/>
                    <a:ext cx="282624" cy="208799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3" name="112 Conector recto de flecha"/>
              <p:cNvCxnSpPr/>
              <p:nvPr/>
            </p:nvCxnSpPr>
            <p:spPr>
              <a:xfrm flipV="1">
                <a:off x="6505902" y="1268943"/>
                <a:ext cx="0" cy="6619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113 CuadroTexto"/>
                  <p:cNvSpPr txBox="1"/>
                  <p:nvPr/>
                </p:nvSpPr>
                <p:spPr>
                  <a:xfrm>
                    <a:off x="6519994" y="991678"/>
                    <a:ext cx="282624" cy="2087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𝑦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14" name="113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9994" y="991678"/>
                    <a:ext cx="282624" cy="208799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21429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114 CuadroTexto"/>
                  <p:cNvSpPr txBox="1"/>
                  <p:nvPr/>
                </p:nvSpPr>
                <p:spPr>
                  <a:xfrm>
                    <a:off x="6131305" y="1776987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1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𝑮</m:t>
                          </m:r>
                        </m:oMath>
                      </m:oMathPara>
                    </a14:m>
                    <a:endParaRPr lang="es-AR" sz="1400" b="1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115" name="11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1305" y="1776987"/>
                    <a:ext cx="612068" cy="307777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8" name="107 Conector recto"/>
              <p:cNvCxnSpPr/>
              <p:nvPr/>
            </p:nvCxnSpPr>
            <p:spPr>
              <a:xfrm flipV="1">
                <a:off x="6505902" y="1268943"/>
                <a:ext cx="0" cy="1325821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129 Grupo"/>
            <p:cNvGrpSpPr/>
            <p:nvPr/>
          </p:nvGrpSpPr>
          <p:grpSpPr>
            <a:xfrm flipH="1">
              <a:off x="5509910" y="3429293"/>
              <a:ext cx="777078" cy="958982"/>
              <a:chOff x="4806588" y="1461077"/>
              <a:chExt cx="823902" cy="958982"/>
            </a:xfrm>
          </p:grpSpPr>
          <p:grpSp>
            <p:nvGrpSpPr>
              <p:cNvPr id="131" name="130 Grupo"/>
              <p:cNvGrpSpPr/>
              <p:nvPr/>
            </p:nvGrpSpPr>
            <p:grpSpPr>
              <a:xfrm>
                <a:off x="4806588" y="1461077"/>
                <a:ext cx="823902" cy="907909"/>
                <a:chOff x="3131838" y="1524715"/>
                <a:chExt cx="1143746" cy="1529570"/>
              </a:xfrm>
              <a:pattFill prst="ltHorz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34" name="133 Triángulo rectángulo"/>
                <p:cNvSpPr/>
                <p:nvPr/>
              </p:nvSpPr>
              <p:spPr>
                <a:xfrm flipH="1">
                  <a:off x="3131838" y="2276655"/>
                  <a:ext cx="504056" cy="777630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135" name="134 Triángulo rectángulo"/>
                <p:cNvSpPr/>
                <p:nvPr/>
              </p:nvSpPr>
              <p:spPr>
                <a:xfrm flipV="1">
                  <a:off x="3635897" y="1524715"/>
                  <a:ext cx="639687" cy="744637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p:sp>
            <p:nvSpPr>
              <p:cNvPr id="132" name="131 CuadroTexto"/>
              <p:cNvSpPr txBox="1"/>
              <p:nvPr/>
            </p:nvSpPr>
            <p:spPr>
              <a:xfrm>
                <a:off x="5173487" y="1464700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-</a:t>
                </a:r>
                <a:endParaRPr lang="es-AR" dirty="0"/>
              </a:p>
            </p:txBody>
          </p:sp>
          <p:sp>
            <p:nvSpPr>
              <p:cNvPr id="133" name="132 CuadroTexto"/>
              <p:cNvSpPr txBox="1"/>
              <p:nvPr/>
            </p:nvSpPr>
            <p:spPr>
              <a:xfrm>
                <a:off x="4949684" y="2050727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+</a:t>
                </a:r>
                <a:endParaRPr lang="es-AR" dirty="0"/>
              </a:p>
            </p:txBody>
          </p:sp>
        </p:grpSp>
      </p:grpSp>
      <p:grpSp>
        <p:nvGrpSpPr>
          <p:cNvPr id="247" name="246 Grupo"/>
          <p:cNvGrpSpPr/>
          <p:nvPr/>
        </p:nvGrpSpPr>
        <p:grpSpPr>
          <a:xfrm>
            <a:off x="3500087" y="3086394"/>
            <a:ext cx="3897949" cy="1250808"/>
            <a:chOff x="3500087" y="3086394"/>
            <a:chExt cx="3897949" cy="1250808"/>
          </a:xfrm>
        </p:grpSpPr>
        <p:sp>
          <p:nvSpPr>
            <p:cNvPr id="119" name="118 CuadroTexto"/>
            <p:cNvSpPr txBox="1"/>
            <p:nvPr/>
          </p:nvSpPr>
          <p:spPr>
            <a:xfrm>
              <a:off x="5400087" y="3706865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  <p:grpSp>
          <p:nvGrpSpPr>
            <p:cNvPr id="120" name="119 Grupo"/>
            <p:cNvGrpSpPr/>
            <p:nvPr/>
          </p:nvGrpSpPr>
          <p:grpSpPr>
            <a:xfrm>
              <a:off x="3552924" y="3828545"/>
              <a:ext cx="468052" cy="92156"/>
              <a:chOff x="2375756" y="2292481"/>
              <a:chExt cx="648072" cy="0"/>
            </a:xfrm>
          </p:grpSpPr>
          <p:cxnSp>
            <p:nvCxnSpPr>
              <p:cNvPr id="121" name="120 Conector recto de flecha"/>
              <p:cNvCxnSpPr/>
              <p:nvPr/>
            </p:nvCxnSpPr>
            <p:spPr>
              <a:xfrm>
                <a:off x="2375756" y="2292481"/>
                <a:ext cx="64807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121 Conector recto de flecha"/>
              <p:cNvCxnSpPr/>
              <p:nvPr/>
            </p:nvCxnSpPr>
            <p:spPr>
              <a:xfrm>
                <a:off x="2375756" y="2292481"/>
                <a:ext cx="5225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122 Grupo"/>
            <p:cNvGrpSpPr/>
            <p:nvPr/>
          </p:nvGrpSpPr>
          <p:grpSpPr>
            <a:xfrm>
              <a:off x="5032862" y="3429293"/>
              <a:ext cx="288032" cy="873322"/>
              <a:chOff x="5804796" y="1488759"/>
              <a:chExt cx="288032" cy="873322"/>
            </a:xfrm>
          </p:grpSpPr>
          <p:sp>
            <p:nvSpPr>
              <p:cNvPr id="124" name="123 Rectángulo"/>
              <p:cNvSpPr/>
              <p:nvPr/>
            </p:nvSpPr>
            <p:spPr>
              <a:xfrm>
                <a:off x="5804796" y="1488759"/>
                <a:ext cx="288032" cy="873322"/>
              </a:xfrm>
              <a:prstGeom prst="rect">
                <a:avLst/>
              </a:prstGeom>
              <a:pattFill prst="ltHorz">
                <a:fgClr>
                  <a:schemeClr val="accent1"/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25" name="124 CuadroTexto"/>
              <p:cNvSpPr txBox="1"/>
              <p:nvPr/>
            </p:nvSpPr>
            <p:spPr>
              <a:xfrm>
                <a:off x="5809971" y="1775004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+</a:t>
                </a:r>
                <a:endParaRPr lang="es-A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125 CuadroTexto"/>
                <p:cNvSpPr txBox="1"/>
                <p:nvPr/>
              </p:nvSpPr>
              <p:spPr>
                <a:xfrm>
                  <a:off x="4911010" y="3086394"/>
                  <a:ext cx="63648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400" i="1" smtClean="0">
                                <a:latin typeface="Cambria Math"/>
                                <a:cs typeface="Syastro" pitchFamily="2" charset="0"/>
                              </a:rPr>
                            </m:ctrlPr>
                          </m:sSubPr>
                          <m:e>
                            <m:r>
                              <a:rPr lang="es-AR" sz="1400" i="1" smtClean="0">
                                <a:latin typeface="Cambria Math"/>
                                <a:ea typeface="Cambria Math"/>
                                <a:cs typeface="Syastro" pitchFamily="2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126" name="125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1010" y="3086394"/>
                  <a:ext cx="636484" cy="3077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126 CuadroTexto"/>
                <p:cNvSpPr txBox="1"/>
                <p:nvPr/>
              </p:nvSpPr>
              <p:spPr>
                <a:xfrm>
                  <a:off x="3541154" y="3834933"/>
                  <a:ext cx="44579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𝑀𝑥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127" name="12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1154" y="3834933"/>
                  <a:ext cx="445798" cy="30777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8" name="127 Elipse"/>
            <p:cNvSpPr/>
            <p:nvPr/>
          </p:nvSpPr>
          <p:spPr>
            <a:xfrm>
              <a:off x="3500087" y="3987628"/>
              <a:ext cx="87018" cy="8944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128 CuadroTexto"/>
                <p:cNvSpPr txBox="1"/>
                <p:nvPr/>
              </p:nvSpPr>
              <p:spPr>
                <a:xfrm>
                  <a:off x="5786859" y="3105322"/>
                  <a:ext cx="63648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400" i="1" smtClean="0">
                                <a:latin typeface="Cambria Math"/>
                                <a:cs typeface="Syastro" pitchFamily="2" charset="0"/>
                              </a:rPr>
                            </m:ctrlPr>
                          </m:sSubPr>
                          <m:e>
                            <m:r>
                              <a:rPr lang="es-AR" sz="1400" i="1" smtClean="0">
                                <a:latin typeface="Cambria Math"/>
                                <a:ea typeface="Cambria Math"/>
                                <a:cs typeface="Syastro" pitchFamily="2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𝑀𝑥</m:t>
                            </m:r>
                          </m:sub>
                        </m:sSub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129" name="128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6859" y="3105322"/>
                  <a:ext cx="636484" cy="30777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6" name="135 CuadroTexto"/>
            <p:cNvSpPr txBox="1"/>
            <p:nvPr/>
          </p:nvSpPr>
          <p:spPr>
            <a:xfrm>
              <a:off x="6284271" y="3695879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=</a:t>
              </a:r>
              <a:endParaRPr lang="es-AR" dirty="0"/>
            </a:p>
          </p:txBody>
        </p:sp>
        <p:sp>
          <p:nvSpPr>
            <p:cNvPr id="141" name="140 Triángulo rectángulo"/>
            <p:cNvSpPr/>
            <p:nvPr/>
          </p:nvSpPr>
          <p:spPr>
            <a:xfrm>
              <a:off x="6744789" y="3413100"/>
              <a:ext cx="653247" cy="924102"/>
            </a:xfrm>
            <a:prstGeom prst="rtTriangle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6814316" y="3834277"/>
              <a:ext cx="212143" cy="369332"/>
            </a:xfrm>
            <a:prstGeom prst="rect">
              <a:avLst/>
            </a:prstGeom>
            <a:noFill/>
            <a:ln w="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p:grpSp>
        <p:nvGrpSpPr>
          <p:cNvPr id="236" name="235 Grupo"/>
          <p:cNvGrpSpPr/>
          <p:nvPr/>
        </p:nvGrpSpPr>
        <p:grpSpPr>
          <a:xfrm flipH="1">
            <a:off x="6637827" y="5369992"/>
            <a:ext cx="647253" cy="855357"/>
            <a:chOff x="3583852" y="5308293"/>
            <a:chExt cx="934177" cy="855357"/>
          </a:xfrm>
        </p:grpSpPr>
        <p:sp>
          <p:nvSpPr>
            <p:cNvPr id="235" name="234 Triángulo rectángulo"/>
            <p:cNvSpPr/>
            <p:nvPr/>
          </p:nvSpPr>
          <p:spPr>
            <a:xfrm flipH="1">
              <a:off x="3583852" y="5515049"/>
              <a:ext cx="720484" cy="648601"/>
            </a:xfrm>
            <a:prstGeom prst="rtTriangle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4" name="233 Triángulo rectángulo"/>
            <p:cNvSpPr/>
            <p:nvPr/>
          </p:nvSpPr>
          <p:spPr>
            <a:xfrm flipV="1">
              <a:off x="4302005" y="5308293"/>
              <a:ext cx="216024" cy="206756"/>
            </a:xfrm>
            <a:prstGeom prst="rtTriangle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246" name="245 Grupo"/>
          <p:cNvGrpSpPr/>
          <p:nvPr/>
        </p:nvGrpSpPr>
        <p:grpSpPr>
          <a:xfrm>
            <a:off x="2871496" y="4571173"/>
            <a:ext cx="4435368" cy="2077282"/>
            <a:chOff x="2871496" y="4571173"/>
            <a:chExt cx="4435368" cy="2077282"/>
          </a:xfrm>
        </p:grpSpPr>
        <p:grpSp>
          <p:nvGrpSpPr>
            <p:cNvPr id="198" name="197 Grupo"/>
            <p:cNvGrpSpPr/>
            <p:nvPr/>
          </p:nvGrpSpPr>
          <p:grpSpPr>
            <a:xfrm>
              <a:off x="2871496" y="4571173"/>
              <a:ext cx="4435368" cy="2077282"/>
              <a:chOff x="5949276" y="991678"/>
              <a:chExt cx="3669885" cy="1672165"/>
            </a:xfrm>
          </p:grpSpPr>
          <p:sp>
            <p:nvSpPr>
              <p:cNvPr id="219" name="218 Rectángulo"/>
              <p:cNvSpPr/>
              <p:nvPr/>
            </p:nvSpPr>
            <p:spPr>
              <a:xfrm>
                <a:off x="5949276" y="1588165"/>
                <a:ext cx="1185552" cy="68542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220" name="219 Conector recto"/>
              <p:cNvCxnSpPr/>
              <p:nvPr/>
            </p:nvCxnSpPr>
            <p:spPr>
              <a:xfrm flipH="1" flipV="1">
                <a:off x="6503360" y="1096078"/>
                <a:ext cx="2542" cy="1498686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1" name="220 CuadroTexto"/>
                  <p:cNvSpPr txBox="1"/>
                  <p:nvPr/>
                </p:nvSpPr>
                <p:spPr>
                  <a:xfrm>
                    <a:off x="5949276" y="2101023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𝐶𝑃</m:t>
                          </m:r>
                        </m:oMath>
                      </m:oMathPara>
                    </a14:m>
                    <a:endParaRPr lang="es-AR" sz="1400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1" name="220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9276" y="2101023"/>
                    <a:ext cx="612068" cy="307777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2" name="221 CuadroTexto"/>
                  <p:cNvSpPr txBox="1"/>
                  <p:nvPr/>
                </p:nvSpPr>
                <p:spPr>
                  <a:xfrm>
                    <a:off x="9007093" y="1323883"/>
                    <a:ext cx="612068" cy="2477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𝑁</m:t>
                          </m:r>
                        </m:oMath>
                      </m:oMathPara>
                    </a14:m>
                    <a:endParaRPr lang="es-AR" sz="1400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2" name="22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07093" y="1323883"/>
                    <a:ext cx="612068" cy="247754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23" name="222 Conector recto de flecha"/>
              <p:cNvCxnSpPr/>
              <p:nvPr/>
            </p:nvCxnSpPr>
            <p:spPr>
              <a:xfrm>
                <a:off x="6486727" y="1930875"/>
                <a:ext cx="98137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4" name="223 CuadroTexto"/>
                  <p:cNvSpPr txBox="1"/>
                  <p:nvPr/>
                </p:nvSpPr>
                <p:spPr>
                  <a:xfrm>
                    <a:off x="7267774" y="1930876"/>
                    <a:ext cx="282624" cy="2087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𝑥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4" name="223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67774" y="1930876"/>
                    <a:ext cx="282624" cy="208799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25" name="224 Conector recto de flecha"/>
              <p:cNvCxnSpPr/>
              <p:nvPr/>
            </p:nvCxnSpPr>
            <p:spPr>
              <a:xfrm flipV="1">
                <a:off x="6505902" y="1268943"/>
                <a:ext cx="0" cy="6619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6" name="225 CuadroTexto"/>
                  <p:cNvSpPr txBox="1"/>
                  <p:nvPr/>
                </p:nvSpPr>
                <p:spPr>
                  <a:xfrm>
                    <a:off x="6519994" y="991678"/>
                    <a:ext cx="282624" cy="2087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𝑦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6" name="225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9994" y="991678"/>
                    <a:ext cx="282624" cy="208799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21429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7" name="226 CuadroTexto"/>
                  <p:cNvSpPr txBox="1"/>
                  <p:nvPr/>
                </p:nvSpPr>
                <p:spPr>
                  <a:xfrm>
                    <a:off x="6123387" y="1785651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1" i="1" smtClean="0"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𝑮</m:t>
                          </m:r>
                        </m:oMath>
                      </m:oMathPara>
                    </a14:m>
                    <a:endParaRPr lang="es-AR" sz="1400" b="1" dirty="0"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7" name="22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23387" y="1785651"/>
                    <a:ext cx="612068" cy="307777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8" name="227 CuadroTexto"/>
                  <p:cNvSpPr txBox="1"/>
                  <p:nvPr/>
                </p:nvSpPr>
                <p:spPr>
                  <a:xfrm>
                    <a:off x="6345025" y="2356066"/>
                    <a:ext cx="61206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Syastro" pitchFamily="2" charset="0"/>
                              <a:sym typeface="Symbol"/>
                            </a:rPr>
                            <m:t>𝐿𝐹</m:t>
                          </m:r>
                        </m:oMath>
                      </m:oMathPara>
                    </a14:m>
                    <a:endParaRPr lang="es-AR" sz="1400" dirty="0">
                      <a:solidFill>
                        <a:srgbClr val="FF0000"/>
                      </a:solidFill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228" name="227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45025" y="2356066"/>
                    <a:ext cx="612068" cy="307777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99" name="198 CuadroTexto"/>
            <p:cNvSpPr txBox="1"/>
            <p:nvPr/>
          </p:nvSpPr>
          <p:spPr>
            <a:xfrm>
              <a:off x="5400087" y="5604332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  <p:grpSp>
          <p:nvGrpSpPr>
            <p:cNvPr id="200" name="199 Grupo"/>
            <p:cNvGrpSpPr/>
            <p:nvPr/>
          </p:nvGrpSpPr>
          <p:grpSpPr>
            <a:xfrm>
              <a:off x="3552924" y="5726012"/>
              <a:ext cx="468052" cy="92156"/>
              <a:chOff x="2375756" y="2292481"/>
              <a:chExt cx="648072" cy="0"/>
            </a:xfrm>
          </p:grpSpPr>
          <p:cxnSp>
            <p:nvCxnSpPr>
              <p:cNvPr id="217" name="216 Conector recto de flecha"/>
              <p:cNvCxnSpPr/>
              <p:nvPr/>
            </p:nvCxnSpPr>
            <p:spPr>
              <a:xfrm>
                <a:off x="2375756" y="2292481"/>
                <a:ext cx="64807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217 Conector recto de flecha"/>
              <p:cNvCxnSpPr/>
              <p:nvPr/>
            </p:nvCxnSpPr>
            <p:spPr>
              <a:xfrm>
                <a:off x="2375756" y="2292481"/>
                <a:ext cx="5225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1" name="200 Grupo"/>
            <p:cNvGrpSpPr/>
            <p:nvPr/>
          </p:nvGrpSpPr>
          <p:grpSpPr>
            <a:xfrm>
              <a:off x="5032862" y="5326760"/>
              <a:ext cx="288032" cy="873322"/>
              <a:chOff x="5804796" y="1488759"/>
              <a:chExt cx="288032" cy="873322"/>
            </a:xfrm>
          </p:grpSpPr>
          <p:sp>
            <p:nvSpPr>
              <p:cNvPr id="215" name="214 Rectángulo"/>
              <p:cNvSpPr/>
              <p:nvPr/>
            </p:nvSpPr>
            <p:spPr>
              <a:xfrm>
                <a:off x="5804796" y="1488759"/>
                <a:ext cx="288032" cy="873322"/>
              </a:xfrm>
              <a:prstGeom prst="rect">
                <a:avLst/>
              </a:prstGeom>
              <a:pattFill prst="ltHorz">
                <a:fgClr>
                  <a:schemeClr val="accent1"/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5809971" y="1775004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+</a:t>
                </a:r>
                <a:endParaRPr lang="es-A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201 CuadroTexto"/>
                <p:cNvSpPr txBox="1"/>
                <p:nvPr/>
              </p:nvSpPr>
              <p:spPr>
                <a:xfrm>
                  <a:off x="4911010" y="4983861"/>
                  <a:ext cx="63648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400" i="1" smtClean="0">
                                <a:latin typeface="Cambria Math"/>
                                <a:cs typeface="Syastro" pitchFamily="2" charset="0"/>
                              </a:rPr>
                            </m:ctrlPr>
                          </m:sSubPr>
                          <m:e>
                            <m:r>
                              <a:rPr lang="es-AR" sz="1400" i="1" smtClean="0">
                                <a:latin typeface="Cambria Math"/>
                                <a:ea typeface="Cambria Math"/>
                                <a:cs typeface="Syastro" pitchFamily="2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202" name="20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1010" y="4983861"/>
                  <a:ext cx="636484" cy="30777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202 CuadroTexto"/>
                <p:cNvSpPr txBox="1"/>
                <p:nvPr/>
              </p:nvSpPr>
              <p:spPr>
                <a:xfrm>
                  <a:off x="3541154" y="5732400"/>
                  <a:ext cx="44579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𝑀𝑥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203" name="20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1154" y="5732400"/>
                  <a:ext cx="445798" cy="30777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203 Elipse"/>
            <p:cNvSpPr/>
            <p:nvPr/>
          </p:nvSpPr>
          <p:spPr>
            <a:xfrm>
              <a:off x="3493889" y="6051006"/>
              <a:ext cx="87018" cy="8944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204 CuadroTexto"/>
                <p:cNvSpPr txBox="1"/>
                <p:nvPr/>
              </p:nvSpPr>
              <p:spPr>
                <a:xfrm>
                  <a:off x="5786859" y="5002789"/>
                  <a:ext cx="63648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400" i="1" smtClean="0">
                                <a:latin typeface="Cambria Math"/>
                                <a:cs typeface="Syastro" pitchFamily="2" charset="0"/>
                              </a:rPr>
                            </m:ctrlPr>
                          </m:sSubPr>
                          <m:e>
                            <m:r>
                              <a:rPr lang="es-AR" sz="1400" i="1" smtClean="0">
                                <a:latin typeface="Cambria Math"/>
                                <a:ea typeface="Cambria Math"/>
                                <a:cs typeface="Syastro" pitchFamily="2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𝑀𝑥</m:t>
                            </m:r>
                          </m:sub>
                        </m:sSub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205" name="20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6859" y="5002789"/>
                  <a:ext cx="636484" cy="307777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6" name="205 Grupo"/>
            <p:cNvGrpSpPr/>
            <p:nvPr/>
          </p:nvGrpSpPr>
          <p:grpSpPr>
            <a:xfrm flipH="1">
              <a:off x="5480857" y="5312374"/>
              <a:ext cx="715962" cy="996700"/>
              <a:chOff x="4806588" y="1464700"/>
              <a:chExt cx="823900" cy="930783"/>
            </a:xfrm>
          </p:grpSpPr>
          <p:grpSp>
            <p:nvGrpSpPr>
              <p:cNvPr id="210" name="209 Grupo"/>
              <p:cNvGrpSpPr/>
              <p:nvPr/>
            </p:nvGrpSpPr>
            <p:grpSpPr>
              <a:xfrm>
                <a:off x="4806588" y="1485754"/>
                <a:ext cx="823900" cy="854838"/>
                <a:chOff x="3131840" y="1566289"/>
                <a:chExt cx="1143744" cy="1440160"/>
              </a:xfrm>
              <a:pattFill prst="ltHorz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13" name="212 Triángulo rectángulo"/>
                <p:cNvSpPr/>
                <p:nvPr/>
              </p:nvSpPr>
              <p:spPr>
                <a:xfrm flipH="1">
                  <a:off x="3131840" y="2276655"/>
                  <a:ext cx="504056" cy="729794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214" name="213 Triángulo rectángulo"/>
                <p:cNvSpPr/>
                <p:nvPr/>
              </p:nvSpPr>
              <p:spPr>
                <a:xfrm flipV="1">
                  <a:off x="3635896" y="1566289"/>
                  <a:ext cx="639688" cy="703063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p:sp>
            <p:nvSpPr>
              <p:cNvPr id="211" name="210 CuadroTexto"/>
              <p:cNvSpPr txBox="1"/>
              <p:nvPr/>
            </p:nvSpPr>
            <p:spPr>
              <a:xfrm>
                <a:off x="5173487" y="1464700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-</a:t>
                </a:r>
                <a:endParaRPr lang="es-AR" dirty="0"/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4891433" y="2026151"/>
                <a:ext cx="282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+</a:t>
                </a:r>
                <a:endParaRPr lang="es-AR" dirty="0"/>
              </a:p>
            </p:txBody>
          </p:sp>
        </p:grpSp>
        <p:sp>
          <p:nvSpPr>
            <p:cNvPr id="207" name="206 CuadroTexto"/>
            <p:cNvSpPr txBox="1"/>
            <p:nvPr/>
          </p:nvSpPr>
          <p:spPr>
            <a:xfrm>
              <a:off x="6284271" y="5593346"/>
              <a:ext cx="282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=</a:t>
              </a:r>
              <a:endParaRPr lang="es-AR" dirty="0"/>
            </a:p>
          </p:txBody>
        </p:sp>
        <p:sp>
          <p:nvSpPr>
            <p:cNvPr id="209" name="208 CuadroTexto"/>
            <p:cNvSpPr txBox="1"/>
            <p:nvPr/>
          </p:nvSpPr>
          <p:spPr>
            <a:xfrm>
              <a:off x="6814316" y="5731744"/>
              <a:ext cx="212143" cy="369332"/>
            </a:xfrm>
            <a:prstGeom prst="rect">
              <a:avLst/>
            </a:prstGeom>
            <a:noFill/>
            <a:ln w="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AR" dirty="0" smtClean="0"/>
                <a:t>+</a:t>
              </a:r>
              <a:endParaRPr lang="es-A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230 CuadroTexto"/>
              <p:cNvSpPr txBox="1"/>
              <p:nvPr/>
            </p:nvSpPr>
            <p:spPr>
              <a:xfrm>
                <a:off x="2699792" y="1000644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231" name="2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000644"/>
                <a:ext cx="636484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2" name="231 Conector recto"/>
          <p:cNvCxnSpPr/>
          <p:nvPr/>
        </p:nvCxnSpPr>
        <p:spPr>
          <a:xfrm flipH="1">
            <a:off x="2339752" y="3414704"/>
            <a:ext cx="4664448" cy="0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232 CuadroTexto"/>
              <p:cNvSpPr txBox="1"/>
              <p:nvPr/>
            </p:nvSpPr>
            <p:spPr>
              <a:xfrm>
                <a:off x="2756806" y="3121516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233" name="2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806" y="3121516"/>
                <a:ext cx="63648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7" name="236 CuadroTexto"/>
          <p:cNvSpPr txBox="1"/>
          <p:nvPr/>
        </p:nvSpPr>
        <p:spPr>
          <a:xfrm>
            <a:off x="6637827" y="5248710"/>
            <a:ext cx="212143" cy="36933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cxnSp>
        <p:nvCxnSpPr>
          <p:cNvPr id="238" name="237 Conector recto"/>
          <p:cNvCxnSpPr/>
          <p:nvPr/>
        </p:nvCxnSpPr>
        <p:spPr>
          <a:xfrm flipH="1" flipV="1">
            <a:off x="1979712" y="5631753"/>
            <a:ext cx="5301183" cy="8839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9" name="238 CuadroTexto"/>
              <p:cNvSpPr txBox="1"/>
              <p:nvPr/>
            </p:nvSpPr>
            <p:spPr>
              <a:xfrm>
                <a:off x="2854748" y="5392851"/>
                <a:ext cx="636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−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239" name="2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748" y="5392851"/>
                <a:ext cx="636484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1" name="250 CuadroTexto"/>
          <p:cNvSpPr txBox="1"/>
          <p:nvPr/>
        </p:nvSpPr>
        <p:spPr>
          <a:xfrm>
            <a:off x="7327304" y="1012595"/>
            <a:ext cx="18626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sz="1600" dirty="0" smtClean="0"/>
              <a:t>El eje neutro no pasa por el Baricentro</a:t>
            </a:r>
          </a:p>
          <a:p>
            <a:pPr marL="285750" indent="-285750">
              <a:buFont typeface="Arial" pitchFamily="34" charset="0"/>
              <a:buChar char="•"/>
            </a:pPr>
            <a:endParaRPr lang="es-A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AR" sz="1600" dirty="0" smtClean="0"/>
              <a:t>El eje neutro y el Centro de Presiones están en lados opuestos al Baricentro.</a:t>
            </a:r>
          </a:p>
          <a:p>
            <a:pPr marL="285750" indent="-285750">
              <a:buFont typeface="Arial" pitchFamily="34" charset="0"/>
              <a:buChar char="•"/>
            </a:pPr>
            <a:endParaRPr lang="es-A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s-AR" sz="1600" dirty="0" smtClean="0"/>
              <a:t>A medida que el CP se acerca a G, el eje neutro se aleja</a:t>
            </a:r>
          </a:p>
          <a:p>
            <a:pPr marL="285750" indent="-285750">
              <a:buFont typeface="Arial" pitchFamily="34" charset="0"/>
              <a:buChar char="•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52277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" grpId="0"/>
      <p:bldP spid="83" grpId="0"/>
      <p:bldP spid="84" grpId="0"/>
      <p:bldP spid="86" grpId="0"/>
      <p:bldP spid="12" grpId="0" animBg="1"/>
      <p:bldP spid="103" grpId="0" animBg="1"/>
      <p:bldP spid="231" grpId="0"/>
      <p:bldP spid="233" grpId="0"/>
      <p:bldP spid="237" grpId="0" animBg="1"/>
      <p:bldP spid="2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1800" b="1" dirty="0" smtClean="0"/>
              <a:t>La resultante de las fuerzas exteriores NO coincide con eje barra.</a:t>
            </a:r>
            <a:r>
              <a:rPr lang="es-AR" sz="2000" b="1" dirty="0" smtClean="0"/>
              <a:t> 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1446842" y="1510599"/>
                <a:ext cx="3684514" cy="497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i="1" dirty="0" smtClean="0">
                    <a:latin typeface="Cambria Math"/>
                  </a:rPr>
                  <a:t>Punto 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𝑥</m:t>
                        </m:r>
                        <m:r>
                          <a:rPr lang="es-AR" sz="1600" b="0" i="1" smtClean="0">
                            <a:latin typeface="Cambria Math"/>
                          </a:rPr>
                          <m:t>; </m:t>
                        </m:r>
                      </m:sub>
                    </m:sSub>
                    <m:sSub>
                      <m:sSubPr>
                        <m:ctrlPr>
                          <a:rPr lang="es-AR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s-AR" sz="1600" b="0" i="1" dirty="0" smtClean="0">
                    <a:latin typeface="Cambria Math"/>
                  </a:rPr>
                  <a:t>) aplicación de la Resultante Fuerzas Exteriores</a:t>
                </a:r>
              </a:p>
              <a:p>
                <a:endParaRPr lang="es-AR" sz="1600" b="0" i="1" dirty="0" smtClean="0">
                  <a:latin typeface="Cambria Math"/>
                </a:endParaRPr>
              </a:p>
              <a:p>
                <a:r>
                  <a:rPr lang="es-AR" sz="1600" b="0" i="1" dirty="0" smtClean="0">
                    <a:latin typeface="Cambria Math"/>
                  </a:rPr>
                  <a:t>Reduzco el sistema de Fuerzas a los ejes Principales:</a:t>
                </a:r>
              </a:p>
              <a:p>
                <a:r>
                  <a:rPr lang="es-AR" sz="1600" b="0" i="1" dirty="0" smtClean="0">
                    <a:latin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sz="1600" i="1">
                          <a:latin typeface="Cambria Math"/>
                        </a:rPr>
                        <m:t>𝑁</m:t>
                      </m:r>
                      <m:r>
                        <a:rPr lang="es-AR" sz="1600" i="1">
                          <a:latin typeface="Cambria Math"/>
                        </a:rPr>
                        <m:t>=</m:t>
                      </m:r>
                      <m:r>
                        <a:rPr lang="es-AR" sz="1600" i="1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s-AR" sz="1600" dirty="0"/>
              </a:p>
              <a:p>
                <a:endParaRPr lang="es-AR" sz="16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𝑀𝑥</m:t>
                    </m:r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r>
                      <a:rPr lang="es-AR" sz="1600" b="0" i="1" smtClean="0">
                        <a:latin typeface="Cambria Math"/>
                      </a:rPr>
                      <m:t>𝐹</m:t>
                    </m:r>
                    <m:r>
                      <a:rPr lang="es-AR" sz="1600" b="0" i="1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s-A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s-AR" sz="1600" dirty="0" smtClean="0"/>
                  <a:t>  ; </a:t>
                </a:r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</m:t>
                    </m:r>
                    <m:r>
                      <a:rPr lang="es-AR" sz="1600" b="0" i="1" smtClean="0">
                        <a:latin typeface="Cambria Math"/>
                      </a:rPr>
                      <m:t>𝑦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r>
                      <a:rPr lang="es-AR" sz="1600" i="1">
                        <a:latin typeface="Cambria Math"/>
                      </a:rPr>
                      <m:t>𝐹</m:t>
                    </m:r>
                    <m:r>
                      <a:rPr lang="es-AR" sz="1600" b="0" i="1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s-A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AR" sz="16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AR" sz="16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endParaRPr lang="es-AR" sz="1600" dirty="0" smtClean="0"/>
              </a:p>
              <a:p>
                <a:endParaRPr lang="es-AR" sz="1600" dirty="0" smtClean="0"/>
              </a:p>
              <a:p>
                <a:endParaRPr lang="es-AR" sz="1600" dirty="0"/>
              </a:p>
              <a:p>
                <a:r>
                  <a:rPr lang="es-AR" sz="1600" dirty="0" smtClean="0"/>
                  <a:t>En un punto B (x; y) cualquiera:</a:t>
                </a:r>
              </a:p>
              <a:p>
                <a:endParaRPr lang="es-AR" sz="1600" dirty="0"/>
              </a:p>
              <a:p>
                <a:r>
                  <a:rPr lang="es-AR" sz="1600" dirty="0" smtClean="0">
                    <a:sym typeface="Symbol"/>
                  </a:rPr>
                  <a:t>=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 smtClean="0"/>
                  <a:t>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b="0" i="0" dirty="0" smtClean="0">
                        <a:latin typeface="Cambria Math"/>
                      </a:rPr>
                      <m:t>x</m:t>
                    </m:r>
                  </m:oMath>
                </a14:m>
                <a:endParaRPr lang="es-AR" sz="1600" dirty="0" smtClean="0"/>
              </a:p>
              <a:p>
                <a:endParaRPr lang="es-AR" sz="1600" dirty="0" smtClean="0"/>
              </a:p>
              <a:p>
                <a:r>
                  <a:rPr lang="es-AR" sz="1600" dirty="0">
                    <a:sym typeface="Symbol"/>
                  </a:rPr>
                  <a:t>=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</a:rPr>
                          <m:t>𝑁</m:t>
                        </m:r>
                        <m:r>
                          <a:rPr lang="es-AR" sz="1600" i="1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/>
                  <a:t>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𝑁</m:t>
                        </m:r>
                        <m:r>
                          <a:rPr lang="es-AR" sz="1600" i="1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x</m:t>
                    </m:r>
                  </m:oMath>
                </a14:m>
                <a:endParaRPr lang="es-AR" sz="1600" dirty="0"/>
              </a:p>
              <a:p>
                <a:endParaRPr lang="es-AR" sz="1600" dirty="0" smtClean="0"/>
              </a:p>
              <a:p>
                <a:r>
                  <a:rPr lang="es-AR" sz="1600" dirty="0">
                    <a:sym typeface="Symbol"/>
                  </a:rPr>
                  <a:t>=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/>
                  <a:t> </a:t>
                </a:r>
                <a:r>
                  <a:rPr lang="es-AR" sz="16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s-AR" sz="1600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s-AR" sz="1600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s-AR" sz="1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x</m:t>
                    </m:r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842" y="1510599"/>
                <a:ext cx="3684514" cy="4970143"/>
              </a:xfrm>
              <a:prstGeom prst="rect">
                <a:avLst/>
              </a:prstGeom>
              <a:blipFill rotWithShape="1">
                <a:blip r:embed="rId2"/>
                <a:stretch>
                  <a:fillRect l="-826" t="-491" r="-6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COMPUESTA OBLICUA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40" name="39 Grupo"/>
          <p:cNvGrpSpPr/>
          <p:nvPr/>
        </p:nvGrpSpPr>
        <p:grpSpPr>
          <a:xfrm>
            <a:off x="5560937" y="1618853"/>
            <a:ext cx="2686188" cy="1738139"/>
            <a:chOff x="2046876" y="1151879"/>
            <a:chExt cx="2686188" cy="2562082"/>
          </a:xfrm>
        </p:grpSpPr>
        <p:cxnSp>
          <p:nvCxnSpPr>
            <p:cNvPr id="31" name="30 Conector recto de flecha"/>
            <p:cNvCxnSpPr/>
            <p:nvPr/>
          </p:nvCxnSpPr>
          <p:spPr>
            <a:xfrm flipV="1">
              <a:off x="3409094" y="1304711"/>
              <a:ext cx="0" cy="72668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2046876" y="1151879"/>
              <a:ext cx="2686188" cy="2562082"/>
              <a:chOff x="2320577" y="1895095"/>
              <a:chExt cx="2686188" cy="2562082"/>
            </a:xfrm>
          </p:grpSpPr>
          <p:cxnSp>
            <p:nvCxnSpPr>
              <p:cNvPr id="23" name="22 Conector recto de flecha"/>
              <p:cNvCxnSpPr/>
              <p:nvPr/>
            </p:nvCxnSpPr>
            <p:spPr>
              <a:xfrm flipV="1">
                <a:off x="3216262" y="1895095"/>
                <a:ext cx="0" cy="9757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31 Grupo"/>
              <p:cNvGrpSpPr/>
              <p:nvPr/>
            </p:nvGrpSpPr>
            <p:grpSpPr>
              <a:xfrm>
                <a:off x="2320577" y="1940729"/>
                <a:ext cx="2686188" cy="2516448"/>
                <a:chOff x="2320577" y="1940729"/>
                <a:chExt cx="2686188" cy="2516448"/>
              </a:xfrm>
            </p:grpSpPr>
            <p:cxnSp>
              <p:nvCxnSpPr>
                <p:cNvPr id="45" name="44 Conector recto de flecha"/>
                <p:cNvCxnSpPr/>
                <p:nvPr/>
              </p:nvCxnSpPr>
              <p:spPr>
                <a:xfrm>
                  <a:off x="3201141" y="2870807"/>
                  <a:ext cx="1594556" cy="1850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48 Conector recto de flecha"/>
                <p:cNvCxnSpPr/>
                <p:nvPr/>
              </p:nvCxnSpPr>
              <p:spPr>
                <a:xfrm flipV="1">
                  <a:off x="3216262" y="2211415"/>
                  <a:ext cx="691878" cy="64378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60 CuadroTexto"/>
                    <p:cNvSpPr txBox="1"/>
                    <p:nvPr/>
                  </p:nvSpPr>
                  <p:spPr>
                    <a:xfrm>
                      <a:off x="3165494" y="1940729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6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65494" y="1940729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b="-235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61 CuadroTexto"/>
                    <p:cNvSpPr txBox="1"/>
                    <p:nvPr/>
                  </p:nvSpPr>
                  <p:spPr>
                    <a:xfrm>
                      <a:off x="4724141" y="2789719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6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24141" y="2789719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b="-235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" name="5 Cubo"/>
                <p:cNvSpPr/>
                <p:nvPr/>
              </p:nvSpPr>
              <p:spPr>
                <a:xfrm>
                  <a:off x="2320577" y="2656977"/>
                  <a:ext cx="1748526" cy="1800200"/>
                </a:xfrm>
                <a:prstGeom prst="cub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34 CuadroTexto"/>
                    <p:cNvSpPr txBox="1"/>
                    <p:nvPr/>
                  </p:nvSpPr>
                  <p:spPr>
                    <a:xfrm>
                      <a:off x="3256167" y="2617164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𝐴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3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56167" y="2617164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3235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40 CuadroTexto"/>
                    <p:cNvSpPr txBox="1"/>
                    <p:nvPr/>
                  </p:nvSpPr>
                  <p:spPr>
                    <a:xfrm>
                      <a:off x="3849266" y="1994415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4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49266" y="1994415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b="-5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46 CuadroTexto"/>
                    <p:cNvSpPr txBox="1"/>
                    <p:nvPr/>
                  </p:nvSpPr>
                  <p:spPr>
                    <a:xfrm>
                      <a:off x="2832504" y="2786455"/>
                      <a:ext cx="612068" cy="4536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1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𝟎</m:t>
                            </m:r>
                          </m:oMath>
                        </m:oMathPara>
                      </a14:m>
                      <a:endParaRPr lang="es-AR" sz="1400" b="1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46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32504" y="2786455"/>
                      <a:ext cx="612068" cy="453675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6741313" y="1568647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𝐹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313" y="1568647"/>
                <a:ext cx="61206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42 Conector recto de flecha"/>
          <p:cNvCxnSpPr/>
          <p:nvPr/>
        </p:nvCxnSpPr>
        <p:spPr>
          <a:xfrm flipV="1">
            <a:off x="6475797" y="3723987"/>
            <a:ext cx="0" cy="661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6461869" y="4397172"/>
            <a:ext cx="1594556" cy="12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V="1">
            <a:off x="6475797" y="3938582"/>
            <a:ext cx="691878" cy="436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51 CuadroTexto"/>
              <p:cNvSpPr txBox="1"/>
              <p:nvPr/>
            </p:nvSpPr>
            <p:spPr>
              <a:xfrm>
                <a:off x="6435200" y="3669076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𝑧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2" name="5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200" y="3669076"/>
                <a:ext cx="282624" cy="208799"/>
              </a:xfrm>
              <a:prstGeom prst="rect">
                <a:avLst/>
              </a:prstGeom>
              <a:blipFill rotWithShape="1">
                <a:blip r:embed="rId3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52 CuadroTexto"/>
              <p:cNvSpPr txBox="1"/>
              <p:nvPr/>
            </p:nvSpPr>
            <p:spPr>
              <a:xfrm>
                <a:off x="7983676" y="4330908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3" name="5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3676" y="4330908"/>
                <a:ext cx="282624" cy="208799"/>
              </a:xfrm>
              <a:prstGeom prst="rect">
                <a:avLst/>
              </a:prstGeom>
              <a:blipFill rotWithShape="1"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53 Cubo"/>
          <p:cNvSpPr/>
          <p:nvPr/>
        </p:nvSpPr>
        <p:spPr>
          <a:xfrm>
            <a:off x="5580112" y="4240855"/>
            <a:ext cx="1748526" cy="1221271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6821736" y="419417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𝐵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736" y="4194174"/>
                <a:ext cx="61206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7309463" y="3783917"/>
                <a:ext cx="282624" cy="208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463" y="3783917"/>
                <a:ext cx="282624" cy="208799"/>
              </a:xfrm>
              <a:prstGeom prst="rect">
                <a:avLst/>
              </a:prstGeom>
              <a:blipFill rotWithShape="1">
                <a:blip r:embed="rId6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6092039" y="432869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𝟎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039" y="4328694"/>
                <a:ext cx="61206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14 Conector recto"/>
          <p:cNvCxnSpPr/>
          <p:nvPr/>
        </p:nvCxnSpPr>
        <p:spPr>
          <a:xfrm flipV="1">
            <a:off x="5580112" y="3356992"/>
            <a:ext cx="0" cy="118271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5868144" y="3356992"/>
            <a:ext cx="0" cy="85924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7327330" y="3068961"/>
            <a:ext cx="0" cy="11718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/>
          <p:nvPr/>
        </p:nvCxnSpPr>
        <p:spPr>
          <a:xfrm flipV="1">
            <a:off x="6475797" y="3910462"/>
            <a:ext cx="0" cy="4929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CuadroTexto"/>
              <p:cNvSpPr txBox="1"/>
              <p:nvPr/>
            </p:nvSpPr>
            <p:spPr>
              <a:xfrm>
                <a:off x="5820037" y="3901064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𝑁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=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𝐹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4" name="6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037" y="3901064"/>
                <a:ext cx="72712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64 Grupo"/>
          <p:cNvGrpSpPr/>
          <p:nvPr/>
        </p:nvGrpSpPr>
        <p:grpSpPr>
          <a:xfrm flipH="1">
            <a:off x="6009709" y="4394982"/>
            <a:ext cx="468052" cy="92156"/>
            <a:chOff x="2375756" y="2292481"/>
            <a:chExt cx="648072" cy="0"/>
          </a:xfrm>
        </p:grpSpPr>
        <p:cxnSp>
          <p:nvCxnSpPr>
            <p:cNvPr id="67" name="66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68 Grupo"/>
          <p:cNvGrpSpPr/>
          <p:nvPr/>
        </p:nvGrpSpPr>
        <p:grpSpPr>
          <a:xfrm rot="8930077" flipH="1">
            <a:off x="6404248" y="4191533"/>
            <a:ext cx="468052" cy="92156"/>
            <a:chOff x="2375756" y="2292481"/>
            <a:chExt cx="648072" cy="0"/>
          </a:xfrm>
        </p:grpSpPr>
        <p:cxnSp>
          <p:nvCxnSpPr>
            <p:cNvPr id="70" name="69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>
                <a:off x="5771849" y="4487138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849" y="4487138"/>
                <a:ext cx="72712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72 CuadroTexto"/>
              <p:cNvSpPr txBox="1"/>
              <p:nvPr/>
            </p:nvSpPr>
            <p:spPr>
              <a:xfrm>
                <a:off x="6321367" y="3938582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𝑀𝑦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3" name="7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367" y="3938582"/>
                <a:ext cx="727129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Flecha curvada hacia arriba"/>
          <p:cNvSpPr/>
          <p:nvPr/>
        </p:nvSpPr>
        <p:spPr>
          <a:xfrm rot="10800000">
            <a:off x="7372250" y="4263303"/>
            <a:ext cx="252028" cy="2452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5" name="24 Flecha circular"/>
          <p:cNvSpPr/>
          <p:nvPr/>
        </p:nvSpPr>
        <p:spPr>
          <a:xfrm rot="1321624" flipH="1">
            <a:off x="6733048" y="3860511"/>
            <a:ext cx="415340" cy="43204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74 CuadroTexto"/>
              <p:cNvSpPr txBox="1"/>
              <p:nvPr/>
            </p:nvSpPr>
            <p:spPr>
              <a:xfrm>
                <a:off x="7378468" y="3992716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5" name="7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468" y="3992716"/>
                <a:ext cx="727129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76 CuadroTexto"/>
              <p:cNvSpPr txBox="1"/>
              <p:nvPr/>
            </p:nvSpPr>
            <p:spPr>
              <a:xfrm>
                <a:off x="6752220" y="3570098"/>
                <a:ext cx="72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𝑀𝑦</m:t>
                      </m:r>
                    </m:oMath>
                  </m:oMathPara>
                </a14:m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7" name="7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220" y="3570098"/>
                <a:ext cx="727129" cy="307777"/>
              </a:xfrm>
              <a:prstGeom prst="rect">
                <a:avLst/>
              </a:prstGeom>
              <a:blipFill rotWithShape="1"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3786588" y="5812770"/>
                <a:ext cx="3341182" cy="881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ym typeface="Symbol"/>
                  </a:rPr>
                  <a:t></a:t>
                </a:r>
                <a:r>
                  <a:rPr lang="es-AR" sz="2000" b="1" dirty="0" err="1" smtClean="0">
                    <a:sym typeface="Symbol"/>
                  </a:rPr>
                  <a:t>max</a:t>
                </a:r>
                <a:r>
                  <a:rPr lang="es-AR" sz="2000" b="1" dirty="0" smtClean="0">
                    <a:sym typeface="Symbol"/>
                  </a:rPr>
                  <a:t>= </a:t>
                </a:r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 smtClean="0">
                            <a:latin typeface="Cambria Math"/>
                          </a:rPr>
                          <m:t>𝑵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𝑨</m:t>
                        </m:r>
                      </m:den>
                    </m:f>
                  </m:oMath>
                </a14:m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2000" b="1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s-AR" sz="2000" b="1" i="1" dirty="0" smtClean="0">
                            <a:latin typeface="Cambria Math"/>
                          </a:rPr>
                          <m:t>𝑵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es-AR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000" b="1" i="1" smtClean="0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2000" b="1" i="1" smtClean="0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s-AR" sz="2000" b="1" dirty="0"/>
                  <a:t> </a:t>
                </a:r>
                <a:r>
                  <a:rPr lang="es-AR" sz="2000" b="1" dirty="0">
                    <a:latin typeface="Symath"/>
                    <a:cs typeface="Symath"/>
                    <a:sym typeface="Symbol"/>
                  </a:rPr>
                  <a:t>±</a:t>
                </a:r>
                <a:r>
                  <a:rPr lang="es-AR" sz="2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000" b="1" i="1" smtClean="0">
                                <a:latin typeface="Cambria Math"/>
                              </a:rPr>
                              <m:t>𝑵</m:t>
                            </m:r>
                            <m:r>
                              <a:rPr lang="es-AR" sz="2000" b="1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s-AR" sz="2000" b="1" i="1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es-AR" sz="2000" b="1" i="1"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</m:num>
                      <m:den>
                        <m:r>
                          <a:rPr lang="es-AR" sz="2000" b="1" i="1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𝒚</m:t>
                        </m:r>
                      </m:den>
                    </m:f>
                  </m:oMath>
                </a14:m>
                <a:endParaRPr lang="es-AR" sz="2000" b="1" dirty="0"/>
              </a:p>
              <a:p>
                <a:endParaRPr lang="es-AR" sz="2000" b="1" dirty="0"/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88" y="5812770"/>
                <a:ext cx="3341182" cy="881716"/>
              </a:xfrm>
              <a:prstGeom prst="rect">
                <a:avLst/>
              </a:prstGeom>
              <a:blipFill rotWithShape="1">
                <a:blip r:embed="rId16"/>
                <a:stretch>
                  <a:fillRect l="-182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929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 animBg="1"/>
      <p:bldP spid="55" grpId="0"/>
      <p:bldP spid="56" grpId="0"/>
      <p:bldP spid="57" grpId="0"/>
      <p:bldP spid="64" grpId="0"/>
      <p:bldP spid="72" grpId="0"/>
      <p:bldP spid="73" grpId="0"/>
      <p:bldP spid="24" grpId="0" animBg="1"/>
      <p:bldP spid="25" grpId="0" animBg="1"/>
      <p:bldP spid="75" grpId="0"/>
      <p:bldP spid="77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26931</TotalTime>
  <Words>2222</Words>
  <Application>Microsoft Office PowerPoint</Application>
  <PresentationFormat>Presentación en pantalla (4:3)</PresentationFormat>
  <Paragraphs>511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Solsticio</vt:lpstr>
      <vt:lpstr>ESTATICA Y RESISTENCIA DE LOS MATERIALES</vt:lpstr>
      <vt:lpstr>HIPOTESIS ADOPTADAS</vt:lpstr>
      <vt:lpstr>RESISTENCIA</vt:lpstr>
      <vt:lpstr>RESISTENCIA</vt:lpstr>
      <vt:lpstr>FLEXION PURA NORMAL</vt:lpstr>
      <vt:lpstr>FLEXION PURA OBLICUA</vt:lpstr>
      <vt:lpstr>FLEXION COMPUESTA NORMAL</vt:lpstr>
      <vt:lpstr>FLEXION COMPUESTA NORMAL</vt:lpstr>
      <vt:lpstr>FLEXION COMPUESTA OBLICUA</vt:lpstr>
      <vt:lpstr>FLEXION COMPUESTA OBLICUA</vt:lpstr>
      <vt:lpstr>FLEXION COMPUESTA </vt:lpstr>
      <vt:lpstr>FLEXION COMPUESTA</vt:lpstr>
      <vt:lpstr>FLEXION COMPUESTA</vt:lpstr>
      <vt:lpstr>FLEXION COMPUESTA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ESTATICA Y RESISTENCIA DE LOS MATERIALES</dc:title>
  <dc:creator>Usuario de Windows</dc:creator>
  <cp:lastModifiedBy>Usuario de Windows</cp:lastModifiedBy>
  <cp:revision>544</cp:revision>
  <dcterms:created xsi:type="dcterms:W3CDTF">2020-04-01T20:52:22Z</dcterms:created>
  <dcterms:modified xsi:type="dcterms:W3CDTF">2021-07-01T22:39:00Z</dcterms:modified>
</cp:coreProperties>
</file>