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94" r:id="rId8"/>
    <p:sldId id="295" r:id="rId9"/>
    <p:sldId id="280" r:id="rId10"/>
    <p:sldId id="283" r:id="rId11"/>
    <p:sldId id="269" r:id="rId12"/>
    <p:sldId id="281" r:id="rId13"/>
    <p:sldId id="282" r:id="rId14"/>
    <p:sldId id="284" r:id="rId15"/>
    <p:sldId id="272" r:id="rId16"/>
    <p:sldId id="273" r:id="rId17"/>
    <p:sldId id="278" r:id="rId18"/>
    <p:sldId id="275" r:id="rId19"/>
    <p:sldId id="279" r:id="rId20"/>
    <p:sldId id="286" r:id="rId21"/>
    <p:sldId id="289" r:id="rId22"/>
    <p:sldId id="288" r:id="rId23"/>
    <p:sldId id="285" r:id="rId24"/>
    <p:sldId id="296" r:id="rId25"/>
    <p:sldId id="287" r:id="rId26"/>
    <p:sldId id="29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62" autoAdjust="0"/>
    <p:restoredTop sz="94660"/>
  </p:normalViewPr>
  <p:slideViewPr>
    <p:cSldViewPr snapToGrid="0">
      <p:cViewPr>
        <p:scale>
          <a:sx n="80" d="100"/>
          <a:sy n="80" d="100"/>
        </p:scale>
        <p:origin x="309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zaloaradas@gmail.com" userId="e0bca8421a1d4446" providerId="LiveId" clId="{84786A9D-7AC2-4849-8385-41249F002122}"/>
    <pc:docChg chg="custSel addSld modSld sldOrd">
      <pc:chgData name="gonzaloaradas@gmail.com" userId="e0bca8421a1d4446" providerId="LiveId" clId="{84786A9D-7AC2-4849-8385-41249F002122}" dt="2026-05-29T20:29:00.431" v="113" actId="207"/>
      <pc:docMkLst>
        <pc:docMk/>
      </pc:docMkLst>
      <pc:sldChg chg="addSp delSp modSp mod">
        <pc:chgData name="gonzaloaradas@gmail.com" userId="e0bca8421a1d4446" providerId="LiveId" clId="{84786A9D-7AC2-4849-8385-41249F002122}" dt="2026-05-29T19:11:33.900" v="109" actId="1076"/>
        <pc:sldMkLst>
          <pc:docMk/>
          <pc:sldMk cId="2493506932" sldId="256"/>
        </pc:sldMkLst>
        <pc:spChg chg="del">
          <ac:chgData name="gonzaloaradas@gmail.com" userId="e0bca8421a1d4446" providerId="LiveId" clId="{84786A9D-7AC2-4849-8385-41249F002122}" dt="2026-05-29T18:50:09.469" v="92" actId="478"/>
          <ac:spMkLst>
            <pc:docMk/>
            <pc:sldMk cId="2493506932" sldId="256"/>
            <ac:spMk id="2" creationId="{231B332E-B07E-EED1-5CF3-52EE13E9E8F5}"/>
          </ac:spMkLst>
        </pc:spChg>
        <pc:spChg chg="mod">
          <ac:chgData name="gonzaloaradas@gmail.com" userId="e0bca8421a1d4446" providerId="LiveId" clId="{84786A9D-7AC2-4849-8385-41249F002122}" dt="2026-05-29T19:11:29.687" v="108" actId="1076"/>
          <ac:spMkLst>
            <pc:docMk/>
            <pc:sldMk cId="2493506932" sldId="256"/>
            <ac:spMk id="3" creationId="{9E75C6F9-D120-30D5-1BB9-705A0F04D730}"/>
          </ac:spMkLst>
        </pc:spChg>
        <pc:spChg chg="mod">
          <ac:chgData name="gonzaloaradas@gmail.com" userId="e0bca8421a1d4446" providerId="LiveId" clId="{84786A9D-7AC2-4849-8385-41249F002122}" dt="2026-05-29T19:11:33.900" v="109" actId="1076"/>
          <ac:spMkLst>
            <pc:docMk/>
            <pc:sldMk cId="2493506932" sldId="256"/>
            <ac:spMk id="4" creationId="{79C5DAC3-E2FA-B531-52B9-8B0EA50DC9A0}"/>
          </ac:spMkLst>
        </pc:spChg>
        <pc:spChg chg="add del mod">
          <ac:chgData name="gonzaloaradas@gmail.com" userId="e0bca8421a1d4446" providerId="LiveId" clId="{84786A9D-7AC2-4849-8385-41249F002122}" dt="2026-05-29T18:50:12.604" v="93" actId="478"/>
          <ac:spMkLst>
            <pc:docMk/>
            <pc:sldMk cId="2493506932" sldId="256"/>
            <ac:spMk id="7" creationId="{25FC5122-8D1C-2EB6-7668-BCB83D13ABCA}"/>
          </ac:spMkLst>
        </pc:spChg>
        <pc:spChg chg="add mod">
          <ac:chgData name="gonzaloaradas@gmail.com" userId="e0bca8421a1d4446" providerId="LiveId" clId="{84786A9D-7AC2-4849-8385-41249F002122}" dt="2026-05-29T18:50:21.188" v="96" actId="1076"/>
          <ac:spMkLst>
            <pc:docMk/>
            <pc:sldMk cId="2493506932" sldId="256"/>
            <ac:spMk id="9" creationId="{11325BB8-011C-B9DA-E5C1-E2CB5D7FD488}"/>
          </ac:spMkLst>
        </pc:spChg>
        <pc:picChg chg="mod">
          <ac:chgData name="gonzaloaradas@gmail.com" userId="e0bca8421a1d4446" providerId="LiveId" clId="{84786A9D-7AC2-4849-8385-41249F002122}" dt="2026-05-29T18:50:17.516" v="95" actId="1076"/>
          <ac:picMkLst>
            <pc:docMk/>
            <pc:sldMk cId="2493506932" sldId="256"/>
            <ac:picMk id="5" creationId="{6F2C590A-9051-8BA0-0D95-1857B7B592F3}"/>
          </ac:picMkLst>
        </pc:picChg>
      </pc:sldChg>
      <pc:sldChg chg="addSp delSp modSp mod">
        <pc:chgData name="gonzaloaradas@gmail.com" userId="e0bca8421a1d4446" providerId="LiveId" clId="{84786A9D-7AC2-4849-8385-41249F002122}" dt="2026-05-29T18:46:14.990" v="91" actId="1076"/>
        <pc:sldMkLst>
          <pc:docMk/>
          <pc:sldMk cId="4201103560" sldId="269"/>
        </pc:sldMkLst>
        <pc:spChg chg="mod">
          <ac:chgData name="gonzaloaradas@gmail.com" userId="e0bca8421a1d4446" providerId="LiveId" clId="{84786A9D-7AC2-4849-8385-41249F002122}" dt="2026-05-29T18:46:14.990" v="91" actId="1076"/>
          <ac:spMkLst>
            <pc:docMk/>
            <pc:sldMk cId="4201103560" sldId="269"/>
            <ac:spMk id="2" creationId="{8B8EA9B5-7A75-10A1-51EF-27F851E87B7C}"/>
          </ac:spMkLst>
        </pc:spChg>
        <pc:picChg chg="mod">
          <ac:chgData name="gonzaloaradas@gmail.com" userId="e0bca8421a1d4446" providerId="LiveId" clId="{84786A9D-7AC2-4849-8385-41249F002122}" dt="2026-05-29T18:45:58.332" v="87" actId="1076"/>
          <ac:picMkLst>
            <pc:docMk/>
            <pc:sldMk cId="4201103560" sldId="269"/>
            <ac:picMk id="3" creationId="{0E71AC2B-3C32-8B3E-EFE8-7191B85CBD3F}"/>
          </ac:picMkLst>
        </pc:picChg>
        <pc:picChg chg="del mod">
          <ac:chgData name="gonzaloaradas@gmail.com" userId="e0bca8421a1d4446" providerId="LiveId" clId="{84786A9D-7AC2-4849-8385-41249F002122}" dt="2026-05-29T18:45:03.973" v="73" actId="478"/>
          <ac:picMkLst>
            <pc:docMk/>
            <pc:sldMk cId="4201103560" sldId="269"/>
            <ac:picMk id="6" creationId="{D0FBAE3F-82BC-EAFC-F4F6-6A2DE14FEB4D}"/>
          </ac:picMkLst>
        </pc:picChg>
        <pc:picChg chg="mod">
          <ac:chgData name="gonzaloaradas@gmail.com" userId="e0bca8421a1d4446" providerId="LiveId" clId="{84786A9D-7AC2-4849-8385-41249F002122}" dt="2026-05-29T18:44:28.342" v="53" actId="1038"/>
          <ac:picMkLst>
            <pc:docMk/>
            <pc:sldMk cId="4201103560" sldId="269"/>
            <ac:picMk id="7" creationId="{1E817162-7C8B-B0EA-20B7-D619F7E713A5}"/>
          </ac:picMkLst>
        </pc:picChg>
        <pc:picChg chg="add mod">
          <ac:chgData name="gonzaloaradas@gmail.com" userId="e0bca8421a1d4446" providerId="LiveId" clId="{84786A9D-7AC2-4849-8385-41249F002122}" dt="2026-05-29T18:46:01.571" v="88" actId="1076"/>
          <ac:picMkLst>
            <pc:docMk/>
            <pc:sldMk cId="4201103560" sldId="269"/>
            <ac:picMk id="8" creationId="{5F27773B-0C5E-CC48-F64B-0DC398952397}"/>
          </ac:picMkLst>
        </pc:picChg>
        <pc:picChg chg="mod">
          <ac:chgData name="gonzaloaradas@gmail.com" userId="e0bca8421a1d4446" providerId="LiveId" clId="{84786A9D-7AC2-4849-8385-41249F002122}" dt="2026-05-29T18:44:50.992" v="71" actId="1037"/>
          <ac:picMkLst>
            <pc:docMk/>
            <pc:sldMk cId="4201103560" sldId="269"/>
            <ac:picMk id="3074" creationId="{1E045FBC-0380-EC29-7A60-A65AED082B01}"/>
          </ac:picMkLst>
        </pc:picChg>
        <pc:picChg chg="mod">
          <ac:chgData name="gonzaloaradas@gmail.com" userId="e0bca8421a1d4446" providerId="LiveId" clId="{84786A9D-7AC2-4849-8385-41249F002122}" dt="2026-05-29T18:44:22.533" v="41" actId="1076"/>
          <ac:picMkLst>
            <pc:docMk/>
            <pc:sldMk cId="4201103560" sldId="269"/>
            <ac:picMk id="3076" creationId="{8AED4CFD-1C7C-09E3-99A1-0D2AF88BD4FA}"/>
          </ac:picMkLst>
        </pc:picChg>
        <pc:picChg chg="mod">
          <ac:chgData name="gonzaloaradas@gmail.com" userId="e0bca8421a1d4446" providerId="LiveId" clId="{84786A9D-7AC2-4849-8385-41249F002122}" dt="2026-05-29T18:45:54.667" v="86" actId="14100"/>
          <ac:picMkLst>
            <pc:docMk/>
            <pc:sldMk cId="4201103560" sldId="269"/>
            <ac:picMk id="3082" creationId="{EECA8C40-FFA9-1465-6E8D-5B304A5807B2}"/>
          </ac:picMkLst>
        </pc:picChg>
      </pc:sldChg>
      <pc:sldChg chg="modSp mod">
        <pc:chgData name="gonzaloaradas@gmail.com" userId="e0bca8421a1d4446" providerId="LiveId" clId="{84786A9D-7AC2-4849-8385-41249F002122}" dt="2026-05-29T18:57:32.264" v="106" actId="20577"/>
        <pc:sldMkLst>
          <pc:docMk/>
          <pc:sldMk cId="3272099365" sldId="280"/>
        </pc:sldMkLst>
        <pc:spChg chg="mod">
          <ac:chgData name="gonzaloaradas@gmail.com" userId="e0bca8421a1d4446" providerId="LiveId" clId="{84786A9D-7AC2-4849-8385-41249F002122}" dt="2026-05-29T18:57:32.264" v="106" actId="20577"/>
          <ac:spMkLst>
            <pc:docMk/>
            <pc:sldMk cId="3272099365" sldId="280"/>
            <ac:spMk id="3" creationId="{6F97D4AA-4700-3196-F3C4-AFB64207B8C2}"/>
          </ac:spMkLst>
        </pc:spChg>
      </pc:sldChg>
      <pc:sldChg chg="modSp add mod ord">
        <pc:chgData name="gonzaloaradas@gmail.com" userId="e0bca8421a1d4446" providerId="LiveId" clId="{84786A9D-7AC2-4849-8385-41249F002122}" dt="2026-05-29T20:29:00.431" v="113" actId="207"/>
        <pc:sldMkLst>
          <pc:docMk/>
          <pc:sldMk cId="54077964" sldId="296"/>
        </pc:sldMkLst>
        <pc:spChg chg="mod">
          <ac:chgData name="gonzaloaradas@gmail.com" userId="e0bca8421a1d4446" providerId="LiveId" clId="{84786A9D-7AC2-4849-8385-41249F002122}" dt="2026-05-29T20:29:00.431" v="113" actId="207"/>
          <ac:spMkLst>
            <pc:docMk/>
            <pc:sldMk cId="54077964" sldId="296"/>
            <ac:spMk id="3" creationId="{AA4F0333-25D6-5451-DB18-13A446E1AA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E5A05-1A13-7F90-7032-5A2A9FECF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DADFA9-85A4-E2E2-7869-71AE88F7D3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AD567C-BA6D-3D76-A993-C88D84300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9BB910-B31A-1813-1A72-B4F8D647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85FA38-1819-40C0-827C-CA11D837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815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C6648-5B6A-B4D9-499B-ED942FCC0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C2D0D9-D989-84E2-8617-F2D687F66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6B7FB-AE25-2195-A8C7-91D3DCC0F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C132F2-232E-6E37-062D-9A93C9912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3369A-F865-84BD-B6F0-155DEE7E2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617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866105C-3CDD-52FA-D7A0-DCB8F13B65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A96FB2-0422-ECCE-F089-49DB86085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CF0C9-760E-5C8A-6118-E95C762B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E90CEF-3D28-9A9D-7291-AD081E21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856B6D-517C-6F96-C3B2-8E2B8BB4A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3307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D2E84-2730-86B9-BC19-9AF9FB2B5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149677-97DC-62AC-C15E-66D038BE5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726CC3-FBA7-F0CF-36A3-CBA65BF3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5711-C449-4ED2-98E8-85275246D6D0}" type="datetime1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7096C7-BBE1-3C82-EEEB-CC8F598B2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58672-9CCF-6D9C-F9CD-B17F9568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2748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C01B6-96F8-C69D-D19E-3C2E3A1E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F1DBC-9FF6-EC73-E1EB-638D33B83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ABC423-DCCD-77D6-47D9-4E4EFF2C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12BE-64BC-40E1-B3BE-1DDB3669AFC6}" type="datetime1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4AC547-3996-8974-F468-2ECE636FC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A9B2A9-9E60-54C7-76BD-CCFA1E23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168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5E29B9-788F-0637-C3DB-D3509D82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EBCB85-A7E1-E73C-C32B-E190DE655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B88709-3201-9ADD-2C7B-934794A70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EA84C-B56C-4BD0-83AB-86D8ED3D3AFD}" type="datetime1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ECE4D-AD51-7E08-E6DD-805B65B7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B80F7-D954-B068-991E-08F62132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0236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65FA6-F001-81A3-1F5D-EA1BCD1DE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D20119-D894-265B-70C8-ACD375D8D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C78787-1030-DB60-B80C-DDF279735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A7B8B1-22E4-6624-35A9-C1DC0CA88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3184-1236-432F-AEEF-EDCC47A62D62}" type="datetime1">
              <a:rPr lang="es-AR" smtClean="0"/>
              <a:t>29/5/2026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A5BC55-BDF5-1335-10D8-A45466DB5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AF9977-06DF-3EEF-7EB8-2A049477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239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49E57-5E60-0D11-B78B-5C862AD39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F9C3BD-41EF-CA02-75E8-4D391805E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33722B-42F9-7FEE-0947-C851D0803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FB8A57-DBC9-8418-F2BC-66B7CCCD5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BADF57-D469-BA4C-89B8-4F86B6F07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5C2696D-31F5-B9D7-EF05-688D7454A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83B6E-DBB9-476E-8370-9A34B77BB19B}" type="datetime1">
              <a:rPr lang="es-AR" smtClean="0"/>
              <a:t>29/5/2026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6E60F54-287F-4C9F-CF86-C503AE17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5AEDF51-1EF0-1CC9-DBE6-64FE728CE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0216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43D67-1536-9358-B5E6-699DE76B5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E449B5-EEDF-B41F-860B-59F481D15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CA0B-46A8-4A74-BC4C-37016479F286}" type="datetime1">
              <a:rPr lang="es-AR" smtClean="0"/>
              <a:t>29/5/2026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BE3AF8D-FBAD-E6D6-4CBD-7BC52200D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E83B17-0E38-2AD2-5D8A-BE4E1727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50190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D836A0C-5196-A2E3-1700-0F67445A1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E4777-AB20-4159-AB02-C53657585D3A}" type="datetime1">
              <a:rPr lang="es-AR" smtClean="0"/>
              <a:t>29/5/2026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883AFB-6874-7D0A-87D6-529B23D6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D43D9D-B150-8A22-0CF7-988B7BBC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294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220BD1-4861-4F0B-80A9-6E3FE1C17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D668C7-0C42-F3AC-4778-F2F8BE076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2830E7B-9FEE-8AB0-4E95-BF8553A69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6BCE20-744D-A03E-B437-F5AC9B4A4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0F5D3-F26F-4F27-B5DC-397A587FDAED}" type="datetime1">
              <a:rPr lang="es-AR" smtClean="0"/>
              <a:t>29/5/2026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80CB77-AFE8-3972-CAFA-5F94E702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B862A2-51E6-8D61-E06A-AA82EA286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332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106B62-0F0F-630C-473F-157916751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140E4D-1EB7-1945-C8C5-CC3BBAF77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1A82AC-0178-B086-6ACA-76FAE4976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90D08E-7F09-7AE8-CD77-BA22B963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A92C1-88F8-659B-05B9-D73E314B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1941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E5B37-D3C7-53C9-E5E8-8B6D37CBA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93A8F39-52A1-F3A0-3B36-B4746BF928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04C364-8CC9-8664-C640-91E24E0BD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FA9A2D-BFBB-BB28-FFB1-02BD4793C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1F1F-48FC-44B6-B17E-D808B57060DB}" type="datetime1">
              <a:rPr lang="es-AR" smtClean="0"/>
              <a:t>29/5/2026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B8266D-BDA3-516C-E187-D9A3BDF46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748335-255A-1B96-D57F-4D6CDE44E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8547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738B8-C92B-7730-21E2-D2AC8DCE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950399-DABF-6CA3-E961-52E0EBE09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F7D0C8-E743-9D5D-B655-E5F6A6A3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5929-D9EE-414B-8E00-1C6D6FE7C0FD}" type="datetime1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7BB28D-72AA-F995-9AFC-AE37BD0EA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422DF5-B91E-6DC6-2E1F-6C6D0FC7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173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E8F1CDE-26E9-C544-EEBF-94B5602ED4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4A2314-3689-3A90-D875-1C8D0E830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8FEB59-5A81-3839-C93C-193481B41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2FBFC-A958-4F5F-BB5B-A29F8D4B4029}" type="datetime1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9BF5FA-AE8C-647D-296A-78AA514E2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Gonzalo Daniel Aradas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A4EE22-1F27-48C9-242F-C7A89F8D9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89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EC4006-744D-6171-4248-0306B045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C564B1-2F9E-BBE6-AA08-3EEF93045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87A2D8-5B56-5AFB-1DD2-D78B98DA2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6AE60-CBA9-A285-02F9-6385C166B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4C1301-DF20-D3DC-CB13-52169923B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569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2C32CD-9C9D-C49D-9E67-5E81C9EC9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52AD39-3051-4E86-A43F-5879482BA0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483EF1-1B5A-8850-0765-7EEC0221F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B6243C-7AFE-DC05-17C5-AE55BB5EB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D07011-301F-6BAE-75B0-8488C2D23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910EEF-819E-90C1-7E2F-868BF539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659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B78EC-EA90-A1F3-9186-41FC83754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E9BB36-6982-6012-7831-433B592D1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10850A5-C713-7263-EECD-9593EA4BF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A0C045-F96E-B022-3F05-EFA876AADB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4A856D3-2161-02AA-F5D7-2DC17281E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7987482-862E-835E-F1F0-8E43A9E5A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5E754C-321D-588A-638B-238C4E8CD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2DFEAC8-71F5-F6FE-5898-6F8D0D89D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9784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D9777-D746-3CBF-C34E-5159F3581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680C607-E9E8-B812-4776-5BC34B725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EE7ABF-5736-09B7-5A96-2781BE8FB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F290ADB-E077-8DA6-1CAB-7E9082B22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090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F4ED952-75BC-E05E-FCE1-34FC5C1D7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D7EDB7C-5C88-420F-D345-CED3B078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CB15BC-A40C-84CA-5B2A-ADD1D518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990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6AABB-2B73-A9BC-39BE-3FDC50535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0E6FC5-D2BC-2410-4A6A-175E0632F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F510A1-FAC5-CBC7-9DC8-FE456D815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CDC21C-2651-99EE-2578-F4B3FDA6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DC2126-B44E-E7E5-20E7-F7FE8EBF7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F5CB10-81CC-6728-3D12-D8CBD082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5166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062BF-3DA7-6652-AA72-26E57B56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5210963-D6DD-A20C-0383-4BB3CCA25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E60F2C-396E-D10B-D25F-DA7903D50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3DF9DA-7E44-7306-E088-E00517BC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C069E1-D769-5B9D-CDBB-C0BB7B66B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82F4D5-804E-1C63-2D4A-BBB4F4CD7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053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0E4D9A5-FE52-E7CB-5C8E-AFF59864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F26B33-1C27-9FF2-B542-87A17014F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86B8FB-5924-D5AD-EE30-27BD44D97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AE40EB-7C1A-4158-B535-5ECA77E30807}" type="datetimeFigureOut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D230B8-E915-E260-DE14-9A8F8499D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906EA2-C674-B147-9D1B-2396F45267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2E5D3C-F4BF-4A77-B5E7-1D7FCCB27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102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A947C0-7D7C-67A7-276E-AE196E8FF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40E82F-F0F4-1550-1468-A5BA1417B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A3F56C-FAB9-EF49-83B8-52F9253B5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8796BD-995F-4E13-BBCE-32A0BDAF6FCB}" type="datetime1">
              <a:rPr lang="es-AR" smtClean="0"/>
              <a:t>29/5/2026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E7D6BE-2C0F-570C-464D-D5DE0F091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AR"/>
              <a:t>Gonzalo Daniel Aradas 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2BFBE3-C54E-9C98-9C2A-92633DFDD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BE460A-A259-4B14-ABB7-AA3D0737CC5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579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f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pic>
        <p:nvPicPr>
          <p:cNvPr id="5" name="Imagen 4" descr="Diagrama">
            <a:extLst>
              <a:ext uri="{FF2B5EF4-FFF2-40B4-BE49-F238E27FC236}">
                <a16:creationId xmlns:a16="http://schemas.microsoft.com/office/drawing/2014/main" id="{6F2C590A-9051-8BA0-0D95-1857B7B59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918" y="683998"/>
            <a:ext cx="7502671" cy="3944951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9E75C6F9-D120-30D5-1BB9-705A0F04D7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3132" y="6313637"/>
            <a:ext cx="4094672" cy="651910"/>
          </a:xfrm>
        </p:spPr>
        <p:txBody>
          <a:bodyPr anchor="ctr">
            <a:normAutofit/>
          </a:bodyPr>
          <a:lstStyle/>
          <a:p>
            <a:r>
              <a:rPr lang="es-AR" noProof="0" dirty="0"/>
              <a:t>Aradas, Gonzalo Daniel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79C5DAC3-E2FA-B531-52B9-8B0EA50DC9A0}"/>
              </a:ext>
            </a:extLst>
          </p:cNvPr>
          <p:cNvSpPr txBox="1"/>
          <p:nvPr/>
        </p:nvSpPr>
        <p:spPr>
          <a:xfrm>
            <a:off x="532433" y="5277196"/>
            <a:ext cx="5450791" cy="1282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noProof="0" dirty="0"/>
              <a:t>Introducción a la Ingeniería Civil (84.01) </a:t>
            </a:r>
            <a:endParaRPr lang="es-AR" sz="2000" b="0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noProof="0" dirty="0"/>
              <a:t>Departamento de Estabilidad </a:t>
            </a:r>
            <a:endParaRPr lang="es-AR" sz="2000" b="0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noProof="0" dirty="0"/>
              <a:t>Facultad de Ingeniería - UBA</a:t>
            </a:r>
            <a:endParaRPr lang="es-AR" sz="2000" b="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s-AR" sz="2000" noProof="0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1325BB8-011C-B9DA-E5C1-E2CB5D7FD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253" y="939451"/>
            <a:ext cx="9144000" cy="3274592"/>
          </a:xfrm>
        </p:spPr>
        <p:txBody>
          <a:bodyPr anchor="ctr">
            <a:normAutofit/>
          </a:bodyPr>
          <a:lstStyle/>
          <a:p>
            <a:r>
              <a:rPr lang="es-ES" sz="7200" noProof="0" dirty="0"/>
              <a:t>Saneamiento </a:t>
            </a:r>
            <a:br>
              <a:rPr lang="es-ES" sz="7200" noProof="0" dirty="0"/>
            </a:br>
            <a:r>
              <a:rPr lang="es-ES" sz="5000" noProof="0" dirty="0"/>
              <a:t>Redes de Desagüe Cloacal</a:t>
            </a:r>
            <a:endParaRPr lang="es-ES" sz="7200" noProof="0" dirty="0"/>
          </a:p>
        </p:txBody>
      </p:sp>
    </p:spTree>
    <p:extLst>
      <p:ext uri="{BB962C8B-B14F-4D97-AF65-F5344CB8AC3E}">
        <p14:creationId xmlns:p14="http://schemas.microsoft.com/office/powerpoint/2010/main" val="2493506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2111B97A-2FB0-4625-8C2E-CDCB1AF68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83" name="Group 3082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3084" name="Straight Connector 3083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5" name="Rectangle 3084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8EA9B5-7A75-10A1-51EF-27F851E87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260" y="4829348"/>
            <a:ext cx="3515054" cy="6723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noProof="0" dirty="0" err="1"/>
              <a:t>Ciclo</a:t>
            </a:r>
            <a:r>
              <a:rPr lang="en-US" sz="3600" noProof="0" dirty="0"/>
              <a:t> Urbano</a:t>
            </a:r>
          </a:p>
        </p:txBody>
      </p:sp>
      <p:pic>
        <p:nvPicPr>
          <p:cNvPr id="3074" name="Picture 2" descr="Vecinos de barrio San Martín piden que los Tanques sean considerados  patrimonio">
            <a:extLst>
              <a:ext uri="{FF2B5EF4-FFF2-40B4-BE49-F238E27FC236}">
                <a16:creationId xmlns:a16="http://schemas.microsoft.com/office/drawing/2014/main" id="{1E045FBC-0380-EC29-7A60-A65AED082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3821" y="468357"/>
            <a:ext cx="3292790" cy="200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E817162-7C8B-B0EA-20B7-D619F7E71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86" y="445353"/>
            <a:ext cx="3743803" cy="2021653"/>
          </a:xfrm>
          <a:prstGeom prst="rect">
            <a:avLst/>
          </a:prstGeom>
        </p:spPr>
      </p:pic>
      <p:pic>
        <p:nvPicPr>
          <p:cNvPr id="3076" name="Picture 4" descr="Principales Obras - LA PLATA, BERISSO Y ENSENADA - ABSA Aguas Bonaerenses  S.A.">
            <a:extLst>
              <a:ext uri="{FF2B5EF4-FFF2-40B4-BE49-F238E27FC236}">
                <a16:creationId xmlns:a16="http://schemas.microsoft.com/office/drawing/2014/main" id="{8AED4CFD-1C7C-09E3-99A1-0D2AF88BD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5059" y="445353"/>
            <a:ext cx="3292790" cy="202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A61A38-8843-C9F3-B3BF-866BE43A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42DFE3-7255-767E-7A44-4655AE916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3082" name="Picture 10" descr="Ranking de cloacas: cuáles son los municipios con mayor y menor cobertura  según el Censo 2022">
            <a:extLst>
              <a:ext uri="{FF2B5EF4-FFF2-40B4-BE49-F238E27FC236}">
                <a16:creationId xmlns:a16="http://schemas.microsoft.com/office/drawing/2014/main" id="{EECA8C40-FFA9-1465-6E8D-5B304A580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89" y="2678638"/>
            <a:ext cx="3229762" cy="214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lantas depuradoras de agua , ¿Se mantienen adecuadamente?">
            <a:extLst>
              <a:ext uri="{FF2B5EF4-FFF2-40B4-BE49-F238E27FC236}">
                <a16:creationId xmlns:a16="http://schemas.microsoft.com/office/drawing/2014/main" id="{0E71AC2B-3C32-8B3E-EFE8-7191B85CB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05" y="2680653"/>
            <a:ext cx="2741904" cy="202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F27773B-0C5E-CC48-F64B-0DC398952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314" y="2666238"/>
            <a:ext cx="3743803" cy="202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03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2111B97A-2FB0-4625-8C2E-CDCB1AF68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E967CF-BDA1-08DC-E5B4-0DFFAF23A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232" y="3801738"/>
            <a:ext cx="10071536" cy="9297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s-AR" noProof="0" dirty="0"/>
              <a:t>Que debemos conocer para hacer un proyecto? </a:t>
            </a:r>
          </a:p>
        </p:txBody>
      </p:sp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476A3BD1-C156-6979-5D39-05389D216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0" r="2" b="2"/>
          <a:stretch>
            <a:fillRect/>
          </a:stretch>
        </p:blipFill>
        <p:spPr>
          <a:xfrm>
            <a:off x="1102064" y="772621"/>
            <a:ext cx="2897646" cy="2743200"/>
          </a:xfrm>
          <a:prstGeom prst="rect">
            <a:avLst/>
          </a:prstGeom>
        </p:spPr>
      </p:pic>
      <p:pic>
        <p:nvPicPr>
          <p:cNvPr id="14" name="Imagen 13" descr="Dibujo animado de un animal con la boca abierta&#10;&#10;El contenido generado por IA puede ser incorrecto.">
            <a:extLst>
              <a:ext uri="{FF2B5EF4-FFF2-40B4-BE49-F238E27FC236}">
                <a16:creationId xmlns:a16="http://schemas.microsoft.com/office/drawing/2014/main" id="{F7B4221A-CF96-BF66-64AF-5FA534211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5" r="-1" b="6018"/>
          <a:stretch>
            <a:fillRect/>
          </a:stretch>
        </p:blipFill>
        <p:spPr>
          <a:xfrm>
            <a:off x="4457293" y="938792"/>
            <a:ext cx="3292790" cy="2410858"/>
          </a:xfrm>
          <a:prstGeom prst="rect">
            <a:avLst/>
          </a:prstGeom>
        </p:spPr>
      </p:pic>
      <p:pic>
        <p:nvPicPr>
          <p:cNvPr id="5" name="Marcador de contenido 4" descr="Forma, Flecha&#10;&#10;El contenido generado por IA puede ser incorrecto.">
            <a:extLst>
              <a:ext uri="{FF2B5EF4-FFF2-40B4-BE49-F238E27FC236}">
                <a16:creationId xmlns:a16="http://schemas.microsoft.com/office/drawing/2014/main" id="{56C32CE3-3B26-2282-BFED-1E784A52A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578"/>
          <a:stretch>
            <a:fillRect/>
          </a:stretch>
        </p:blipFill>
        <p:spPr>
          <a:xfrm>
            <a:off x="8213555" y="772621"/>
            <a:ext cx="289764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6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D631BF1-7693-022E-1565-8BF48634F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AR" noProof="0" dirty="0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AE2829-80A7-9A42-FCA9-F431AE021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s-AR" noProof="0" smtClean="0"/>
              <a:pPr>
                <a:spcAft>
                  <a:spcPts val="600"/>
                </a:spcAft>
              </a:pPr>
              <a:t>12</a:t>
            </a:fld>
            <a:endParaRPr lang="es-AR" noProof="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AB0262D-4287-1BA3-FB36-DFE54317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809625"/>
            <a:ext cx="9944100" cy="1554163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Antecedentes para la elaboración de un proyecto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2A27FE6-8F4A-BC99-2BBE-A39D9BBA4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575" y="3017838"/>
            <a:ext cx="9942513" cy="3124200"/>
          </a:xfrm>
        </p:spPr>
        <p:txBody>
          <a:bodyPr anchor="ctr">
            <a:normAutofit fontScale="77500" lnSpcReduction="20000"/>
          </a:bodyPr>
          <a:lstStyle/>
          <a:p>
            <a:r>
              <a:rPr lang="es-AR" sz="2400" noProof="0" dirty="0"/>
              <a:t>Identificar las fuentes de agua (superficial, subterránea), cantidad y calidad disponible. </a:t>
            </a:r>
          </a:p>
          <a:p>
            <a:r>
              <a:rPr lang="es-AR" sz="2400" noProof="0" dirty="0"/>
              <a:t>Recopilar datos meteorológicos (temperaturas, precipitaciones, etc.). </a:t>
            </a:r>
          </a:p>
          <a:p>
            <a:r>
              <a:rPr lang="es-AR" sz="2400" noProof="0" dirty="0"/>
              <a:t>Realizar estudios de suelos, estudios topográficos y determinar la ubicación de la napa freática. </a:t>
            </a:r>
          </a:p>
          <a:p>
            <a:r>
              <a:rPr lang="es-AR" sz="2400" noProof="0" dirty="0"/>
              <a:t>Revisar el plano catastral de la localidad a ser abastecida, indicando amanzanamiento, calles y singularidades del terreno. </a:t>
            </a:r>
          </a:p>
          <a:p>
            <a:r>
              <a:rPr lang="es-AR" sz="2400" noProof="0" dirty="0"/>
              <a:t>Identificar el trazado urbano: calzadas, veredas, cruces ferroviarios, puentes, avenidas, etc. </a:t>
            </a:r>
          </a:p>
          <a:p>
            <a:r>
              <a:rPr lang="es-AR" sz="2400" noProof="0" dirty="0"/>
              <a:t>Relevar los planos de infraestructura existente (redes pluviales, cloacales, de gas, etc.). </a:t>
            </a:r>
          </a:p>
          <a:p>
            <a:r>
              <a:rPr lang="es-AR" sz="2400" noProof="0" dirty="0"/>
              <a:t>Estudiar las necesidades de uso del agua en el área a servir.</a:t>
            </a:r>
          </a:p>
        </p:txBody>
      </p:sp>
    </p:spTree>
    <p:extLst>
      <p:ext uri="{BB962C8B-B14F-4D97-AF65-F5344CB8AC3E}">
        <p14:creationId xmlns:p14="http://schemas.microsoft.com/office/powerpoint/2010/main" val="2230695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F079DD-1F28-BC1A-98DE-E45A7F815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Parámetros de diseño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64EB8D-F73C-BF37-88C6-1D7212D9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AR" noProof="0" dirty="0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FA72F5-F576-DAC8-8375-F3C19860D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s-AR" noProof="0" smtClean="0"/>
              <a:pPr>
                <a:spcAft>
                  <a:spcPts val="600"/>
                </a:spcAft>
              </a:pPr>
              <a:t>13</a:t>
            </a:fld>
            <a:endParaRPr lang="es-AR" noProof="0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15B9327F-722A-520C-018F-CDC4B0E1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575" y="3017838"/>
            <a:ext cx="9942513" cy="3124200"/>
          </a:xfrm>
        </p:spPr>
        <p:txBody>
          <a:bodyPr anchor="ctr">
            <a:normAutofit lnSpcReduction="10000"/>
          </a:bodyPr>
          <a:lstStyle/>
          <a:p>
            <a:r>
              <a:rPr lang="es-AR" sz="2400" noProof="0" dirty="0"/>
              <a:t>Período de diseño </a:t>
            </a:r>
          </a:p>
          <a:p>
            <a:r>
              <a:rPr lang="es-AR" sz="2400" noProof="0" dirty="0"/>
              <a:t>Definición del área a servir  </a:t>
            </a:r>
          </a:p>
          <a:p>
            <a:r>
              <a:rPr lang="es-AR" sz="2400" noProof="0" dirty="0"/>
              <a:t>Estudio de población </a:t>
            </a:r>
          </a:p>
          <a:p>
            <a:r>
              <a:rPr lang="es-AR" sz="2400" noProof="0" dirty="0"/>
              <a:t>Distribución de la población  </a:t>
            </a:r>
          </a:p>
          <a:p>
            <a:r>
              <a:rPr lang="es-AR" sz="2400" noProof="0" dirty="0"/>
              <a:t>Caudales característicos </a:t>
            </a:r>
          </a:p>
          <a:p>
            <a:r>
              <a:rPr lang="es-AR" sz="2400" noProof="0" dirty="0"/>
              <a:t> Coeficientes de caudal </a:t>
            </a:r>
          </a:p>
          <a:p>
            <a:r>
              <a:rPr lang="es-AR" sz="2400" noProof="0" dirty="0"/>
              <a:t>Dotación – Vuelco per cápita</a:t>
            </a:r>
          </a:p>
        </p:txBody>
      </p:sp>
    </p:spTree>
    <p:extLst>
      <p:ext uri="{BB962C8B-B14F-4D97-AF65-F5344CB8AC3E}">
        <p14:creationId xmlns:p14="http://schemas.microsoft.com/office/powerpoint/2010/main" val="2258712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2111B97A-2FB0-4625-8C2E-CDCB1AF68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98D652-9E41-E4E9-F4D6-78DF4367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02109"/>
            <a:ext cx="6464608" cy="9297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noProof="0" dirty="0" err="1"/>
              <a:t>Caudales</a:t>
            </a:r>
            <a:r>
              <a:rPr lang="en-US" sz="5200" noProof="0" dirty="0"/>
              <a:t> </a:t>
            </a:r>
            <a:r>
              <a:rPr lang="en-US" sz="5200" noProof="0" dirty="0" err="1"/>
              <a:t>Característicos</a:t>
            </a:r>
            <a:endParaRPr lang="en-US" sz="5200" noProof="0" dirty="0"/>
          </a:p>
        </p:txBody>
      </p:sp>
      <p:pic>
        <p:nvPicPr>
          <p:cNvPr id="16" name="Imagen 15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D4F7457F-2851-DC77-FF38-23B48E673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47" y="1169897"/>
            <a:ext cx="6297418" cy="3589528"/>
          </a:xfrm>
          <a:prstGeom prst="rect">
            <a:avLst/>
          </a:prstGeom>
        </p:spPr>
      </p:pic>
      <p:pic>
        <p:nvPicPr>
          <p:cNvPr id="6" name="Imagen 5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7E8D1D91-4750-04DB-EF0D-5AEB1E3C8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097" y="2924313"/>
            <a:ext cx="4755961" cy="2663338"/>
          </a:xfrm>
          <a:prstGeom prst="rect">
            <a:avLst/>
          </a:prstGeom>
        </p:spPr>
      </p:pic>
      <p:pic>
        <p:nvPicPr>
          <p:cNvPr id="3" name="Imagen 2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B755809F-C8A1-5055-3DEC-4DB6E08EA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6965" y="392118"/>
            <a:ext cx="4429407" cy="2447247"/>
          </a:xfrm>
          <a:prstGeom prst="rect">
            <a:avLst/>
          </a:prstGeo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BBED89D-B0AB-FF8A-7B87-6EC28B82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651F213-1091-C52C-1E70-461DE69B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1084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B45E882-EAD3-57BC-E790-1DEDBE300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Dotación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49EF9A94-7EA8-3BB9-4913-432BAD0BDE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0079" y="2569172"/>
                <a:ext cx="10907487" cy="3729048"/>
              </a:xfrm>
            </p:spPr>
            <p:txBody>
              <a:bodyPr anchor="ctr">
                <a:normAutofit/>
              </a:bodyPr>
              <a:lstStyle/>
              <a:p>
                <a:r>
                  <a:rPr lang="es-AR" sz="2400" noProof="0" dirty="0"/>
                  <a:t>Dotación: </a:t>
                </a:r>
              </a:p>
              <a:p>
                <a:pPr lvl="1"/>
                <a:r>
                  <a:rPr lang="es-AR" dirty="0"/>
                  <a:t>L</a:t>
                </a:r>
                <a:r>
                  <a:rPr lang="es-AR" noProof="0" dirty="0"/>
                  <a:t>a cantidad de agua promedio consumida en el año n, por cada habitante servido</a:t>
                </a:r>
              </a:p>
              <a:p>
                <a:pPr marL="457200" lvl="1" indent="0">
                  <a:buNone/>
                </a:pPr>
                <a:endParaRPr lang="es-AR" sz="2000" noProof="0" dirty="0"/>
              </a:p>
              <a:p>
                <a:pPr lvl="1"/>
                <a14:m>
                  <m:oMath xmlns:m="http://schemas.openxmlformats.org/officeDocument/2006/math">
                    <m:r>
                      <a:rPr lang="es-AR" sz="3200" b="0" i="1" noProof="0" smtClean="0">
                        <a:latin typeface="Cambria Math" panose="02040503050406030204" pitchFamily="18" charset="0"/>
                      </a:rPr>
                      <m:t>𝐷𝑜𝑡𝑎𝑐𝑖𝑜𝑛</m:t>
                    </m:r>
                    <m:r>
                      <a:rPr lang="es-AR" sz="3200" b="0" i="1" noProof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3200" b="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𝐶𝑜𝑛𝑠𝑢𝑚𝑜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𝑃𝑜𝑏𝑙𝑎𝑐𝑖𝑜𝑛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𝑡𝑜𝑡𝑎𝑙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𝑠𝑒𝑟𝑣𝑖𝑑𝑎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𝑐𝑜𝑛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𝑎𝑔𝑢𝑎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𝑝𝑜𝑡𝑎𝑏𝑙𝑒</m:t>
                        </m:r>
                        <m:r>
                          <a:rPr lang="es-AR" sz="3200" b="0" i="1" noProof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s-AR" sz="2000" noProof="0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49EF9A94-7EA8-3BB9-4913-432BAD0BDE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0079" y="2569172"/>
                <a:ext cx="10907487" cy="3729048"/>
              </a:xfrm>
              <a:blipFill>
                <a:blip r:embed="rId2"/>
                <a:stretch>
                  <a:fillRect l="-72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E72C3C-EFF6-F62F-82E7-F16EEBA4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82CC2A8-491B-A0CC-7D91-A104414D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88681B7-0CD7-546E-70D2-F36727B18226}"/>
              </a:ext>
            </a:extLst>
          </p:cNvPr>
          <p:cNvSpPr txBox="1"/>
          <p:nvPr/>
        </p:nvSpPr>
        <p:spPr>
          <a:xfrm>
            <a:off x="10215294" y="4417709"/>
            <a:ext cx="1976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Unidades??</a:t>
            </a:r>
          </a:p>
        </p:txBody>
      </p:sp>
    </p:spTree>
    <p:extLst>
      <p:ext uri="{BB962C8B-B14F-4D97-AF65-F5344CB8AC3E}">
        <p14:creationId xmlns:p14="http://schemas.microsoft.com/office/powerpoint/2010/main" val="4231071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A09E573-3822-A59C-A283-1507AE6E1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Vuelco per cápita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747CFDF-0AB0-45A3-661D-8E8E5BE2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946D27-8A69-5573-295E-FC9773B7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23E43DA1-2654-48DF-0A6A-15CEC83AB3AD}"/>
                  </a:ext>
                </a:extLst>
              </p:cNvPr>
              <p:cNvSpPr txBox="1"/>
              <p:nvPr/>
            </p:nvSpPr>
            <p:spPr>
              <a:xfrm>
                <a:off x="731524" y="3122024"/>
                <a:ext cx="11185655" cy="2748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s-A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Vuelvo per cápita:</a:t>
                </a:r>
              </a:p>
              <a:p>
                <a:pPr marL="685800" marR="0" lvl="1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s-A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 la cantidad promedio de agua que retorna al sistema cloacal en un año n, por habitante. Representa una fracción de la dotación y se estima mediante el coeficiente de retorno, cuyo valor habitual varía entre 0,6 y 0,9 </a:t>
                </a:r>
              </a:p>
              <a:p>
                <a:pPr marL="685800" marR="0" lvl="1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s-A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685800" marR="0" lvl="1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𝑉𝑢𝑒𝑙𝑐𝑜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𝑝𝑒𝑟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𝑐𝑎𝑝𝑖𝑡𝑎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𝐷𝑜𝑡𝑎𝑐𝑖𝑜𝑛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∗ 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𝜙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𝐷𝑜𝑡𝑎𝑐𝑖𝑜𝑛</m:t>
                    </m:r>
                    <m:r>
                      <a:rPr kumimoji="0" lang="es-A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∗0.7  </m:t>
                    </m:r>
                  </m:oMath>
                </a14:m>
                <a:endParaRPr kumimoji="0" lang="es-A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23E43DA1-2654-48DF-0A6A-15CEC83AB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4" y="3122024"/>
                <a:ext cx="11185655" cy="2748445"/>
              </a:xfrm>
              <a:prstGeom prst="rect">
                <a:avLst/>
              </a:prstGeom>
              <a:blipFill>
                <a:blip r:embed="rId2"/>
                <a:stretch>
                  <a:fillRect l="-708" t="-2882" r="-21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adroTexto 6">
            <a:extLst>
              <a:ext uri="{FF2B5EF4-FFF2-40B4-BE49-F238E27FC236}">
                <a16:creationId xmlns:a16="http://schemas.microsoft.com/office/drawing/2014/main" id="{254F7866-ECF1-4738-F1BC-9A079EE06DA3}"/>
              </a:ext>
            </a:extLst>
          </p:cNvPr>
          <p:cNvSpPr txBox="1"/>
          <p:nvPr/>
        </p:nvSpPr>
        <p:spPr>
          <a:xfrm>
            <a:off x="8993847" y="5024737"/>
            <a:ext cx="1976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Unidades??</a:t>
            </a:r>
          </a:p>
        </p:txBody>
      </p:sp>
    </p:spTree>
    <p:extLst>
      <p:ext uri="{BB962C8B-B14F-4D97-AF65-F5344CB8AC3E}">
        <p14:creationId xmlns:p14="http://schemas.microsoft.com/office/powerpoint/2010/main" val="600164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EEBB08-F0AF-10AE-6361-C09FAA93E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Taller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E3AE43-D486-C75D-07E8-65ACF6E9C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92" y="3106654"/>
            <a:ext cx="9941319" cy="2425585"/>
          </a:xfrm>
        </p:spPr>
        <p:txBody>
          <a:bodyPr anchor="ctr">
            <a:normAutofit/>
          </a:bodyPr>
          <a:lstStyle/>
          <a:p>
            <a:r>
              <a:rPr lang="es-AR" sz="4400" noProof="0" dirty="0">
                <a:solidFill>
                  <a:srgbClr val="FF0000"/>
                </a:solidFill>
              </a:rPr>
              <a:t>1era etapa</a:t>
            </a:r>
          </a:p>
          <a:p>
            <a:pPr lvl="1"/>
            <a:r>
              <a:rPr lang="es-AR" sz="4000" noProof="0" dirty="0"/>
              <a:t>Hallar el consumo de agua </a:t>
            </a:r>
          </a:p>
          <a:p>
            <a:pPr lvl="1"/>
            <a:r>
              <a:rPr lang="es-AR" sz="4000" noProof="0" dirty="0"/>
              <a:t>Determinar el vuelco per cápita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A6F3B4-9269-1A51-F6FA-2E7666308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9E00FC-896A-1A43-4FF0-A6166F40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n 6" descr="Una mesa de madera&#10;&#10;El contenido generado por IA puede ser incorrecto.">
            <a:extLst>
              <a:ext uri="{FF2B5EF4-FFF2-40B4-BE49-F238E27FC236}">
                <a16:creationId xmlns:a16="http://schemas.microsoft.com/office/drawing/2014/main" id="{25DE4599-6CD6-59C2-0642-000E43CE7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40" y="753227"/>
            <a:ext cx="2857500" cy="16002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82C1B0A-7E45-A858-8F1E-DC5DB0892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49" y="66620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28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022CA72-2A63-428F-B586-37BA5AB6D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026009-3782-59DE-9754-8B98BC31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anchor="ctr">
            <a:normAutofit/>
          </a:bodyPr>
          <a:lstStyle/>
          <a:p>
            <a:r>
              <a:rPr lang="es-AR" sz="3200" noProof="0"/>
              <a:t>Red de Desagüe cloacal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 descr="Diagrama, Dibujo de ingeniería">
            <a:extLst>
              <a:ext uri="{FF2B5EF4-FFF2-40B4-BE49-F238E27FC236}">
                <a16:creationId xmlns:a16="http://schemas.microsoft.com/office/drawing/2014/main" id="{1418405D-323E-11EC-B2C5-6AC0938B3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2" r="2" b="2"/>
          <a:stretch>
            <a:fillRect/>
          </a:stretch>
        </p:blipFill>
        <p:spPr>
          <a:xfrm>
            <a:off x="1639246" y="364143"/>
            <a:ext cx="3534703" cy="3426462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49B1DD-B067-3413-E2A8-D69C5BD16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495568"/>
            <a:ext cx="6586915" cy="1905232"/>
          </a:xfrm>
        </p:spPr>
        <p:txBody>
          <a:bodyPr anchor="ctr">
            <a:normAutofit/>
          </a:bodyPr>
          <a:lstStyle/>
          <a:p>
            <a:r>
              <a:rPr lang="es-AR" sz="1800" noProof="0"/>
              <a:t>Sistema de conductos ramificados que escurre a superficie libre y por gravedad. </a:t>
            </a:r>
          </a:p>
          <a:p>
            <a:r>
              <a:rPr lang="es-AR" sz="1800" noProof="0"/>
              <a:t>El caudal transportado depende de: Material y pendiente de la tubería. (el diámetro depende del Caudal) 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35ECA5C-4AFE-8DB9-96C8-80DE9C14B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C6D4B55-170D-867C-5264-692EF2AD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0949E1E-1F07-E5DE-5CE2-019BEAC3F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734469"/>
              </p:ext>
            </p:extLst>
          </p:nvPr>
        </p:nvGraphicFramePr>
        <p:xfrm>
          <a:off x="6762809" y="364142"/>
          <a:ext cx="4205706" cy="3426465"/>
        </p:xfrm>
        <a:graphic>
          <a:graphicData uri="http://schemas.openxmlformats.org/drawingml/2006/table">
            <a:tbl>
              <a:tblPr firstRow="1" bandRow="1"/>
              <a:tblGrid>
                <a:gridCol w="2044302">
                  <a:extLst>
                    <a:ext uri="{9D8B030D-6E8A-4147-A177-3AD203B41FA5}">
                      <a16:colId xmlns:a16="http://schemas.microsoft.com/office/drawing/2014/main" val="2635461891"/>
                    </a:ext>
                  </a:extLst>
                </a:gridCol>
                <a:gridCol w="2161404">
                  <a:extLst>
                    <a:ext uri="{9D8B030D-6E8A-4147-A177-3AD203B41FA5}">
                      <a16:colId xmlns:a16="http://schemas.microsoft.com/office/drawing/2014/main" val="3640831725"/>
                    </a:ext>
                  </a:extLst>
                </a:gridCol>
              </a:tblGrid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 b="1">
                          <a:effectLst/>
                        </a:rPr>
                        <a:t>DN [mm]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 b="1">
                          <a:effectLst/>
                        </a:rPr>
                        <a:t>Q [l/s]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96722"/>
                  </a:ext>
                </a:extLst>
              </a:tr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160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10,26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5281723"/>
                  </a:ext>
                </a:extLst>
              </a:tr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200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18,60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339303"/>
                  </a:ext>
                </a:extLst>
              </a:tr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250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33,80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524429"/>
                  </a:ext>
                </a:extLst>
              </a:tr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315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62,56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870111"/>
                  </a:ext>
                </a:extLst>
              </a:tr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355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86,04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087021"/>
                  </a:ext>
                </a:extLst>
              </a:tr>
              <a:tr h="48949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400</a:t>
                      </a:r>
                    </a:p>
                  </a:txBody>
                  <a:tcPr marL="44990" marR="4499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2800">
                          <a:effectLst/>
                        </a:rPr>
                        <a:t>118,26</a:t>
                      </a:r>
                    </a:p>
                  </a:txBody>
                  <a:tcPr marL="44990" marR="44990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369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51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8EF292-2F04-A5C9-26FD-B489A3F619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989"/>
          <a:stretch>
            <a:fillRect/>
          </a:stretch>
        </p:blipFill>
        <p:spPr>
          <a:xfrm>
            <a:off x="719201" y="571247"/>
            <a:ext cx="10753598" cy="5504096"/>
          </a:xfrm>
          <a:prstGeom prst="rect">
            <a:avLst/>
          </a:prstGeo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2AF2D82-4D51-A8AF-A0BC-CF5EFD4FB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3EB89FB-8341-F0D1-9090-2D43C1E5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6105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449CAB-FAD7-2BA7-54DC-650D7226F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Mapa de Clase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BE5498-0EDD-AC94-BAFF-D5554F1FA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endParaRPr lang="es-AR" sz="2200" noProof="0" dirty="0"/>
          </a:p>
          <a:p>
            <a:r>
              <a:rPr lang="es-AR" sz="2200" noProof="0" dirty="0"/>
              <a:t>Introducción al mundo del Agua  </a:t>
            </a:r>
          </a:p>
          <a:p>
            <a:r>
              <a:rPr lang="es-AR" sz="2200" noProof="0" dirty="0"/>
              <a:t>Aplicaciones a la Ing. Civil </a:t>
            </a:r>
          </a:p>
          <a:p>
            <a:r>
              <a:rPr lang="es-AR" sz="2200" noProof="0" dirty="0"/>
              <a:t>Problema a resolver: Taller de red de desagüe cloacal  Parte I</a:t>
            </a:r>
          </a:p>
          <a:p>
            <a:r>
              <a:rPr lang="es-AR" sz="2200" noProof="0" dirty="0"/>
              <a:t>Conceptos fundamentales </a:t>
            </a:r>
          </a:p>
          <a:p>
            <a:r>
              <a:rPr lang="es-AR" sz="2200" noProof="0" dirty="0"/>
              <a:t>Problema a resolver: Taller de red de desagüe cloacal  Parte II</a:t>
            </a:r>
          </a:p>
          <a:p>
            <a:pPr marL="0" indent="0">
              <a:buNone/>
            </a:pPr>
            <a:endParaRPr lang="es-AR" sz="2200" noProof="0" dirty="0"/>
          </a:p>
          <a:p>
            <a:endParaRPr lang="es-AR" sz="2200" noProof="0" dirty="0"/>
          </a:p>
          <a:p>
            <a:endParaRPr lang="es-AR" sz="22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2E9791-8A55-34C4-3415-0086FF65C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AR" noProof="0" dirty="0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0FEF79-8F47-ECB2-D6A0-FEF93E5D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s-AR" noProof="0" smtClean="0"/>
              <a:pPr>
                <a:spcAft>
                  <a:spcPts val="600"/>
                </a:spcAft>
              </a:pPr>
              <a:t>2</a:t>
            </a:fld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1681792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B618847-3B7C-100F-29D3-F829FA10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Red de Desagüe cloacal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DAFBB4-3968-AB55-325A-EB4E460F4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260" y="2492700"/>
            <a:ext cx="9941319" cy="1894115"/>
          </a:xfrm>
        </p:spPr>
        <p:txBody>
          <a:bodyPr anchor="ctr">
            <a:normAutofit/>
          </a:bodyPr>
          <a:lstStyle/>
          <a:p>
            <a:r>
              <a:rPr lang="es-AR" sz="2400" noProof="0" dirty="0"/>
              <a:t>A modo de simplificar el taller: </a:t>
            </a:r>
          </a:p>
          <a:p>
            <a:pPr lvl="1"/>
            <a:r>
              <a:rPr lang="es-AR" sz="2000" noProof="0" dirty="0"/>
              <a:t>Todas las tuberías son de PVC</a:t>
            </a:r>
          </a:p>
          <a:p>
            <a:pPr lvl="1"/>
            <a:r>
              <a:rPr lang="es-AR" sz="2000" noProof="0" dirty="0"/>
              <a:t>Todas las tuberías tienen una pendiente del 3</a:t>
            </a:r>
            <a:r>
              <a:rPr lang="en-US" dirty="0"/>
              <a:t>‰ (30cm </a:t>
            </a:r>
            <a:r>
              <a:rPr lang="en-US" dirty="0" err="1"/>
              <a:t>cada</a:t>
            </a:r>
            <a:r>
              <a:rPr lang="en-US" dirty="0"/>
              <a:t> 100m) </a:t>
            </a:r>
            <a:endParaRPr lang="es-AR" sz="20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2C005A-39C3-9C81-234A-2E149CEDC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EE31158-93B7-F3FD-8AD8-22D5EDC9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358B0FB-D1D3-AF01-3770-CC7B2444DAEA}"/>
              </a:ext>
            </a:extLst>
          </p:cNvPr>
          <p:cNvSpPr txBox="1"/>
          <p:nvPr/>
        </p:nvSpPr>
        <p:spPr>
          <a:xfrm>
            <a:off x="365764" y="4191069"/>
            <a:ext cx="7715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la realidad, se deben verificar también la velocidad mínima y máxima, y la pendiente mínima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812BD07-16D5-1CA8-125F-679525060A68}"/>
              </a:ext>
            </a:extLst>
          </p:cNvPr>
          <p:cNvSpPr txBox="1"/>
          <p:nvPr/>
        </p:nvSpPr>
        <p:spPr>
          <a:xfrm>
            <a:off x="6413549" y="4623316"/>
            <a:ext cx="203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Por que?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321F339F-AD55-B7ED-E72E-23EAE8D2D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947453"/>
              </p:ext>
            </p:extLst>
          </p:nvPr>
        </p:nvGraphicFramePr>
        <p:xfrm>
          <a:off x="9753600" y="3013531"/>
          <a:ext cx="1600200" cy="2194560"/>
        </p:xfrm>
        <a:graphic>
          <a:graphicData uri="http://schemas.openxmlformats.org/drawingml/2006/table">
            <a:tbl>
              <a:tblPr/>
              <a:tblGrid>
                <a:gridCol w="800100">
                  <a:extLst>
                    <a:ext uri="{9D8B030D-6E8A-4147-A177-3AD203B41FA5}">
                      <a16:colId xmlns:a16="http://schemas.microsoft.com/office/drawing/2014/main" val="2200913392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445278679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>
                          <a:effectLst/>
                        </a:rPr>
                        <a:t>DN [mm]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>
                          <a:effectLst/>
                        </a:rPr>
                        <a:t>Q [l/s]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519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160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10,26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755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200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18,60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4884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250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33,80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9689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315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62,56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26550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355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86,04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76531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>
                          <a:effectLst/>
                        </a:rPr>
                        <a:t>400</a:t>
                      </a:r>
                    </a:p>
                  </a:txBody>
                  <a:tcPr marL="28575" marR="28575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dirty="0">
                          <a:effectLst/>
                        </a:rPr>
                        <a:t>118,26</a:t>
                      </a:r>
                    </a:p>
                  </a:txBody>
                  <a:tcPr marL="28575" marR="28575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0340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442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DF424-E812-D596-B924-14C6F9802282}"/>
              </a:ext>
            </a:extLst>
          </p:cNvPr>
          <p:cNvSpPr txBox="1"/>
          <p:nvPr/>
        </p:nvSpPr>
        <p:spPr>
          <a:xfrm>
            <a:off x="97931" y="2533034"/>
            <a:ext cx="4991629" cy="3677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Tapada: Distancia vertical entre la superficie del terreno y la parte superior interna de la cañería enterrada. Protege la tubería frente a posibles daños, como roturas por el peso del suelo, tránsito vehicular o impactos durante la obra.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 valor mínimo varía según el tipo de cañería y las exigencias del proyecto → En este Taller: 1,20 m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4AE06EE-06BB-660A-8CEC-3FC3AA1BA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154" y="403178"/>
            <a:ext cx="6043736" cy="439681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18BEEDC-0865-A363-EA90-CDC5A790A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687" y="4824580"/>
            <a:ext cx="4305905" cy="1302536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0F9FFB7-7716-E0F3-3681-E6F7A1DAB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7DB80D-E8CB-2B91-BB96-058921EE9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4DB38B3-0104-6609-906E-2968B745AF0E}"/>
              </a:ext>
            </a:extLst>
          </p:cNvPr>
          <p:cNvSpPr txBox="1"/>
          <p:nvPr/>
        </p:nvSpPr>
        <p:spPr>
          <a:xfrm>
            <a:off x="730925" y="1165175"/>
            <a:ext cx="5188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Red de Desagüe cloacal </a:t>
            </a:r>
          </a:p>
        </p:txBody>
      </p:sp>
    </p:spTree>
    <p:extLst>
      <p:ext uri="{BB962C8B-B14F-4D97-AF65-F5344CB8AC3E}">
        <p14:creationId xmlns:p14="http://schemas.microsoft.com/office/powerpoint/2010/main" val="4249185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2F2C320-8337-C191-AF77-183DD8BD8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anchor="ctr">
            <a:normAutofit/>
          </a:bodyPr>
          <a:lstStyle/>
          <a:p>
            <a:r>
              <a:rPr lang="es-AR" sz="3600" noProof="0"/>
              <a:t>Bocas de Registro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796035-B005-1508-20F5-E495F758C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5" y="2458275"/>
            <a:ext cx="4991629" cy="3677123"/>
          </a:xfrm>
        </p:spPr>
        <p:txBody>
          <a:bodyPr anchor="ctr">
            <a:normAutofit/>
          </a:bodyPr>
          <a:lstStyle/>
          <a:p>
            <a:r>
              <a:rPr lang="es-ES" sz="2400" dirty="0"/>
              <a:t>Permiten inspección, limpieza y cambios de dirección</a:t>
            </a:r>
          </a:p>
          <a:p>
            <a:r>
              <a:rPr lang="es-ES" sz="2400" dirty="0"/>
              <a:t>Distancia mínima entre 120 m – 140 m </a:t>
            </a:r>
            <a:r>
              <a:rPr lang="es-ES" sz="2400" dirty="0">
                <a:solidFill>
                  <a:srgbClr val="FF0000"/>
                </a:solidFill>
              </a:rPr>
              <a:t>→ En este Taller: no más de 150 m</a:t>
            </a:r>
          </a:p>
          <a:p>
            <a:r>
              <a:rPr lang="es-ES" sz="2400" dirty="0"/>
              <a:t>Intersección de cañerías </a:t>
            </a:r>
          </a:p>
          <a:p>
            <a:r>
              <a:rPr lang="es-ES" sz="2400" dirty="0"/>
              <a:t>Cambio de pendientes, de diámetro, de dirección y de material</a:t>
            </a:r>
            <a:endParaRPr lang="es-AR" sz="2400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F09A39B-A7A4-1AF6-5E1D-2D244CC6C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797" y="841905"/>
            <a:ext cx="3086443" cy="2317178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06BAA2E-F4D1-A3DA-56CA-F7659704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9418" y="3530965"/>
            <a:ext cx="3426673" cy="2317178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E9CD998-E33A-C07F-59B8-FB5A87F4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55290E-5D50-F36D-11CF-1F5683D42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00" name="Picture 4" descr="Marco y tapa boca de registro hierro fundido calzada tipo ...">
            <a:extLst>
              <a:ext uri="{FF2B5EF4-FFF2-40B4-BE49-F238E27FC236}">
                <a16:creationId xmlns:a16="http://schemas.microsoft.com/office/drawing/2014/main" id="{AFDED7E7-65C9-76F7-BB87-0669F15B6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57" y="577742"/>
            <a:ext cx="14763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nstalaciones en la Obra de Cloacas de Sector Sur – Municipalidad de  Arroyito">
            <a:extLst>
              <a:ext uri="{FF2B5EF4-FFF2-40B4-BE49-F238E27FC236}">
                <a16:creationId xmlns:a16="http://schemas.microsoft.com/office/drawing/2014/main" id="{2DEE5904-B15E-40E4-3AF6-A34FA9E9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922" y="3803016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644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CE67B3-4FF3-F49A-6601-A0B558E0A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B9093D1-0E41-C07B-AAE9-1E36463BE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3523D3-F298-C9DD-1F03-96B29865D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645B3E-B278-189B-4D9E-25B594551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FDCE2C-3C18-5CB6-2104-ABAED9C56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EE9EC6-F6A5-D63D-BB39-7F143D54FA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E61A001-2491-C136-1C69-CECBA7650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6AE8F6-5560-2B4A-DB7A-212B1068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Mapa de Clase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4F0333-25D6-5451-DB18-13A446E1A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endParaRPr lang="es-AR" sz="2200" noProof="0" dirty="0"/>
          </a:p>
          <a:p>
            <a:r>
              <a:rPr lang="es-AR" sz="2200" noProof="0" dirty="0">
                <a:solidFill>
                  <a:srgbClr val="FF0000"/>
                </a:solidFill>
              </a:rPr>
              <a:t>Introducción al mundo del Agua  </a:t>
            </a:r>
          </a:p>
          <a:p>
            <a:r>
              <a:rPr lang="es-AR" sz="2200" noProof="0" dirty="0">
                <a:solidFill>
                  <a:srgbClr val="FF0000"/>
                </a:solidFill>
              </a:rPr>
              <a:t>Aplicaciones a la Ing. Civil </a:t>
            </a:r>
          </a:p>
          <a:p>
            <a:r>
              <a:rPr lang="es-AR" sz="2200" noProof="0" dirty="0">
                <a:solidFill>
                  <a:srgbClr val="FF0000"/>
                </a:solidFill>
              </a:rPr>
              <a:t>Problema a resolver: Taller de red de desagüe cloacal  Parte I</a:t>
            </a:r>
          </a:p>
          <a:p>
            <a:r>
              <a:rPr lang="es-AR" sz="2200" noProof="0" dirty="0">
                <a:solidFill>
                  <a:srgbClr val="FF0000"/>
                </a:solidFill>
              </a:rPr>
              <a:t>Conceptos fundamentales </a:t>
            </a:r>
          </a:p>
          <a:p>
            <a:r>
              <a:rPr lang="es-AR" sz="2200" noProof="0" dirty="0"/>
              <a:t>Problema a resolver: Taller de red de desagüe cloacal  Parte II</a:t>
            </a:r>
          </a:p>
          <a:p>
            <a:pPr marL="0" indent="0">
              <a:buNone/>
            </a:pPr>
            <a:endParaRPr lang="es-AR" sz="2200" noProof="0" dirty="0"/>
          </a:p>
          <a:p>
            <a:endParaRPr lang="es-AR" sz="2200" noProof="0" dirty="0"/>
          </a:p>
          <a:p>
            <a:endParaRPr lang="es-AR" sz="22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2A36DB7-9E90-4F45-7EBA-474B5635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327E679-D75C-9FB0-50C7-7B0819EFC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AR" noProof="0" dirty="0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5223815-D37E-152D-2B15-050254B9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s-AR" noProof="0" smtClean="0"/>
              <a:pPr>
                <a:spcAft>
                  <a:spcPts val="600"/>
                </a:spcAft>
              </a:pPr>
              <a:t>23</a:t>
            </a:fld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54077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967015-1154-C957-4D45-13733ACB8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E8EDF4-0074-EC65-9C63-129AF6F28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AFDD16-90A4-4E8B-7697-7E8167AC0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85D074-004F-91A6-5BDF-7EC140240F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8DDBAF1-3C5F-8AD2-04F9-3018ED031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715AB1-9056-A169-A9E7-8132F8346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1F107CC-2F67-397F-D241-75902AB3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67E600D-111A-090F-B76C-7776E2AE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Taller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FF72D1-6416-5CED-2542-B22773324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92" y="3106654"/>
            <a:ext cx="11343297" cy="3136992"/>
          </a:xfrm>
        </p:spPr>
        <p:txBody>
          <a:bodyPr anchor="ctr">
            <a:normAutofit fontScale="62500" lnSpcReduction="20000"/>
          </a:bodyPr>
          <a:lstStyle/>
          <a:p>
            <a:r>
              <a:rPr lang="es-AR" sz="5800" dirty="0">
                <a:solidFill>
                  <a:srgbClr val="FF0000"/>
                </a:solidFill>
              </a:rPr>
              <a:t>2</a:t>
            </a:r>
            <a:r>
              <a:rPr lang="es-AR" sz="5800" noProof="0" dirty="0">
                <a:solidFill>
                  <a:srgbClr val="FF0000"/>
                </a:solidFill>
              </a:rPr>
              <a:t>era etapa</a:t>
            </a:r>
          </a:p>
          <a:p>
            <a:r>
              <a:rPr lang="es-ES" sz="5100" dirty="0"/>
              <a:t>Trazar la red cloacal e indicar el diámetro de cada tubería </a:t>
            </a:r>
          </a:p>
          <a:p>
            <a:r>
              <a:rPr lang="es-ES" sz="5100" dirty="0"/>
              <a:t>Ubicar las bocas de registro </a:t>
            </a:r>
          </a:p>
          <a:p>
            <a:r>
              <a:rPr lang="es-ES" sz="5100" dirty="0"/>
              <a:t>Indicar de cota de inicio y de fin del intradós de cada una de las tuberías </a:t>
            </a:r>
          </a:p>
          <a:p>
            <a:r>
              <a:rPr lang="es-ES" sz="5100" dirty="0"/>
              <a:t>Realizar el cómputo de materiales</a:t>
            </a:r>
            <a:endParaRPr lang="es-AR" sz="51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11ECE1-EBD3-9E22-C6C8-3C3875AAC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FCDF0-04E3-1DFA-F90A-7131FCE3A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95B918-3B32-D12F-52CF-609900BA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n 6" descr="Una mesa de madera&#10;&#10;El contenido generado por IA puede ser incorrecto.">
            <a:extLst>
              <a:ext uri="{FF2B5EF4-FFF2-40B4-BE49-F238E27FC236}">
                <a16:creationId xmlns:a16="http://schemas.microsoft.com/office/drawing/2014/main" id="{9E75BB79-1FFE-D54E-3A19-B0FDE324F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40" y="753227"/>
            <a:ext cx="2857500" cy="16002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52C752B-FB43-3BC6-52D6-247EF3CE2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49" y="66620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65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5DCF258-5F0B-9A37-ED15-21412B47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Muchas gracias!</a:t>
            </a:r>
          </a:p>
        </p:txBody>
      </p: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3C14336-6DCD-2922-9FAE-2B5A0F39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D29FD1-F573-00E3-B9AA-261373819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537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0E3C27-5C87-3D64-D06A-A94605694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Que estudia la Hidráulica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49571F6-182F-8B11-3F79-3E4092DA3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4013"/>
            <a:ext cx="10515600" cy="3472949"/>
          </a:xfrm>
        </p:spPr>
        <p:txBody>
          <a:bodyPr/>
          <a:lstStyle/>
          <a:p>
            <a:r>
              <a:rPr lang="es-AR" noProof="0" dirty="0"/>
              <a:t>Sustentándose en la rama de la física que estudia las propiedades mecánicas de los fluidos, la HIDRAULICA es la rama de la ingeniería que se encarga de los estudios y proyectos de obras de desarrollo hídrico. </a:t>
            </a:r>
          </a:p>
          <a:p>
            <a:r>
              <a:rPr lang="es-AR" noProof="0" dirty="0"/>
              <a:t>Pero RECURSOS HIDRICOS es una disciplina más amplia. Implica: hidrología, transporte de sedimentos, interacción del agua y el suelo, paisaje, medio ambiente, desarrollo urbano, participación social, </a:t>
            </a:r>
            <a:r>
              <a:rPr lang="es-AR" noProof="0" dirty="0" err="1"/>
              <a:t>etc</a:t>
            </a:r>
            <a:endParaRPr lang="es-AR" noProof="0" dirty="0"/>
          </a:p>
          <a:p>
            <a:endParaRPr lang="es-AR" noProof="0" dirty="0"/>
          </a:p>
          <a:p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170804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CD5F0F-356B-3715-5851-6E901F6D8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85" y="758860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es-AR" sz="4000" noProof="0" dirty="0"/>
              <a:t>Abundancia o escasez?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37180B-B4F3-2E12-5CEB-0AC5551C4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96" y="2496925"/>
            <a:ext cx="4559425" cy="1173123"/>
          </a:xfrm>
        </p:spPr>
        <p:txBody>
          <a:bodyPr anchor="ctr">
            <a:normAutofit/>
          </a:bodyPr>
          <a:lstStyle/>
          <a:p>
            <a:r>
              <a:rPr lang="es-AR" noProof="0" dirty="0"/>
              <a:t>Cuanta agua creen que hay en el mundo? </a:t>
            </a:r>
          </a:p>
          <a:p>
            <a:endParaRPr lang="es-AR" sz="2000" noProof="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pic>
        <p:nvPicPr>
          <p:cNvPr id="6" name="Marcador de contenido 6" descr="Dibujo animado de un animal con la boca abierta&#10;&#10;El contenido generado por IA puede ser incorrecto.">
            <a:extLst>
              <a:ext uri="{FF2B5EF4-FFF2-40B4-BE49-F238E27FC236}">
                <a16:creationId xmlns:a16="http://schemas.microsoft.com/office/drawing/2014/main" id="{C64B94C8-22BB-BC84-CF0F-FCD09CC52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025"/>
          <a:stretch>
            <a:fillRect/>
          </a:stretch>
        </p:blipFill>
        <p:spPr>
          <a:xfrm>
            <a:off x="7275638" y="804886"/>
            <a:ext cx="2955658" cy="286516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52D07CD-9294-DEC4-9A9F-419D23061703}"/>
              </a:ext>
            </a:extLst>
          </p:cNvPr>
          <p:cNvSpPr txBox="1"/>
          <p:nvPr/>
        </p:nvSpPr>
        <p:spPr>
          <a:xfrm>
            <a:off x="-1" y="3634095"/>
            <a:ext cx="584186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000" noProof="0" dirty="0">
                <a:solidFill>
                  <a:srgbClr val="FF0000"/>
                </a:solidFill>
              </a:rPr>
              <a:t>Respuesta: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AR" sz="2400" noProof="0" dirty="0"/>
              <a:t>1.4 billones km3 Agua total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AR" sz="2400" noProof="0" dirty="0"/>
              <a:t>35 millones km3 Agua dulce (2,5%)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AR" sz="2400" noProof="0" dirty="0"/>
              <a:t>105 mil km3 </a:t>
            </a:r>
            <a:r>
              <a:rPr lang="es-AR" sz="2400" noProof="0" dirty="0" err="1"/>
              <a:t>accessible</a:t>
            </a:r>
            <a:r>
              <a:rPr lang="es-AR" sz="2400" noProof="0" dirty="0"/>
              <a:t> (</a:t>
            </a:r>
            <a:r>
              <a:rPr lang="es-AR" sz="2400" noProof="0" dirty="0" err="1"/>
              <a:t>removable</a:t>
            </a:r>
            <a:r>
              <a:rPr lang="es-AR" sz="2400" noProof="0" dirty="0"/>
              <a:t>)</a:t>
            </a:r>
            <a:r>
              <a:rPr lang="es-AR" sz="2400" dirty="0"/>
              <a:t>(0,3%)</a:t>
            </a:r>
            <a:endParaRPr lang="es-AR" sz="2400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0ED3B5D-4878-6272-FCB1-83EE22887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638" y="3961081"/>
            <a:ext cx="2955657" cy="197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7E58DE-906D-3F51-528C-556D9D63CE58}"/>
              </a:ext>
            </a:extLst>
          </p:cNvPr>
          <p:cNvSpPr txBox="1"/>
          <p:nvPr/>
        </p:nvSpPr>
        <p:spPr>
          <a:xfrm>
            <a:off x="7724493" y="6002887"/>
            <a:ext cx="2057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Ciclo Hidrológico </a:t>
            </a:r>
          </a:p>
        </p:txBody>
      </p:sp>
    </p:spTree>
    <p:extLst>
      <p:ext uri="{BB962C8B-B14F-4D97-AF65-F5344CB8AC3E}">
        <p14:creationId xmlns:p14="http://schemas.microsoft.com/office/powerpoint/2010/main" val="127248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E905AA-0B6F-B31D-3D75-87B3438E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Aplicaciones a la Ing. Civil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Marcador de contenido 8">
            <a:extLst>
              <a:ext uri="{FF2B5EF4-FFF2-40B4-BE49-F238E27FC236}">
                <a16:creationId xmlns:a16="http://schemas.microsoft.com/office/drawing/2014/main" id="{8ED3A59E-5712-0F6D-27D5-25F70E0362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505563"/>
              </p:ext>
            </p:extLst>
          </p:nvPr>
        </p:nvGraphicFramePr>
        <p:xfrm>
          <a:off x="836023" y="2642491"/>
          <a:ext cx="10515597" cy="311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56473284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47757070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310607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noProof="0" dirty="0"/>
                        <a:t>Mucha Agua          Inundaciones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noProof="0" dirty="0"/>
                        <a:t>Poca Agua           Debo almacenar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noProof="0" dirty="0"/>
                        <a:t>Saneamiento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770891"/>
                  </a:ext>
                </a:extLst>
              </a:tr>
              <a:tr h="2255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noProof="0" dirty="0"/>
                        <a:t>Presas, Diques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noProof="0" dirty="0"/>
                        <a:t>Almacenamiento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noProof="0" dirty="0"/>
                        <a:t>Instalaciones de potabilización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705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noProof="0" dirty="0"/>
                        <a:t>Canales y conducciones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noProof="0" dirty="0"/>
                        <a:t>Canales y conducciones (transporte)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noProof="0" dirty="0"/>
                        <a:t>Tratamiento de Aguas residuales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4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noProof="0" dirty="0"/>
                        <a:t>Obras de protección costera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noProof="0" dirty="0"/>
                        <a:t>Sistemas de riego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noProof="0" dirty="0"/>
                        <a:t>Obras de captación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804641"/>
                  </a:ext>
                </a:extLst>
              </a:tr>
              <a:tr h="198187">
                <a:tc>
                  <a:txBody>
                    <a:bodyPr/>
                    <a:lstStyle/>
                    <a:p>
                      <a:r>
                        <a:rPr lang="es-ES" noProof="0" dirty="0"/>
                        <a:t>Obras de protección contra inundaciones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850475"/>
                  </a:ext>
                </a:extLst>
              </a:tr>
              <a:tr h="198187">
                <a:tc>
                  <a:txBody>
                    <a:bodyPr/>
                    <a:lstStyle/>
                    <a:p>
                      <a:r>
                        <a:rPr lang="es-ES" noProof="0" dirty="0"/>
                        <a:t>Reservorios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308118"/>
                  </a:ext>
                </a:extLst>
              </a:tr>
              <a:tr h="198187">
                <a:tc>
                  <a:txBody>
                    <a:bodyPr/>
                    <a:lstStyle/>
                    <a:p>
                      <a:r>
                        <a:rPr lang="es-ES" noProof="0" dirty="0"/>
                        <a:t>Probabilidad de inundación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16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15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5A1CC-CE6B-8E56-D83A-F69A7C9AC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CC5238-AE11-89EA-1514-D3A08A11D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5E70ED-F765-8F87-8B0D-A5BDC6A15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2803C6D-4860-2D59-C5BD-A8AA77EDB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0CB9C5-91B4-64A5-9F8C-810C97933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A52BCA0-516C-8C39-773D-00C20629A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748CCA6-7B96-4C4F-6748-C897FE4B6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C42C4E-6AA4-0ED7-2105-591D82A0C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Aplicaciones a la Ing. Civil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285A59F-C6A4-7CDC-BD38-609DE9FC5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TOP 10 de canales más largos del mundo - HidrojING">
            <a:extLst>
              <a:ext uri="{FF2B5EF4-FFF2-40B4-BE49-F238E27FC236}">
                <a16:creationId xmlns:a16="http://schemas.microsoft.com/office/drawing/2014/main" id="{CA73C7BF-11AB-2940-3923-533280E0B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1" r="10530" b="-4"/>
          <a:stretch>
            <a:fillRect/>
          </a:stretch>
        </p:blipFill>
        <p:spPr bwMode="auto">
          <a:xfrm>
            <a:off x="87092" y="2673915"/>
            <a:ext cx="2581341" cy="232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nel Generación El Chocón - Enel Américas - enelamericas.com">
            <a:extLst>
              <a:ext uri="{FF2B5EF4-FFF2-40B4-BE49-F238E27FC236}">
                <a16:creationId xmlns:a16="http://schemas.microsoft.com/office/drawing/2014/main" id="{E7CD52B9-507D-70DC-2665-5C2A931BF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17" b="-2"/>
          <a:stretch>
            <a:fillRect/>
          </a:stretch>
        </p:blipFill>
        <p:spPr bwMode="auto">
          <a:xfrm>
            <a:off x="2755525" y="2673917"/>
            <a:ext cx="3367079" cy="232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uatro diques de Córdoba superan sus vertederos y los restantes están en un  nivel óptimo | Córdoba Interior Informa">
            <a:extLst>
              <a:ext uri="{FF2B5EF4-FFF2-40B4-BE49-F238E27FC236}">
                <a16:creationId xmlns:a16="http://schemas.microsoft.com/office/drawing/2014/main" id="{D0720431-6DB0-31B9-CC3A-80F3C9D8A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5" r="4788" b="-1"/>
          <a:stretch>
            <a:fillRect/>
          </a:stretch>
        </p:blipFill>
        <p:spPr bwMode="auto">
          <a:xfrm>
            <a:off x="6209696" y="2668352"/>
            <a:ext cx="2909466" cy="233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yOPSA | Dragados y Obras Portuarias S.A.">
            <a:extLst>
              <a:ext uri="{FF2B5EF4-FFF2-40B4-BE49-F238E27FC236}">
                <a16:creationId xmlns:a16="http://schemas.microsoft.com/office/drawing/2014/main" id="{E012CE75-2E2F-E1EF-63C7-D633B69D3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588" y="2656025"/>
            <a:ext cx="2955985" cy="235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75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DEF916-DDB0-C971-FD9C-DACC23C16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85B0CFE-5691-175E-020A-2278C4B4D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398E0E-71D4-BBA2-70D6-C63452E81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D77D16-2D5A-7170-B83D-4BEC6498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F596313-B3A3-EE94-4D27-8E7ED8382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C9684F-149D-1E6B-01DD-0BA2A6BDD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ADC0D10-0B3E-36BE-F7D6-53EAEFA63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2BD84D7-E07B-A6F6-07BF-D5F8A15E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Mapa de Clase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7AE3F2-CF92-E038-4609-4AB22ED58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endParaRPr lang="es-AR" sz="2200" noProof="0" dirty="0"/>
          </a:p>
          <a:p>
            <a:r>
              <a:rPr lang="es-AR" sz="2200" noProof="0" dirty="0">
                <a:solidFill>
                  <a:srgbClr val="FF0000"/>
                </a:solidFill>
              </a:rPr>
              <a:t>Introducción al mundo del Agua  </a:t>
            </a:r>
          </a:p>
          <a:p>
            <a:r>
              <a:rPr lang="es-AR" sz="2200" noProof="0" dirty="0">
                <a:solidFill>
                  <a:srgbClr val="FF0000"/>
                </a:solidFill>
              </a:rPr>
              <a:t>Aplicaciones a la Ing. Civil </a:t>
            </a:r>
          </a:p>
          <a:p>
            <a:r>
              <a:rPr lang="es-AR" sz="2200" noProof="0" dirty="0"/>
              <a:t>Problema a resolver: Taller de red de desagüe cloacal  Parte I</a:t>
            </a:r>
          </a:p>
          <a:p>
            <a:r>
              <a:rPr lang="es-AR" sz="2200" noProof="0" dirty="0"/>
              <a:t>Conceptos fundamentales </a:t>
            </a:r>
          </a:p>
          <a:p>
            <a:r>
              <a:rPr lang="es-AR" sz="2200" noProof="0" dirty="0"/>
              <a:t>Problema a resolver: Taller de red de desagüe cloacal  Parte II</a:t>
            </a:r>
          </a:p>
          <a:p>
            <a:pPr marL="0" indent="0">
              <a:buNone/>
            </a:pPr>
            <a:endParaRPr lang="es-AR" sz="2200" noProof="0" dirty="0"/>
          </a:p>
          <a:p>
            <a:endParaRPr lang="es-AR" sz="2200" noProof="0" dirty="0"/>
          </a:p>
          <a:p>
            <a:endParaRPr lang="es-AR" sz="22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62B4DB0-93D9-1BFB-E3A9-A2BFE593A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D5DD74D-3321-A9FC-DB5E-16164DB44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AR" noProof="0" dirty="0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F26784D-BBDA-56AC-D80E-BC7DC3EA8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s-AR" noProof="0" smtClean="0"/>
              <a:pPr>
                <a:spcAft>
                  <a:spcPts val="600"/>
                </a:spcAft>
              </a:pPr>
              <a:t>7</a:t>
            </a:fld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476466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EA39A9-D308-0D28-97C2-6433405D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49BD4D-EAE2-0FAA-DBCB-198BF6526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1ABF2E3-5DDE-CAAD-C2FE-93AB3744A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D794D2-D51D-C81A-33A7-244D20B96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8D25939-D4D4-2359-1F1A-A6500DA11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62993AF-8E0D-6CB4-FBB2-02D084D20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D051AEC-4D85-37A6-458E-6E39F3AD2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2D656E-AF7F-5682-F648-428359260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AR" sz="4800" noProof="0" dirty="0"/>
              <a:t>Taller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97D4AA-4700-3196-F3C4-AFB64207B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93" y="3106654"/>
            <a:ext cx="6939998" cy="2425585"/>
          </a:xfrm>
        </p:spPr>
        <p:txBody>
          <a:bodyPr anchor="ctr">
            <a:normAutofit/>
          </a:bodyPr>
          <a:lstStyle/>
          <a:p>
            <a:r>
              <a:rPr lang="es-AR" sz="3600" noProof="0" dirty="0">
                <a:solidFill>
                  <a:srgbClr val="FF0000"/>
                </a:solidFill>
              </a:rPr>
              <a:t>Problemática a resolver: </a:t>
            </a:r>
          </a:p>
          <a:p>
            <a:pPr lvl="1"/>
            <a:r>
              <a:rPr lang="es-AR" sz="2800" noProof="0" dirty="0">
                <a:solidFill>
                  <a:srgbClr val="FF0000"/>
                </a:solidFill>
              </a:rPr>
              <a:t>Dimensionar y trazar una red de desagüe cloacal </a:t>
            </a:r>
            <a:endParaRPr lang="es-AR" sz="28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8C9892-FA37-51D3-58C9-C40E5AE07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898848-4511-48E5-5EB8-4237FAA55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5786763-D525-65AF-7B92-A87D6793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BBE460A-A259-4B14-ABB7-AA3D0737CC5F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n 6" descr="Una mesa de madera&#10;&#10;El contenido generado por IA puede ser incorrecto.">
            <a:extLst>
              <a:ext uri="{FF2B5EF4-FFF2-40B4-BE49-F238E27FC236}">
                <a16:creationId xmlns:a16="http://schemas.microsoft.com/office/drawing/2014/main" id="{F052EE3F-9FA0-B465-4AD8-AB5F0E186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40" y="753227"/>
            <a:ext cx="2857500" cy="16002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5A6D82-F010-9C53-B599-8A8F18912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49" y="666206"/>
            <a:ext cx="2857500" cy="1600200"/>
          </a:xfrm>
          <a:prstGeom prst="rect">
            <a:avLst/>
          </a:prstGeom>
        </p:spPr>
      </p:pic>
      <p:pic>
        <p:nvPicPr>
          <p:cNvPr id="9" name="Imagen 8" descr="Imagen que contiene exterior, edificio, roca, viejo">
            <a:extLst>
              <a:ext uri="{FF2B5EF4-FFF2-40B4-BE49-F238E27FC236}">
                <a16:creationId xmlns:a16="http://schemas.microsoft.com/office/drawing/2014/main" id="{22E47198-0F30-63C9-6C46-15943D3A9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1"/>
          <a:stretch>
            <a:fillRect/>
          </a:stretch>
        </p:blipFill>
        <p:spPr>
          <a:xfrm>
            <a:off x="6989621" y="2735595"/>
            <a:ext cx="4427856" cy="322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99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964230-EA80-96E6-4A4F-7465F735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s-AR" sz="4800" noProof="0" dirty="0"/>
              <a:t>Introducción al Saneamiento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pic>
        <p:nvPicPr>
          <p:cNvPr id="6" name="Marcador de contenido 5" descr="Diagrama">
            <a:extLst>
              <a:ext uri="{FF2B5EF4-FFF2-40B4-BE49-F238E27FC236}">
                <a16:creationId xmlns:a16="http://schemas.microsoft.com/office/drawing/2014/main" id="{87E97ED4-1B67-62E9-4B20-E7B59FFF99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80" r="10993" b="-3"/>
          <a:stretch>
            <a:fillRect/>
          </a:stretch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1D4BBFB-1DEF-D10C-19EC-8DC55633D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AR" noProof="0" dirty="0"/>
              <a:t>Gonzalo Daniel Aradas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303C51-3C64-D252-ADCF-193FB6675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BBE460A-A259-4B14-ABB7-AA3D0737CC5F}" type="slidenum">
              <a:rPr lang="es-AR" noProof="0" smtClean="0"/>
              <a:pPr>
                <a:spcAft>
                  <a:spcPts val="600"/>
                </a:spcAft>
              </a:pPr>
              <a:t>9</a:t>
            </a:fld>
            <a:endParaRPr lang="es-AR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325B321-A2CC-2EE6-7E53-C1F25757A722}"/>
              </a:ext>
            </a:extLst>
          </p:cNvPr>
          <p:cNvSpPr txBox="1"/>
          <p:nvPr/>
        </p:nvSpPr>
        <p:spPr>
          <a:xfrm>
            <a:off x="4072380" y="5516587"/>
            <a:ext cx="2061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</a:rPr>
              <a:t>Ciclo Urbano </a:t>
            </a:r>
          </a:p>
        </p:txBody>
      </p:sp>
      <p:sp>
        <p:nvSpPr>
          <p:cNvPr id="9" name="Content Placeholder 22">
            <a:extLst>
              <a:ext uri="{FF2B5EF4-FFF2-40B4-BE49-F238E27FC236}">
                <a16:creationId xmlns:a16="http://schemas.microsoft.com/office/drawing/2014/main" id="{0260CDB5-82A0-4AF3-DB1F-75CFFBFB83B2}"/>
              </a:ext>
            </a:extLst>
          </p:cNvPr>
          <p:cNvSpPr txBox="1">
            <a:spLocks/>
          </p:cNvSpPr>
          <p:nvPr/>
        </p:nvSpPr>
        <p:spPr>
          <a:xfrm>
            <a:off x="393718" y="2072308"/>
            <a:ext cx="4530898" cy="2500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¿Cuales son los componentes de un Sistema de Agua y saneamiento básico?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C73F0DF-4212-CD71-7C6E-D0E1AE8AA6BA}"/>
              </a:ext>
            </a:extLst>
          </p:cNvPr>
          <p:cNvSpPr txBox="1"/>
          <p:nvPr/>
        </p:nvSpPr>
        <p:spPr>
          <a:xfrm>
            <a:off x="672892" y="4824089"/>
            <a:ext cx="3525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Obs</a:t>
            </a:r>
            <a:r>
              <a:rPr lang="en-US" dirty="0"/>
              <a:t>: Donde </a:t>
            </a:r>
            <a:r>
              <a:rPr lang="en-US" dirty="0" err="1"/>
              <a:t>esta</a:t>
            </a:r>
            <a:r>
              <a:rPr lang="en-US" dirty="0"/>
              <a:t> la </a:t>
            </a:r>
            <a:r>
              <a:rPr lang="en-US" dirty="0" err="1"/>
              <a:t>obra</a:t>
            </a:r>
            <a:r>
              <a:rPr lang="en-US" dirty="0"/>
              <a:t> de </a:t>
            </a:r>
            <a:r>
              <a:rPr lang="en-US" dirty="0" err="1"/>
              <a:t>toma</a:t>
            </a:r>
            <a:r>
              <a:rPr lang="en-US" dirty="0"/>
              <a:t> y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devuelvo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efluente</a:t>
            </a:r>
            <a:r>
              <a:rPr lang="en-US" dirty="0"/>
              <a:t> </a:t>
            </a:r>
            <a:r>
              <a:rPr lang="en-US" dirty="0" err="1"/>
              <a:t>tratado</a:t>
            </a:r>
            <a:r>
              <a:rPr lang="en-US" dirty="0"/>
              <a:t>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0352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6186</TotalTime>
  <Words>988</Words>
  <Application>Microsoft Office PowerPoint</Application>
  <PresentationFormat>Panorámica</PresentationFormat>
  <Paragraphs>189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Cambria Math</vt:lpstr>
      <vt:lpstr>Wingdings</vt:lpstr>
      <vt:lpstr>Tema de Office</vt:lpstr>
      <vt:lpstr>1_Tema de Office</vt:lpstr>
      <vt:lpstr>Saneamiento  Redes de Desagüe Cloacal</vt:lpstr>
      <vt:lpstr>Mapa de Clase</vt:lpstr>
      <vt:lpstr>Que estudia la Hidráulica </vt:lpstr>
      <vt:lpstr>Abundancia o escasez? </vt:lpstr>
      <vt:lpstr>Aplicaciones a la Ing. Civil </vt:lpstr>
      <vt:lpstr>Aplicaciones a la Ing. Civil </vt:lpstr>
      <vt:lpstr>Mapa de Clase</vt:lpstr>
      <vt:lpstr>Taller</vt:lpstr>
      <vt:lpstr>Introducción al Saneamiento </vt:lpstr>
      <vt:lpstr>Ciclo Urbano</vt:lpstr>
      <vt:lpstr>Que debemos conocer para hacer un proyecto? </vt:lpstr>
      <vt:lpstr>Antecedentes para la elaboración de un proyecto</vt:lpstr>
      <vt:lpstr>Parámetros de diseño </vt:lpstr>
      <vt:lpstr>Caudales Característicos</vt:lpstr>
      <vt:lpstr>Dotación</vt:lpstr>
      <vt:lpstr>Vuelco per cápita </vt:lpstr>
      <vt:lpstr>Taller</vt:lpstr>
      <vt:lpstr>Red de Desagüe cloacal </vt:lpstr>
      <vt:lpstr>Presentación de PowerPoint</vt:lpstr>
      <vt:lpstr>Red de Desagüe cloacal</vt:lpstr>
      <vt:lpstr>Presentación de PowerPoint</vt:lpstr>
      <vt:lpstr>Bocas de Registro </vt:lpstr>
      <vt:lpstr>Mapa de Clase</vt:lpstr>
      <vt:lpstr>Taller</vt:lpstr>
      <vt:lpstr>Muchas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Gonzaloaradas@gmail.com</dc:creator>
  <cp:lastModifiedBy>gonzaloaradas@gmail.com</cp:lastModifiedBy>
  <cp:revision>25</cp:revision>
  <dcterms:created xsi:type="dcterms:W3CDTF">2025-10-10T22:24:25Z</dcterms:created>
  <dcterms:modified xsi:type="dcterms:W3CDTF">2026-05-29T20:29:29Z</dcterms:modified>
</cp:coreProperties>
</file>